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20"/>
  </p:notesMasterIdLst>
  <p:handoutMasterIdLst>
    <p:handoutMasterId r:id="rId21"/>
  </p:handoutMasterIdLst>
  <p:sldIdLst>
    <p:sldId id="256" r:id="rId2"/>
    <p:sldId id="470" r:id="rId3"/>
    <p:sldId id="257" r:id="rId4"/>
    <p:sldId id="474" r:id="rId5"/>
    <p:sldId id="476" r:id="rId6"/>
    <p:sldId id="473" r:id="rId7"/>
    <p:sldId id="477" r:id="rId8"/>
    <p:sldId id="259" r:id="rId9"/>
    <p:sldId id="475" r:id="rId10"/>
    <p:sldId id="478" r:id="rId11"/>
    <p:sldId id="261" r:id="rId12"/>
    <p:sldId id="472" r:id="rId13"/>
    <p:sldId id="263" r:id="rId14"/>
    <p:sldId id="264" r:id="rId15"/>
    <p:sldId id="265" r:id="rId16"/>
    <p:sldId id="479" r:id="rId17"/>
    <p:sldId id="266" r:id="rId18"/>
    <p:sldId id="480" r:id="rId1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1919"/>
    <p:restoredTop sz="78859" autoAdjust="0"/>
  </p:normalViewPr>
  <p:slideViewPr>
    <p:cSldViewPr snapToGrid="0" snapToObjects="1">
      <p:cViewPr varScale="1">
        <p:scale>
          <a:sx n="73" d="100"/>
          <a:sy n="73" d="100"/>
        </p:scale>
        <p:origin x="184" y="320"/>
      </p:cViewPr>
      <p:guideLst>
        <p:guide orient="horz" pos="2160"/>
        <p:guide pos="2880"/>
      </p:guideLst>
    </p:cSldViewPr>
  </p:slideViewPr>
  <p:notesTextViewPr>
    <p:cViewPr>
      <p:scale>
        <a:sx n="100" d="100"/>
        <a:sy n="100" d="100"/>
      </p:scale>
      <p:origin x="0" y="0"/>
    </p:cViewPr>
  </p:notesTextViewPr>
  <p:sorterViewPr>
    <p:cViewPr>
      <p:scale>
        <a:sx n="147" d="100"/>
        <a:sy n="147" d="100"/>
      </p:scale>
      <p:origin x="0" y="0"/>
    </p:cViewPr>
  </p:sorterViewPr>
  <p:notesViewPr>
    <p:cSldViewPr snapToGrid="0" snapToObjects="1">
      <p:cViewPr varScale="1">
        <p:scale>
          <a:sx n="81" d="100"/>
          <a:sy n="81" d="100"/>
        </p:scale>
        <p:origin x="3320" y="19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C698750-C81F-F04A-AA76-37D93C004B38}" type="datetimeFigureOut">
              <a:rPr lang="en-US" smtClean="0"/>
              <a:t>3/13/21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8AD3443-1111-8F41-B7A2-ACD21D89FCD0}" type="slidenum">
              <a:rPr lang="en-US" smtClean="0"/>
              <a:t>‹#›</a:t>
            </a:fld>
            <a:endParaRPr lang="en-US"/>
          </a:p>
        </p:txBody>
      </p:sp>
    </p:spTree>
    <p:extLst>
      <p:ext uri="{BB962C8B-B14F-4D97-AF65-F5344CB8AC3E}">
        <p14:creationId xmlns:p14="http://schemas.microsoft.com/office/powerpoint/2010/main" val="257838378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B8E274B-DE0B-C043-9FCE-316C68FD4893}" type="datetimeFigureOut">
              <a:rPr lang="en-US" smtClean="0"/>
              <a:t>3/13/21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9E55D1A-00D8-C24B-8D44-4048C183B222}" type="slidenum">
              <a:rPr lang="en-US" smtClean="0"/>
              <a:t>‹#›</a:t>
            </a:fld>
            <a:endParaRPr lang="en-US"/>
          </a:p>
        </p:txBody>
      </p:sp>
    </p:spTree>
    <p:extLst>
      <p:ext uri="{BB962C8B-B14F-4D97-AF65-F5344CB8AC3E}">
        <p14:creationId xmlns:p14="http://schemas.microsoft.com/office/powerpoint/2010/main" val="2176741225"/>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E55D1A-00D8-C24B-8D44-4048C183B222}" type="slidenum">
              <a:rPr lang="en-US" smtClean="0"/>
              <a:t>1</a:t>
            </a:fld>
            <a:endParaRPr lang="en-US"/>
          </a:p>
        </p:txBody>
      </p:sp>
    </p:spTree>
    <p:extLst>
      <p:ext uri="{BB962C8B-B14F-4D97-AF65-F5344CB8AC3E}">
        <p14:creationId xmlns:p14="http://schemas.microsoft.com/office/powerpoint/2010/main" val="6370555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E55D1A-00D8-C24B-8D44-4048C183B222}" type="slidenum">
              <a:rPr lang="en-US" smtClean="0"/>
              <a:t>10</a:t>
            </a:fld>
            <a:endParaRPr lang="en-US"/>
          </a:p>
        </p:txBody>
      </p:sp>
    </p:spTree>
    <p:extLst>
      <p:ext uri="{BB962C8B-B14F-4D97-AF65-F5344CB8AC3E}">
        <p14:creationId xmlns:p14="http://schemas.microsoft.com/office/powerpoint/2010/main" val="33292227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E55D1A-00D8-C24B-8D44-4048C183B222}" type="slidenum">
              <a:rPr lang="en-US" smtClean="0"/>
              <a:t>16</a:t>
            </a:fld>
            <a:endParaRPr lang="en-US"/>
          </a:p>
        </p:txBody>
      </p:sp>
    </p:spTree>
    <p:extLst>
      <p:ext uri="{BB962C8B-B14F-4D97-AF65-F5344CB8AC3E}">
        <p14:creationId xmlns:p14="http://schemas.microsoft.com/office/powerpoint/2010/main" val="36434755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a:p>
        </p:txBody>
      </p:sp>
    </p:spTree>
    <p:extLst>
      <p:ext uri="{BB962C8B-B14F-4D97-AF65-F5344CB8AC3E}">
        <p14:creationId xmlns:p14="http://schemas.microsoft.com/office/powerpoint/2010/main" val="7082794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Tree>
    <p:extLst>
      <p:ext uri="{BB962C8B-B14F-4D97-AF65-F5344CB8AC3E}">
        <p14:creationId xmlns:p14="http://schemas.microsoft.com/office/powerpoint/2010/main" val="16475538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Tree>
    <p:extLst>
      <p:ext uri="{BB962C8B-B14F-4D97-AF65-F5344CB8AC3E}">
        <p14:creationId xmlns:p14="http://schemas.microsoft.com/office/powerpoint/2010/main" val="38659344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33908"/>
          </a:xfrm>
        </p:spPr>
        <p:txBody>
          <a:bodyPr/>
          <a:lstStyle/>
          <a:p>
            <a:r>
              <a:rPr lang="en-GB"/>
              <a:t>Click to edit Master title style</a:t>
            </a:r>
            <a:endParaRPr lang="en-US"/>
          </a:p>
        </p:txBody>
      </p:sp>
      <p:sp>
        <p:nvSpPr>
          <p:cNvPr id="3" name="Content Placeholder 2"/>
          <p:cNvSpPr>
            <a:spLocks noGrp="1"/>
          </p:cNvSpPr>
          <p:nvPr>
            <p:ph idx="1"/>
          </p:nvPr>
        </p:nvSpPr>
        <p:spPr>
          <a:xfrm>
            <a:off x="457200" y="1257664"/>
            <a:ext cx="8229600" cy="48685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Tree>
    <p:extLst>
      <p:ext uri="{BB962C8B-B14F-4D97-AF65-F5344CB8AC3E}">
        <p14:creationId xmlns:p14="http://schemas.microsoft.com/office/powerpoint/2010/main" val="36808985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Tree>
    <p:extLst>
      <p:ext uri="{BB962C8B-B14F-4D97-AF65-F5344CB8AC3E}">
        <p14:creationId xmlns:p14="http://schemas.microsoft.com/office/powerpoint/2010/main" val="39478958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Tree>
    <p:extLst>
      <p:ext uri="{BB962C8B-B14F-4D97-AF65-F5344CB8AC3E}">
        <p14:creationId xmlns:p14="http://schemas.microsoft.com/office/powerpoint/2010/main" val="27441857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Tree>
    <p:extLst>
      <p:ext uri="{BB962C8B-B14F-4D97-AF65-F5344CB8AC3E}">
        <p14:creationId xmlns:p14="http://schemas.microsoft.com/office/powerpoint/2010/main" val="39893547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Tree>
    <p:extLst>
      <p:ext uri="{BB962C8B-B14F-4D97-AF65-F5344CB8AC3E}">
        <p14:creationId xmlns:p14="http://schemas.microsoft.com/office/powerpoint/2010/main" val="25887124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8944257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Tree>
    <p:extLst>
      <p:ext uri="{BB962C8B-B14F-4D97-AF65-F5344CB8AC3E}">
        <p14:creationId xmlns:p14="http://schemas.microsoft.com/office/powerpoint/2010/main" val="42714009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Tree>
    <p:extLst>
      <p:ext uri="{BB962C8B-B14F-4D97-AF65-F5344CB8AC3E}">
        <p14:creationId xmlns:p14="http://schemas.microsoft.com/office/powerpoint/2010/main" val="13196669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0" y="0"/>
            <a:ext cx="9144000" cy="923539"/>
          </a:xfrm>
          <a:prstGeom prst="rect">
            <a:avLst/>
          </a:prstGeom>
          <a:solidFill>
            <a:srgbClr val="000000"/>
          </a:solidFill>
        </p:spPr>
        <p:txBody>
          <a:bodyPr vert="horz" lIns="91440" tIns="45720" rIns="91440" bIns="45720" rtlCol="0" anchor="ctr">
            <a:normAutofit/>
          </a:bodyPr>
          <a:lstStyle/>
          <a:p>
            <a:r>
              <a:rPr lang="en-GB" dirty="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Tree>
    <p:extLst>
      <p:ext uri="{BB962C8B-B14F-4D97-AF65-F5344CB8AC3E}">
        <p14:creationId xmlns:p14="http://schemas.microsoft.com/office/powerpoint/2010/main" val="24517855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457200" rtl="0" eaLnBrk="1" latinLnBrk="0" hangingPunct="1">
        <a:spcBef>
          <a:spcPct val="0"/>
        </a:spcBef>
        <a:buNone/>
        <a:defRPr sz="4400" b="1" kern="1200">
          <a:solidFill>
            <a:schemeClr val="bg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jp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jp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2" Type="http://schemas.openxmlformats.org/officeDocument/2006/relationships/hyperlink" Target="https://github.com/ireval/cwl" TargetMode="Externa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jpg"/><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2" Type="http://schemas.openxmlformats.org/officeDocument/2006/relationships/hyperlink" Target="http://bit.ly/cwl-chiir-2021-notebook-demo" TargetMode="Externa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github.com/ireval/cwl" TargetMode="Externa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55701"/>
            <a:ext cx="7772400" cy="2444750"/>
          </a:xfrm>
        </p:spPr>
        <p:txBody>
          <a:bodyPr>
            <a:normAutofit fontScale="90000"/>
          </a:bodyPr>
          <a:lstStyle/>
          <a:p>
            <a:r>
              <a:rPr lang="en-US" dirty="0"/>
              <a:t>User Models, Metrics and Measures of Search: A Tutorial on the CWL Evaluation Framework</a:t>
            </a:r>
            <a:br>
              <a:rPr lang="en-US" dirty="0"/>
            </a:br>
            <a:r>
              <a:rPr lang="en-US" dirty="0"/>
              <a:t>ACM CHIIR UMMMS 2021</a:t>
            </a:r>
          </a:p>
        </p:txBody>
      </p:sp>
      <p:sp>
        <p:nvSpPr>
          <p:cNvPr id="3" name="Subtitle 2"/>
          <p:cNvSpPr>
            <a:spLocks noGrp="1"/>
          </p:cNvSpPr>
          <p:nvPr>
            <p:ph type="subTitle" idx="1"/>
          </p:nvPr>
        </p:nvSpPr>
        <p:spPr>
          <a:xfrm>
            <a:off x="685800" y="3886200"/>
            <a:ext cx="7772400" cy="876300"/>
          </a:xfrm>
        </p:spPr>
        <p:txBody>
          <a:bodyPr>
            <a:normAutofit fontScale="70000" lnSpcReduction="20000"/>
          </a:bodyPr>
          <a:lstStyle/>
          <a:p>
            <a:r>
              <a:rPr lang="en-US" dirty="0"/>
              <a:t>by </a:t>
            </a:r>
          </a:p>
          <a:p>
            <a:r>
              <a:rPr lang="en-US" dirty="0"/>
              <a:t>Leif Azzopardi, Alistair Moffat, Paul Thomas and Guido </a:t>
            </a:r>
            <a:r>
              <a:rPr lang="en-US" dirty="0" err="1"/>
              <a:t>Zuccon</a:t>
            </a:r>
            <a:endParaRPr lang="en-US" dirty="0"/>
          </a:p>
        </p:txBody>
      </p:sp>
      <p:pic>
        <p:nvPicPr>
          <p:cNvPr id="4" name="Picture 3" descr="Unknown.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8977" y="5434188"/>
            <a:ext cx="1812941" cy="461402"/>
          </a:xfrm>
          <a:prstGeom prst="rect">
            <a:avLst/>
          </a:prstGeom>
        </p:spPr>
      </p:pic>
      <p:pic>
        <p:nvPicPr>
          <p:cNvPr id="6" name="Picture 5">
            <a:extLst>
              <a:ext uri="{FF2B5EF4-FFF2-40B4-BE49-F238E27FC236}">
                <a16:creationId xmlns:a16="http://schemas.microsoft.com/office/drawing/2014/main" id="{FEBF2D9C-4981-A44B-8817-D4AAA698FB6F}"/>
              </a:ext>
            </a:extLst>
          </p:cNvPr>
          <p:cNvPicPr>
            <a:picLocks noChangeAspect="1"/>
          </p:cNvPicPr>
          <p:nvPr/>
        </p:nvPicPr>
        <p:blipFill rotWithShape="1">
          <a:blip r:embed="rId4"/>
          <a:srcRect l="9026" t="13517" r="10128" b="23369"/>
          <a:stretch/>
        </p:blipFill>
        <p:spPr>
          <a:xfrm>
            <a:off x="7054795" y="5435598"/>
            <a:ext cx="1600228" cy="459993"/>
          </a:xfrm>
          <a:prstGeom prst="rect">
            <a:avLst/>
          </a:prstGeom>
        </p:spPr>
      </p:pic>
      <p:pic>
        <p:nvPicPr>
          <p:cNvPr id="7" name="Picture 6" descr="A close up of a logo&#10;&#10;Description automatically generated">
            <a:extLst>
              <a:ext uri="{FF2B5EF4-FFF2-40B4-BE49-F238E27FC236}">
                <a16:creationId xmlns:a16="http://schemas.microsoft.com/office/drawing/2014/main" id="{98BCCD80-2685-4E49-A46E-B671DA294068}"/>
              </a:ext>
            </a:extLst>
          </p:cNvPr>
          <p:cNvPicPr>
            <a:picLocks noChangeAspect="1"/>
          </p:cNvPicPr>
          <p:nvPr/>
        </p:nvPicPr>
        <p:blipFill rotWithShape="1">
          <a:blip r:embed="rId5"/>
          <a:srcRect t="34456" b="33948"/>
          <a:stretch/>
        </p:blipFill>
        <p:spPr>
          <a:xfrm>
            <a:off x="2501925" y="5434188"/>
            <a:ext cx="2009764" cy="457202"/>
          </a:xfrm>
          <a:prstGeom prst="rect">
            <a:avLst/>
          </a:prstGeom>
        </p:spPr>
      </p:pic>
      <p:pic>
        <p:nvPicPr>
          <p:cNvPr id="9" name="Picture 8" descr="A picture containing clipart&#10;&#10;Description automatically generated">
            <a:extLst>
              <a:ext uri="{FF2B5EF4-FFF2-40B4-BE49-F238E27FC236}">
                <a16:creationId xmlns:a16="http://schemas.microsoft.com/office/drawing/2014/main" id="{AFE6884E-90C7-4DB3-8CE1-60BF4F981B3C}"/>
              </a:ext>
            </a:extLst>
          </p:cNvPr>
          <p:cNvPicPr>
            <a:picLocks noChangeAspect="1"/>
          </p:cNvPicPr>
          <p:nvPr/>
        </p:nvPicPr>
        <p:blipFill>
          <a:blip r:embed="rId6"/>
          <a:stretch>
            <a:fillRect/>
          </a:stretch>
        </p:blipFill>
        <p:spPr>
          <a:xfrm>
            <a:off x="4711696" y="5448299"/>
            <a:ext cx="2096682" cy="447292"/>
          </a:xfrm>
          <a:prstGeom prst="rect">
            <a:avLst/>
          </a:prstGeom>
        </p:spPr>
      </p:pic>
    </p:spTree>
    <p:extLst>
      <p:ext uri="{BB962C8B-B14F-4D97-AF65-F5344CB8AC3E}">
        <p14:creationId xmlns:p14="http://schemas.microsoft.com/office/powerpoint/2010/main" val="35818017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55701"/>
            <a:ext cx="7772400" cy="2444750"/>
          </a:xfrm>
        </p:spPr>
        <p:txBody>
          <a:bodyPr>
            <a:normAutofit fontScale="90000"/>
          </a:bodyPr>
          <a:lstStyle/>
          <a:p>
            <a:r>
              <a:rPr lang="en-US" dirty="0"/>
              <a:t>User Models, Metrics and Measures of Search: A Tutorial on the CWL Evaluation Framework</a:t>
            </a:r>
            <a:br>
              <a:rPr lang="en-US" dirty="0"/>
            </a:br>
            <a:r>
              <a:rPr lang="en-US" dirty="0"/>
              <a:t>ACM CHIIR UMMMS 2021</a:t>
            </a:r>
          </a:p>
        </p:txBody>
      </p:sp>
      <p:sp>
        <p:nvSpPr>
          <p:cNvPr id="3" name="Subtitle 2"/>
          <p:cNvSpPr>
            <a:spLocks noGrp="1"/>
          </p:cNvSpPr>
          <p:nvPr>
            <p:ph type="subTitle" idx="1"/>
          </p:nvPr>
        </p:nvSpPr>
        <p:spPr>
          <a:xfrm>
            <a:off x="685800" y="3886200"/>
            <a:ext cx="7772400" cy="876300"/>
          </a:xfrm>
        </p:spPr>
        <p:txBody>
          <a:bodyPr>
            <a:normAutofit fontScale="70000" lnSpcReduction="20000"/>
          </a:bodyPr>
          <a:lstStyle/>
          <a:p>
            <a:r>
              <a:rPr lang="en-US" dirty="0"/>
              <a:t>by </a:t>
            </a:r>
          </a:p>
          <a:p>
            <a:r>
              <a:rPr lang="en-US" dirty="0"/>
              <a:t>Leif Azzopardi, Alistair Moffat, Paul Thomas and Guido </a:t>
            </a:r>
            <a:r>
              <a:rPr lang="en-US" dirty="0" err="1"/>
              <a:t>Zuccon</a:t>
            </a:r>
            <a:endParaRPr lang="en-US" dirty="0"/>
          </a:p>
        </p:txBody>
      </p:sp>
      <p:pic>
        <p:nvPicPr>
          <p:cNvPr id="4" name="Picture 3" descr="Unknown.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8977" y="5434188"/>
            <a:ext cx="1812941" cy="461402"/>
          </a:xfrm>
          <a:prstGeom prst="rect">
            <a:avLst/>
          </a:prstGeom>
        </p:spPr>
      </p:pic>
      <p:pic>
        <p:nvPicPr>
          <p:cNvPr id="6" name="Picture 5">
            <a:extLst>
              <a:ext uri="{FF2B5EF4-FFF2-40B4-BE49-F238E27FC236}">
                <a16:creationId xmlns:a16="http://schemas.microsoft.com/office/drawing/2014/main" id="{FEBF2D9C-4981-A44B-8817-D4AAA698FB6F}"/>
              </a:ext>
            </a:extLst>
          </p:cNvPr>
          <p:cNvPicPr>
            <a:picLocks noChangeAspect="1"/>
          </p:cNvPicPr>
          <p:nvPr/>
        </p:nvPicPr>
        <p:blipFill rotWithShape="1">
          <a:blip r:embed="rId4"/>
          <a:srcRect l="9026" t="13517" r="10128" b="23369"/>
          <a:stretch/>
        </p:blipFill>
        <p:spPr>
          <a:xfrm>
            <a:off x="7054795" y="5435598"/>
            <a:ext cx="1600228" cy="459993"/>
          </a:xfrm>
          <a:prstGeom prst="rect">
            <a:avLst/>
          </a:prstGeom>
        </p:spPr>
      </p:pic>
      <p:pic>
        <p:nvPicPr>
          <p:cNvPr id="7" name="Picture 6" descr="A close up of a logo&#10;&#10;Description automatically generated">
            <a:extLst>
              <a:ext uri="{FF2B5EF4-FFF2-40B4-BE49-F238E27FC236}">
                <a16:creationId xmlns:a16="http://schemas.microsoft.com/office/drawing/2014/main" id="{98BCCD80-2685-4E49-A46E-B671DA294068}"/>
              </a:ext>
            </a:extLst>
          </p:cNvPr>
          <p:cNvPicPr>
            <a:picLocks noChangeAspect="1"/>
          </p:cNvPicPr>
          <p:nvPr/>
        </p:nvPicPr>
        <p:blipFill rotWithShape="1">
          <a:blip r:embed="rId5"/>
          <a:srcRect t="34456" b="33948"/>
          <a:stretch/>
        </p:blipFill>
        <p:spPr>
          <a:xfrm>
            <a:off x="2501925" y="5434188"/>
            <a:ext cx="2009764" cy="457202"/>
          </a:xfrm>
          <a:prstGeom prst="rect">
            <a:avLst/>
          </a:prstGeom>
        </p:spPr>
      </p:pic>
      <p:pic>
        <p:nvPicPr>
          <p:cNvPr id="9" name="Picture 8" descr="A picture containing clipart&#10;&#10;Description automatically generated">
            <a:extLst>
              <a:ext uri="{FF2B5EF4-FFF2-40B4-BE49-F238E27FC236}">
                <a16:creationId xmlns:a16="http://schemas.microsoft.com/office/drawing/2014/main" id="{AFE6884E-90C7-4DB3-8CE1-60BF4F981B3C}"/>
              </a:ext>
            </a:extLst>
          </p:cNvPr>
          <p:cNvPicPr>
            <a:picLocks noChangeAspect="1"/>
          </p:cNvPicPr>
          <p:nvPr/>
        </p:nvPicPr>
        <p:blipFill>
          <a:blip r:embed="rId6"/>
          <a:stretch>
            <a:fillRect/>
          </a:stretch>
        </p:blipFill>
        <p:spPr>
          <a:xfrm>
            <a:off x="4711696" y="5448299"/>
            <a:ext cx="2096682" cy="447292"/>
          </a:xfrm>
          <a:prstGeom prst="rect">
            <a:avLst/>
          </a:prstGeom>
        </p:spPr>
      </p:pic>
    </p:spTree>
    <p:extLst>
      <p:ext uri="{BB962C8B-B14F-4D97-AF65-F5344CB8AC3E}">
        <p14:creationId xmlns:p14="http://schemas.microsoft.com/office/powerpoint/2010/main" val="33225917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0C9ECC-BBB1-0A43-90B5-8D326B979E13}"/>
              </a:ext>
            </a:extLst>
          </p:cNvPr>
          <p:cNvSpPr>
            <a:spLocks noGrp="1"/>
          </p:cNvSpPr>
          <p:nvPr>
            <p:ph type="title"/>
          </p:nvPr>
        </p:nvSpPr>
        <p:spPr/>
        <p:txBody>
          <a:bodyPr/>
          <a:lstStyle/>
          <a:p>
            <a:r>
              <a:rPr lang="en-US" dirty="0"/>
              <a:t>Adding your own CWL metric</a:t>
            </a:r>
          </a:p>
        </p:txBody>
      </p:sp>
      <p:sp>
        <p:nvSpPr>
          <p:cNvPr id="3" name="Text Placeholder 2">
            <a:extLst>
              <a:ext uri="{FF2B5EF4-FFF2-40B4-BE49-F238E27FC236}">
                <a16:creationId xmlns:a16="http://schemas.microsoft.com/office/drawing/2014/main" id="{B928F2C9-B2E9-D747-B677-00257203EA29}"/>
              </a:ext>
            </a:extLst>
          </p:cNvPr>
          <p:cNvSpPr>
            <a:spLocks noGrp="1"/>
          </p:cNvSpPr>
          <p:nvPr>
            <p:ph type="body" idx="1"/>
          </p:nvPr>
        </p:nvSpPr>
        <p:spPr/>
        <p:txBody>
          <a:bodyPr/>
          <a:lstStyle/>
          <a:p>
            <a:r>
              <a:rPr lang="en-US" dirty="0">
                <a:hlinkClick r:id="rId2"/>
              </a:rPr>
              <a:t>https://github.com/ireval/cwl</a:t>
            </a:r>
            <a:endParaRPr lang="en-US" dirty="0"/>
          </a:p>
        </p:txBody>
      </p:sp>
    </p:spTree>
    <p:extLst>
      <p:ext uri="{BB962C8B-B14F-4D97-AF65-F5344CB8AC3E}">
        <p14:creationId xmlns:p14="http://schemas.microsoft.com/office/powerpoint/2010/main" val="587870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1E2AA6-311F-D74D-A326-4656E13B9A8D}"/>
              </a:ext>
            </a:extLst>
          </p:cNvPr>
          <p:cNvSpPr>
            <a:spLocks noGrp="1"/>
          </p:cNvSpPr>
          <p:nvPr>
            <p:ph type="title"/>
          </p:nvPr>
        </p:nvSpPr>
        <p:spPr/>
        <p:txBody>
          <a:bodyPr/>
          <a:lstStyle/>
          <a:p>
            <a:r>
              <a:rPr lang="en-US" dirty="0" err="1"/>
              <a:t>cwl</a:t>
            </a:r>
            <a:r>
              <a:rPr lang="en-US" dirty="0"/>
              <a:t> classes</a:t>
            </a:r>
          </a:p>
        </p:txBody>
      </p:sp>
      <p:sp>
        <p:nvSpPr>
          <p:cNvPr id="3" name="Content Placeholder 2">
            <a:extLst>
              <a:ext uri="{FF2B5EF4-FFF2-40B4-BE49-F238E27FC236}">
                <a16:creationId xmlns:a16="http://schemas.microsoft.com/office/drawing/2014/main" id="{CFCBDB19-8744-A64E-B9AA-550369AED708}"/>
              </a:ext>
            </a:extLst>
          </p:cNvPr>
          <p:cNvSpPr>
            <a:spLocks noGrp="1"/>
          </p:cNvSpPr>
          <p:nvPr>
            <p:ph idx="1"/>
          </p:nvPr>
        </p:nvSpPr>
        <p:spPr/>
        <p:txBody>
          <a:bodyPr>
            <a:normAutofit fontScale="92500"/>
          </a:bodyPr>
          <a:lstStyle/>
          <a:p>
            <a:r>
              <a:rPr lang="en-US" dirty="0"/>
              <a:t>Ranking</a:t>
            </a:r>
          </a:p>
          <a:p>
            <a:pPr lvl="1"/>
            <a:r>
              <a:rPr lang="en-US" dirty="0"/>
              <a:t>Is a class to represent the costs and gains for a query</a:t>
            </a:r>
          </a:p>
          <a:p>
            <a:r>
              <a:rPr lang="en-US" dirty="0" err="1"/>
              <a:t>cwl_ruler</a:t>
            </a:r>
            <a:r>
              <a:rPr lang="en-US" dirty="0"/>
              <a:t>/</a:t>
            </a:r>
            <a:r>
              <a:rPr lang="en-US" dirty="0" err="1"/>
              <a:t>CWLRuler</a:t>
            </a:r>
            <a:r>
              <a:rPr lang="en-US" dirty="0"/>
              <a:t> </a:t>
            </a:r>
          </a:p>
          <a:p>
            <a:pPr lvl="1"/>
            <a:r>
              <a:rPr lang="en-US" dirty="0"/>
              <a:t>Is a container class that creates all the </a:t>
            </a:r>
            <a:r>
              <a:rPr lang="en-US" dirty="0" err="1"/>
              <a:t>CWLMetrics</a:t>
            </a:r>
            <a:r>
              <a:rPr lang="en-US" dirty="0"/>
              <a:t> </a:t>
            </a:r>
          </a:p>
          <a:p>
            <a:r>
              <a:rPr lang="en-US" dirty="0"/>
              <a:t>measures/</a:t>
            </a:r>
            <a:r>
              <a:rPr lang="en-US" dirty="0" err="1"/>
              <a:t>cwl_metrics</a:t>
            </a:r>
            <a:r>
              <a:rPr lang="en-US" dirty="0"/>
              <a:t>/</a:t>
            </a:r>
            <a:r>
              <a:rPr lang="en-US" dirty="0" err="1"/>
              <a:t>CWLMetrics</a:t>
            </a:r>
            <a:endParaRPr lang="en-US" dirty="0"/>
          </a:p>
          <a:p>
            <a:pPr lvl="1"/>
            <a:r>
              <a:rPr lang="en-US" dirty="0"/>
              <a:t>Base class for creating new metrics</a:t>
            </a:r>
          </a:p>
          <a:p>
            <a:pPr lvl="1"/>
            <a:r>
              <a:rPr lang="en-US" dirty="0"/>
              <a:t>Subclass, and then define the</a:t>
            </a:r>
          </a:p>
          <a:p>
            <a:pPr lvl="2"/>
            <a:r>
              <a:rPr lang="en-US" dirty="0"/>
              <a:t> </a:t>
            </a:r>
            <a:r>
              <a:rPr lang="en-US" dirty="0" err="1"/>
              <a:t>c_vector</a:t>
            </a:r>
            <a:r>
              <a:rPr lang="en-US" dirty="0"/>
              <a:t>()</a:t>
            </a:r>
          </a:p>
          <a:p>
            <a:pPr lvl="2"/>
            <a:r>
              <a:rPr lang="en-US" dirty="0"/>
              <a:t>Or define the </a:t>
            </a:r>
            <a:r>
              <a:rPr lang="en-US" dirty="0" err="1"/>
              <a:t>w_vector</a:t>
            </a:r>
            <a:r>
              <a:rPr lang="en-US" dirty="0"/>
              <a:t>() and convert the w’s to c’s</a:t>
            </a:r>
          </a:p>
          <a:p>
            <a:pPr lvl="1"/>
            <a:r>
              <a:rPr lang="en-US" dirty="0"/>
              <a:t>Define the </a:t>
            </a:r>
            <a:r>
              <a:rPr lang="en-US" dirty="0" err="1"/>
              <a:t>metric_name</a:t>
            </a:r>
            <a:r>
              <a:rPr lang="en-US" dirty="0"/>
              <a:t> for reporting</a:t>
            </a:r>
          </a:p>
        </p:txBody>
      </p:sp>
    </p:spTree>
    <p:extLst>
      <p:ext uri="{BB962C8B-B14F-4D97-AF65-F5344CB8AC3E}">
        <p14:creationId xmlns:p14="http://schemas.microsoft.com/office/powerpoint/2010/main" val="35059461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103D04-1E96-5742-8718-BC1668C07E31}"/>
              </a:ext>
            </a:extLst>
          </p:cNvPr>
          <p:cNvSpPr>
            <a:spLocks noGrp="1"/>
          </p:cNvSpPr>
          <p:nvPr>
            <p:ph type="title"/>
          </p:nvPr>
        </p:nvSpPr>
        <p:spPr/>
        <p:txBody>
          <a:bodyPr/>
          <a:lstStyle/>
          <a:p>
            <a:r>
              <a:rPr lang="en-US" dirty="0"/>
              <a:t>DCG - Example</a:t>
            </a:r>
          </a:p>
        </p:txBody>
      </p:sp>
      <p:pic>
        <p:nvPicPr>
          <p:cNvPr id="6" name="Content Placeholder 5">
            <a:extLst>
              <a:ext uri="{FF2B5EF4-FFF2-40B4-BE49-F238E27FC236}">
                <a16:creationId xmlns:a16="http://schemas.microsoft.com/office/drawing/2014/main" id="{C51EA838-3DF9-FF4D-B517-17691D5FCB64}"/>
              </a:ext>
            </a:extLst>
          </p:cNvPr>
          <p:cNvPicPr>
            <a:picLocks noGrp="1" noChangeAspect="1"/>
          </p:cNvPicPr>
          <p:nvPr>
            <p:ph idx="1"/>
          </p:nvPr>
        </p:nvPicPr>
        <p:blipFill>
          <a:blip r:embed="rId2"/>
          <a:stretch>
            <a:fillRect/>
          </a:stretch>
        </p:blipFill>
        <p:spPr>
          <a:xfrm>
            <a:off x="342539" y="1276126"/>
            <a:ext cx="8720695" cy="4738594"/>
          </a:xfrm>
        </p:spPr>
      </p:pic>
      <p:sp>
        <p:nvSpPr>
          <p:cNvPr id="4" name="TextBox 3">
            <a:extLst>
              <a:ext uri="{FF2B5EF4-FFF2-40B4-BE49-F238E27FC236}">
                <a16:creationId xmlns:a16="http://schemas.microsoft.com/office/drawing/2014/main" id="{7D610593-4311-9A45-B7AC-5822D74842B4}"/>
              </a:ext>
            </a:extLst>
          </p:cNvPr>
          <p:cNvSpPr txBox="1"/>
          <p:nvPr/>
        </p:nvSpPr>
        <p:spPr>
          <a:xfrm>
            <a:off x="2522059" y="6072458"/>
            <a:ext cx="6621941" cy="584775"/>
          </a:xfrm>
          <a:prstGeom prst="rect">
            <a:avLst/>
          </a:prstGeom>
          <a:noFill/>
        </p:spPr>
        <p:txBody>
          <a:bodyPr wrap="none" rtlCol="0">
            <a:spAutoFit/>
          </a:bodyPr>
          <a:lstStyle/>
          <a:p>
            <a:r>
              <a:rPr lang="en-US" sz="3200" dirty="0"/>
              <a:t>Recall that C_DCG = </a:t>
            </a:r>
            <a:r>
              <a:rPr lang="en-US" sz="3200" dirty="0" err="1"/>
              <a:t>log</a:t>
            </a:r>
            <a:r>
              <a:rPr lang="en-US" sz="3200" baseline="-25000" dirty="0" err="1"/>
              <a:t>b</a:t>
            </a:r>
            <a:r>
              <a:rPr lang="en-US" sz="3200" dirty="0"/>
              <a:t>(i+1)/</a:t>
            </a:r>
            <a:r>
              <a:rPr lang="en-US" sz="3200" dirty="0" err="1"/>
              <a:t>log</a:t>
            </a:r>
            <a:r>
              <a:rPr lang="en-US" sz="3200" baseline="-25000" dirty="0" err="1"/>
              <a:t>b</a:t>
            </a:r>
            <a:r>
              <a:rPr lang="en-US" sz="3200" dirty="0"/>
              <a:t>(i+2)</a:t>
            </a:r>
          </a:p>
        </p:txBody>
      </p:sp>
      <p:cxnSp>
        <p:nvCxnSpPr>
          <p:cNvPr id="5" name="Elbow Connector 4">
            <a:extLst>
              <a:ext uri="{FF2B5EF4-FFF2-40B4-BE49-F238E27FC236}">
                <a16:creationId xmlns:a16="http://schemas.microsoft.com/office/drawing/2014/main" id="{A4A1F507-F629-5C4B-9F58-B595D375F891}"/>
              </a:ext>
            </a:extLst>
          </p:cNvPr>
          <p:cNvCxnSpPr>
            <a:cxnSpLocks/>
            <a:stCxn id="4" idx="0"/>
          </p:cNvCxnSpPr>
          <p:nvPr/>
        </p:nvCxnSpPr>
        <p:spPr>
          <a:xfrm rot="5400000" flipH="1" flipV="1">
            <a:off x="5458126" y="4581144"/>
            <a:ext cx="1866218" cy="1116410"/>
          </a:xfrm>
          <a:prstGeom prst="bentConnector3">
            <a:avLst>
              <a:gd name="adj1" fmla="val 50000"/>
            </a:avLst>
          </a:prstGeom>
          <a:ln>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306525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2A05F7-D10A-4D44-891E-EC5F184DD9CE}"/>
              </a:ext>
            </a:extLst>
          </p:cNvPr>
          <p:cNvSpPr>
            <a:spLocks noGrp="1"/>
          </p:cNvSpPr>
          <p:nvPr>
            <p:ph type="title"/>
          </p:nvPr>
        </p:nvSpPr>
        <p:spPr/>
        <p:txBody>
          <a:bodyPr/>
          <a:lstStyle/>
          <a:p>
            <a:r>
              <a:rPr lang="en-US" dirty="0"/>
              <a:t>RBP - Example</a:t>
            </a:r>
          </a:p>
        </p:txBody>
      </p:sp>
      <p:pic>
        <p:nvPicPr>
          <p:cNvPr id="5" name="Content Placeholder 4">
            <a:extLst>
              <a:ext uri="{FF2B5EF4-FFF2-40B4-BE49-F238E27FC236}">
                <a16:creationId xmlns:a16="http://schemas.microsoft.com/office/drawing/2014/main" id="{6A0CDDC5-7060-7944-80BE-E159CC4619E6}"/>
              </a:ext>
            </a:extLst>
          </p:cNvPr>
          <p:cNvPicPr>
            <a:picLocks noGrp="1" noChangeAspect="1"/>
          </p:cNvPicPr>
          <p:nvPr>
            <p:ph idx="1"/>
          </p:nvPr>
        </p:nvPicPr>
        <p:blipFill>
          <a:blip r:embed="rId2"/>
          <a:stretch>
            <a:fillRect/>
          </a:stretch>
        </p:blipFill>
        <p:spPr>
          <a:xfrm>
            <a:off x="709327" y="1430616"/>
            <a:ext cx="7725345" cy="2491144"/>
          </a:xfrm>
        </p:spPr>
      </p:pic>
      <p:sp>
        <p:nvSpPr>
          <p:cNvPr id="3" name="TextBox 2">
            <a:extLst>
              <a:ext uri="{FF2B5EF4-FFF2-40B4-BE49-F238E27FC236}">
                <a16:creationId xmlns:a16="http://schemas.microsoft.com/office/drawing/2014/main" id="{45DDA567-C1A9-514C-9538-AAC748E9CBA4}"/>
              </a:ext>
            </a:extLst>
          </p:cNvPr>
          <p:cNvSpPr txBox="1"/>
          <p:nvPr/>
        </p:nvSpPr>
        <p:spPr>
          <a:xfrm>
            <a:off x="3556000" y="5262880"/>
            <a:ext cx="4390176" cy="584775"/>
          </a:xfrm>
          <a:prstGeom prst="rect">
            <a:avLst/>
          </a:prstGeom>
          <a:noFill/>
        </p:spPr>
        <p:txBody>
          <a:bodyPr wrap="none" rtlCol="0">
            <a:spAutoFit/>
          </a:bodyPr>
          <a:lstStyle/>
          <a:p>
            <a:r>
              <a:rPr lang="en-US" sz="3200" dirty="0"/>
              <a:t>Recall that C_RBP = theta</a:t>
            </a:r>
          </a:p>
        </p:txBody>
      </p:sp>
      <p:cxnSp>
        <p:nvCxnSpPr>
          <p:cNvPr id="6" name="Elbow Connector 5">
            <a:extLst>
              <a:ext uri="{FF2B5EF4-FFF2-40B4-BE49-F238E27FC236}">
                <a16:creationId xmlns:a16="http://schemas.microsoft.com/office/drawing/2014/main" id="{2DBA3939-6AF7-D948-834F-334EB53F7438}"/>
              </a:ext>
            </a:extLst>
          </p:cNvPr>
          <p:cNvCxnSpPr>
            <a:cxnSpLocks/>
          </p:cNvCxnSpPr>
          <p:nvPr/>
        </p:nvCxnSpPr>
        <p:spPr>
          <a:xfrm rot="5400000" flipH="1" flipV="1">
            <a:off x="5770879" y="3657601"/>
            <a:ext cx="1666242" cy="1544320"/>
          </a:xfrm>
          <a:prstGeom prst="bentConnector3">
            <a:avLst>
              <a:gd name="adj1" fmla="val 50000"/>
            </a:avLst>
          </a:prstGeom>
          <a:ln>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528164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94DBA9-D147-5C45-B6C0-7F524E19DECF}"/>
              </a:ext>
            </a:extLst>
          </p:cNvPr>
          <p:cNvSpPr>
            <a:spLocks noGrp="1"/>
          </p:cNvSpPr>
          <p:nvPr>
            <p:ph type="title"/>
          </p:nvPr>
        </p:nvSpPr>
        <p:spPr>
          <a:xfrm>
            <a:off x="0" y="0"/>
            <a:ext cx="9144000" cy="994172"/>
          </a:xfrm>
        </p:spPr>
        <p:txBody>
          <a:bodyPr/>
          <a:lstStyle/>
          <a:p>
            <a:r>
              <a:rPr lang="en-US" dirty="0"/>
              <a:t>U-Measure Example</a:t>
            </a:r>
          </a:p>
        </p:txBody>
      </p:sp>
      <p:pic>
        <p:nvPicPr>
          <p:cNvPr id="5" name="Content Placeholder 4">
            <a:extLst>
              <a:ext uri="{FF2B5EF4-FFF2-40B4-BE49-F238E27FC236}">
                <a16:creationId xmlns:a16="http://schemas.microsoft.com/office/drawing/2014/main" id="{FD2BDC34-B0F6-2549-B23A-2B6E6AEA23F3}"/>
              </a:ext>
            </a:extLst>
          </p:cNvPr>
          <p:cNvPicPr>
            <a:picLocks noGrp="1" noChangeAspect="1"/>
          </p:cNvPicPr>
          <p:nvPr>
            <p:ph idx="1"/>
          </p:nvPr>
        </p:nvPicPr>
        <p:blipFill>
          <a:blip r:embed="rId2"/>
          <a:stretch>
            <a:fillRect/>
          </a:stretch>
        </p:blipFill>
        <p:spPr>
          <a:xfrm>
            <a:off x="200683" y="1202187"/>
            <a:ext cx="4371317" cy="3902364"/>
          </a:xfrm>
        </p:spPr>
      </p:pic>
      <p:pic>
        <p:nvPicPr>
          <p:cNvPr id="7" name="Picture 6">
            <a:extLst>
              <a:ext uri="{FF2B5EF4-FFF2-40B4-BE49-F238E27FC236}">
                <a16:creationId xmlns:a16="http://schemas.microsoft.com/office/drawing/2014/main" id="{43D5F36D-13FC-DC45-A833-E687DCEBB9FC}"/>
              </a:ext>
            </a:extLst>
          </p:cNvPr>
          <p:cNvPicPr>
            <a:picLocks noChangeAspect="1"/>
          </p:cNvPicPr>
          <p:nvPr/>
        </p:nvPicPr>
        <p:blipFill>
          <a:blip r:embed="rId3"/>
          <a:stretch>
            <a:fillRect/>
          </a:stretch>
        </p:blipFill>
        <p:spPr>
          <a:xfrm>
            <a:off x="4572000" y="1202187"/>
            <a:ext cx="5225179" cy="4717294"/>
          </a:xfrm>
          <a:prstGeom prst="rect">
            <a:avLst/>
          </a:prstGeom>
        </p:spPr>
      </p:pic>
      <p:pic>
        <p:nvPicPr>
          <p:cNvPr id="9" name="Picture 8">
            <a:extLst>
              <a:ext uri="{FF2B5EF4-FFF2-40B4-BE49-F238E27FC236}">
                <a16:creationId xmlns:a16="http://schemas.microsoft.com/office/drawing/2014/main" id="{80A0F164-1ED6-D14A-ACD2-00CBAE36DFA2}"/>
              </a:ext>
            </a:extLst>
          </p:cNvPr>
          <p:cNvPicPr>
            <a:picLocks noChangeAspect="1"/>
          </p:cNvPicPr>
          <p:nvPr/>
        </p:nvPicPr>
        <p:blipFill>
          <a:blip r:embed="rId4"/>
          <a:stretch>
            <a:fillRect/>
          </a:stretch>
        </p:blipFill>
        <p:spPr>
          <a:xfrm>
            <a:off x="200683" y="5312566"/>
            <a:ext cx="4500741" cy="580137"/>
          </a:xfrm>
          <a:prstGeom prst="rect">
            <a:avLst/>
          </a:prstGeom>
        </p:spPr>
      </p:pic>
      <p:sp>
        <p:nvSpPr>
          <p:cNvPr id="3" name="TextBox 2">
            <a:extLst>
              <a:ext uri="{FF2B5EF4-FFF2-40B4-BE49-F238E27FC236}">
                <a16:creationId xmlns:a16="http://schemas.microsoft.com/office/drawing/2014/main" id="{6ADA55FB-34A8-724A-9CF3-544EB838217A}"/>
              </a:ext>
            </a:extLst>
          </p:cNvPr>
          <p:cNvSpPr txBox="1"/>
          <p:nvPr/>
        </p:nvSpPr>
        <p:spPr>
          <a:xfrm>
            <a:off x="914400" y="6127497"/>
            <a:ext cx="5202835" cy="646331"/>
          </a:xfrm>
          <a:prstGeom prst="rect">
            <a:avLst/>
          </a:prstGeom>
          <a:noFill/>
        </p:spPr>
        <p:txBody>
          <a:bodyPr wrap="none" rtlCol="0">
            <a:spAutoFit/>
          </a:bodyPr>
          <a:lstStyle/>
          <a:p>
            <a:r>
              <a:rPr lang="en-US" dirty="0"/>
              <a:t>For the U-Measure I don’t know what the C vector is. </a:t>
            </a:r>
          </a:p>
          <a:p>
            <a:r>
              <a:rPr lang="en-US" dirty="0"/>
              <a:t>But I can define the W and transform it to the C</a:t>
            </a:r>
          </a:p>
        </p:txBody>
      </p:sp>
    </p:spTree>
    <p:extLst>
      <p:ext uri="{BB962C8B-B14F-4D97-AF65-F5344CB8AC3E}">
        <p14:creationId xmlns:p14="http://schemas.microsoft.com/office/powerpoint/2010/main" val="11857395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55701"/>
            <a:ext cx="7772400" cy="2444750"/>
          </a:xfrm>
        </p:spPr>
        <p:txBody>
          <a:bodyPr>
            <a:normAutofit fontScale="90000"/>
          </a:bodyPr>
          <a:lstStyle/>
          <a:p>
            <a:r>
              <a:rPr lang="en-US" dirty="0"/>
              <a:t>User Models, Metrics and Measures of Search: A Tutorial on the CWL Evaluation Framework</a:t>
            </a:r>
            <a:br>
              <a:rPr lang="en-US" dirty="0"/>
            </a:br>
            <a:r>
              <a:rPr lang="en-US" dirty="0"/>
              <a:t>ACM CHIIR UMMMS 2021</a:t>
            </a:r>
          </a:p>
        </p:txBody>
      </p:sp>
      <p:sp>
        <p:nvSpPr>
          <p:cNvPr id="3" name="Subtitle 2"/>
          <p:cNvSpPr>
            <a:spLocks noGrp="1"/>
          </p:cNvSpPr>
          <p:nvPr>
            <p:ph type="subTitle" idx="1"/>
          </p:nvPr>
        </p:nvSpPr>
        <p:spPr>
          <a:xfrm>
            <a:off x="685800" y="3886200"/>
            <a:ext cx="7772400" cy="876300"/>
          </a:xfrm>
        </p:spPr>
        <p:txBody>
          <a:bodyPr>
            <a:normAutofit fontScale="70000" lnSpcReduction="20000"/>
          </a:bodyPr>
          <a:lstStyle/>
          <a:p>
            <a:r>
              <a:rPr lang="en-US" dirty="0"/>
              <a:t>by </a:t>
            </a:r>
          </a:p>
          <a:p>
            <a:r>
              <a:rPr lang="en-US" dirty="0"/>
              <a:t>Leif Azzopardi, Alistair Moffat, Paul Thomas and Guido </a:t>
            </a:r>
            <a:r>
              <a:rPr lang="en-US" dirty="0" err="1"/>
              <a:t>Zuccon</a:t>
            </a:r>
            <a:endParaRPr lang="en-US" dirty="0"/>
          </a:p>
        </p:txBody>
      </p:sp>
      <p:pic>
        <p:nvPicPr>
          <p:cNvPr id="4" name="Picture 3" descr="Unknown.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8977" y="5434188"/>
            <a:ext cx="1812941" cy="461402"/>
          </a:xfrm>
          <a:prstGeom prst="rect">
            <a:avLst/>
          </a:prstGeom>
        </p:spPr>
      </p:pic>
      <p:pic>
        <p:nvPicPr>
          <p:cNvPr id="6" name="Picture 5">
            <a:extLst>
              <a:ext uri="{FF2B5EF4-FFF2-40B4-BE49-F238E27FC236}">
                <a16:creationId xmlns:a16="http://schemas.microsoft.com/office/drawing/2014/main" id="{FEBF2D9C-4981-A44B-8817-D4AAA698FB6F}"/>
              </a:ext>
            </a:extLst>
          </p:cNvPr>
          <p:cNvPicPr>
            <a:picLocks noChangeAspect="1"/>
          </p:cNvPicPr>
          <p:nvPr/>
        </p:nvPicPr>
        <p:blipFill rotWithShape="1">
          <a:blip r:embed="rId4"/>
          <a:srcRect l="9026" t="13517" r="10128" b="23369"/>
          <a:stretch/>
        </p:blipFill>
        <p:spPr>
          <a:xfrm>
            <a:off x="7054795" y="5435598"/>
            <a:ext cx="1600228" cy="459993"/>
          </a:xfrm>
          <a:prstGeom prst="rect">
            <a:avLst/>
          </a:prstGeom>
        </p:spPr>
      </p:pic>
      <p:pic>
        <p:nvPicPr>
          <p:cNvPr id="7" name="Picture 6" descr="A close up of a logo&#10;&#10;Description automatically generated">
            <a:extLst>
              <a:ext uri="{FF2B5EF4-FFF2-40B4-BE49-F238E27FC236}">
                <a16:creationId xmlns:a16="http://schemas.microsoft.com/office/drawing/2014/main" id="{98BCCD80-2685-4E49-A46E-B671DA294068}"/>
              </a:ext>
            </a:extLst>
          </p:cNvPr>
          <p:cNvPicPr>
            <a:picLocks noChangeAspect="1"/>
          </p:cNvPicPr>
          <p:nvPr/>
        </p:nvPicPr>
        <p:blipFill rotWithShape="1">
          <a:blip r:embed="rId5"/>
          <a:srcRect t="34456" b="33948"/>
          <a:stretch/>
        </p:blipFill>
        <p:spPr>
          <a:xfrm>
            <a:off x="2501925" y="5434188"/>
            <a:ext cx="2009764" cy="457202"/>
          </a:xfrm>
          <a:prstGeom prst="rect">
            <a:avLst/>
          </a:prstGeom>
        </p:spPr>
      </p:pic>
      <p:pic>
        <p:nvPicPr>
          <p:cNvPr id="9" name="Picture 8" descr="A picture containing clipart&#10;&#10;Description automatically generated">
            <a:extLst>
              <a:ext uri="{FF2B5EF4-FFF2-40B4-BE49-F238E27FC236}">
                <a16:creationId xmlns:a16="http://schemas.microsoft.com/office/drawing/2014/main" id="{AFE6884E-90C7-4DB3-8CE1-60BF4F981B3C}"/>
              </a:ext>
            </a:extLst>
          </p:cNvPr>
          <p:cNvPicPr>
            <a:picLocks noChangeAspect="1"/>
          </p:cNvPicPr>
          <p:nvPr/>
        </p:nvPicPr>
        <p:blipFill>
          <a:blip r:embed="rId6"/>
          <a:stretch>
            <a:fillRect/>
          </a:stretch>
        </p:blipFill>
        <p:spPr>
          <a:xfrm>
            <a:off x="4711696" y="5448299"/>
            <a:ext cx="2096682" cy="447292"/>
          </a:xfrm>
          <a:prstGeom prst="rect">
            <a:avLst/>
          </a:prstGeom>
        </p:spPr>
      </p:pic>
    </p:spTree>
    <p:extLst>
      <p:ext uri="{BB962C8B-B14F-4D97-AF65-F5344CB8AC3E}">
        <p14:creationId xmlns:p14="http://schemas.microsoft.com/office/powerpoint/2010/main" val="5715124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0C9ECC-BBB1-0A43-90B5-8D326B979E13}"/>
              </a:ext>
            </a:extLst>
          </p:cNvPr>
          <p:cNvSpPr>
            <a:spLocks noGrp="1"/>
          </p:cNvSpPr>
          <p:nvPr>
            <p:ph type="title"/>
          </p:nvPr>
        </p:nvSpPr>
        <p:spPr/>
        <p:txBody>
          <a:bodyPr/>
          <a:lstStyle/>
          <a:p>
            <a:r>
              <a:rPr lang="en-US" dirty="0"/>
              <a:t>Inside CWL metrics</a:t>
            </a:r>
          </a:p>
        </p:txBody>
      </p:sp>
      <p:sp>
        <p:nvSpPr>
          <p:cNvPr id="3" name="Text Placeholder 2">
            <a:extLst>
              <a:ext uri="{FF2B5EF4-FFF2-40B4-BE49-F238E27FC236}">
                <a16:creationId xmlns:a16="http://schemas.microsoft.com/office/drawing/2014/main" id="{B928F2C9-B2E9-D747-B677-00257203EA29}"/>
              </a:ext>
            </a:extLst>
          </p:cNvPr>
          <p:cNvSpPr>
            <a:spLocks noGrp="1"/>
          </p:cNvSpPr>
          <p:nvPr>
            <p:ph type="body" idx="1"/>
          </p:nvPr>
        </p:nvSpPr>
        <p:spPr/>
        <p:txBody>
          <a:bodyPr/>
          <a:lstStyle/>
          <a:p>
            <a:r>
              <a:rPr lang="en-US" dirty="0">
                <a:hlinkClick r:id="rId2"/>
              </a:rPr>
              <a:t>http://bit.ly/cwl-chiir-2021-notebook-demo</a:t>
            </a:r>
            <a:endParaRPr lang="en-US" dirty="0"/>
          </a:p>
        </p:txBody>
      </p:sp>
    </p:spTree>
    <p:extLst>
      <p:ext uri="{BB962C8B-B14F-4D97-AF65-F5344CB8AC3E}">
        <p14:creationId xmlns:p14="http://schemas.microsoft.com/office/powerpoint/2010/main" val="1105804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BAAC78-86DE-F147-87AD-890ABF401A84}"/>
              </a:ext>
            </a:extLst>
          </p:cNvPr>
          <p:cNvSpPr>
            <a:spLocks noGrp="1"/>
          </p:cNvSpPr>
          <p:nvPr>
            <p:ph type="title"/>
          </p:nvPr>
        </p:nvSpPr>
        <p:spPr>
          <a:xfrm>
            <a:off x="0" y="0"/>
            <a:ext cx="9144000" cy="1257664"/>
          </a:xfrm>
        </p:spPr>
        <p:txBody>
          <a:bodyPr>
            <a:normAutofit fontScale="90000"/>
          </a:bodyPr>
          <a:lstStyle/>
          <a:p>
            <a:r>
              <a:rPr lang="en-US" dirty="0"/>
              <a:t>Check out the notebook to </a:t>
            </a:r>
            <a:br>
              <a:rPr lang="en-US" dirty="0"/>
            </a:br>
            <a:r>
              <a:rPr lang="en-US" dirty="0"/>
              <a:t>see CWL graphs like this!!!</a:t>
            </a:r>
          </a:p>
        </p:txBody>
      </p:sp>
      <p:pic>
        <p:nvPicPr>
          <p:cNvPr id="5" name="Picture 4">
            <a:extLst>
              <a:ext uri="{FF2B5EF4-FFF2-40B4-BE49-F238E27FC236}">
                <a16:creationId xmlns:a16="http://schemas.microsoft.com/office/drawing/2014/main" id="{C177F910-3A78-724F-96EE-4C6F8A278B65}"/>
              </a:ext>
            </a:extLst>
          </p:cNvPr>
          <p:cNvPicPr>
            <a:picLocks noChangeAspect="1"/>
          </p:cNvPicPr>
          <p:nvPr/>
        </p:nvPicPr>
        <p:blipFill>
          <a:blip r:embed="rId2"/>
          <a:stretch>
            <a:fillRect/>
          </a:stretch>
        </p:blipFill>
        <p:spPr>
          <a:xfrm>
            <a:off x="995680" y="1429848"/>
            <a:ext cx="6644640" cy="2521522"/>
          </a:xfrm>
          <a:prstGeom prst="rect">
            <a:avLst/>
          </a:prstGeom>
        </p:spPr>
      </p:pic>
      <p:pic>
        <p:nvPicPr>
          <p:cNvPr id="7" name="Picture 6">
            <a:extLst>
              <a:ext uri="{FF2B5EF4-FFF2-40B4-BE49-F238E27FC236}">
                <a16:creationId xmlns:a16="http://schemas.microsoft.com/office/drawing/2014/main" id="{93A2750D-7CE7-1A41-81FA-6F1C660246D1}"/>
              </a:ext>
            </a:extLst>
          </p:cNvPr>
          <p:cNvPicPr>
            <a:picLocks noChangeAspect="1"/>
          </p:cNvPicPr>
          <p:nvPr/>
        </p:nvPicPr>
        <p:blipFill>
          <a:blip r:embed="rId3"/>
          <a:stretch>
            <a:fillRect/>
          </a:stretch>
        </p:blipFill>
        <p:spPr>
          <a:xfrm>
            <a:off x="995680" y="4123554"/>
            <a:ext cx="6620360" cy="2521086"/>
          </a:xfrm>
          <a:prstGeom prst="rect">
            <a:avLst/>
          </a:prstGeom>
        </p:spPr>
      </p:pic>
    </p:spTree>
    <p:extLst>
      <p:ext uri="{BB962C8B-B14F-4D97-AF65-F5344CB8AC3E}">
        <p14:creationId xmlns:p14="http://schemas.microsoft.com/office/powerpoint/2010/main" val="37002861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0C9ECC-BBB1-0A43-90B5-8D326B979E13}"/>
              </a:ext>
            </a:extLst>
          </p:cNvPr>
          <p:cNvSpPr>
            <a:spLocks noGrp="1"/>
          </p:cNvSpPr>
          <p:nvPr>
            <p:ph type="title"/>
          </p:nvPr>
        </p:nvSpPr>
        <p:spPr/>
        <p:txBody>
          <a:bodyPr/>
          <a:lstStyle/>
          <a:p>
            <a:r>
              <a:rPr lang="en-US" dirty="0"/>
              <a:t>CWL-EVAL DEMO</a:t>
            </a:r>
          </a:p>
        </p:txBody>
      </p:sp>
      <p:sp>
        <p:nvSpPr>
          <p:cNvPr id="3" name="Text Placeholder 2">
            <a:extLst>
              <a:ext uri="{FF2B5EF4-FFF2-40B4-BE49-F238E27FC236}">
                <a16:creationId xmlns:a16="http://schemas.microsoft.com/office/drawing/2014/main" id="{B928F2C9-B2E9-D747-B677-00257203EA29}"/>
              </a:ext>
            </a:extLst>
          </p:cNvPr>
          <p:cNvSpPr>
            <a:spLocks noGrp="1"/>
          </p:cNvSpPr>
          <p:nvPr>
            <p:ph type="body" idx="1"/>
          </p:nvPr>
        </p:nvSpPr>
        <p:spPr/>
        <p:txBody>
          <a:bodyPr/>
          <a:lstStyle/>
          <a:p>
            <a:r>
              <a:rPr lang="en-US" dirty="0">
                <a:hlinkClick r:id="rId2"/>
              </a:rPr>
              <a:t>https://github.com/ireval/cwl</a:t>
            </a:r>
            <a:endParaRPr lang="en-US" dirty="0"/>
          </a:p>
        </p:txBody>
      </p:sp>
    </p:spTree>
    <p:extLst>
      <p:ext uri="{BB962C8B-B14F-4D97-AF65-F5344CB8AC3E}">
        <p14:creationId xmlns:p14="http://schemas.microsoft.com/office/powerpoint/2010/main" val="5323387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4A20A5-E5CF-8048-A26C-2ABD9ED6C7B5}"/>
              </a:ext>
            </a:extLst>
          </p:cNvPr>
          <p:cNvSpPr>
            <a:spLocks noGrp="1"/>
          </p:cNvSpPr>
          <p:nvPr>
            <p:ph type="title"/>
          </p:nvPr>
        </p:nvSpPr>
        <p:spPr/>
        <p:txBody>
          <a:bodyPr/>
          <a:lstStyle/>
          <a:p>
            <a:r>
              <a:rPr lang="en-US" dirty="0" err="1"/>
              <a:t>cwl-eval</a:t>
            </a:r>
            <a:r>
              <a:rPr lang="en-US" dirty="0"/>
              <a:t> demo</a:t>
            </a:r>
          </a:p>
        </p:txBody>
      </p:sp>
      <p:sp>
        <p:nvSpPr>
          <p:cNvPr id="3" name="Content Placeholder 2">
            <a:extLst>
              <a:ext uri="{FF2B5EF4-FFF2-40B4-BE49-F238E27FC236}">
                <a16:creationId xmlns:a16="http://schemas.microsoft.com/office/drawing/2014/main" id="{A47C8E96-E2EC-D846-AF61-BA9B1C9358DA}"/>
              </a:ext>
            </a:extLst>
          </p:cNvPr>
          <p:cNvSpPr>
            <a:spLocks noGrp="1"/>
          </p:cNvSpPr>
          <p:nvPr>
            <p:ph idx="1"/>
          </p:nvPr>
        </p:nvSpPr>
        <p:spPr>
          <a:xfrm>
            <a:off x="457200" y="1257664"/>
            <a:ext cx="8229600" cy="5407296"/>
          </a:xfrm>
        </p:spPr>
        <p:txBody>
          <a:bodyPr>
            <a:normAutofit/>
          </a:bodyPr>
          <a:lstStyle/>
          <a:p>
            <a:r>
              <a:rPr lang="en-US" dirty="0"/>
              <a:t>How to install </a:t>
            </a:r>
            <a:r>
              <a:rPr lang="en-US" dirty="0" err="1"/>
              <a:t>cwl-eval</a:t>
            </a:r>
            <a:r>
              <a:rPr lang="en-US" dirty="0"/>
              <a:t>?</a:t>
            </a:r>
          </a:p>
          <a:p>
            <a:pPr lvl="1"/>
            <a:r>
              <a:rPr lang="en-US" dirty="0"/>
              <a:t>You will need Python 3.7</a:t>
            </a:r>
          </a:p>
          <a:p>
            <a:pPr lvl="1"/>
            <a:r>
              <a:rPr lang="en-US" dirty="0"/>
              <a:t>pip install </a:t>
            </a:r>
            <a:r>
              <a:rPr lang="en-US" dirty="0" err="1"/>
              <a:t>cwl-eval</a:t>
            </a:r>
            <a:endParaRPr lang="en-US" dirty="0"/>
          </a:p>
          <a:p>
            <a:pPr lvl="1"/>
            <a:endParaRPr lang="en-US" dirty="0"/>
          </a:p>
          <a:p>
            <a:r>
              <a:rPr lang="en-US" dirty="0"/>
              <a:t>How to use </a:t>
            </a:r>
            <a:r>
              <a:rPr lang="en-US" dirty="0" err="1"/>
              <a:t>cwl-eval</a:t>
            </a:r>
            <a:r>
              <a:rPr lang="en-US" dirty="0"/>
              <a:t>?</a:t>
            </a:r>
          </a:p>
          <a:p>
            <a:pPr lvl="1"/>
            <a:r>
              <a:rPr lang="en-US" dirty="0" err="1"/>
              <a:t>Cwl-eval</a:t>
            </a:r>
            <a:r>
              <a:rPr lang="en-US" dirty="0"/>
              <a:t> takes the following Inputs: </a:t>
            </a:r>
          </a:p>
          <a:p>
            <a:pPr lvl="2"/>
            <a:r>
              <a:rPr lang="en-US" dirty="0" err="1"/>
              <a:t>gain_file</a:t>
            </a:r>
            <a:r>
              <a:rPr lang="en-US" dirty="0"/>
              <a:t> (which is in </a:t>
            </a:r>
            <a:r>
              <a:rPr lang="en-US" dirty="0" err="1"/>
              <a:t>trec</a:t>
            </a:r>
            <a:r>
              <a:rPr lang="en-US" dirty="0"/>
              <a:t> </a:t>
            </a:r>
            <a:r>
              <a:rPr lang="en-US" dirty="0" err="1"/>
              <a:t>qrel</a:t>
            </a:r>
            <a:r>
              <a:rPr lang="en-US" dirty="0"/>
              <a:t> file format)</a:t>
            </a:r>
          </a:p>
          <a:p>
            <a:pPr lvl="3"/>
            <a:r>
              <a:rPr lang="en-US" dirty="0"/>
              <a:t>Binary relevance (1,0) can be used or </a:t>
            </a:r>
          </a:p>
          <a:p>
            <a:pPr lvl="3"/>
            <a:r>
              <a:rPr lang="en-US" dirty="0"/>
              <a:t>Gain values  (typically between 0 and 1)</a:t>
            </a:r>
          </a:p>
          <a:p>
            <a:pPr lvl="2"/>
            <a:r>
              <a:rPr lang="en-US" dirty="0" err="1"/>
              <a:t>result_file</a:t>
            </a:r>
            <a:r>
              <a:rPr lang="en-US" dirty="0"/>
              <a:t> (which is in </a:t>
            </a:r>
            <a:r>
              <a:rPr lang="en-US" dirty="0" err="1"/>
              <a:t>trec</a:t>
            </a:r>
            <a:r>
              <a:rPr lang="en-US" dirty="0"/>
              <a:t> result file format)</a:t>
            </a:r>
          </a:p>
        </p:txBody>
      </p:sp>
      <p:pic>
        <p:nvPicPr>
          <p:cNvPr id="5" name="Picture 4">
            <a:extLst>
              <a:ext uri="{FF2B5EF4-FFF2-40B4-BE49-F238E27FC236}">
                <a16:creationId xmlns:a16="http://schemas.microsoft.com/office/drawing/2014/main" id="{E9FB021E-09DA-894E-A3D2-28282E0ED3C1}"/>
              </a:ext>
            </a:extLst>
          </p:cNvPr>
          <p:cNvPicPr>
            <a:picLocks noChangeAspect="1"/>
          </p:cNvPicPr>
          <p:nvPr/>
        </p:nvPicPr>
        <p:blipFill>
          <a:blip r:embed="rId2"/>
          <a:stretch>
            <a:fillRect/>
          </a:stretch>
        </p:blipFill>
        <p:spPr>
          <a:xfrm>
            <a:off x="1695450" y="6149340"/>
            <a:ext cx="3924300" cy="330200"/>
          </a:xfrm>
          <a:prstGeom prst="rect">
            <a:avLst/>
          </a:prstGeom>
        </p:spPr>
      </p:pic>
      <p:pic>
        <p:nvPicPr>
          <p:cNvPr id="7" name="Picture 6">
            <a:extLst>
              <a:ext uri="{FF2B5EF4-FFF2-40B4-BE49-F238E27FC236}">
                <a16:creationId xmlns:a16="http://schemas.microsoft.com/office/drawing/2014/main" id="{32013201-8D73-634E-A06D-E18EF181CA5D}"/>
              </a:ext>
            </a:extLst>
          </p:cNvPr>
          <p:cNvPicPr>
            <a:picLocks noChangeAspect="1"/>
          </p:cNvPicPr>
          <p:nvPr/>
        </p:nvPicPr>
        <p:blipFill>
          <a:blip r:embed="rId3"/>
          <a:stretch>
            <a:fillRect/>
          </a:stretch>
        </p:blipFill>
        <p:spPr>
          <a:xfrm>
            <a:off x="1695450" y="2997200"/>
            <a:ext cx="2692400" cy="254000"/>
          </a:xfrm>
          <a:prstGeom prst="rect">
            <a:avLst/>
          </a:prstGeom>
        </p:spPr>
      </p:pic>
    </p:spTree>
    <p:extLst>
      <p:ext uri="{BB962C8B-B14F-4D97-AF65-F5344CB8AC3E}">
        <p14:creationId xmlns:p14="http://schemas.microsoft.com/office/powerpoint/2010/main" val="33889117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C0AF32-774C-1248-B019-54F5C6F25197}"/>
              </a:ext>
            </a:extLst>
          </p:cNvPr>
          <p:cNvSpPr>
            <a:spLocks noGrp="1"/>
          </p:cNvSpPr>
          <p:nvPr>
            <p:ph type="title"/>
          </p:nvPr>
        </p:nvSpPr>
        <p:spPr/>
        <p:txBody>
          <a:bodyPr/>
          <a:lstStyle/>
          <a:p>
            <a:r>
              <a:rPr lang="en-US" dirty="0" err="1"/>
              <a:t>cwl</a:t>
            </a:r>
            <a:r>
              <a:rPr lang="en-US" dirty="0"/>
              <a:t>-demo</a:t>
            </a:r>
          </a:p>
        </p:txBody>
      </p:sp>
      <p:sp>
        <p:nvSpPr>
          <p:cNvPr id="3" name="Content Placeholder 2">
            <a:extLst>
              <a:ext uri="{FF2B5EF4-FFF2-40B4-BE49-F238E27FC236}">
                <a16:creationId xmlns:a16="http://schemas.microsoft.com/office/drawing/2014/main" id="{6042567F-53FA-D64A-81D1-601D8C1EB59F}"/>
              </a:ext>
            </a:extLst>
          </p:cNvPr>
          <p:cNvSpPr>
            <a:spLocks noGrp="1"/>
          </p:cNvSpPr>
          <p:nvPr>
            <p:ph idx="1"/>
          </p:nvPr>
        </p:nvSpPr>
        <p:spPr/>
        <p:txBody>
          <a:bodyPr/>
          <a:lstStyle/>
          <a:p>
            <a:r>
              <a:rPr lang="en-US" dirty="0"/>
              <a:t>How do you calculate the expected cost, &amp; expected total cost?</a:t>
            </a:r>
          </a:p>
          <a:p>
            <a:pPr lvl="1"/>
            <a:r>
              <a:rPr lang="en-US" dirty="0"/>
              <a:t>To calculate costs you will need to do two things.</a:t>
            </a:r>
          </a:p>
          <a:p>
            <a:pPr lvl="2"/>
            <a:r>
              <a:rPr lang="en-US" dirty="0"/>
              <a:t>Denote which result item is of what result type </a:t>
            </a:r>
          </a:p>
          <a:p>
            <a:pPr marL="914400" lvl="2" indent="0">
              <a:buNone/>
            </a:pPr>
            <a:r>
              <a:rPr lang="en-US" dirty="0"/>
              <a:t>   in the </a:t>
            </a:r>
            <a:r>
              <a:rPr lang="en-US" dirty="0" err="1"/>
              <a:t>result_file</a:t>
            </a:r>
            <a:endParaRPr lang="en-US" dirty="0"/>
          </a:p>
          <a:p>
            <a:pPr lvl="2"/>
            <a:endParaRPr lang="en-US" dirty="0"/>
          </a:p>
          <a:p>
            <a:pPr lvl="2"/>
            <a:endParaRPr lang="en-US" dirty="0"/>
          </a:p>
          <a:p>
            <a:pPr lvl="2"/>
            <a:r>
              <a:rPr lang="en-US" dirty="0"/>
              <a:t>Include a cost file that maps result type to a cost </a:t>
            </a:r>
          </a:p>
          <a:p>
            <a:pPr marL="914400" lvl="2" indent="0">
              <a:buNone/>
            </a:pPr>
            <a:r>
              <a:rPr lang="en-US" dirty="0"/>
              <a:t>    in a </a:t>
            </a:r>
            <a:r>
              <a:rPr lang="en-US" dirty="0" err="1"/>
              <a:t>cost_file</a:t>
            </a:r>
            <a:endParaRPr lang="en-US" dirty="0"/>
          </a:p>
        </p:txBody>
      </p:sp>
      <p:pic>
        <p:nvPicPr>
          <p:cNvPr id="5" name="Picture 4">
            <a:extLst>
              <a:ext uri="{FF2B5EF4-FFF2-40B4-BE49-F238E27FC236}">
                <a16:creationId xmlns:a16="http://schemas.microsoft.com/office/drawing/2014/main" id="{D0D5A149-D96D-DF41-B90A-9B1201D920AC}"/>
              </a:ext>
            </a:extLst>
          </p:cNvPr>
          <p:cNvPicPr>
            <a:picLocks noChangeAspect="1"/>
          </p:cNvPicPr>
          <p:nvPr/>
        </p:nvPicPr>
        <p:blipFill rotWithShape="1">
          <a:blip r:embed="rId2"/>
          <a:srcRect b="57434"/>
          <a:stretch/>
        </p:blipFill>
        <p:spPr>
          <a:xfrm>
            <a:off x="5080000" y="3324314"/>
            <a:ext cx="2882900" cy="735199"/>
          </a:xfrm>
          <a:prstGeom prst="rect">
            <a:avLst/>
          </a:prstGeom>
        </p:spPr>
      </p:pic>
      <p:pic>
        <p:nvPicPr>
          <p:cNvPr id="7" name="Picture 6">
            <a:extLst>
              <a:ext uri="{FF2B5EF4-FFF2-40B4-BE49-F238E27FC236}">
                <a16:creationId xmlns:a16="http://schemas.microsoft.com/office/drawing/2014/main" id="{EE2D0F2E-C0A2-3C42-9373-53CA612D5BCB}"/>
              </a:ext>
            </a:extLst>
          </p:cNvPr>
          <p:cNvPicPr>
            <a:picLocks noChangeAspect="1"/>
          </p:cNvPicPr>
          <p:nvPr/>
        </p:nvPicPr>
        <p:blipFill>
          <a:blip r:embed="rId3"/>
          <a:stretch>
            <a:fillRect/>
          </a:stretch>
        </p:blipFill>
        <p:spPr>
          <a:xfrm>
            <a:off x="5080000" y="5211763"/>
            <a:ext cx="1016000" cy="914400"/>
          </a:xfrm>
          <a:prstGeom prst="rect">
            <a:avLst/>
          </a:prstGeom>
        </p:spPr>
      </p:pic>
      <p:sp>
        <p:nvSpPr>
          <p:cNvPr id="8" name="TextBox 7">
            <a:extLst>
              <a:ext uri="{FF2B5EF4-FFF2-40B4-BE49-F238E27FC236}">
                <a16:creationId xmlns:a16="http://schemas.microsoft.com/office/drawing/2014/main" id="{B375B034-119D-994A-987D-80F90781A035}"/>
              </a:ext>
            </a:extLst>
          </p:cNvPr>
          <p:cNvSpPr txBox="1"/>
          <p:nvPr/>
        </p:nvSpPr>
        <p:spPr>
          <a:xfrm>
            <a:off x="2760059" y="6231252"/>
            <a:ext cx="1713802" cy="369332"/>
          </a:xfrm>
          <a:prstGeom prst="rect">
            <a:avLst/>
          </a:prstGeom>
          <a:noFill/>
        </p:spPr>
        <p:txBody>
          <a:bodyPr wrap="none" rtlCol="0">
            <a:spAutoFit/>
          </a:bodyPr>
          <a:lstStyle/>
          <a:p>
            <a:r>
              <a:rPr lang="en-US" dirty="0"/>
              <a:t>Result item type</a:t>
            </a:r>
          </a:p>
        </p:txBody>
      </p:sp>
      <p:sp>
        <p:nvSpPr>
          <p:cNvPr id="9" name="TextBox 8">
            <a:extLst>
              <a:ext uri="{FF2B5EF4-FFF2-40B4-BE49-F238E27FC236}">
                <a16:creationId xmlns:a16="http://schemas.microsoft.com/office/drawing/2014/main" id="{43180A71-BB1B-FD48-B178-CB1C254E5C03}"/>
              </a:ext>
            </a:extLst>
          </p:cNvPr>
          <p:cNvSpPr txBox="1"/>
          <p:nvPr/>
        </p:nvSpPr>
        <p:spPr>
          <a:xfrm>
            <a:off x="3366198" y="4198603"/>
            <a:ext cx="1713802" cy="369332"/>
          </a:xfrm>
          <a:prstGeom prst="rect">
            <a:avLst/>
          </a:prstGeom>
          <a:noFill/>
        </p:spPr>
        <p:txBody>
          <a:bodyPr wrap="none" rtlCol="0">
            <a:spAutoFit/>
          </a:bodyPr>
          <a:lstStyle/>
          <a:p>
            <a:r>
              <a:rPr lang="en-US" dirty="0"/>
              <a:t>Result item type</a:t>
            </a:r>
          </a:p>
        </p:txBody>
      </p:sp>
      <p:cxnSp>
        <p:nvCxnSpPr>
          <p:cNvPr id="11" name="Elbow Connector 10">
            <a:extLst>
              <a:ext uri="{FF2B5EF4-FFF2-40B4-BE49-F238E27FC236}">
                <a16:creationId xmlns:a16="http://schemas.microsoft.com/office/drawing/2014/main" id="{C3350C16-34E5-0E4C-ACCC-244B93C8997A}"/>
              </a:ext>
            </a:extLst>
          </p:cNvPr>
          <p:cNvCxnSpPr>
            <a:cxnSpLocks/>
          </p:cNvCxnSpPr>
          <p:nvPr/>
        </p:nvCxnSpPr>
        <p:spPr>
          <a:xfrm flipV="1">
            <a:off x="5080000" y="4059513"/>
            <a:ext cx="690880" cy="323756"/>
          </a:xfrm>
          <a:prstGeom prst="bentConnector3">
            <a:avLst>
              <a:gd name="adj1" fmla="val 100000"/>
            </a:avLst>
          </a:prstGeom>
          <a:ln>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6" name="Elbow Connector 15">
            <a:extLst>
              <a:ext uri="{FF2B5EF4-FFF2-40B4-BE49-F238E27FC236}">
                <a16:creationId xmlns:a16="http://schemas.microsoft.com/office/drawing/2014/main" id="{A9663CEC-BC1A-784E-9F4A-1CFDCEB1B801}"/>
              </a:ext>
            </a:extLst>
          </p:cNvPr>
          <p:cNvCxnSpPr>
            <a:cxnSpLocks/>
          </p:cNvCxnSpPr>
          <p:nvPr/>
        </p:nvCxnSpPr>
        <p:spPr>
          <a:xfrm flipV="1">
            <a:off x="4511040" y="6126164"/>
            <a:ext cx="690880" cy="323756"/>
          </a:xfrm>
          <a:prstGeom prst="bentConnector3">
            <a:avLst>
              <a:gd name="adj1" fmla="val 100000"/>
            </a:avLst>
          </a:prstGeom>
          <a:ln>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17" name="TextBox 16">
            <a:extLst>
              <a:ext uri="{FF2B5EF4-FFF2-40B4-BE49-F238E27FC236}">
                <a16:creationId xmlns:a16="http://schemas.microsoft.com/office/drawing/2014/main" id="{C0F13333-31D3-5747-94BC-988567C45166}"/>
              </a:ext>
            </a:extLst>
          </p:cNvPr>
          <p:cNvSpPr txBox="1"/>
          <p:nvPr/>
        </p:nvSpPr>
        <p:spPr>
          <a:xfrm>
            <a:off x="6538309" y="6247402"/>
            <a:ext cx="1795428" cy="369332"/>
          </a:xfrm>
          <a:prstGeom prst="rect">
            <a:avLst/>
          </a:prstGeom>
          <a:noFill/>
        </p:spPr>
        <p:txBody>
          <a:bodyPr wrap="none" rtlCol="0">
            <a:spAutoFit/>
          </a:bodyPr>
          <a:lstStyle/>
          <a:p>
            <a:r>
              <a:rPr lang="en-US" dirty="0"/>
              <a:t>Cost of Item type</a:t>
            </a:r>
          </a:p>
        </p:txBody>
      </p:sp>
      <p:cxnSp>
        <p:nvCxnSpPr>
          <p:cNvPr id="18" name="Elbow Connector 17">
            <a:extLst>
              <a:ext uri="{FF2B5EF4-FFF2-40B4-BE49-F238E27FC236}">
                <a16:creationId xmlns:a16="http://schemas.microsoft.com/office/drawing/2014/main" id="{FB7A2AE3-C98B-F840-9315-8B9DF6311163}"/>
              </a:ext>
            </a:extLst>
          </p:cNvPr>
          <p:cNvCxnSpPr>
            <a:cxnSpLocks/>
            <a:stCxn id="17" idx="1"/>
          </p:cNvCxnSpPr>
          <p:nvPr/>
        </p:nvCxnSpPr>
        <p:spPr>
          <a:xfrm rot="10800000">
            <a:off x="5754025" y="6106536"/>
            <a:ext cx="784285" cy="325533"/>
          </a:xfrm>
          <a:prstGeom prst="bentConnector3">
            <a:avLst>
              <a:gd name="adj1" fmla="val 99227"/>
            </a:avLst>
          </a:prstGeom>
          <a:ln>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457101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C0AF32-774C-1248-B019-54F5C6F25197}"/>
              </a:ext>
            </a:extLst>
          </p:cNvPr>
          <p:cNvSpPr>
            <a:spLocks noGrp="1"/>
          </p:cNvSpPr>
          <p:nvPr>
            <p:ph type="title"/>
          </p:nvPr>
        </p:nvSpPr>
        <p:spPr/>
        <p:txBody>
          <a:bodyPr/>
          <a:lstStyle/>
          <a:p>
            <a:r>
              <a:rPr lang="en-US" dirty="0" err="1"/>
              <a:t>cwl</a:t>
            </a:r>
            <a:r>
              <a:rPr lang="en-US" dirty="0"/>
              <a:t>-demo</a:t>
            </a:r>
          </a:p>
        </p:txBody>
      </p:sp>
      <p:sp>
        <p:nvSpPr>
          <p:cNvPr id="3" name="Content Placeholder 2">
            <a:extLst>
              <a:ext uri="{FF2B5EF4-FFF2-40B4-BE49-F238E27FC236}">
                <a16:creationId xmlns:a16="http://schemas.microsoft.com/office/drawing/2014/main" id="{6042567F-53FA-D64A-81D1-601D8C1EB59F}"/>
              </a:ext>
            </a:extLst>
          </p:cNvPr>
          <p:cNvSpPr>
            <a:spLocks noGrp="1"/>
          </p:cNvSpPr>
          <p:nvPr>
            <p:ph idx="1"/>
          </p:nvPr>
        </p:nvSpPr>
        <p:spPr/>
        <p:txBody>
          <a:bodyPr/>
          <a:lstStyle/>
          <a:p>
            <a:r>
              <a:rPr lang="en-US" dirty="0"/>
              <a:t>How do you calculate the expected cost, &amp; expected total cost?</a:t>
            </a:r>
          </a:p>
          <a:p>
            <a:pPr lvl="1"/>
            <a:r>
              <a:rPr lang="en-US" dirty="0"/>
              <a:t>Once you have the mappings you can add </a:t>
            </a:r>
            <a:r>
              <a:rPr lang="en-US" b="1" dirty="0"/>
              <a:t>”-c </a:t>
            </a:r>
            <a:r>
              <a:rPr lang="en-US" b="1" dirty="0" err="1"/>
              <a:t>cost_file</a:t>
            </a:r>
            <a:r>
              <a:rPr lang="en-US" b="1" dirty="0"/>
              <a:t>”  </a:t>
            </a:r>
            <a:r>
              <a:rPr lang="en-US" dirty="0"/>
              <a:t>to then calculate the costs.</a:t>
            </a:r>
          </a:p>
          <a:p>
            <a:pPr lvl="1"/>
            <a:r>
              <a:rPr lang="en-US" dirty="0"/>
              <a:t>Note that you determine the units of the costs</a:t>
            </a:r>
          </a:p>
          <a:p>
            <a:pPr lvl="1"/>
            <a:r>
              <a:rPr lang="en-US" dirty="0"/>
              <a:t>Where you could use:</a:t>
            </a:r>
          </a:p>
          <a:p>
            <a:pPr lvl="2"/>
            <a:r>
              <a:rPr lang="en-US" dirty="0"/>
              <a:t>Time (sec)</a:t>
            </a:r>
          </a:p>
          <a:p>
            <a:pPr lvl="2"/>
            <a:r>
              <a:rPr lang="en-US" dirty="0"/>
              <a:t>Length (number of chars, or number of terms)</a:t>
            </a:r>
          </a:p>
          <a:p>
            <a:pPr lvl="2"/>
            <a:r>
              <a:rPr lang="en-US" dirty="0"/>
              <a:t>Dollars and cents</a:t>
            </a:r>
          </a:p>
        </p:txBody>
      </p:sp>
      <p:pic>
        <p:nvPicPr>
          <p:cNvPr id="6" name="Picture 5">
            <a:extLst>
              <a:ext uri="{FF2B5EF4-FFF2-40B4-BE49-F238E27FC236}">
                <a16:creationId xmlns:a16="http://schemas.microsoft.com/office/drawing/2014/main" id="{81912DB3-D526-4648-923C-EB276ED21B65}"/>
              </a:ext>
            </a:extLst>
          </p:cNvPr>
          <p:cNvPicPr>
            <a:picLocks noChangeAspect="1"/>
          </p:cNvPicPr>
          <p:nvPr/>
        </p:nvPicPr>
        <p:blipFill>
          <a:blip r:embed="rId2"/>
          <a:stretch>
            <a:fillRect/>
          </a:stretch>
        </p:blipFill>
        <p:spPr>
          <a:xfrm>
            <a:off x="960120" y="5821364"/>
            <a:ext cx="5638800" cy="304800"/>
          </a:xfrm>
          <a:prstGeom prst="rect">
            <a:avLst/>
          </a:prstGeom>
        </p:spPr>
      </p:pic>
    </p:spTree>
    <p:extLst>
      <p:ext uri="{BB962C8B-B14F-4D97-AF65-F5344CB8AC3E}">
        <p14:creationId xmlns:p14="http://schemas.microsoft.com/office/powerpoint/2010/main" val="3617957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C0AF32-774C-1248-B019-54F5C6F25197}"/>
              </a:ext>
            </a:extLst>
          </p:cNvPr>
          <p:cNvSpPr>
            <a:spLocks noGrp="1"/>
          </p:cNvSpPr>
          <p:nvPr>
            <p:ph type="title"/>
          </p:nvPr>
        </p:nvSpPr>
        <p:spPr/>
        <p:txBody>
          <a:bodyPr/>
          <a:lstStyle/>
          <a:p>
            <a:r>
              <a:rPr lang="en-US" dirty="0" err="1"/>
              <a:t>cwl</a:t>
            </a:r>
            <a:r>
              <a:rPr lang="en-US" dirty="0"/>
              <a:t>-demo</a:t>
            </a:r>
          </a:p>
        </p:txBody>
      </p:sp>
      <p:sp>
        <p:nvSpPr>
          <p:cNvPr id="3" name="Content Placeholder 2">
            <a:extLst>
              <a:ext uri="{FF2B5EF4-FFF2-40B4-BE49-F238E27FC236}">
                <a16:creationId xmlns:a16="http://schemas.microsoft.com/office/drawing/2014/main" id="{6042567F-53FA-D64A-81D1-601D8C1EB59F}"/>
              </a:ext>
            </a:extLst>
          </p:cNvPr>
          <p:cNvSpPr>
            <a:spLocks noGrp="1"/>
          </p:cNvSpPr>
          <p:nvPr>
            <p:ph idx="1"/>
          </p:nvPr>
        </p:nvSpPr>
        <p:spPr/>
        <p:txBody>
          <a:bodyPr>
            <a:normAutofit/>
          </a:bodyPr>
          <a:lstStyle/>
          <a:p>
            <a:r>
              <a:rPr lang="en-US" dirty="0"/>
              <a:t>How to show the column names?</a:t>
            </a:r>
          </a:p>
          <a:p>
            <a:pPr lvl="1"/>
            <a:r>
              <a:rPr lang="en-US" dirty="0"/>
              <a:t>If you’d like to show the names for each column include </a:t>
            </a:r>
            <a:r>
              <a:rPr lang="en-US" b="1" dirty="0"/>
              <a:t>“-n”</a:t>
            </a:r>
          </a:p>
          <a:p>
            <a:pPr lvl="1"/>
            <a:endParaRPr lang="en-US" b="1" dirty="0"/>
          </a:p>
          <a:p>
            <a:pPr lvl="1"/>
            <a:endParaRPr lang="en-US" b="1" dirty="0"/>
          </a:p>
          <a:p>
            <a:pPr lvl="1"/>
            <a:endParaRPr lang="en-US" b="1" dirty="0"/>
          </a:p>
          <a:p>
            <a:r>
              <a:rPr lang="en-US" dirty="0"/>
              <a:t>How to include the residuals in the output?</a:t>
            </a:r>
          </a:p>
          <a:p>
            <a:pPr lvl="1"/>
            <a:r>
              <a:rPr lang="en-US" dirty="0"/>
              <a:t>If you’d like to show the residuals include </a:t>
            </a:r>
            <a:r>
              <a:rPr lang="en-US" b="1" dirty="0"/>
              <a:t>“-r”</a:t>
            </a:r>
          </a:p>
          <a:p>
            <a:endParaRPr lang="en-US" dirty="0"/>
          </a:p>
        </p:txBody>
      </p:sp>
      <p:pic>
        <p:nvPicPr>
          <p:cNvPr id="9" name="Picture 8">
            <a:extLst>
              <a:ext uri="{FF2B5EF4-FFF2-40B4-BE49-F238E27FC236}">
                <a16:creationId xmlns:a16="http://schemas.microsoft.com/office/drawing/2014/main" id="{82AD79BA-07F3-E042-A10E-98A701E17C2A}"/>
              </a:ext>
            </a:extLst>
          </p:cNvPr>
          <p:cNvPicPr>
            <a:picLocks noChangeAspect="1"/>
          </p:cNvPicPr>
          <p:nvPr/>
        </p:nvPicPr>
        <p:blipFill>
          <a:blip r:embed="rId2"/>
          <a:stretch>
            <a:fillRect/>
          </a:stretch>
        </p:blipFill>
        <p:spPr>
          <a:xfrm>
            <a:off x="1079500" y="2787086"/>
            <a:ext cx="4419600" cy="254000"/>
          </a:xfrm>
          <a:prstGeom prst="rect">
            <a:avLst/>
          </a:prstGeom>
        </p:spPr>
      </p:pic>
      <p:pic>
        <p:nvPicPr>
          <p:cNvPr id="11" name="Picture 10">
            <a:extLst>
              <a:ext uri="{FF2B5EF4-FFF2-40B4-BE49-F238E27FC236}">
                <a16:creationId xmlns:a16="http://schemas.microsoft.com/office/drawing/2014/main" id="{6583A385-50E6-0B4C-8880-47E101D2143E}"/>
              </a:ext>
            </a:extLst>
          </p:cNvPr>
          <p:cNvPicPr>
            <a:picLocks noChangeAspect="1"/>
          </p:cNvPicPr>
          <p:nvPr/>
        </p:nvPicPr>
        <p:blipFill>
          <a:blip r:embed="rId3"/>
          <a:stretch>
            <a:fillRect/>
          </a:stretch>
        </p:blipFill>
        <p:spPr>
          <a:xfrm>
            <a:off x="1079500" y="3202964"/>
            <a:ext cx="6985000" cy="977900"/>
          </a:xfrm>
          <a:prstGeom prst="rect">
            <a:avLst/>
          </a:prstGeom>
        </p:spPr>
      </p:pic>
      <p:pic>
        <p:nvPicPr>
          <p:cNvPr id="15" name="Picture 14">
            <a:extLst>
              <a:ext uri="{FF2B5EF4-FFF2-40B4-BE49-F238E27FC236}">
                <a16:creationId xmlns:a16="http://schemas.microsoft.com/office/drawing/2014/main" id="{D6E2C6E9-9F0D-B148-83B7-AD05AF3195ED}"/>
              </a:ext>
            </a:extLst>
          </p:cNvPr>
          <p:cNvPicPr>
            <a:picLocks noChangeAspect="1"/>
          </p:cNvPicPr>
          <p:nvPr/>
        </p:nvPicPr>
        <p:blipFill>
          <a:blip r:embed="rId4"/>
          <a:stretch>
            <a:fillRect/>
          </a:stretch>
        </p:blipFill>
        <p:spPr>
          <a:xfrm>
            <a:off x="1899920" y="5429250"/>
            <a:ext cx="4775200" cy="266700"/>
          </a:xfrm>
          <a:prstGeom prst="rect">
            <a:avLst/>
          </a:prstGeom>
        </p:spPr>
      </p:pic>
      <p:pic>
        <p:nvPicPr>
          <p:cNvPr id="17" name="Picture 16">
            <a:extLst>
              <a:ext uri="{FF2B5EF4-FFF2-40B4-BE49-F238E27FC236}">
                <a16:creationId xmlns:a16="http://schemas.microsoft.com/office/drawing/2014/main" id="{081472E9-C295-5042-B9F8-30F2FB4D5EB4}"/>
              </a:ext>
            </a:extLst>
          </p:cNvPr>
          <p:cNvPicPr>
            <a:picLocks noChangeAspect="1"/>
          </p:cNvPicPr>
          <p:nvPr/>
        </p:nvPicPr>
        <p:blipFill>
          <a:blip r:embed="rId5"/>
          <a:stretch>
            <a:fillRect/>
          </a:stretch>
        </p:blipFill>
        <p:spPr>
          <a:xfrm>
            <a:off x="0" y="5904152"/>
            <a:ext cx="9144000" cy="545768"/>
          </a:xfrm>
          <a:prstGeom prst="rect">
            <a:avLst/>
          </a:prstGeom>
        </p:spPr>
      </p:pic>
    </p:spTree>
    <p:extLst>
      <p:ext uri="{BB962C8B-B14F-4D97-AF65-F5344CB8AC3E}">
        <p14:creationId xmlns:p14="http://schemas.microsoft.com/office/powerpoint/2010/main" val="1293422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C0AF32-774C-1248-B019-54F5C6F25197}"/>
              </a:ext>
            </a:extLst>
          </p:cNvPr>
          <p:cNvSpPr>
            <a:spLocks noGrp="1"/>
          </p:cNvSpPr>
          <p:nvPr>
            <p:ph type="title"/>
          </p:nvPr>
        </p:nvSpPr>
        <p:spPr/>
        <p:txBody>
          <a:bodyPr/>
          <a:lstStyle/>
          <a:p>
            <a:r>
              <a:rPr lang="en-US" dirty="0" err="1"/>
              <a:t>cwl</a:t>
            </a:r>
            <a:r>
              <a:rPr lang="en-US" dirty="0"/>
              <a:t>-demo</a:t>
            </a:r>
          </a:p>
        </p:txBody>
      </p:sp>
      <p:sp>
        <p:nvSpPr>
          <p:cNvPr id="3" name="Content Placeholder 2">
            <a:extLst>
              <a:ext uri="{FF2B5EF4-FFF2-40B4-BE49-F238E27FC236}">
                <a16:creationId xmlns:a16="http://schemas.microsoft.com/office/drawing/2014/main" id="{6042567F-53FA-D64A-81D1-601D8C1EB59F}"/>
              </a:ext>
            </a:extLst>
          </p:cNvPr>
          <p:cNvSpPr>
            <a:spLocks noGrp="1"/>
          </p:cNvSpPr>
          <p:nvPr>
            <p:ph idx="1"/>
          </p:nvPr>
        </p:nvSpPr>
        <p:spPr/>
        <p:txBody>
          <a:bodyPr>
            <a:normAutofit/>
          </a:bodyPr>
          <a:lstStyle/>
          <a:p>
            <a:r>
              <a:rPr lang="en-US" dirty="0"/>
              <a:t>How specify the metrics you want?</a:t>
            </a:r>
          </a:p>
          <a:p>
            <a:pPr lvl="1"/>
            <a:r>
              <a:rPr lang="en-US" dirty="0"/>
              <a:t>If you want to control what measures you want to output then specify them </a:t>
            </a:r>
            <a:r>
              <a:rPr lang="en-US" b="1" dirty="0"/>
              <a:t>“-m </a:t>
            </a:r>
            <a:r>
              <a:rPr lang="en-US" b="1" dirty="0" err="1"/>
              <a:t>file.to.metrics</a:t>
            </a:r>
            <a:r>
              <a:rPr lang="en-US" b="1" dirty="0"/>
              <a:t>”</a:t>
            </a:r>
          </a:p>
          <a:p>
            <a:endParaRPr lang="en-US" dirty="0"/>
          </a:p>
        </p:txBody>
      </p:sp>
      <p:pic>
        <p:nvPicPr>
          <p:cNvPr id="5" name="Picture 4">
            <a:extLst>
              <a:ext uri="{FF2B5EF4-FFF2-40B4-BE49-F238E27FC236}">
                <a16:creationId xmlns:a16="http://schemas.microsoft.com/office/drawing/2014/main" id="{4A5EC1E5-1716-E644-B45C-70FA83B1074C}"/>
              </a:ext>
            </a:extLst>
          </p:cNvPr>
          <p:cNvPicPr>
            <a:picLocks noChangeAspect="1"/>
          </p:cNvPicPr>
          <p:nvPr/>
        </p:nvPicPr>
        <p:blipFill>
          <a:blip r:embed="rId2"/>
          <a:stretch>
            <a:fillRect/>
          </a:stretch>
        </p:blipFill>
        <p:spPr>
          <a:xfrm>
            <a:off x="881125" y="2994364"/>
            <a:ext cx="2438400" cy="723900"/>
          </a:xfrm>
          <a:prstGeom prst="rect">
            <a:avLst/>
          </a:prstGeom>
        </p:spPr>
      </p:pic>
      <p:sp>
        <p:nvSpPr>
          <p:cNvPr id="6" name="TextBox 5">
            <a:extLst>
              <a:ext uri="{FF2B5EF4-FFF2-40B4-BE49-F238E27FC236}">
                <a16:creationId xmlns:a16="http://schemas.microsoft.com/office/drawing/2014/main" id="{8620C2E1-E911-B348-95C7-0E0B4B3C4D7D}"/>
              </a:ext>
            </a:extLst>
          </p:cNvPr>
          <p:cNvSpPr txBox="1"/>
          <p:nvPr/>
        </p:nvSpPr>
        <p:spPr>
          <a:xfrm>
            <a:off x="4103647" y="3456380"/>
            <a:ext cx="3142463" cy="369332"/>
          </a:xfrm>
          <a:prstGeom prst="rect">
            <a:avLst/>
          </a:prstGeom>
          <a:noFill/>
        </p:spPr>
        <p:txBody>
          <a:bodyPr wrap="none" rtlCol="0">
            <a:spAutoFit/>
          </a:bodyPr>
          <a:lstStyle/>
          <a:p>
            <a:r>
              <a:rPr lang="en-US" dirty="0"/>
              <a:t>CWL Metrics with </a:t>
            </a:r>
            <a:r>
              <a:rPr lang="en-US" dirty="0" err="1"/>
              <a:t>param</a:t>
            </a:r>
            <a:r>
              <a:rPr lang="en-US" dirty="0"/>
              <a:t> values</a:t>
            </a:r>
          </a:p>
        </p:txBody>
      </p:sp>
      <p:cxnSp>
        <p:nvCxnSpPr>
          <p:cNvPr id="7" name="Elbow Connector 6">
            <a:extLst>
              <a:ext uri="{FF2B5EF4-FFF2-40B4-BE49-F238E27FC236}">
                <a16:creationId xmlns:a16="http://schemas.microsoft.com/office/drawing/2014/main" id="{FF699E2D-A7BB-5746-93DB-AB29303EDD88}"/>
              </a:ext>
            </a:extLst>
          </p:cNvPr>
          <p:cNvCxnSpPr>
            <a:cxnSpLocks/>
            <a:stCxn id="6" idx="1"/>
          </p:cNvCxnSpPr>
          <p:nvPr/>
        </p:nvCxnSpPr>
        <p:spPr>
          <a:xfrm rot="10800000">
            <a:off x="3319525" y="3315676"/>
            <a:ext cx="784123" cy="325371"/>
          </a:xfrm>
          <a:prstGeom prst="bentConnector3">
            <a:avLst>
              <a:gd name="adj1" fmla="val 50000"/>
            </a:avLst>
          </a:prstGeom>
          <a:ln>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pic>
        <p:nvPicPr>
          <p:cNvPr id="8" name="Picture 7">
            <a:extLst>
              <a:ext uri="{FF2B5EF4-FFF2-40B4-BE49-F238E27FC236}">
                <a16:creationId xmlns:a16="http://schemas.microsoft.com/office/drawing/2014/main" id="{83A797FC-1F64-CA48-8E92-451C4AA172C7}"/>
              </a:ext>
            </a:extLst>
          </p:cNvPr>
          <p:cNvPicPr>
            <a:picLocks noChangeAspect="1"/>
          </p:cNvPicPr>
          <p:nvPr/>
        </p:nvPicPr>
        <p:blipFill>
          <a:blip r:embed="rId3"/>
          <a:stretch>
            <a:fillRect/>
          </a:stretch>
        </p:blipFill>
        <p:spPr>
          <a:xfrm>
            <a:off x="881125" y="4338001"/>
            <a:ext cx="6070600" cy="266700"/>
          </a:xfrm>
          <a:prstGeom prst="rect">
            <a:avLst/>
          </a:prstGeom>
        </p:spPr>
      </p:pic>
      <p:pic>
        <p:nvPicPr>
          <p:cNvPr id="10" name="Picture 9">
            <a:extLst>
              <a:ext uri="{FF2B5EF4-FFF2-40B4-BE49-F238E27FC236}">
                <a16:creationId xmlns:a16="http://schemas.microsoft.com/office/drawing/2014/main" id="{7E0A5E19-D677-5440-9487-52B431637186}"/>
              </a:ext>
            </a:extLst>
          </p:cNvPr>
          <p:cNvPicPr>
            <a:picLocks noChangeAspect="1"/>
          </p:cNvPicPr>
          <p:nvPr/>
        </p:nvPicPr>
        <p:blipFill>
          <a:blip r:embed="rId4"/>
          <a:stretch>
            <a:fillRect/>
          </a:stretch>
        </p:blipFill>
        <p:spPr>
          <a:xfrm>
            <a:off x="881125" y="5033964"/>
            <a:ext cx="8064500" cy="736600"/>
          </a:xfrm>
          <a:prstGeom prst="rect">
            <a:avLst/>
          </a:prstGeom>
        </p:spPr>
      </p:pic>
    </p:spTree>
    <p:extLst>
      <p:ext uri="{BB962C8B-B14F-4D97-AF65-F5344CB8AC3E}">
        <p14:creationId xmlns:p14="http://schemas.microsoft.com/office/powerpoint/2010/main" val="36350378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1E2AA6-311F-D74D-A326-4656E13B9A8D}"/>
              </a:ext>
            </a:extLst>
          </p:cNvPr>
          <p:cNvSpPr>
            <a:spLocks noGrp="1"/>
          </p:cNvSpPr>
          <p:nvPr>
            <p:ph type="title"/>
          </p:nvPr>
        </p:nvSpPr>
        <p:spPr/>
        <p:txBody>
          <a:bodyPr/>
          <a:lstStyle/>
          <a:p>
            <a:r>
              <a:rPr lang="en-US" dirty="0" err="1"/>
              <a:t>cwl-eval</a:t>
            </a:r>
            <a:r>
              <a:rPr lang="en-US" dirty="0"/>
              <a:t> demo</a:t>
            </a:r>
          </a:p>
        </p:txBody>
      </p:sp>
      <p:sp>
        <p:nvSpPr>
          <p:cNvPr id="3" name="Content Placeholder 2">
            <a:extLst>
              <a:ext uri="{FF2B5EF4-FFF2-40B4-BE49-F238E27FC236}">
                <a16:creationId xmlns:a16="http://schemas.microsoft.com/office/drawing/2014/main" id="{CFCBDB19-8744-A64E-B9AA-550369AED708}"/>
              </a:ext>
            </a:extLst>
          </p:cNvPr>
          <p:cNvSpPr>
            <a:spLocks noGrp="1"/>
          </p:cNvSpPr>
          <p:nvPr>
            <p:ph idx="1"/>
          </p:nvPr>
        </p:nvSpPr>
        <p:spPr>
          <a:xfrm>
            <a:off x="457200" y="1257664"/>
            <a:ext cx="8686800" cy="4868500"/>
          </a:xfrm>
        </p:spPr>
        <p:txBody>
          <a:bodyPr>
            <a:normAutofit lnSpcReduction="10000"/>
          </a:bodyPr>
          <a:lstStyle/>
          <a:p>
            <a:r>
              <a:rPr lang="en-US" dirty="0"/>
              <a:t>How to get the </a:t>
            </a:r>
            <a:r>
              <a:rPr lang="en-US" dirty="0" err="1"/>
              <a:t>BibTeX</a:t>
            </a:r>
            <a:r>
              <a:rPr lang="en-US" dirty="0"/>
              <a:t> for the metrics?</a:t>
            </a:r>
          </a:p>
          <a:p>
            <a:pPr lvl="1"/>
            <a:r>
              <a:rPr lang="en-US" dirty="0"/>
              <a:t>If you want </a:t>
            </a:r>
            <a:r>
              <a:rPr lang="en-US" dirty="0" err="1"/>
              <a:t>cwl-eval</a:t>
            </a:r>
            <a:r>
              <a:rPr lang="en-US" dirty="0"/>
              <a:t> to provide you with the list of references to the metrics that you have specified in your metrics file then you can use the “–b” flag and specify where you want the </a:t>
            </a:r>
            <a:r>
              <a:rPr lang="en-US" dirty="0" err="1"/>
              <a:t>BibTeX</a:t>
            </a:r>
            <a:r>
              <a:rPr lang="en-US" dirty="0"/>
              <a:t> to be saved to.</a:t>
            </a:r>
          </a:p>
          <a:p>
            <a:endParaRPr lang="en-US" dirty="0"/>
          </a:p>
          <a:p>
            <a:r>
              <a:rPr lang="en-US" dirty="0"/>
              <a:t>How to cite </a:t>
            </a:r>
            <a:r>
              <a:rPr lang="en-US" dirty="0" err="1"/>
              <a:t>cwl</a:t>
            </a:r>
            <a:r>
              <a:rPr lang="en-US" dirty="0"/>
              <a:t> </a:t>
            </a:r>
            <a:r>
              <a:rPr lang="en-US" dirty="0" err="1"/>
              <a:t>eval</a:t>
            </a:r>
            <a:r>
              <a:rPr lang="en-US" dirty="0"/>
              <a:t> </a:t>
            </a:r>
            <a:r>
              <a:rPr lang="en-US" dirty="0">
                <a:sym typeface="Wingdings" pitchFamily="2" charset="2"/>
              </a:rPr>
              <a:t> ?</a:t>
            </a:r>
          </a:p>
          <a:p>
            <a:pPr lvl="1"/>
            <a:r>
              <a:rPr lang="en-US" dirty="0">
                <a:sym typeface="Wingdings" pitchFamily="2" charset="2"/>
              </a:rPr>
              <a:t>Azzopardi, Thomas and Moffat, </a:t>
            </a:r>
            <a:r>
              <a:rPr lang="en-US" dirty="0" err="1">
                <a:sym typeface="Wingdings" pitchFamily="2" charset="2"/>
              </a:rPr>
              <a:t>cwl_eval</a:t>
            </a:r>
            <a:r>
              <a:rPr lang="en-US" dirty="0">
                <a:sym typeface="Wingdings" pitchFamily="2" charset="2"/>
              </a:rPr>
              <a:t>: An Evaluation Tool for Information Retrieval, Proc. of the 42nd International ACM SIGIR Conference, SIGIR2019</a:t>
            </a:r>
          </a:p>
          <a:p>
            <a:endParaRPr lang="en-US" dirty="0">
              <a:sym typeface="Wingdings" pitchFamily="2" charset="2"/>
            </a:endParaRPr>
          </a:p>
          <a:p>
            <a:pPr marL="0" indent="0">
              <a:buNone/>
            </a:pPr>
            <a:endParaRPr lang="en-GB" sz="1800" dirty="0">
              <a:latin typeface="Consolas" panose="020B0609020204030204" pitchFamily="49" charset="0"/>
              <a:cs typeface="Consolas" panose="020B0609020204030204" pitchFamily="49" charset="0"/>
            </a:endParaRPr>
          </a:p>
          <a:p>
            <a:pPr marL="0" indent="0">
              <a:buNone/>
            </a:pPr>
            <a:endParaRPr lang="en-GB" sz="1800" dirty="0">
              <a:latin typeface="Consolas" panose="020B0609020204030204" pitchFamily="49" charset="0"/>
              <a:cs typeface="Consolas" panose="020B0609020204030204" pitchFamily="49" charset="0"/>
            </a:endParaRPr>
          </a:p>
          <a:p>
            <a:pPr marL="0" indent="0">
              <a:buNone/>
            </a:pPr>
            <a:endParaRPr lang="en-US" sz="1800" dirty="0">
              <a:latin typeface="Consolas" panose="020B0609020204030204" pitchFamily="49" charset="0"/>
              <a:cs typeface="Consolas" panose="020B0609020204030204" pitchFamily="49" charset="0"/>
            </a:endParaRPr>
          </a:p>
        </p:txBody>
      </p:sp>
      <p:pic>
        <p:nvPicPr>
          <p:cNvPr id="5" name="Picture 4">
            <a:extLst>
              <a:ext uri="{FF2B5EF4-FFF2-40B4-BE49-F238E27FC236}">
                <a16:creationId xmlns:a16="http://schemas.microsoft.com/office/drawing/2014/main" id="{8CCB4F76-AFE2-C847-8AFE-9A37815445B4}"/>
              </a:ext>
            </a:extLst>
          </p:cNvPr>
          <p:cNvPicPr>
            <a:picLocks noChangeAspect="1"/>
          </p:cNvPicPr>
          <p:nvPr/>
        </p:nvPicPr>
        <p:blipFill>
          <a:blip r:embed="rId2"/>
          <a:stretch>
            <a:fillRect/>
          </a:stretch>
        </p:blipFill>
        <p:spPr>
          <a:xfrm>
            <a:off x="1329690" y="3552214"/>
            <a:ext cx="5346700" cy="279400"/>
          </a:xfrm>
          <a:prstGeom prst="rect">
            <a:avLst/>
          </a:prstGeom>
        </p:spPr>
      </p:pic>
    </p:spTree>
    <p:extLst>
      <p:ext uri="{BB962C8B-B14F-4D97-AF65-F5344CB8AC3E}">
        <p14:creationId xmlns:p14="http://schemas.microsoft.com/office/powerpoint/2010/main" val="26389687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1E2AA6-311F-D74D-A326-4656E13B9A8D}"/>
              </a:ext>
            </a:extLst>
          </p:cNvPr>
          <p:cNvSpPr>
            <a:spLocks noGrp="1"/>
          </p:cNvSpPr>
          <p:nvPr>
            <p:ph type="title"/>
          </p:nvPr>
        </p:nvSpPr>
        <p:spPr/>
        <p:txBody>
          <a:bodyPr/>
          <a:lstStyle/>
          <a:p>
            <a:r>
              <a:rPr lang="en-US" dirty="0" err="1"/>
              <a:t>cwl-eval</a:t>
            </a:r>
            <a:r>
              <a:rPr lang="en-US" dirty="0"/>
              <a:t> demo</a:t>
            </a:r>
          </a:p>
        </p:txBody>
      </p:sp>
      <p:sp>
        <p:nvSpPr>
          <p:cNvPr id="3" name="Content Placeholder 2">
            <a:extLst>
              <a:ext uri="{FF2B5EF4-FFF2-40B4-BE49-F238E27FC236}">
                <a16:creationId xmlns:a16="http://schemas.microsoft.com/office/drawing/2014/main" id="{CFCBDB19-8744-A64E-B9AA-550369AED708}"/>
              </a:ext>
            </a:extLst>
          </p:cNvPr>
          <p:cNvSpPr>
            <a:spLocks noGrp="1"/>
          </p:cNvSpPr>
          <p:nvPr>
            <p:ph idx="1"/>
          </p:nvPr>
        </p:nvSpPr>
        <p:spPr>
          <a:xfrm>
            <a:off x="457200" y="1257664"/>
            <a:ext cx="8686800" cy="5411150"/>
          </a:xfrm>
        </p:spPr>
        <p:txBody>
          <a:bodyPr>
            <a:normAutofit/>
          </a:bodyPr>
          <a:lstStyle/>
          <a:p>
            <a:r>
              <a:rPr lang="en-US" dirty="0"/>
              <a:t>What are the differences between </a:t>
            </a:r>
            <a:r>
              <a:rPr lang="en-US" b="1" dirty="0" err="1"/>
              <a:t>cwl-eval</a:t>
            </a:r>
            <a:r>
              <a:rPr lang="en-US" dirty="0"/>
              <a:t> and </a:t>
            </a:r>
            <a:r>
              <a:rPr lang="en-US" b="1" dirty="0" err="1"/>
              <a:t>trec-eval</a:t>
            </a:r>
            <a:r>
              <a:rPr lang="en-US" dirty="0"/>
              <a:t>?</a:t>
            </a:r>
          </a:p>
          <a:p>
            <a:pPr lvl="1"/>
            <a:r>
              <a:rPr lang="en-US" dirty="0" err="1"/>
              <a:t>trec_eval</a:t>
            </a:r>
            <a:r>
              <a:rPr lang="en-US" dirty="0"/>
              <a:t> re-orders the results based on the score.</a:t>
            </a:r>
          </a:p>
          <a:p>
            <a:pPr lvl="1"/>
            <a:r>
              <a:rPr lang="en-US" dirty="0" err="1"/>
              <a:t>trec_eval</a:t>
            </a:r>
            <a:r>
              <a:rPr lang="en-US" dirty="0"/>
              <a:t> is not gain sensitive (binary relevance). </a:t>
            </a:r>
          </a:p>
          <a:p>
            <a:pPr lvl="1"/>
            <a:r>
              <a:rPr lang="en-US" dirty="0"/>
              <a:t>In </a:t>
            </a:r>
            <a:r>
              <a:rPr lang="en-US" dirty="0" err="1"/>
              <a:t>cwl-eval</a:t>
            </a:r>
            <a:r>
              <a:rPr lang="en-US" dirty="0"/>
              <a:t> a relevance value of 2, is interpreted as 2 units of gain</a:t>
            </a:r>
          </a:p>
          <a:p>
            <a:pPr lvl="1"/>
            <a:r>
              <a:rPr lang="en-US" dirty="0" err="1"/>
              <a:t>cwl-eval</a:t>
            </a:r>
            <a:r>
              <a:rPr lang="en-US" dirty="0"/>
              <a:t> reports all measures in the same units – you can directly compare the estimates by each metric.</a:t>
            </a:r>
          </a:p>
          <a:p>
            <a:pPr lvl="1"/>
            <a:r>
              <a:rPr lang="en-US" dirty="0" err="1"/>
              <a:t>cwl-eval</a:t>
            </a:r>
            <a:r>
              <a:rPr lang="en-US" dirty="0"/>
              <a:t> reports EU, ETU, EC, ETC, ED and can also report residuals outputting them into a Pandas </a:t>
            </a:r>
            <a:r>
              <a:rPr lang="en-US" dirty="0" err="1"/>
              <a:t>dataframe</a:t>
            </a:r>
            <a:r>
              <a:rPr lang="en-US" dirty="0"/>
              <a:t> friendly format.</a:t>
            </a:r>
          </a:p>
          <a:p>
            <a:pPr marL="0" indent="0">
              <a:buNone/>
            </a:pPr>
            <a:endParaRPr lang="en-GB" sz="1800" dirty="0">
              <a:latin typeface="Consolas" panose="020B0609020204030204" pitchFamily="49" charset="0"/>
              <a:cs typeface="Consolas" panose="020B0609020204030204" pitchFamily="49" charset="0"/>
            </a:endParaRPr>
          </a:p>
          <a:p>
            <a:pPr marL="0" indent="0">
              <a:buNone/>
            </a:pPr>
            <a:endParaRPr lang="en-GB" sz="1800" dirty="0">
              <a:latin typeface="Consolas" panose="020B0609020204030204" pitchFamily="49" charset="0"/>
              <a:cs typeface="Consolas" panose="020B0609020204030204" pitchFamily="49" charset="0"/>
            </a:endParaRPr>
          </a:p>
          <a:p>
            <a:pPr marL="0" indent="0">
              <a:buNone/>
            </a:pPr>
            <a:endParaRPr lang="en-US" sz="18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5399298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4782</TotalTime>
  <Words>739</Words>
  <Application>Microsoft Macintosh PowerPoint</Application>
  <PresentationFormat>On-screen Show (4:3)</PresentationFormat>
  <Paragraphs>96</Paragraphs>
  <Slides>18</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Consolas</vt:lpstr>
      <vt:lpstr>Wingdings</vt:lpstr>
      <vt:lpstr>Office Theme</vt:lpstr>
      <vt:lpstr>User Models, Metrics and Measures of Search: A Tutorial on the CWL Evaluation Framework ACM CHIIR UMMMS 2021</vt:lpstr>
      <vt:lpstr>CWL-EVAL DEMO</vt:lpstr>
      <vt:lpstr>cwl-eval demo</vt:lpstr>
      <vt:lpstr>cwl-demo</vt:lpstr>
      <vt:lpstr>cwl-demo</vt:lpstr>
      <vt:lpstr>cwl-demo</vt:lpstr>
      <vt:lpstr>cwl-demo</vt:lpstr>
      <vt:lpstr>cwl-eval demo</vt:lpstr>
      <vt:lpstr>cwl-eval demo</vt:lpstr>
      <vt:lpstr>User Models, Metrics and Measures of Search: A Tutorial on the CWL Evaluation Framework ACM CHIIR UMMMS 2021</vt:lpstr>
      <vt:lpstr>Adding your own CWL metric</vt:lpstr>
      <vt:lpstr>cwl classes</vt:lpstr>
      <vt:lpstr>DCG - Example</vt:lpstr>
      <vt:lpstr>RBP - Example</vt:lpstr>
      <vt:lpstr>U-Measure Example</vt:lpstr>
      <vt:lpstr>User Models, Metrics and Measures of Search: A Tutorial on the CWL Evaluation Framework ACM CHIIR UMMMS 2021</vt:lpstr>
      <vt:lpstr>Inside CWL metrics</vt:lpstr>
      <vt:lpstr>Check out the notebook to  see CWL graphs like this!!!</vt:lpstr>
    </vt:vector>
  </TitlesOfParts>
  <Company>University of Glasgow</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Formal Models of  Interactive Information Retrieval</dc:title>
  <dc:creator>Leif Azzopardi</dc:creator>
  <cp:lastModifiedBy>Leif Azzopardi</cp:lastModifiedBy>
  <cp:revision>213</cp:revision>
  <dcterms:created xsi:type="dcterms:W3CDTF">2013-08-23T12:39:59Z</dcterms:created>
  <dcterms:modified xsi:type="dcterms:W3CDTF">2021-03-13T19:55:57Z</dcterms:modified>
</cp:coreProperties>
</file>