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38"/>
  </p:notesMasterIdLst>
  <p:handoutMasterIdLst>
    <p:handoutMasterId r:id="rId39"/>
  </p:handoutMasterIdLst>
  <p:sldIdLst>
    <p:sldId id="338" r:id="rId5"/>
    <p:sldId id="348" r:id="rId6"/>
    <p:sldId id="342" r:id="rId7"/>
    <p:sldId id="349" r:id="rId8"/>
    <p:sldId id="350" r:id="rId9"/>
    <p:sldId id="373" r:id="rId10"/>
    <p:sldId id="359" r:id="rId11"/>
    <p:sldId id="370" r:id="rId12"/>
    <p:sldId id="374" r:id="rId13"/>
    <p:sldId id="361" r:id="rId14"/>
    <p:sldId id="360" r:id="rId15"/>
    <p:sldId id="362" r:id="rId16"/>
    <p:sldId id="352" r:id="rId17"/>
    <p:sldId id="363" r:id="rId18"/>
    <p:sldId id="364" r:id="rId19"/>
    <p:sldId id="354" r:id="rId20"/>
    <p:sldId id="365" r:id="rId21"/>
    <p:sldId id="375" r:id="rId22"/>
    <p:sldId id="371" r:id="rId23"/>
    <p:sldId id="367" r:id="rId24"/>
    <p:sldId id="368" r:id="rId25"/>
    <p:sldId id="379" r:id="rId26"/>
    <p:sldId id="355" r:id="rId27"/>
    <p:sldId id="366" r:id="rId28"/>
    <p:sldId id="372" r:id="rId29"/>
    <p:sldId id="333" r:id="rId30"/>
    <p:sldId id="376" r:id="rId31"/>
    <p:sldId id="356" r:id="rId32"/>
    <p:sldId id="369" r:id="rId33"/>
    <p:sldId id="357" r:id="rId34"/>
    <p:sldId id="358" r:id="rId35"/>
    <p:sldId id="380" r:id="rId36"/>
    <p:sldId id="34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F9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078D4-6084-456E-9A86-B92E23C90774}" v="1484" dt="2020-07-03T06:58:30.95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07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baseline="0" dirty="0"/>
              <a:t>Average MAPE of Models of Global Regions</a:t>
            </a:r>
            <a:r>
              <a:rPr lang="en-IN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Confirmed Cases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SARIMA</c:v>
                </c:pt>
                <c:pt idx="1">
                  <c:v>HW-TES</c:v>
                </c:pt>
                <c:pt idx="2">
                  <c:v>LR</c:v>
                </c:pt>
                <c:pt idx="3">
                  <c:v>LightGBM</c:v>
                </c:pt>
                <c:pt idx="4">
                  <c:v>Prophet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8.1780000000000008</c:v>
                </c:pt>
                <c:pt idx="1">
                  <c:v>8.0540000000000003</c:v>
                </c:pt>
                <c:pt idx="2">
                  <c:v>31.012</c:v>
                </c:pt>
                <c:pt idx="3">
                  <c:v>13.721</c:v>
                </c:pt>
                <c:pt idx="4">
                  <c:v>14.856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89-4DF1-82B6-39A4F5ED62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Fatalities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SARIMA</c:v>
                </c:pt>
                <c:pt idx="1">
                  <c:v>HW-TES</c:v>
                </c:pt>
                <c:pt idx="2">
                  <c:v>LR</c:v>
                </c:pt>
                <c:pt idx="3">
                  <c:v>LightGBM</c:v>
                </c:pt>
                <c:pt idx="4">
                  <c:v>Prophet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13.39</c:v>
                </c:pt>
                <c:pt idx="1">
                  <c:v>12.37</c:v>
                </c:pt>
                <c:pt idx="2">
                  <c:v>35.043999999999997</c:v>
                </c:pt>
                <c:pt idx="3">
                  <c:v>18.626999999999999</c:v>
                </c:pt>
                <c:pt idx="4">
                  <c:v>18.151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89-4DF1-82B6-39A4F5ED62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7713976"/>
        <c:axId val="1297719552"/>
      </c:barChart>
      <c:catAx>
        <c:axId val="1297713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719552"/>
        <c:crosses val="autoZero"/>
        <c:auto val="1"/>
        <c:lblAlgn val="ctr"/>
        <c:lblOffset val="100"/>
        <c:noMultiLvlLbl val="0"/>
      </c:catAx>
      <c:valAx>
        <c:axId val="129771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Average MAPE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713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 dirty="0">
                <a:effectLst/>
              </a:rPr>
              <a:t>Average MAE of Models of India Regions </a:t>
            </a:r>
            <a:endParaRPr lang="en-IN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Confirmed Cases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LightGBM</c:v>
                </c:pt>
                <c:pt idx="1">
                  <c:v>TES</c:v>
                </c:pt>
                <c:pt idx="2">
                  <c:v>LRI</c:v>
                </c:pt>
                <c:pt idx="3">
                  <c:v>LRII</c:v>
                </c:pt>
                <c:pt idx="4">
                  <c:v>PR</c:v>
                </c:pt>
                <c:pt idx="5">
                  <c:v>LASSO</c:v>
                </c:pt>
                <c:pt idx="6">
                  <c:v>Ridge</c:v>
                </c:pt>
                <c:pt idx="7">
                  <c:v>Prophet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161.43799999999999</c:v>
                </c:pt>
                <c:pt idx="1">
                  <c:v>32.359000000000002</c:v>
                </c:pt>
                <c:pt idx="2" formatCode="0.00E+00">
                  <c:v>5.66E+21</c:v>
                </c:pt>
                <c:pt idx="3" formatCode="0.00E+00">
                  <c:v>11020000000000</c:v>
                </c:pt>
                <c:pt idx="4" formatCode="0.00E+00">
                  <c:v>8275.2549999999992</c:v>
                </c:pt>
                <c:pt idx="5">
                  <c:v>131.93299999999999</c:v>
                </c:pt>
                <c:pt idx="6">
                  <c:v>170.59299999999999</c:v>
                </c:pt>
                <c:pt idx="7">
                  <c:v>100.248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B-4818-A5F7-7AFA88D13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Fatalities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LightGBM</c:v>
                </c:pt>
                <c:pt idx="1">
                  <c:v>TES</c:v>
                </c:pt>
                <c:pt idx="2">
                  <c:v>LRI</c:v>
                </c:pt>
                <c:pt idx="3">
                  <c:v>LRII</c:v>
                </c:pt>
                <c:pt idx="4">
                  <c:v>PR</c:v>
                </c:pt>
                <c:pt idx="5">
                  <c:v>LASSO</c:v>
                </c:pt>
                <c:pt idx="6">
                  <c:v>Ridge</c:v>
                </c:pt>
                <c:pt idx="7">
                  <c:v>Prophet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4.7160000000000002</c:v>
                </c:pt>
                <c:pt idx="1">
                  <c:v>1.0229999999999999</c:v>
                </c:pt>
                <c:pt idx="2" formatCode="0.00E+00">
                  <c:v>2.293E+20</c:v>
                </c:pt>
                <c:pt idx="3" formatCode="0.00E+00">
                  <c:v>34490000</c:v>
                </c:pt>
                <c:pt idx="4" formatCode="0.00E+00">
                  <c:v>5211000000</c:v>
                </c:pt>
                <c:pt idx="5">
                  <c:v>7.625</c:v>
                </c:pt>
                <c:pt idx="6">
                  <c:v>3.2410000000000001</c:v>
                </c:pt>
                <c:pt idx="7">
                  <c:v>1.8819999999999999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B-4818-A5F7-7AFA88D131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4836504"/>
        <c:axId val="434836176"/>
      </c:barChart>
      <c:catAx>
        <c:axId val="434836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836176"/>
        <c:crosses val="autoZero"/>
        <c:auto val="1"/>
        <c:lblAlgn val="ctr"/>
        <c:lblOffset val="100"/>
        <c:noMultiLvlLbl val="0"/>
      </c:catAx>
      <c:valAx>
        <c:axId val="434836176"/>
        <c:scaling>
          <c:orientation val="minMax"/>
          <c:max val="2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MAE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83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Global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Univariate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Confirmed Cases</c:v>
                </c:pt>
                <c:pt idx="1">
                  <c:v>Fatalities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10.362</c:v>
                </c:pt>
                <c:pt idx="1">
                  <c:v>14.367000000000001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43-49A6-9478-FF25072B65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Multivariate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Confirmed Cases</c:v>
                </c:pt>
                <c:pt idx="1">
                  <c:v>Fatalities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22.366</c:v>
                </c:pt>
                <c:pt idx="1">
                  <c:v>26.835000000000001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43-49A6-9478-FF25072B65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3801672"/>
        <c:axId val="483801344"/>
      </c:barChart>
      <c:catAx>
        <c:axId val="483801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Series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01344"/>
        <c:crosses val="autoZero"/>
        <c:auto val="1"/>
        <c:lblAlgn val="ctr"/>
        <c:lblOffset val="100"/>
        <c:noMultiLvlLbl val="0"/>
      </c:catAx>
      <c:valAx>
        <c:axId val="48380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Average</a:t>
                </a:r>
                <a:r>
                  <a:rPr lang="en-IN" baseline="0" dirty="0"/>
                  <a:t> MAPE %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0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India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Univariate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Confirmed Cases</c:v>
                </c:pt>
                <c:pt idx="1">
                  <c:v>Fatalities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66.302999999999997</c:v>
                </c:pt>
                <c:pt idx="1">
                  <c:v>1.4552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F-4C4C-80C5-8EF833FAD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Multivariate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Confirmed Cases</c:v>
                </c:pt>
                <c:pt idx="1">
                  <c:v>Fatalities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154.56399999999999</c:v>
                </c:pt>
                <c:pt idx="1">
                  <c:v>2.6520000000000001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F-4C4C-80C5-8EF833FAD5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3801672"/>
        <c:axId val="483801344"/>
      </c:barChart>
      <c:catAx>
        <c:axId val="483801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Series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01344"/>
        <c:crosses val="autoZero"/>
        <c:auto val="1"/>
        <c:lblAlgn val="ctr"/>
        <c:lblOffset val="100"/>
        <c:noMultiLvlLbl val="0"/>
      </c:catAx>
      <c:valAx>
        <c:axId val="483801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Average</a:t>
                </a:r>
                <a:r>
                  <a:rPr lang="en-IN" baseline="0" dirty="0"/>
                  <a:t> MAE 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0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Global Data - India Region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</c:v>
                </c:pt>
                <c:pt idx="1">
                  <c:v>LightGBM</c:v>
                </c:pt>
                <c:pt idx="2">
                  <c:v>Prophet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3659.0709999999999</c:v>
                </c:pt>
                <c:pt idx="1">
                  <c:v>14407.71</c:v>
                </c:pt>
                <c:pt idx="2">
                  <c:v>9580.4040000000005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3-4FA0-8EE0-7F5B19A672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India Cumulative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</c:v>
                </c:pt>
                <c:pt idx="1">
                  <c:v>LightGBM</c:v>
                </c:pt>
                <c:pt idx="2">
                  <c:v>Prophet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1132.5650000000001</c:v>
                </c:pt>
                <c:pt idx="1">
                  <c:v>5650.33</c:v>
                </c:pt>
                <c:pt idx="2">
                  <c:v>3508.68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13-4FA0-8EE0-7F5B19A672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7705120"/>
        <c:axId val="1297719224"/>
      </c:barChart>
      <c:catAx>
        <c:axId val="1297705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719224"/>
        <c:crosses val="autoZero"/>
        <c:auto val="1"/>
        <c:lblAlgn val="ctr"/>
        <c:lblOffset val="100"/>
        <c:noMultiLvlLbl val="0"/>
      </c:catAx>
      <c:valAx>
        <c:axId val="1297719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MAE</a:t>
                </a:r>
                <a:r>
                  <a:rPr lang="en-IN" baseline="0" dirty="0"/>
                  <a:t> Value(in thousands)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70512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Global Data - India Region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</c:v>
                </c:pt>
                <c:pt idx="1">
                  <c:v>LightGBM</c:v>
                </c:pt>
                <c:pt idx="2">
                  <c:v>Prophet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215.02381</c:v>
                </c:pt>
                <c:pt idx="1">
                  <c:v>483.738</c:v>
                </c:pt>
                <c:pt idx="2">
                  <c:v>297.85700000000003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B5-46A0-BDA5-BA8541A07D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India Cumulative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</c:v>
                </c:pt>
                <c:pt idx="1">
                  <c:v>LightGBM</c:v>
                </c:pt>
                <c:pt idx="2">
                  <c:v>Prophet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35.805</c:v>
                </c:pt>
                <c:pt idx="1">
                  <c:v>165.06</c:v>
                </c:pt>
                <c:pt idx="2">
                  <c:v>65.87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B5-46A0-BDA5-BA8541A07D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7705120"/>
        <c:axId val="1297719224"/>
      </c:barChart>
      <c:catAx>
        <c:axId val="1297705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719224"/>
        <c:crosses val="autoZero"/>
        <c:auto val="1"/>
        <c:lblAlgn val="ctr"/>
        <c:lblOffset val="100"/>
        <c:noMultiLvlLbl val="0"/>
      </c:catAx>
      <c:valAx>
        <c:axId val="1297719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MAE</a:t>
                </a:r>
                <a:r>
                  <a:rPr lang="en-IN" baseline="0" dirty="0"/>
                  <a:t> Value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70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hyperlink" Target="https://www.twitter.com/g_akki98" TargetMode="External"/><Relationship Id="rId1" Type="http://schemas.openxmlformats.org/officeDocument/2006/relationships/hyperlink" Target="https://www.linkedin.com/in/akshay-gidwani" TargetMode="Externa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hyperlink" Target="https://www.linkedin.com/in/akshay-gidwani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hyperlink" Target="https://www.twitter.com/g_akki98" TargetMode="External"/><Relationship Id="rId5" Type="http://schemas.openxmlformats.org/officeDocument/2006/relationships/image" Target="../media/image31.svg"/><Relationship Id="rId10" Type="http://schemas.openxmlformats.org/officeDocument/2006/relationships/image" Target="../media/image35.sv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Related Works</a:t>
          </a:r>
          <a:endParaRPr lang="en-US" sz="18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Results &amp; Discussion</a:t>
          </a:r>
          <a:endParaRPr lang="en-US" sz="18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400" b="0" dirty="0"/>
            <a:t>- Evaluation Parameter Used</a:t>
          </a:r>
        </a:p>
        <a:p>
          <a:pPr>
            <a:lnSpc>
              <a:spcPct val="100000"/>
            </a:lnSpc>
          </a:pPr>
          <a:r>
            <a:rPr lang="en-US" sz="1400" b="0" dirty="0"/>
            <a:t>- Analyzed and formulated outputs and insights from it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Methodology applied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Conclusion &amp; Future Scope</a:t>
          </a:r>
          <a:endParaRPr lang="ru-RU" sz="18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E9D207D9-7652-499B-879E-82073B00242F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latin typeface="+mn-lt"/>
            <a:ea typeface="+mn-ea"/>
            <a:cs typeface="+mn-cs"/>
          </a:endParaRPr>
        </a:p>
      </dgm:t>
    </dgm:pt>
    <dgm:pt modelId="{C73C9FBF-2FC2-4BDC-9204-90BBD10220B2}" type="parTrans" cxnId="{E1B84526-FE2D-4C3E-BB5D-B5E89BFED203}">
      <dgm:prSet/>
      <dgm:spPr/>
      <dgm:t>
        <a:bodyPr/>
        <a:lstStyle/>
        <a:p>
          <a:endParaRPr lang="en-IN"/>
        </a:p>
      </dgm:t>
    </dgm:pt>
    <dgm:pt modelId="{E0D4C4C9-8EF9-4651-ADDE-8D18DC50A2B3}" type="sibTrans" cxnId="{E1B84526-FE2D-4C3E-BB5D-B5E89BFED203}">
      <dgm:prSet/>
      <dgm:spPr/>
      <dgm:t>
        <a:bodyPr/>
        <a:lstStyle/>
        <a:p>
          <a:endParaRPr lang="en-IN"/>
        </a:p>
      </dgm:t>
    </dgm:pt>
    <dgm:pt modelId="{2FD8650F-A904-4F58-847B-D65F9074901B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Forecast Case Study – COVID19</a:t>
          </a:r>
        </a:p>
      </dgm:t>
    </dgm:pt>
    <dgm:pt modelId="{EEB6DEC7-2BA7-4A10-8C9B-7FEB39D28C16}" type="parTrans" cxnId="{8BC5D018-FDBF-4717-AE8A-7B32D2D35AA0}">
      <dgm:prSet/>
      <dgm:spPr/>
      <dgm:t>
        <a:bodyPr/>
        <a:lstStyle/>
        <a:p>
          <a:endParaRPr lang="en-IN"/>
        </a:p>
      </dgm:t>
    </dgm:pt>
    <dgm:pt modelId="{D7F72CC2-72D3-4999-9D3F-8B65DF73D152}" type="sibTrans" cxnId="{8BC5D018-FDBF-4717-AE8A-7B32D2D35AA0}">
      <dgm:prSet/>
      <dgm:spPr/>
      <dgm:t>
        <a:bodyPr/>
        <a:lstStyle/>
        <a:p>
          <a:endParaRPr lang="en-IN"/>
        </a:p>
      </dgm:t>
    </dgm:pt>
    <dgm:pt modelId="{301329FE-31B3-4B49-860D-8DA8E41D9ECE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Hybrid AI model</a:t>
          </a:r>
        </a:p>
      </dgm:t>
    </dgm:pt>
    <dgm:pt modelId="{DD35B977-0DC2-4B43-B6A5-130BDEB8AE36}" type="parTrans" cxnId="{7285967A-24A3-4009-8057-77544F999DBD}">
      <dgm:prSet/>
      <dgm:spPr/>
      <dgm:t>
        <a:bodyPr/>
        <a:lstStyle/>
        <a:p>
          <a:endParaRPr lang="en-IN"/>
        </a:p>
      </dgm:t>
    </dgm:pt>
    <dgm:pt modelId="{2822DB54-A02D-461C-9465-DE26C29F24B6}" type="sibTrans" cxnId="{7285967A-24A3-4009-8057-77544F999DBD}">
      <dgm:prSet/>
      <dgm:spPr/>
      <dgm:t>
        <a:bodyPr/>
        <a:lstStyle/>
        <a:p>
          <a:endParaRPr lang="en-IN"/>
        </a:p>
      </dgm:t>
    </dgm:pt>
    <dgm:pt modelId="{081A0D71-5CCB-4057-80ED-7632036D3818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/>
            <a:t>- Forecasting models used on Global and India Data separately</a:t>
          </a:r>
        </a:p>
      </dgm:t>
    </dgm:pt>
    <dgm:pt modelId="{197F8A4A-79B5-4128-A6F3-79198146BB6F}" type="parTrans" cxnId="{D43115E7-D3A5-4A56-96BB-1617BA7072FA}">
      <dgm:prSet/>
      <dgm:spPr/>
      <dgm:t>
        <a:bodyPr/>
        <a:lstStyle/>
        <a:p>
          <a:endParaRPr lang="en-IN"/>
        </a:p>
      </dgm:t>
    </dgm:pt>
    <dgm:pt modelId="{C6D17433-847F-48A6-BB32-5C28B3037831}" type="sibTrans" cxnId="{D43115E7-D3A5-4A56-96BB-1617BA7072FA}">
      <dgm:prSet/>
      <dgm:spPr/>
      <dgm:t>
        <a:bodyPr/>
        <a:lstStyle/>
        <a:p>
          <a:endParaRPr lang="en-IN"/>
        </a:p>
      </dgm:t>
    </dgm:pt>
    <dgm:pt modelId="{A22DD5E9-5217-41B4-9906-CD969E2C320C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/>
            <a:t>- Data-set</a:t>
          </a:r>
        </a:p>
      </dgm:t>
    </dgm:pt>
    <dgm:pt modelId="{378CECF0-00C4-49E4-A9CE-FD7B7B5C296A}" type="parTrans" cxnId="{429BC764-EF30-423D-A8CA-6499659F7A14}">
      <dgm:prSet/>
      <dgm:spPr/>
      <dgm:t>
        <a:bodyPr/>
        <a:lstStyle/>
        <a:p>
          <a:endParaRPr lang="en-IN"/>
        </a:p>
      </dgm:t>
    </dgm:pt>
    <dgm:pt modelId="{9AD1F3D6-938F-4D4C-949A-3E2B2C15807C}" type="sibTrans" cxnId="{429BC764-EF30-423D-A8CA-6499659F7A14}">
      <dgm:prSet/>
      <dgm:spPr/>
      <dgm:t>
        <a:bodyPr/>
        <a:lstStyle/>
        <a:p>
          <a:endParaRPr lang="en-IN"/>
        </a:p>
      </dgm:t>
    </dgm:pt>
    <dgm:pt modelId="{D8DB77ED-C90C-45EF-90C0-0D62CCA66F94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/>
            <a:t>- EDA</a:t>
          </a:r>
        </a:p>
      </dgm:t>
    </dgm:pt>
    <dgm:pt modelId="{B078958A-7445-4AFF-B0E3-3DC866E44056}" type="parTrans" cxnId="{ADE2E6A9-FD9D-4D42-82B3-00B42FFA31B8}">
      <dgm:prSet/>
      <dgm:spPr/>
      <dgm:t>
        <a:bodyPr/>
        <a:lstStyle/>
        <a:p>
          <a:endParaRPr lang="en-IN"/>
        </a:p>
      </dgm:t>
    </dgm:pt>
    <dgm:pt modelId="{50BC485B-F968-4917-8598-89468FB5BD07}" type="sibTrans" cxnId="{ADE2E6A9-FD9D-4D42-82B3-00B42FFA31B8}">
      <dgm:prSet/>
      <dgm:spPr/>
      <dgm:t>
        <a:bodyPr/>
        <a:lstStyle/>
        <a:p>
          <a:endParaRPr lang="en-IN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/>
    </dgm:pt>
    <dgm:pt modelId="{E54DECE0-EAE6-4583-86DF-BB890BC905EA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F143D-D21B-4446-B636-ABC7A3445AC5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76A1E7-794D-45E8-877E-39FDFBB560AF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/>
    </dgm:pt>
    <dgm:pt modelId="{D6AEDCBD-90E1-459E-82D6-A8AE5D18C34E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399175-F866-43DE-99F7-141A31D855DA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88B42BB-86CA-4830-B434-CF410F7CD0CF}" type="pres">
      <dgm:prSet presAssocID="{32CCB050-072A-41BF-BE1B-388CF53E5629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7ED4A05-F98F-4DBE-AE86-0989663DCD43}" type="pres">
      <dgm:prSet presAssocID="{32CCB050-072A-41BF-BE1B-388CF53E5629}" presName="EmptyPlaceHolder" presStyleCnt="0"/>
      <dgm:spPr/>
    </dgm:pt>
  </dgm:ptLst>
  <dgm:cxnLst>
    <dgm:cxn modelId="{24F19013-33FB-4436-A471-61C2A7C83EF9}" type="presOf" srcId="{2FD8650F-A904-4F58-847B-D65F9074901B}" destId="{810F143D-D21B-4446-B636-ABC7A3445AC5}" srcOrd="0" destOrd="2" presId="urn:microsoft.com/office/officeart/2016/7/layout/AccentHomeChevronProcess"/>
    <dgm:cxn modelId="{8BC5D018-FDBF-4717-AE8A-7B32D2D35AA0}" srcId="{349299C9-846E-4827-813A-349CCCE20782}" destId="{2FD8650F-A904-4F58-847B-D65F9074901B}" srcOrd="1" destOrd="0" parTransId="{EEB6DEC7-2BA7-4A10-8C9B-7FEB39D28C16}" sibTransId="{D7F72CC2-72D3-4999-9D3F-8B65DF73D152}"/>
    <dgm:cxn modelId="{E1B84526-FE2D-4C3E-BB5D-B5E89BFED203}" srcId="{349299C9-846E-4827-813A-349CCCE20782}" destId="{E9D207D9-7652-499B-879E-82073B00242F}" srcOrd="0" destOrd="0" parTransId="{C73C9FBF-2FC2-4BDC-9204-90BBD10220B2}" sibTransId="{E0D4C4C9-8EF9-4651-ADDE-8D18DC50A2B3}"/>
    <dgm:cxn modelId="{C8466529-3756-445A-A077-FF35106D5F50}" type="presOf" srcId="{E9D207D9-7652-499B-879E-82073B00242F}" destId="{810F143D-D21B-4446-B636-ABC7A3445AC5}" srcOrd="0" destOrd="1" presId="urn:microsoft.com/office/officeart/2016/7/layout/AccentHomeChevronProcess"/>
    <dgm:cxn modelId="{E0DC8629-7E47-405B-84D6-80C56AD72E03}" type="presOf" srcId="{D8DB77ED-C90C-45EF-90C0-0D62CCA66F94}" destId="{E276A1E7-794D-45E8-877E-39FDFBB560AF}" srcOrd="0" destOrd="1" presId="urn:microsoft.com/office/officeart/2016/7/layout/AccentHomeChevronProcess"/>
    <dgm:cxn modelId="{92EF8831-EEEB-417F-BB66-96C2B7FCE5F2}" type="presOf" srcId="{04A40292-9119-41B2-B968-7B651F20675D}" destId="{A88B42BB-86CA-4830-B434-CF410F7CD0C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429BC764-EF30-423D-A8CA-6499659F7A14}" srcId="{D07AD3FD-84FF-467E-9693-752776549C61}" destId="{A22DD5E9-5217-41B4-9906-CD969E2C320C}" srcOrd="0" destOrd="0" parTransId="{378CECF0-00C4-49E4-A9CE-FD7B7B5C296A}" sibTransId="{9AD1F3D6-938F-4D4C-949A-3E2B2C15807C}"/>
    <dgm:cxn modelId="{9B05DA44-7A49-455B-9395-3D0AD24834D1}" type="presOf" srcId="{301329FE-31B3-4B49-860D-8DA8E41D9ECE}" destId="{810F143D-D21B-4446-B636-ABC7A3445AC5}" srcOrd="0" destOrd="3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902A674-09D5-4ACD-B406-AFA09866ED9F}" type="presOf" srcId="{4A6BB192-9983-4F48-BBC5-6E384EED7EC5}" destId="{9A399175-F866-43DE-99F7-141A31D855DA}" srcOrd="0" destOrd="0" presId="urn:microsoft.com/office/officeart/2016/7/layout/AccentHomeChevronProcess"/>
    <dgm:cxn modelId="{7285967A-24A3-4009-8057-77544F999DBD}" srcId="{349299C9-846E-4827-813A-349CCCE20782}" destId="{301329FE-31B3-4B49-860D-8DA8E41D9ECE}" srcOrd="2" destOrd="0" parTransId="{DD35B977-0DC2-4B43-B6A5-130BDEB8AE36}" sibTransId="{2822DB54-A02D-461C-9465-DE26C29F24B6}"/>
    <dgm:cxn modelId="{87DB447C-448B-44CA-9C96-B8E69A598E9F}" type="presOf" srcId="{AACEAFD5-63CF-4AFC-B46F-BE086C5D447C}" destId="{E54DECE0-EAE6-4583-86DF-BB890BC905EA}" srcOrd="0" destOrd="0" presId="urn:microsoft.com/office/officeart/2016/7/layout/AccentHomeChevronProcess"/>
    <dgm:cxn modelId="{FF6BFA95-6885-492B-B27B-55A3CF3FAB95}" type="presOf" srcId="{A22DD5E9-5217-41B4-9906-CD969E2C320C}" destId="{E276A1E7-794D-45E8-877E-39FDFBB560AF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81A019D-8203-47A9-A338-F64D8507A5EA}" type="presOf" srcId="{32CCB050-072A-41BF-BE1B-388CF53E5629}" destId="{C3C82E76-82A6-4B7A-AE33-D676E3C6FE39}" srcOrd="0" destOrd="0" presId="urn:microsoft.com/office/officeart/2016/7/layout/AccentHomeChevronProcess"/>
    <dgm:cxn modelId="{ADE2E6A9-FD9D-4D42-82B3-00B42FFA31B8}" srcId="{D07AD3FD-84FF-467E-9693-752776549C61}" destId="{D8DB77ED-C90C-45EF-90C0-0D62CCA66F94}" srcOrd="1" destOrd="0" parTransId="{B078958A-7445-4AFF-B0E3-3DC866E44056}" sibTransId="{50BC485B-F968-4917-8598-89468FB5BD07}"/>
    <dgm:cxn modelId="{82BDCAAD-C502-419F-B369-97A5B659DC0B}" type="presOf" srcId="{55C0B14E-AEA6-48D3-A387-ED4A3A3BF840}" destId="{35BB2963-7B29-46C7-BE10-8E35AF9F6214}" srcOrd="0" destOrd="0" presId="urn:microsoft.com/office/officeart/2016/7/layout/AccentHomeChevronProcess"/>
    <dgm:cxn modelId="{EF5BBEB9-1889-4592-96DD-8856B8A2FBED}" type="presOf" srcId="{D71FC021-6A65-44D1-95B9-0E6C89079866}" destId="{D6AEDCBD-90E1-459E-82D6-A8AE5D18C34E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65D43D4-54A5-4235-A59E-E13EB001BE7F}" type="presOf" srcId="{349299C9-846E-4827-813A-349CCCE20782}" destId="{810F143D-D21B-4446-B636-ABC7A3445AC5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D43115E7-D3A5-4A56-96BB-1617BA7072FA}" srcId="{D07AD3FD-84FF-467E-9693-752776549C61}" destId="{081A0D71-5CCB-4057-80ED-7632036D3818}" srcOrd="2" destOrd="0" parTransId="{197F8A4A-79B5-4128-A6F3-79198146BB6F}" sibTransId="{C6D17433-847F-48A6-BB32-5C28B3037831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A8634EF-4CA8-40EB-9AF8-FC3B9F19AA82}" type="presOf" srcId="{081A0D71-5CCB-4057-80ED-7632036D3818}" destId="{E276A1E7-794D-45E8-877E-39FDFBB560AF}" srcOrd="0" destOrd="2" presId="urn:microsoft.com/office/officeart/2016/7/layout/AccentHomeChevronProcess"/>
    <dgm:cxn modelId="{94FE62F3-888B-4B17-8FD8-AAC1F86B443C}" type="presOf" srcId="{D07AD3FD-84FF-467E-9693-752776549C61}" destId="{3AA20A8C-A5EF-46AE-BD63-0A02678CA41B}" srcOrd="0" destOrd="0" presId="urn:microsoft.com/office/officeart/2016/7/layout/AccentHomeChevronProcess"/>
    <dgm:cxn modelId="{A8C4F52B-FE0B-4FC5-940C-D3968FFB5934}" type="presParOf" srcId="{35BB2963-7B29-46C7-BE10-8E35AF9F6214}" destId="{2230655C-38CF-4F57-B95F-5468A499FF54}" srcOrd="0" destOrd="0" presId="urn:microsoft.com/office/officeart/2016/7/layout/AccentHomeChevronProcess"/>
    <dgm:cxn modelId="{24370EF4-3787-48FD-9672-3036C22D430D}" type="presParOf" srcId="{2230655C-38CF-4F57-B95F-5468A499FF54}" destId="{F364BED9-01E0-47E1-AC86-D0FD8439B2EA}" srcOrd="0" destOrd="0" presId="urn:microsoft.com/office/officeart/2016/7/layout/AccentHomeChevronProcess"/>
    <dgm:cxn modelId="{9E7762D2-BF6B-4B8D-A819-8579DD987C09}" type="presParOf" srcId="{2230655C-38CF-4F57-B95F-5468A499FF54}" destId="{E54DECE0-EAE6-4583-86DF-BB890BC905EA}" srcOrd="1" destOrd="0" presId="urn:microsoft.com/office/officeart/2016/7/layout/AccentHomeChevronProcess"/>
    <dgm:cxn modelId="{F8B6A860-1497-46DD-A91A-C1C26258F0C1}" type="presParOf" srcId="{2230655C-38CF-4F57-B95F-5468A499FF54}" destId="{810F143D-D21B-4446-B636-ABC7A3445AC5}" srcOrd="2" destOrd="0" presId="urn:microsoft.com/office/officeart/2016/7/layout/AccentHomeChevronProcess"/>
    <dgm:cxn modelId="{023895E7-073E-40CC-8AA0-7885864F533A}" type="presParOf" srcId="{2230655C-38CF-4F57-B95F-5468A499FF54}" destId="{B1FA7D7B-B60B-4D95-8D6E-587E4D56CA9A}" srcOrd="3" destOrd="0" presId="urn:microsoft.com/office/officeart/2016/7/layout/AccentHomeChevronProcess"/>
    <dgm:cxn modelId="{0E4E65A0-102A-448F-ADD1-A3A5EAD0850C}" type="presParOf" srcId="{35BB2963-7B29-46C7-BE10-8E35AF9F6214}" destId="{3B824884-8D95-4AE1-92FB-6B2578464228}" srcOrd="1" destOrd="0" presId="urn:microsoft.com/office/officeart/2016/7/layout/AccentHomeChevronProcess"/>
    <dgm:cxn modelId="{47FB45BE-3294-455E-82E4-378B485C49D0}" type="presParOf" srcId="{35BB2963-7B29-46C7-BE10-8E35AF9F6214}" destId="{4C986A75-F7F7-49AD-9993-9E8B1918BCC8}" srcOrd="2" destOrd="0" presId="urn:microsoft.com/office/officeart/2016/7/layout/AccentHomeChevronProcess"/>
    <dgm:cxn modelId="{BCE4FBBD-E049-4D5A-815B-014A866076F0}" type="presParOf" srcId="{4C986A75-F7F7-49AD-9993-9E8B1918BCC8}" destId="{022F1691-AE6D-4477-BC44-E8F2686EC6A4}" srcOrd="0" destOrd="0" presId="urn:microsoft.com/office/officeart/2016/7/layout/AccentHomeChevronProcess"/>
    <dgm:cxn modelId="{58890F63-A51C-463E-89D2-904A1D48BDB5}" type="presParOf" srcId="{4C986A75-F7F7-49AD-9993-9E8B1918BCC8}" destId="{3AA20A8C-A5EF-46AE-BD63-0A02678CA41B}" srcOrd="1" destOrd="0" presId="urn:microsoft.com/office/officeart/2016/7/layout/AccentHomeChevronProcess"/>
    <dgm:cxn modelId="{1085EFEB-D3BC-427F-8FA1-560AB7143416}" type="presParOf" srcId="{4C986A75-F7F7-49AD-9993-9E8B1918BCC8}" destId="{E276A1E7-794D-45E8-877E-39FDFBB560AF}" srcOrd="2" destOrd="0" presId="urn:microsoft.com/office/officeart/2016/7/layout/AccentHomeChevronProcess"/>
    <dgm:cxn modelId="{E29CC86E-C317-488C-AA90-FE8F120567BE}" type="presParOf" srcId="{4C986A75-F7F7-49AD-9993-9E8B1918BCC8}" destId="{23613EF0-E5A2-4DBD-8907-79968CD0B38E}" srcOrd="3" destOrd="0" presId="urn:microsoft.com/office/officeart/2016/7/layout/AccentHomeChevronProcess"/>
    <dgm:cxn modelId="{39C53EA0-CE29-47A8-9EDD-D75C35CF4CB9}" type="presParOf" srcId="{35BB2963-7B29-46C7-BE10-8E35AF9F6214}" destId="{534DD77E-7117-4E81-A154-D81BA04CB872}" srcOrd="3" destOrd="0" presId="urn:microsoft.com/office/officeart/2016/7/layout/AccentHomeChevronProcess"/>
    <dgm:cxn modelId="{55EF5666-48A6-4AC2-8C35-8A5F4D141AC4}" type="presParOf" srcId="{35BB2963-7B29-46C7-BE10-8E35AF9F6214}" destId="{9F63FC1C-CD7E-4A67-9301-FFC176E0E176}" srcOrd="4" destOrd="0" presId="urn:microsoft.com/office/officeart/2016/7/layout/AccentHomeChevronProcess"/>
    <dgm:cxn modelId="{91104501-BDAA-4728-8DBB-972D2F1484C9}" type="presParOf" srcId="{9F63FC1C-CD7E-4A67-9301-FFC176E0E176}" destId="{AFA1CE62-DC7B-4A4C-B51C-0503CDC17C86}" srcOrd="0" destOrd="0" presId="urn:microsoft.com/office/officeart/2016/7/layout/AccentHomeChevronProcess"/>
    <dgm:cxn modelId="{BD5042E2-396F-47AB-A613-8F79CB6A38ED}" type="presParOf" srcId="{9F63FC1C-CD7E-4A67-9301-FFC176E0E176}" destId="{D6AEDCBD-90E1-459E-82D6-A8AE5D18C34E}" srcOrd="1" destOrd="0" presId="urn:microsoft.com/office/officeart/2016/7/layout/AccentHomeChevronProcess"/>
    <dgm:cxn modelId="{8803E077-51F7-4FB5-AE85-0F1D1EB03BB6}" type="presParOf" srcId="{9F63FC1C-CD7E-4A67-9301-FFC176E0E176}" destId="{9A399175-F866-43DE-99F7-141A31D855DA}" srcOrd="2" destOrd="0" presId="urn:microsoft.com/office/officeart/2016/7/layout/AccentHomeChevronProcess"/>
    <dgm:cxn modelId="{90E5D6CC-DA90-41F9-8BFD-D2FD248A6481}" type="presParOf" srcId="{9F63FC1C-CD7E-4A67-9301-FFC176E0E176}" destId="{0646E431-7E2E-4F37-974F-11AF631F7222}" srcOrd="3" destOrd="0" presId="urn:microsoft.com/office/officeart/2016/7/layout/AccentHomeChevronProcess"/>
    <dgm:cxn modelId="{2FFC8D15-AC67-45C6-A706-12D09F17C4B6}" type="presParOf" srcId="{35BB2963-7B29-46C7-BE10-8E35AF9F6214}" destId="{26E88796-B7DA-4D52-9CA2-502ABD8C6C86}" srcOrd="5" destOrd="0" presId="urn:microsoft.com/office/officeart/2016/7/layout/AccentHomeChevronProcess"/>
    <dgm:cxn modelId="{E87D7E0E-234F-45C2-BFC4-95818B224DE7}" type="presParOf" srcId="{35BB2963-7B29-46C7-BE10-8E35AF9F6214}" destId="{DC0C0974-8588-4CEE-84F3-39E1599690E9}" srcOrd="6" destOrd="0" presId="urn:microsoft.com/office/officeart/2016/7/layout/AccentHomeChevronProcess"/>
    <dgm:cxn modelId="{D73F0498-1F7D-4E89-951C-0CF53FCED1AE}" type="presParOf" srcId="{DC0C0974-8588-4CEE-84F3-39E1599690E9}" destId="{1A1A1E18-EEA6-41F5-B765-A0EEA7AEDBA7}" srcOrd="0" destOrd="0" presId="urn:microsoft.com/office/officeart/2016/7/layout/AccentHomeChevronProcess"/>
    <dgm:cxn modelId="{CA95382D-BB06-4059-B0CA-0D47E8A9CCB7}" type="presParOf" srcId="{DC0C0974-8588-4CEE-84F3-39E1599690E9}" destId="{C3C82E76-82A6-4B7A-AE33-D676E3C6FE39}" srcOrd="1" destOrd="0" presId="urn:microsoft.com/office/officeart/2016/7/layout/AccentHomeChevronProcess"/>
    <dgm:cxn modelId="{EA8F84B5-C910-4FA0-BAAF-E8E80B973031}" type="presParOf" srcId="{DC0C0974-8588-4CEE-84F3-39E1599690E9}" destId="{A88B42BB-86CA-4830-B434-CF410F7CD0CF}" srcOrd="2" destOrd="0" presId="urn:microsoft.com/office/officeart/2016/7/layout/AccentHomeChevronProcess"/>
    <dgm:cxn modelId="{3EC58AF7-D0C1-4150-BE94-7E11544C2030}" type="presParOf" srcId="{DC0C0974-8588-4CEE-84F3-39E1599690E9}" destId="{67ED4A05-F98F-4DBE-AE86-0989663DCD43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Related Works</a:t>
          </a:r>
          <a:endParaRPr lang="en-US" sz="18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/>
              <a:latin typeface="+mj-lt"/>
            </a:rPr>
            <a:t>Results &amp; Discussion</a:t>
          </a:r>
          <a:endParaRPr lang="en-US" sz="1800" b="0" dirty="0">
            <a:effectLst/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Evaluation Parameter Used</a:t>
          </a:r>
        </a:p>
        <a:p>
          <a:pPr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Analyzed and formulated outputs and insights from it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effectLst/>
              <a:latin typeface="+mj-lt"/>
            </a:rPr>
            <a:t>Methodology applied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/>
              <a:latin typeface="+mj-lt"/>
            </a:rPr>
            <a:t>Conclusion &amp; Future Scope</a:t>
          </a:r>
          <a:endParaRPr lang="ru-RU" sz="1800" b="0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E9D207D9-7652-499B-879E-82073B00242F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latin typeface="+mn-lt"/>
            <a:ea typeface="+mn-ea"/>
            <a:cs typeface="+mn-cs"/>
          </a:endParaRPr>
        </a:p>
      </dgm:t>
    </dgm:pt>
    <dgm:pt modelId="{C73C9FBF-2FC2-4BDC-9204-90BBD10220B2}" type="parTrans" cxnId="{E1B84526-FE2D-4C3E-BB5D-B5E89BFED203}">
      <dgm:prSet/>
      <dgm:spPr/>
      <dgm:t>
        <a:bodyPr/>
        <a:lstStyle/>
        <a:p>
          <a:endParaRPr lang="en-IN"/>
        </a:p>
      </dgm:t>
    </dgm:pt>
    <dgm:pt modelId="{E0D4C4C9-8EF9-4651-ADDE-8D18DC50A2B3}" type="sibTrans" cxnId="{E1B84526-FE2D-4C3E-BB5D-B5E89BFED203}">
      <dgm:prSet/>
      <dgm:spPr/>
      <dgm:t>
        <a:bodyPr/>
        <a:lstStyle/>
        <a:p>
          <a:endParaRPr lang="en-IN"/>
        </a:p>
      </dgm:t>
    </dgm:pt>
    <dgm:pt modelId="{2FD8650F-A904-4F58-847B-D65F9074901B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Forecast Case Study – COVID19</a:t>
          </a:r>
        </a:p>
      </dgm:t>
    </dgm:pt>
    <dgm:pt modelId="{EEB6DEC7-2BA7-4A10-8C9B-7FEB39D28C16}" type="parTrans" cxnId="{8BC5D018-FDBF-4717-AE8A-7B32D2D35AA0}">
      <dgm:prSet/>
      <dgm:spPr/>
      <dgm:t>
        <a:bodyPr/>
        <a:lstStyle/>
        <a:p>
          <a:endParaRPr lang="en-IN"/>
        </a:p>
      </dgm:t>
    </dgm:pt>
    <dgm:pt modelId="{D7F72CC2-72D3-4999-9D3F-8B65DF73D152}" type="sibTrans" cxnId="{8BC5D018-FDBF-4717-AE8A-7B32D2D35AA0}">
      <dgm:prSet/>
      <dgm:spPr/>
      <dgm:t>
        <a:bodyPr/>
        <a:lstStyle/>
        <a:p>
          <a:endParaRPr lang="en-IN"/>
        </a:p>
      </dgm:t>
    </dgm:pt>
    <dgm:pt modelId="{301329FE-31B3-4B49-860D-8DA8E41D9ECE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Hybrid AI model</a:t>
          </a:r>
        </a:p>
      </dgm:t>
    </dgm:pt>
    <dgm:pt modelId="{DD35B977-0DC2-4B43-B6A5-130BDEB8AE36}" type="parTrans" cxnId="{7285967A-24A3-4009-8057-77544F999DBD}">
      <dgm:prSet/>
      <dgm:spPr/>
      <dgm:t>
        <a:bodyPr/>
        <a:lstStyle/>
        <a:p>
          <a:endParaRPr lang="en-IN"/>
        </a:p>
      </dgm:t>
    </dgm:pt>
    <dgm:pt modelId="{2822DB54-A02D-461C-9465-DE26C29F24B6}" type="sibTrans" cxnId="{7285967A-24A3-4009-8057-77544F999DBD}">
      <dgm:prSet/>
      <dgm:spPr/>
      <dgm:t>
        <a:bodyPr/>
        <a:lstStyle/>
        <a:p>
          <a:endParaRPr lang="en-IN"/>
        </a:p>
      </dgm:t>
    </dgm:pt>
    <dgm:pt modelId="{081A0D71-5CCB-4057-80ED-7632036D3818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Forecasting models used on Global and India Data separately</a:t>
          </a:r>
        </a:p>
      </dgm:t>
    </dgm:pt>
    <dgm:pt modelId="{197F8A4A-79B5-4128-A6F3-79198146BB6F}" type="parTrans" cxnId="{D43115E7-D3A5-4A56-96BB-1617BA7072FA}">
      <dgm:prSet/>
      <dgm:spPr/>
      <dgm:t>
        <a:bodyPr/>
        <a:lstStyle/>
        <a:p>
          <a:endParaRPr lang="en-IN"/>
        </a:p>
      </dgm:t>
    </dgm:pt>
    <dgm:pt modelId="{C6D17433-847F-48A6-BB32-5C28B3037831}" type="sibTrans" cxnId="{D43115E7-D3A5-4A56-96BB-1617BA7072FA}">
      <dgm:prSet/>
      <dgm:spPr/>
      <dgm:t>
        <a:bodyPr/>
        <a:lstStyle/>
        <a:p>
          <a:endParaRPr lang="en-IN"/>
        </a:p>
      </dgm:t>
    </dgm:pt>
    <dgm:pt modelId="{A22DD5E9-5217-41B4-9906-CD969E2C320C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Data-set</a:t>
          </a:r>
        </a:p>
      </dgm:t>
    </dgm:pt>
    <dgm:pt modelId="{378CECF0-00C4-49E4-A9CE-FD7B7B5C296A}" type="parTrans" cxnId="{429BC764-EF30-423D-A8CA-6499659F7A14}">
      <dgm:prSet/>
      <dgm:spPr/>
      <dgm:t>
        <a:bodyPr/>
        <a:lstStyle/>
        <a:p>
          <a:endParaRPr lang="en-IN"/>
        </a:p>
      </dgm:t>
    </dgm:pt>
    <dgm:pt modelId="{9AD1F3D6-938F-4D4C-949A-3E2B2C15807C}" type="sibTrans" cxnId="{429BC764-EF30-423D-A8CA-6499659F7A14}">
      <dgm:prSet/>
      <dgm:spPr/>
      <dgm:t>
        <a:bodyPr/>
        <a:lstStyle/>
        <a:p>
          <a:endParaRPr lang="en-IN"/>
        </a:p>
      </dgm:t>
    </dgm:pt>
    <dgm:pt modelId="{D8DB77ED-C90C-45EF-90C0-0D62CCA66F94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EDA</a:t>
          </a:r>
        </a:p>
      </dgm:t>
    </dgm:pt>
    <dgm:pt modelId="{B078958A-7445-4AFF-B0E3-3DC866E44056}" type="parTrans" cxnId="{ADE2E6A9-FD9D-4D42-82B3-00B42FFA31B8}">
      <dgm:prSet/>
      <dgm:spPr/>
      <dgm:t>
        <a:bodyPr/>
        <a:lstStyle/>
        <a:p>
          <a:endParaRPr lang="en-IN"/>
        </a:p>
      </dgm:t>
    </dgm:pt>
    <dgm:pt modelId="{50BC485B-F968-4917-8598-89468FB5BD07}" type="sibTrans" cxnId="{ADE2E6A9-FD9D-4D42-82B3-00B42FFA31B8}">
      <dgm:prSet/>
      <dgm:spPr/>
      <dgm:t>
        <a:bodyPr/>
        <a:lstStyle/>
        <a:p>
          <a:endParaRPr lang="en-IN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/>
    </dgm:pt>
    <dgm:pt modelId="{E54DECE0-EAE6-4583-86DF-BB890BC905EA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F143D-D21B-4446-B636-ABC7A3445AC5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76A1E7-794D-45E8-877E-39FDFBB560AF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dgm:spPr>
    </dgm:pt>
    <dgm:pt modelId="{D6AEDCBD-90E1-459E-82D6-A8AE5D18C34E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399175-F866-43DE-99F7-141A31D855DA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4">
        <dgm:presLayoutVars>
          <dgm:chMax val="0"/>
          <dgm:chPref val="0"/>
        </dgm:presLayoutVars>
      </dgm:prSet>
      <dgm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88B42BB-86CA-4830-B434-CF410F7CD0CF}" type="pres">
      <dgm:prSet presAssocID="{32CCB050-072A-41BF-BE1B-388CF53E5629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7ED4A05-F98F-4DBE-AE86-0989663DCD43}" type="pres">
      <dgm:prSet presAssocID="{32CCB050-072A-41BF-BE1B-388CF53E5629}" presName="EmptyPlaceHolder" presStyleCnt="0"/>
      <dgm:spPr/>
    </dgm:pt>
  </dgm:ptLst>
  <dgm:cxnLst>
    <dgm:cxn modelId="{24F19013-33FB-4436-A471-61C2A7C83EF9}" type="presOf" srcId="{2FD8650F-A904-4F58-847B-D65F9074901B}" destId="{810F143D-D21B-4446-B636-ABC7A3445AC5}" srcOrd="0" destOrd="2" presId="urn:microsoft.com/office/officeart/2016/7/layout/AccentHomeChevronProcess"/>
    <dgm:cxn modelId="{8BC5D018-FDBF-4717-AE8A-7B32D2D35AA0}" srcId="{349299C9-846E-4827-813A-349CCCE20782}" destId="{2FD8650F-A904-4F58-847B-D65F9074901B}" srcOrd="1" destOrd="0" parTransId="{EEB6DEC7-2BA7-4A10-8C9B-7FEB39D28C16}" sibTransId="{D7F72CC2-72D3-4999-9D3F-8B65DF73D152}"/>
    <dgm:cxn modelId="{E1B84526-FE2D-4C3E-BB5D-B5E89BFED203}" srcId="{349299C9-846E-4827-813A-349CCCE20782}" destId="{E9D207D9-7652-499B-879E-82073B00242F}" srcOrd="0" destOrd="0" parTransId="{C73C9FBF-2FC2-4BDC-9204-90BBD10220B2}" sibTransId="{E0D4C4C9-8EF9-4651-ADDE-8D18DC50A2B3}"/>
    <dgm:cxn modelId="{C8466529-3756-445A-A077-FF35106D5F50}" type="presOf" srcId="{E9D207D9-7652-499B-879E-82073B00242F}" destId="{810F143D-D21B-4446-B636-ABC7A3445AC5}" srcOrd="0" destOrd="1" presId="urn:microsoft.com/office/officeart/2016/7/layout/AccentHomeChevronProcess"/>
    <dgm:cxn modelId="{E0DC8629-7E47-405B-84D6-80C56AD72E03}" type="presOf" srcId="{D8DB77ED-C90C-45EF-90C0-0D62CCA66F94}" destId="{E276A1E7-794D-45E8-877E-39FDFBB560AF}" srcOrd="0" destOrd="1" presId="urn:microsoft.com/office/officeart/2016/7/layout/AccentHomeChevronProcess"/>
    <dgm:cxn modelId="{92EF8831-EEEB-417F-BB66-96C2B7FCE5F2}" type="presOf" srcId="{04A40292-9119-41B2-B968-7B651F20675D}" destId="{A88B42BB-86CA-4830-B434-CF410F7CD0C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429BC764-EF30-423D-A8CA-6499659F7A14}" srcId="{D07AD3FD-84FF-467E-9693-752776549C61}" destId="{A22DD5E9-5217-41B4-9906-CD969E2C320C}" srcOrd="0" destOrd="0" parTransId="{378CECF0-00C4-49E4-A9CE-FD7B7B5C296A}" sibTransId="{9AD1F3D6-938F-4D4C-949A-3E2B2C15807C}"/>
    <dgm:cxn modelId="{9B05DA44-7A49-455B-9395-3D0AD24834D1}" type="presOf" srcId="{301329FE-31B3-4B49-860D-8DA8E41D9ECE}" destId="{810F143D-D21B-4446-B636-ABC7A3445AC5}" srcOrd="0" destOrd="3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902A674-09D5-4ACD-B406-AFA09866ED9F}" type="presOf" srcId="{4A6BB192-9983-4F48-BBC5-6E384EED7EC5}" destId="{9A399175-F866-43DE-99F7-141A31D855DA}" srcOrd="0" destOrd="0" presId="urn:microsoft.com/office/officeart/2016/7/layout/AccentHomeChevronProcess"/>
    <dgm:cxn modelId="{7285967A-24A3-4009-8057-77544F999DBD}" srcId="{349299C9-846E-4827-813A-349CCCE20782}" destId="{301329FE-31B3-4B49-860D-8DA8E41D9ECE}" srcOrd="2" destOrd="0" parTransId="{DD35B977-0DC2-4B43-B6A5-130BDEB8AE36}" sibTransId="{2822DB54-A02D-461C-9465-DE26C29F24B6}"/>
    <dgm:cxn modelId="{87DB447C-448B-44CA-9C96-B8E69A598E9F}" type="presOf" srcId="{AACEAFD5-63CF-4AFC-B46F-BE086C5D447C}" destId="{E54DECE0-EAE6-4583-86DF-BB890BC905EA}" srcOrd="0" destOrd="0" presId="urn:microsoft.com/office/officeart/2016/7/layout/AccentHomeChevronProcess"/>
    <dgm:cxn modelId="{FF6BFA95-6885-492B-B27B-55A3CF3FAB95}" type="presOf" srcId="{A22DD5E9-5217-41B4-9906-CD969E2C320C}" destId="{E276A1E7-794D-45E8-877E-39FDFBB560AF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81A019D-8203-47A9-A338-F64D8507A5EA}" type="presOf" srcId="{32CCB050-072A-41BF-BE1B-388CF53E5629}" destId="{C3C82E76-82A6-4B7A-AE33-D676E3C6FE39}" srcOrd="0" destOrd="0" presId="urn:microsoft.com/office/officeart/2016/7/layout/AccentHomeChevronProcess"/>
    <dgm:cxn modelId="{ADE2E6A9-FD9D-4D42-82B3-00B42FFA31B8}" srcId="{D07AD3FD-84FF-467E-9693-752776549C61}" destId="{D8DB77ED-C90C-45EF-90C0-0D62CCA66F94}" srcOrd="1" destOrd="0" parTransId="{B078958A-7445-4AFF-B0E3-3DC866E44056}" sibTransId="{50BC485B-F968-4917-8598-89468FB5BD07}"/>
    <dgm:cxn modelId="{82BDCAAD-C502-419F-B369-97A5B659DC0B}" type="presOf" srcId="{55C0B14E-AEA6-48D3-A387-ED4A3A3BF840}" destId="{35BB2963-7B29-46C7-BE10-8E35AF9F6214}" srcOrd="0" destOrd="0" presId="urn:microsoft.com/office/officeart/2016/7/layout/AccentHomeChevronProcess"/>
    <dgm:cxn modelId="{EF5BBEB9-1889-4592-96DD-8856B8A2FBED}" type="presOf" srcId="{D71FC021-6A65-44D1-95B9-0E6C89079866}" destId="{D6AEDCBD-90E1-459E-82D6-A8AE5D18C34E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65D43D4-54A5-4235-A59E-E13EB001BE7F}" type="presOf" srcId="{349299C9-846E-4827-813A-349CCCE20782}" destId="{810F143D-D21B-4446-B636-ABC7A3445AC5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D43115E7-D3A5-4A56-96BB-1617BA7072FA}" srcId="{D07AD3FD-84FF-467E-9693-752776549C61}" destId="{081A0D71-5CCB-4057-80ED-7632036D3818}" srcOrd="2" destOrd="0" parTransId="{197F8A4A-79B5-4128-A6F3-79198146BB6F}" sibTransId="{C6D17433-847F-48A6-BB32-5C28B3037831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A8634EF-4CA8-40EB-9AF8-FC3B9F19AA82}" type="presOf" srcId="{081A0D71-5CCB-4057-80ED-7632036D3818}" destId="{E276A1E7-794D-45E8-877E-39FDFBB560AF}" srcOrd="0" destOrd="2" presId="urn:microsoft.com/office/officeart/2016/7/layout/AccentHomeChevronProcess"/>
    <dgm:cxn modelId="{94FE62F3-888B-4B17-8FD8-AAC1F86B443C}" type="presOf" srcId="{D07AD3FD-84FF-467E-9693-752776549C61}" destId="{3AA20A8C-A5EF-46AE-BD63-0A02678CA41B}" srcOrd="0" destOrd="0" presId="urn:microsoft.com/office/officeart/2016/7/layout/AccentHomeChevronProcess"/>
    <dgm:cxn modelId="{A8C4F52B-FE0B-4FC5-940C-D3968FFB5934}" type="presParOf" srcId="{35BB2963-7B29-46C7-BE10-8E35AF9F6214}" destId="{2230655C-38CF-4F57-B95F-5468A499FF54}" srcOrd="0" destOrd="0" presId="urn:microsoft.com/office/officeart/2016/7/layout/AccentHomeChevronProcess"/>
    <dgm:cxn modelId="{24370EF4-3787-48FD-9672-3036C22D430D}" type="presParOf" srcId="{2230655C-38CF-4F57-B95F-5468A499FF54}" destId="{F364BED9-01E0-47E1-AC86-D0FD8439B2EA}" srcOrd="0" destOrd="0" presId="urn:microsoft.com/office/officeart/2016/7/layout/AccentHomeChevronProcess"/>
    <dgm:cxn modelId="{9E7762D2-BF6B-4B8D-A819-8579DD987C09}" type="presParOf" srcId="{2230655C-38CF-4F57-B95F-5468A499FF54}" destId="{E54DECE0-EAE6-4583-86DF-BB890BC905EA}" srcOrd="1" destOrd="0" presId="urn:microsoft.com/office/officeart/2016/7/layout/AccentHomeChevronProcess"/>
    <dgm:cxn modelId="{F8B6A860-1497-46DD-A91A-C1C26258F0C1}" type="presParOf" srcId="{2230655C-38CF-4F57-B95F-5468A499FF54}" destId="{810F143D-D21B-4446-B636-ABC7A3445AC5}" srcOrd="2" destOrd="0" presId="urn:microsoft.com/office/officeart/2016/7/layout/AccentHomeChevronProcess"/>
    <dgm:cxn modelId="{023895E7-073E-40CC-8AA0-7885864F533A}" type="presParOf" srcId="{2230655C-38CF-4F57-B95F-5468A499FF54}" destId="{B1FA7D7B-B60B-4D95-8D6E-587E4D56CA9A}" srcOrd="3" destOrd="0" presId="urn:microsoft.com/office/officeart/2016/7/layout/AccentHomeChevronProcess"/>
    <dgm:cxn modelId="{0E4E65A0-102A-448F-ADD1-A3A5EAD0850C}" type="presParOf" srcId="{35BB2963-7B29-46C7-BE10-8E35AF9F6214}" destId="{3B824884-8D95-4AE1-92FB-6B2578464228}" srcOrd="1" destOrd="0" presId="urn:microsoft.com/office/officeart/2016/7/layout/AccentHomeChevronProcess"/>
    <dgm:cxn modelId="{47FB45BE-3294-455E-82E4-378B485C49D0}" type="presParOf" srcId="{35BB2963-7B29-46C7-BE10-8E35AF9F6214}" destId="{4C986A75-F7F7-49AD-9993-9E8B1918BCC8}" srcOrd="2" destOrd="0" presId="urn:microsoft.com/office/officeart/2016/7/layout/AccentHomeChevronProcess"/>
    <dgm:cxn modelId="{BCE4FBBD-E049-4D5A-815B-014A866076F0}" type="presParOf" srcId="{4C986A75-F7F7-49AD-9993-9E8B1918BCC8}" destId="{022F1691-AE6D-4477-BC44-E8F2686EC6A4}" srcOrd="0" destOrd="0" presId="urn:microsoft.com/office/officeart/2016/7/layout/AccentHomeChevronProcess"/>
    <dgm:cxn modelId="{58890F63-A51C-463E-89D2-904A1D48BDB5}" type="presParOf" srcId="{4C986A75-F7F7-49AD-9993-9E8B1918BCC8}" destId="{3AA20A8C-A5EF-46AE-BD63-0A02678CA41B}" srcOrd="1" destOrd="0" presId="urn:microsoft.com/office/officeart/2016/7/layout/AccentHomeChevronProcess"/>
    <dgm:cxn modelId="{1085EFEB-D3BC-427F-8FA1-560AB7143416}" type="presParOf" srcId="{4C986A75-F7F7-49AD-9993-9E8B1918BCC8}" destId="{E276A1E7-794D-45E8-877E-39FDFBB560AF}" srcOrd="2" destOrd="0" presId="urn:microsoft.com/office/officeart/2016/7/layout/AccentHomeChevronProcess"/>
    <dgm:cxn modelId="{E29CC86E-C317-488C-AA90-FE8F120567BE}" type="presParOf" srcId="{4C986A75-F7F7-49AD-9993-9E8B1918BCC8}" destId="{23613EF0-E5A2-4DBD-8907-79968CD0B38E}" srcOrd="3" destOrd="0" presId="urn:microsoft.com/office/officeart/2016/7/layout/AccentHomeChevronProcess"/>
    <dgm:cxn modelId="{39C53EA0-CE29-47A8-9EDD-D75C35CF4CB9}" type="presParOf" srcId="{35BB2963-7B29-46C7-BE10-8E35AF9F6214}" destId="{534DD77E-7117-4E81-A154-D81BA04CB872}" srcOrd="3" destOrd="0" presId="urn:microsoft.com/office/officeart/2016/7/layout/AccentHomeChevronProcess"/>
    <dgm:cxn modelId="{55EF5666-48A6-4AC2-8C35-8A5F4D141AC4}" type="presParOf" srcId="{35BB2963-7B29-46C7-BE10-8E35AF9F6214}" destId="{9F63FC1C-CD7E-4A67-9301-FFC176E0E176}" srcOrd="4" destOrd="0" presId="urn:microsoft.com/office/officeart/2016/7/layout/AccentHomeChevronProcess"/>
    <dgm:cxn modelId="{91104501-BDAA-4728-8DBB-972D2F1484C9}" type="presParOf" srcId="{9F63FC1C-CD7E-4A67-9301-FFC176E0E176}" destId="{AFA1CE62-DC7B-4A4C-B51C-0503CDC17C86}" srcOrd="0" destOrd="0" presId="urn:microsoft.com/office/officeart/2016/7/layout/AccentHomeChevronProcess"/>
    <dgm:cxn modelId="{BD5042E2-396F-47AB-A613-8F79CB6A38ED}" type="presParOf" srcId="{9F63FC1C-CD7E-4A67-9301-FFC176E0E176}" destId="{D6AEDCBD-90E1-459E-82D6-A8AE5D18C34E}" srcOrd="1" destOrd="0" presId="urn:microsoft.com/office/officeart/2016/7/layout/AccentHomeChevronProcess"/>
    <dgm:cxn modelId="{8803E077-51F7-4FB5-AE85-0F1D1EB03BB6}" type="presParOf" srcId="{9F63FC1C-CD7E-4A67-9301-FFC176E0E176}" destId="{9A399175-F866-43DE-99F7-141A31D855DA}" srcOrd="2" destOrd="0" presId="urn:microsoft.com/office/officeart/2016/7/layout/AccentHomeChevronProcess"/>
    <dgm:cxn modelId="{90E5D6CC-DA90-41F9-8BFD-D2FD248A6481}" type="presParOf" srcId="{9F63FC1C-CD7E-4A67-9301-FFC176E0E176}" destId="{0646E431-7E2E-4F37-974F-11AF631F7222}" srcOrd="3" destOrd="0" presId="urn:microsoft.com/office/officeart/2016/7/layout/AccentHomeChevronProcess"/>
    <dgm:cxn modelId="{2FFC8D15-AC67-45C6-A706-12D09F17C4B6}" type="presParOf" srcId="{35BB2963-7B29-46C7-BE10-8E35AF9F6214}" destId="{26E88796-B7DA-4D52-9CA2-502ABD8C6C86}" srcOrd="5" destOrd="0" presId="urn:microsoft.com/office/officeart/2016/7/layout/AccentHomeChevronProcess"/>
    <dgm:cxn modelId="{E87D7E0E-234F-45C2-BFC4-95818B224DE7}" type="presParOf" srcId="{35BB2963-7B29-46C7-BE10-8E35AF9F6214}" destId="{DC0C0974-8588-4CEE-84F3-39E1599690E9}" srcOrd="6" destOrd="0" presId="urn:microsoft.com/office/officeart/2016/7/layout/AccentHomeChevronProcess"/>
    <dgm:cxn modelId="{D73F0498-1F7D-4E89-951C-0CF53FCED1AE}" type="presParOf" srcId="{DC0C0974-8588-4CEE-84F3-39E1599690E9}" destId="{1A1A1E18-EEA6-41F5-B765-A0EEA7AEDBA7}" srcOrd="0" destOrd="0" presId="urn:microsoft.com/office/officeart/2016/7/layout/AccentHomeChevronProcess"/>
    <dgm:cxn modelId="{CA95382D-BB06-4059-B0CA-0D47E8A9CCB7}" type="presParOf" srcId="{DC0C0974-8588-4CEE-84F3-39E1599690E9}" destId="{C3C82E76-82A6-4B7A-AE33-D676E3C6FE39}" srcOrd="1" destOrd="0" presId="urn:microsoft.com/office/officeart/2016/7/layout/AccentHomeChevronProcess"/>
    <dgm:cxn modelId="{EA8F84B5-C910-4FA0-BAAF-E8E80B973031}" type="presParOf" srcId="{DC0C0974-8588-4CEE-84F3-39E1599690E9}" destId="{A88B42BB-86CA-4830-B434-CF410F7CD0CF}" srcOrd="2" destOrd="0" presId="urn:microsoft.com/office/officeart/2016/7/layout/AccentHomeChevronProcess"/>
    <dgm:cxn modelId="{3EC58AF7-D0C1-4150-BE94-7E11544C2030}" type="presParOf" srcId="{DC0C0974-8588-4CEE-84F3-39E1599690E9}" destId="{67ED4A05-F98F-4DBE-AE86-0989663DCD43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/>
              <a:latin typeface="+mj-lt"/>
            </a:rPr>
            <a:t>Related Works</a:t>
          </a:r>
          <a:endParaRPr lang="en-US" sz="1800" b="0" dirty="0">
            <a:effectLst/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/>
              <a:latin typeface="+mj-lt"/>
            </a:rPr>
            <a:t>Results &amp; Discussion</a:t>
          </a:r>
          <a:endParaRPr lang="en-US" sz="1800" b="0" dirty="0">
            <a:effectLst/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Evaluation Parameter Used</a:t>
          </a:r>
        </a:p>
        <a:p>
          <a:pPr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Analyzed and formulated outputs and insights from it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Methodology applied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/>
              <a:latin typeface="+mj-lt"/>
            </a:rPr>
            <a:t>Conclusion &amp; Future Scope</a:t>
          </a:r>
          <a:endParaRPr lang="ru-RU" sz="1800" b="0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E9D207D9-7652-499B-879E-82073B00242F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Traditional Epidemic models</a:t>
          </a:r>
        </a:p>
      </dgm:t>
    </dgm:pt>
    <dgm:pt modelId="{C73C9FBF-2FC2-4BDC-9204-90BBD10220B2}" type="parTrans" cxnId="{E1B84526-FE2D-4C3E-BB5D-B5E89BFED203}">
      <dgm:prSet/>
      <dgm:spPr/>
      <dgm:t>
        <a:bodyPr/>
        <a:lstStyle/>
        <a:p>
          <a:endParaRPr lang="en-IN"/>
        </a:p>
      </dgm:t>
    </dgm:pt>
    <dgm:pt modelId="{E0D4C4C9-8EF9-4651-ADDE-8D18DC50A2B3}" type="sibTrans" cxnId="{E1B84526-FE2D-4C3E-BB5D-B5E89BFED203}">
      <dgm:prSet/>
      <dgm:spPr/>
      <dgm:t>
        <a:bodyPr/>
        <a:lstStyle/>
        <a:p>
          <a:endParaRPr lang="en-IN"/>
        </a:p>
      </dgm:t>
    </dgm:pt>
    <dgm:pt modelId="{2FD8650F-A904-4F58-847B-D65F9074901B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Forecast Case Study – COVID19</a:t>
          </a:r>
        </a:p>
      </dgm:t>
    </dgm:pt>
    <dgm:pt modelId="{EEB6DEC7-2BA7-4A10-8C9B-7FEB39D28C16}" type="parTrans" cxnId="{8BC5D018-FDBF-4717-AE8A-7B32D2D35AA0}">
      <dgm:prSet/>
      <dgm:spPr/>
      <dgm:t>
        <a:bodyPr/>
        <a:lstStyle/>
        <a:p>
          <a:endParaRPr lang="en-IN"/>
        </a:p>
      </dgm:t>
    </dgm:pt>
    <dgm:pt modelId="{D7F72CC2-72D3-4999-9D3F-8B65DF73D152}" type="sibTrans" cxnId="{8BC5D018-FDBF-4717-AE8A-7B32D2D35AA0}">
      <dgm:prSet/>
      <dgm:spPr/>
      <dgm:t>
        <a:bodyPr/>
        <a:lstStyle/>
        <a:p>
          <a:endParaRPr lang="en-IN"/>
        </a:p>
      </dgm:t>
    </dgm:pt>
    <dgm:pt modelId="{301329FE-31B3-4B49-860D-8DA8E41D9ECE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Hybrid AI model</a:t>
          </a:r>
        </a:p>
      </dgm:t>
    </dgm:pt>
    <dgm:pt modelId="{DD35B977-0DC2-4B43-B6A5-130BDEB8AE36}" type="parTrans" cxnId="{7285967A-24A3-4009-8057-77544F999DBD}">
      <dgm:prSet/>
      <dgm:spPr/>
      <dgm:t>
        <a:bodyPr/>
        <a:lstStyle/>
        <a:p>
          <a:endParaRPr lang="en-IN"/>
        </a:p>
      </dgm:t>
    </dgm:pt>
    <dgm:pt modelId="{2822DB54-A02D-461C-9465-DE26C29F24B6}" type="sibTrans" cxnId="{7285967A-24A3-4009-8057-77544F999DBD}">
      <dgm:prSet/>
      <dgm:spPr/>
      <dgm:t>
        <a:bodyPr/>
        <a:lstStyle/>
        <a:p>
          <a:endParaRPr lang="en-IN"/>
        </a:p>
      </dgm:t>
    </dgm:pt>
    <dgm:pt modelId="{081A0D71-5CCB-4057-80ED-7632036D3818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/>
            <a:t>- Forecasting models used on Global and India Data separately</a:t>
          </a:r>
        </a:p>
      </dgm:t>
    </dgm:pt>
    <dgm:pt modelId="{197F8A4A-79B5-4128-A6F3-79198146BB6F}" type="parTrans" cxnId="{D43115E7-D3A5-4A56-96BB-1617BA7072FA}">
      <dgm:prSet/>
      <dgm:spPr/>
      <dgm:t>
        <a:bodyPr/>
        <a:lstStyle/>
        <a:p>
          <a:endParaRPr lang="en-IN"/>
        </a:p>
      </dgm:t>
    </dgm:pt>
    <dgm:pt modelId="{C6D17433-847F-48A6-BB32-5C28B3037831}" type="sibTrans" cxnId="{D43115E7-D3A5-4A56-96BB-1617BA7072FA}">
      <dgm:prSet/>
      <dgm:spPr/>
      <dgm:t>
        <a:bodyPr/>
        <a:lstStyle/>
        <a:p>
          <a:endParaRPr lang="en-IN"/>
        </a:p>
      </dgm:t>
    </dgm:pt>
    <dgm:pt modelId="{A22DD5E9-5217-41B4-9906-CD969E2C320C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/>
            <a:t>- Data-set</a:t>
          </a:r>
        </a:p>
      </dgm:t>
    </dgm:pt>
    <dgm:pt modelId="{378CECF0-00C4-49E4-A9CE-FD7B7B5C296A}" type="parTrans" cxnId="{429BC764-EF30-423D-A8CA-6499659F7A14}">
      <dgm:prSet/>
      <dgm:spPr/>
      <dgm:t>
        <a:bodyPr/>
        <a:lstStyle/>
        <a:p>
          <a:endParaRPr lang="en-IN"/>
        </a:p>
      </dgm:t>
    </dgm:pt>
    <dgm:pt modelId="{9AD1F3D6-938F-4D4C-949A-3E2B2C15807C}" type="sibTrans" cxnId="{429BC764-EF30-423D-A8CA-6499659F7A14}">
      <dgm:prSet/>
      <dgm:spPr/>
      <dgm:t>
        <a:bodyPr/>
        <a:lstStyle/>
        <a:p>
          <a:endParaRPr lang="en-IN"/>
        </a:p>
      </dgm:t>
    </dgm:pt>
    <dgm:pt modelId="{D8DB77ED-C90C-45EF-90C0-0D62CCA66F94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/>
            <a:t>- EDA</a:t>
          </a:r>
        </a:p>
      </dgm:t>
    </dgm:pt>
    <dgm:pt modelId="{B078958A-7445-4AFF-B0E3-3DC866E44056}" type="parTrans" cxnId="{ADE2E6A9-FD9D-4D42-82B3-00B42FFA31B8}">
      <dgm:prSet/>
      <dgm:spPr/>
      <dgm:t>
        <a:bodyPr/>
        <a:lstStyle/>
        <a:p>
          <a:endParaRPr lang="en-IN"/>
        </a:p>
      </dgm:t>
    </dgm:pt>
    <dgm:pt modelId="{50BC485B-F968-4917-8598-89468FB5BD07}" type="sibTrans" cxnId="{ADE2E6A9-FD9D-4D42-82B3-00B42FFA31B8}">
      <dgm:prSet/>
      <dgm:spPr/>
      <dgm:t>
        <a:bodyPr/>
        <a:lstStyle/>
        <a:p>
          <a:endParaRPr lang="en-IN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E54DECE0-EAE6-4583-86DF-BB890BC905EA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F143D-D21B-4446-B636-ABC7A3445AC5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76A1E7-794D-45E8-877E-39FDFBB560AF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D6AEDCBD-90E1-459E-82D6-A8AE5D18C34E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399175-F866-43DE-99F7-141A31D855DA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88B42BB-86CA-4830-B434-CF410F7CD0CF}" type="pres">
      <dgm:prSet presAssocID="{32CCB050-072A-41BF-BE1B-388CF53E5629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7ED4A05-F98F-4DBE-AE86-0989663DCD43}" type="pres">
      <dgm:prSet presAssocID="{32CCB050-072A-41BF-BE1B-388CF53E5629}" presName="EmptyPlaceHolder" presStyleCnt="0"/>
      <dgm:spPr/>
    </dgm:pt>
  </dgm:ptLst>
  <dgm:cxnLst>
    <dgm:cxn modelId="{24F19013-33FB-4436-A471-61C2A7C83EF9}" type="presOf" srcId="{2FD8650F-A904-4F58-847B-D65F9074901B}" destId="{810F143D-D21B-4446-B636-ABC7A3445AC5}" srcOrd="0" destOrd="2" presId="urn:microsoft.com/office/officeart/2016/7/layout/AccentHomeChevronProcess"/>
    <dgm:cxn modelId="{8BC5D018-FDBF-4717-AE8A-7B32D2D35AA0}" srcId="{349299C9-846E-4827-813A-349CCCE20782}" destId="{2FD8650F-A904-4F58-847B-D65F9074901B}" srcOrd="1" destOrd="0" parTransId="{EEB6DEC7-2BA7-4A10-8C9B-7FEB39D28C16}" sibTransId="{D7F72CC2-72D3-4999-9D3F-8B65DF73D152}"/>
    <dgm:cxn modelId="{E1B84526-FE2D-4C3E-BB5D-B5E89BFED203}" srcId="{349299C9-846E-4827-813A-349CCCE20782}" destId="{E9D207D9-7652-499B-879E-82073B00242F}" srcOrd="0" destOrd="0" parTransId="{C73C9FBF-2FC2-4BDC-9204-90BBD10220B2}" sibTransId="{E0D4C4C9-8EF9-4651-ADDE-8D18DC50A2B3}"/>
    <dgm:cxn modelId="{C8466529-3756-445A-A077-FF35106D5F50}" type="presOf" srcId="{E9D207D9-7652-499B-879E-82073B00242F}" destId="{810F143D-D21B-4446-B636-ABC7A3445AC5}" srcOrd="0" destOrd="1" presId="urn:microsoft.com/office/officeart/2016/7/layout/AccentHomeChevronProcess"/>
    <dgm:cxn modelId="{E0DC8629-7E47-405B-84D6-80C56AD72E03}" type="presOf" srcId="{D8DB77ED-C90C-45EF-90C0-0D62CCA66F94}" destId="{E276A1E7-794D-45E8-877E-39FDFBB560AF}" srcOrd="0" destOrd="1" presId="urn:microsoft.com/office/officeart/2016/7/layout/AccentHomeChevronProcess"/>
    <dgm:cxn modelId="{92EF8831-EEEB-417F-BB66-96C2B7FCE5F2}" type="presOf" srcId="{04A40292-9119-41B2-B968-7B651F20675D}" destId="{A88B42BB-86CA-4830-B434-CF410F7CD0C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429BC764-EF30-423D-A8CA-6499659F7A14}" srcId="{D07AD3FD-84FF-467E-9693-752776549C61}" destId="{A22DD5E9-5217-41B4-9906-CD969E2C320C}" srcOrd="0" destOrd="0" parTransId="{378CECF0-00C4-49E4-A9CE-FD7B7B5C296A}" sibTransId="{9AD1F3D6-938F-4D4C-949A-3E2B2C15807C}"/>
    <dgm:cxn modelId="{9B05DA44-7A49-455B-9395-3D0AD24834D1}" type="presOf" srcId="{301329FE-31B3-4B49-860D-8DA8E41D9ECE}" destId="{810F143D-D21B-4446-B636-ABC7A3445AC5}" srcOrd="0" destOrd="3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902A674-09D5-4ACD-B406-AFA09866ED9F}" type="presOf" srcId="{4A6BB192-9983-4F48-BBC5-6E384EED7EC5}" destId="{9A399175-F866-43DE-99F7-141A31D855DA}" srcOrd="0" destOrd="0" presId="urn:microsoft.com/office/officeart/2016/7/layout/AccentHomeChevronProcess"/>
    <dgm:cxn modelId="{7285967A-24A3-4009-8057-77544F999DBD}" srcId="{349299C9-846E-4827-813A-349CCCE20782}" destId="{301329FE-31B3-4B49-860D-8DA8E41D9ECE}" srcOrd="2" destOrd="0" parTransId="{DD35B977-0DC2-4B43-B6A5-130BDEB8AE36}" sibTransId="{2822DB54-A02D-461C-9465-DE26C29F24B6}"/>
    <dgm:cxn modelId="{87DB447C-448B-44CA-9C96-B8E69A598E9F}" type="presOf" srcId="{AACEAFD5-63CF-4AFC-B46F-BE086C5D447C}" destId="{E54DECE0-EAE6-4583-86DF-BB890BC905EA}" srcOrd="0" destOrd="0" presId="urn:microsoft.com/office/officeart/2016/7/layout/AccentHomeChevronProcess"/>
    <dgm:cxn modelId="{FF6BFA95-6885-492B-B27B-55A3CF3FAB95}" type="presOf" srcId="{A22DD5E9-5217-41B4-9906-CD969E2C320C}" destId="{E276A1E7-794D-45E8-877E-39FDFBB560AF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81A019D-8203-47A9-A338-F64D8507A5EA}" type="presOf" srcId="{32CCB050-072A-41BF-BE1B-388CF53E5629}" destId="{C3C82E76-82A6-4B7A-AE33-D676E3C6FE39}" srcOrd="0" destOrd="0" presId="urn:microsoft.com/office/officeart/2016/7/layout/AccentHomeChevronProcess"/>
    <dgm:cxn modelId="{ADE2E6A9-FD9D-4D42-82B3-00B42FFA31B8}" srcId="{D07AD3FD-84FF-467E-9693-752776549C61}" destId="{D8DB77ED-C90C-45EF-90C0-0D62CCA66F94}" srcOrd="1" destOrd="0" parTransId="{B078958A-7445-4AFF-B0E3-3DC866E44056}" sibTransId="{50BC485B-F968-4917-8598-89468FB5BD07}"/>
    <dgm:cxn modelId="{82BDCAAD-C502-419F-B369-97A5B659DC0B}" type="presOf" srcId="{55C0B14E-AEA6-48D3-A387-ED4A3A3BF840}" destId="{35BB2963-7B29-46C7-BE10-8E35AF9F6214}" srcOrd="0" destOrd="0" presId="urn:microsoft.com/office/officeart/2016/7/layout/AccentHomeChevronProcess"/>
    <dgm:cxn modelId="{EF5BBEB9-1889-4592-96DD-8856B8A2FBED}" type="presOf" srcId="{D71FC021-6A65-44D1-95B9-0E6C89079866}" destId="{D6AEDCBD-90E1-459E-82D6-A8AE5D18C34E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65D43D4-54A5-4235-A59E-E13EB001BE7F}" type="presOf" srcId="{349299C9-846E-4827-813A-349CCCE20782}" destId="{810F143D-D21B-4446-B636-ABC7A3445AC5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D43115E7-D3A5-4A56-96BB-1617BA7072FA}" srcId="{D07AD3FD-84FF-467E-9693-752776549C61}" destId="{081A0D71-5CCB-4057-80ED-7632036D3818}" srcOrd="2" destOrd="0" parTransId="{197F8A4A-79B5-4128-A6F3-79198146BB6F}" sibTransId="{C6D17433-847F-48A6-BB32-5C28B3037831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A8634EF-4CA8-40EB-9AF8-FC3B9F19AA82}" type="presOf" srcId="{081A0D71-5CCB-4057-80ED-7632036D3818}" destId="{E276A1E7-794D-45E8-877E-39FDFBB560AF}" srcOrd="0" destOrd="2" presId="urn:microsoft.com/office/officeart/2016/7/layout/AccentHomeChevronProcess"/>
    <dgm:cxn modelId="{94FE62F3-888B-4B17-8FD8-AAC1F86B443C}" type="presOf" srcId="{D07AD3FD-84FF-467E-9693-752776549C61}" destId="{3AA20A8C-A5EF-46AE-BD63-0A02678CA41B}" srcOrd="0" destOrd="0" presId="urn:microsoft.com/office/officeart/2016/7/layout/AccentHomeChevronProcess"/>
    <dgm:cxn modelId="{A8C4F52B-FE0B-4FC5-940C-D3968FFB5934}" type="presParOf" srcId="{35BB2963-7B29-46C7-BE10-8E35AF9F6214}" destId="{2230655C-38CF-4F57-B95F-5468A499FF54}" srcOrd="0" destOrd="0" presId="urn:microsoft.com/office/officeart/2016/7/layout/AccentHomeChevronProcess"/>
    <dgm:cxn modelId="{24370EF4-3787-48FD-9672-3036C22D430D}" type="presParOf" srcId="{2230655C-38CF-4F57-B95F-5468A499FF54}" destId="{F364BED9-01E0-47E1-AC86-D0FD8439B2EA}" srcOrd="0" destOrd="0" presId="urn:microsoft.com/office/officeart/2016/7/layout/AccentHomeChevronProcess"/>
    <dgm:cxn modelId="{9E7762D2-BF6B-4B8D-A819-8579DD987C09}" type="presParOf" srcId="{2230655C-38CF-4F57-B95F-5468A499FF54}" destId="{E54DECE0-EAE6-4583-86DF-BB890BC905EA}" srcOrd="1" destOrd="0" presId="urn:microsoft.com/office/officeart/2016/7/layout/AccentHomeChevronProcess"/>
    <dgm:cxn modelId="{F8B6A860-1497-46DD-A91A-C1C26258F0C1}" type="presParOf" srcId="{2230655C-38CF-4F57-B95F-5468A499FF54}" destId="{810F143D-D21B-4446-B636-ABC7A3445AC5}" srcOrd="2" destOrd="0" presId="urn:microsoft.com/office/officeart/2016/7/layout/AccentHomeChevronProcess"/>
    <dgm:cxn modelId="{023895E7-073E-40CC-8AA0-7885864F533A}" type="presParOf" srcId="{2230655C-38CF-4F57-B95F-5468A499FF54}" destId="{B1FA7D7B-B60B-4D95-8D6E-587E4D56CA9A}" srcOrd="3" destOrd="0" presId="urn:microsoft.com/office/officeart/2016/7/layout/AccentHomeChevronProcess"/>
    <dgm:cxn modelId="{0E4E65A0-102A-448F-ADD1-A3A5EAD0850C}" type="presParOf" srcId="{35BB2963-7B29-46C7-BE10-8E35AF9F6214}" destId="{3B824884-8D95-4AE1-92FB-6B2578464228}" srcOrd="1" destOrd="0" presId="urn:microsoft.com/office/officeart/2016/7/layout/AccentHomeChevronProcess"/>
    <dgm:cxn modelId="{47FB45BE-3294-455E-82E4-378B485C49D0}" type="presParOf" srcId="{35BB2963-7B29-46C7-BE10-8E35AF9F6214}" destId="{4C986A75-F7F7-49AD-9993-9E8B1918BCC8}" srcOrd="2" destOrd="0" presId="urn:microsoft.com/office/officeart/2016/7/layout/AccentHomeChevronProcess"/>
    <dgm:cxn modelId="{BCE4FBBD-E049-4D5A-815B-014A866076F0}" type="presParOf" srcId="{4C986A75-F7F7-49AD-9993-9E8B1918BCC8}" destId="{022F1691-AE6D-4477-BC44-E8F2686EC6A4}" srcOrd="0" destOrd="0" presId="urn:microsoft.com/office/officeart/2016/7/layout/AccentHomeChevronProcess"/>
    <dgm:cxn modelId="{58890F63-A51C-463E-89D2-904A1D48BDB5}" type="presParOf" srcId="{4C986A75-F7F7-49AD-9993-9E8B1918BCC8}" destId="{3AA20A8C-A5EF-46AE-BD63-0A02678CA41B}" srcOrd="1" destOrd="0" presId="urn:microsoft.com/office/officeart/2016/7/layout/AccentHomeChevronProcess"/>
    <dgm:cxn modelId="{1085EFEB-D3BC-427F-8FA1-560AB7143416}" type="presParOf" srcId="{4C986A75-F7F7-49AD-9993-9E8B1918BCC8}" destId="{E276A1E7-794D-45E8-877E-39FDFBB560AF}" srcOrd="2" destOrd="0" presId="urn:microsoft.com/office/officeart/2016/7/layout/AccentHomeChevronProcess"/>
    <dgm:cxn modelId="{E29CC86E-C317-488C-AA90-FE8F120567BE}" type="presParOf" srcId="{4C986A75-F7F7-49AD-9993-9E8B1918BCC8}" destId="{23613EF0-E5A2-4DBD-8907-79968CD0B38E}" srcOrd="3" destOrd="0" presId="urn:microsoft.com/office/officeart/2016/7/layout/AccentHomeChevronProcess"/>
    <dgm:cxn modelId="{39C53EA0-CE29-47A8-9EDD-D75C35CF4CB9}" type="presParOf" srcId="{35BB2963-7B29-46C7-BE10-8E35AF9F6214}" destId="{534DD77E-7117-4E81-A154-D81BA04CB872}" srcOrd="3" destOrd="0" presId="urn:microsoft.com/office/officeart/2016/7/layout/AccentHomeChevronProcess"/>
    <dgm:cxn modelId="{55EF5666-48A6-4AC2-8C35-8A5F4D141AC4}" type="presParOf" srcId="{35BB2963-7B29-46C7-BE10-8E35AF9F6214}" destId="{9F63FC1C-CD7E-4A67-9301-FFC176E0E176}" srcOrd="4" destOrd="0" presId="urn:microsoft.com/office/officeart/2016/7/layout/AccentHomeChevronProcess"/>
    <dgm:cxn modelId="{91104501-BDAA-4728-8DBB-972D2F1484C9}" type="presParOf" srcId="{9F63FC1C-CD7E-4A67-9301-FFC176E0E176}" destId="{AFA1CE62-DC7B-4A4C-B51C-0503CDC17C86}" srcOrd="0" destOrd="0" presId="urn:microsoft.com/office/officeart/2016/7/layout/AccentHomeChevronProcess"/>
    <dgm:cxn modelId="{BD5042E2-396F-47AB-A613-8F79CB6A38ED}" type="presParOf" srcId="{9F63FC1C-CD7E-4A67-9301-FFC176E0E176}" destId="{D6AEDCBD-90E1-459E-82D6-A8AE5D18C34E}" srcOrd="1" destOrd="0" presId="urn:microsoft.com/office/officeart/2016/7/layout/AccentHomeChevronProcess"/>
    <dgm:cxn modelId="{8803E077-51F7-4FB5-AE85-0F1D1EB03BB6}" type="presParOf" srcId="{9F63FC1C-CD7E-4A67-9301-FFC176E0E176}" destId="{9A399175-F866-43DE-99F7-141A31D855DA}" srcOrd="2" destOrd="0" presId="urn:microsoft.com/office/officeart/2016/7/layout/AccentHomeChevronProcess"/>
    <dgm:cxn modelId="{90E5D6CC-DA90-41F9-8BFD-D2FD248A6481}" type="presParOf" srcId="{9F63FC1C-CD7E-4A67-9301-FFC176E0E176}" destId="{0646E431-7E2E-4F37-974F-11AF631F7222}" srcOrd="3" destOrd="0" presId="urn:microsoft.com/office/officeart/2016/7/layout/AccentHomeChevronProcess"/>
    <dgm:cxn modelId="{2FFC8D15-AC67-45C6-A706-12D09F17C4B6}" type="presParOf" srcId="{35BB2963-7B29-46C7-BE10-8E35AF9F6214}" destId="{26E88796-B7DA-4D52-9CA2-502ABD8C6C86}" srcOrd="5" destOrd="0" presId="urn:microsoft.com/office/officeart/2016/7/layout/AccentHomeChevronProcess"/>
    <dgm:cxn modelId="{E87D7E0E-234F-45C2-BFC4-95818B224DE7}" type="presParOf" srcId="{35BB2963-7B29-46C7-BE10-8E35AF9F6214}" destId="{DC0C0974-8588-4CEE-84F3-39E1599690E9}" srcOrd="6" destOrd="0" presId="urn:microsoft.com/office/officeart/2016/7/layout/AccentHomeChevronProcess"/>
    <dgm:cxn modelId="{D73F0498-1F7D-4E89-951C-0CF53FCED1AE}" type="presParOf" srcId="{DC0C0974-8588-4CEE-84F3-39E1599690E9}" destId="{1A1A1E18-EEA6-41F5-B765-A0EEA7AEDBA7}" srcOrd="0" destOrd="0" presId="urn:microsoft.com/office/officeart/2016/7/layout/AccentHomeChevronProcess"/>
    <dgm:cxn modelId="{CA95382D-BB06-4059-B0CA-0D47E8A9CCB7}" type="presParOf" srcId="{DC0C0974-8588-4CEE-84F3-39E1599690E9}" destId="{C3C82E76-82A6-4B7A-AE33-D676E3C6FE39}" srcOrd="1" destOrd="0" presId="urn:microsoft.com/office/officeart/2016/7/layout/AccentHomeChevronProcess"/>
    <dgm:cxn modelId="{EA8F84B5-C910-4FA0-BAAF-E8E80B973031}" type="presParOf" srcId="{DC0C0974-8588-4CEE-84F3-39E1599690E9}" destId="{A88B42BB-86CA-4830-B434-CF410F7CD0CF}" srcOrd="2" destOrd="0" presId="urn:microsoft.com/office/officeart/2016/7/layout/AccentHomeChevronProcess"/>
    <dgm:cxn modelId="{3EC58AF7-D0C1-4150-BE94-7E11544C2030}" type="presParOf" srcId="{DC0C0974-8588-4CEE-84F3-39E1599690E9}" destId="{67ED4A05-F98F-4DBE-AE86-0989663DCD43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effectLst/>
              <a:latin typeface="+mj-lt"/>
            </a:rPr>
            <a:t>Related Works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Results &amp; Discussion</a:t>
          </a:r>
          <a:endParaRPr lang="en-US" sz="18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400" b="0" dirty="0"/>
            <a:t>- Evaluation Parameter Used</a:t>
          </a:r>
        </a:p>
        <a:p>
          <a:pPr>
            <a:lnSpc>
              <a:spcPct val="100000"/>
            </a:lnSpc>
          </a:pPr>
          <a:r>
            <a:rPr lang="en-US" sz="1400" b="0" dirty="0"/>
            <a:t>- Analyzed and formulated outputs and insights from it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effectLst/>
              <a:latin typeface="+mj-lt"/>
            </a:rPr>
            <a:t>Methodology applied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/>
              <a:latin typeface="+mj-lt"/>
            </a:rPr>
            <a:t>Conclusion &amp; Future Scope</a:t>
          </a:r>
          <a:endParaRPr lang="ru-RU" sz="1800" b="0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E9D207D9-7652-499B-879E-82073B00242F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</dgm:t>
    </dgm:pt>
    <dgm:pt modelId="{C73C9FBF-2FC2-4BDC-9204-90BBD10220B2}" type="parTrans" cxnId="{E1B84526-FE2D-4C3E-BB5D-B5E89BFED203}">
      <dgm:prSet/>
      <dgm:spPr/>
      <dgm:t>
        <a:bodyPr/>
        <a:lstStyle/>
        <a:p>
          <a:endParaRPr lang="en-IN"/>
        </a:p>
      </dgm:t>
    </dgm:pt>
    <dgm:pt modelId="{E0D4C4C9-8EF9-4651-ADDE-8D18DC50A2B3}" type="sibTrans" cxnId="{E1B84526-FE2D-4C3E-BB5D-B5E89BFED203}">
      <dgm:prSet/>
      <dgm:spPr/>
      <dgm:t>
        <a:bodyPr/>
        <a:lstStyle/>
        <a:p>
          <a:endParaRPr lang="en-IN"/>
        </a:p>
      </dgm:t>
    </dgm:pt>
    <dgm:pt modelId="{2FD8650F-A904-4F58-847B-D65F9074901B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Forecast Case Study – COVID19</a:t>
          </a:r>
        </a:p>
      </dgm:t>
    </dgm:pt>
    <dgm:pt modelId="{EEB6DEC7-2BA7-4A10-8C9B-7FEB39D28C16}" type="parTrans" cxnId="{8BC5D018-FDBF-4717-AE8A-7B32D2D35AA0}">
      <dgm:prSet/>
      <dgm:spPr/>
      <dgm:t>
        <a:bodyPr/>
        <a:lstStyle/>
        <a:p>
          <a:endParaRPr lang="en-IN"/>
        </a:p>
      </dgm:t>
    </dgm:pt>
    <dgm:pt modelId="{D7F72CC2-72D3-4999-9D3F-8B65DF73D152}" type="sibTrans" cxnId="{8BC5D018-FDBF-4717-AE8A-7B32D2D35AA0}">
      <dgm:prSet/>
      <dgm:spPr/>
      <dgm:t>
        <a:bodyPr/>
        <a:lstStyle/>
        <a:p>
          <a:endParaRPr lang="en-IN"/>
        </a:p>
      </dgm:t>
    </dgm:pt>
    <dgm:pt modelId="{301329FE-31B3-4B49-860D-8DA8E41D9ECE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Hybrid AI model</a:t>
          </a:r>
        </a:p>
      </dgm:t>
    </dgm:pt>
    <dgm:pt modelId="{DD35B977-0DC2-4B43-B6A5-130BDEB8AE36}" type="parTrans" cxnId="{7285967A-24A3-4009-8057-77544F999DBD}">
      <dgm:prSet/>
      <dgm:spPr/>
      <dgm:t>
        <a:bodyPr/>
        <a:lstStyle/>
        <a:p>
          <a:endParaRPr lang="en-IN"/>
        </a:p>
      </dgm:t>
    </dgm:pt>
    <dgm:pt modelId="{2822DB54-A02D-461C-9465-DE26C29F24B6}" type="sibTrans" cxnId="{7285967A-24A3-4009-8057-77544F999DBD}">
      <dgm:prSet/>
      <dgm:spPr/>
      <dgm:t>
        <a:bodyPr/>
        <a:lstStyle/>
        <a:p>
          <a:endParaRPr lang="en-IN"/>
        </a:p>
      </dgm:t>
    </dgm:pt>
    <dgm:pt modelId="{081A0D71-5CCB-4057-80ED-7632036D3818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Forecasting models used on Global and India Data separately</a:t>
          </a:r>
        </a:p>
      </dgm:t>
    </dgm:pt>
    <dgm:pt modelId="{197F8A4A-79B5-4128-A6F3-79198146BB6F}" type="parTrans" cxnId="{D43115E7-D3A5-4A56-96BB-1617BA7072FA}">
      <dgm:prSet/>
      <dgm:spPr/>
      <dgm:t>
        <a:bodyPr/>
        <a:lstStyle/>
        <a:p>
          <a:endParaRPr lang="en-IN"/>
        </a:p>
      </dgm:t>
    </dgm:pt>
    <dgm:pt modelId="{C6D17433-847F-48A6-BB32-5C28B3037831}" type="sibTrans" cxnId="{D43115E7-D3A5-4A56-96BB-1617BA7072FA}">
      <dgm:prSet/>
      <dgm:spPr/>
      <dgm:t>
        <a:bodyPr/>
        <a:lstStyle/>
        <a:p>
          <a:endParaRPr lang="en-IN"/>
        </a:p>
      </dgm:t>
    </dgm:pt>
    <dgm:pt modelId="{A22DD5E9-5217-41B4-9906-CD969E2C320C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Data-set</a:t>
          </a:r>
        </a:p>
      </dgm:t>
    </dgm:pt>
    <dgm:pt modelId="{378CECF0-00C4-49E4-A9CE-FD7B7B5C296A}" type="parTrans" cxnId="{429BC764-EF30-423D-A8CA-6499659F7A14}">
      <dgm:prSet/>
      <dgm:spPr/>
      <dgm:t>
        <a:bodyPr/>
        <a:lstStyle/>
        <a:p>
          <a:endParaRPr lang="en-IN"/>
        </a:p>
      </dgm:t>
    </dgm:pt>
    <dgm:pt modelId="{9AD1F3D6-938F-4D4C-949A-3E2B2C15807C}" type="sibTrans" cxnId="{429BC764-EF30-423D-A8CA-6499659F7A14}">
      <dgm:prSet/>
      <dgm:spPr/>
      <dgm:t>
        <a:bodyPr/>
        <a:lstStyle/>
        <a:p>
          <a:endParaRPr lang="en-IN"/>
        </a:p>
      </dgm:t>
    </dgm:pt>
    <dgm:pt modelId="{D8DB77ED-C90C-45EF-90C0-0D62CCA66F94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EDA</a:t>
          </a:r>
        </a:p>
      </dgm:t>
    </dgm:pt>
    <dgm:pt modelId="{B078958A-7445-4AFF-B0E3-3DC866E44056}" type="parTrans" cxnId="{ADE2E6A9-FD9D-4D42-82B3-00B42FFA31B8}">
      <dgm:prSet/>
      <dgm:spPr/>
      <dgm:t>
        <a:bodyPr/>
        <a:lstStyle/>
        <a:p>
          <a:endParaRPr lang="en-IN"/>
        </a:p>
      </dgm:t>
    </dgm:pt>
    <dgm:pt modelId="{50BC485B-F968-4917-8598-89468FB5BD07}" type="sibTrans" cxnId="{ADE2E6A9-FD9D-4D42-82B3-00B42FFA31B8}">
      <dgm:prSet/>
      <dgm:spPr/>
      <dgm:t>
        <a:bodyPr/>
        <a:lstStyle/>
        <a:p>
          <a:endParaRPr lang="en-IN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E54DECE0-EAE6-4583-86DF-BB890BC905EA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F143D-D21B-4446-B636-ABC7A3445AC5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76A1E7-794D-45E8-877E-39FDFBB560AF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/>
    </dgm:pt>
    <dgm:pt modelId="{D6AEDCBD-90E1-459E-82D6-A8AE5D18C34E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399175-F866-43DE-99F7-141A31D855DA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88B42BB-86CA-4830-B434-CF410F7CD0CF}" type="pres">
      <dgm:prSet presAssocID="{32CCB050-072A-41BF-BE1B-388CF53E5629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7ED4A05-F98F-4DBE-AE86-0989663DCD43}" type="pres">
      <dgm:prSet presAssocID="{32CCB050-072A-41BF-BE1B-388CF53E5629}" presName="EmptyPlaceHolder" presStyleCnt="0"/>
      <dgm:spPr/>
    </dgm:pt>
  </dgm:ptLst>
  <dgm:cxnLst>
    <dgm:cxn modelId="{24F19013-33FB-4436-A471-61C2A7C83EF9}" type="presOf" srcId="{2FD8650F-A904-4F58-847B-D65F9074901B}" destId="{810F143D-D21B-4446-B636-ABC7A3445AC5}" srcOrd="0" destOrd="2" presId="urn:microsoft.com/office/officeart/2016/7/layout/AccentHomeChevronProcess"/>
    <dgm:cxn modelId="{8BC5D018-FDBF-4717-AE8A-7B32D2D35AA0}" srcId="{349299C9-846E-4827-813A-349CCCE20782}" destId="{2FD8650F-A904-4F58-847B-D65F9074901B}" srcOrd="1" destOrd="0" parTransId="{EEB6DEC7-2BA7-4A10-8C9B-7FEB39D28C16}" sibTransId="{D7F72CC2-72D3-4999-9D3F-8B65DF73D152}"/>
    <dgm:cxn modelId="{E1B84526-FE2D-4C3E-BB5D-B5E89BFED203}" srcId="{349299C9-846E-4827-813A-349CCCE20782}" destId="{E9D207D9-7652-499B-879E-82073B00242F}" srcOrd="0" destOrd="0" parTransId="{C73C9FBF-2FC2-4BDC-9204-90BBD10220B2}" sibTransId="{E0D4C4C9-8EF9-4651-ADDE-8D18DC50A2B3}"/>
    <dgm:cxn modelId="{C8466529-3756-445A-A077-FF35106D5F50}" type="presOf" srcId="{E9D207D9-7652-499B-879E-82073B00242F}" destId="{810F143D-D21B-4446-B636-ABC7A3445AC5}" srcOrd="0" destOrd="1" presId="urn:microsoft.com/office/officeart/2016/7/layout/AccentHomeChevronProcess"/>
    <dgm:cxn modelId="{E0DC8629-7E47-405B-84D6-80C56AD72E03}" type="presOf" srcId="{D8DB77ED-C90C-45EF-90C0-0D62CCA66F94}" destId="{E276A1E7-794D-45E8-877E-39FDFBB560AF}" srcOrd="0" destOrd="1" presId="urn:microsoft.com/office/officeart/2016/7/layout/AccentHomeChevronProcess"/>
    <dgm:cxn modelId="{92EF8831-EEEB-417F-BB66-96C2B7FCE5F2}" type="presOf" srcId="{04A40292-9119-41B2-B968-7B651F20675D}" destId="{A88B42BB-86CA-4830-B434-CF410F7CD0C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429BC764-EF30-423D-A8CA-6499659F7A14}" srcId="{D07AD3FD-84FF-467E-9693-752776549C61}" destId="{A22DD5E9-5217-41B4-9906-CD969E2C320C}" srcOrd="0" destOrd="0" parTransId="{378CECF0-00C4-49E4-A9CE-FD7B7B5C296A}" sibTransId="{9AD1F3D6-938F-4D4C-949A-3E2B2C15807C}"/>
    <dgm:cxn modelId="{9B05DA44-7A49-455B-9395-3D0AD24834D1}" type="presOf" srcId="{301329FE-31B3-4B49-860D-8DA8E41D9ECE}" destId="{810F143D-D21B-4446-B636-ABC7A3445AC5}" srcOrd="0" destOrd="3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902A674-09D5-4ACD-B406-AFA09866ED9F}" type="presOf" srcId="{4A6BB192-9983-4F48-BBC5-6E384EED7EC5}" destId="{9A399175-F866-43DE-99F7-141A31D855DA}" srcOrd="0" destOrd="0" presId="urn:microsoft.com/office/officeart/2016/7/layout/AccentHomeChevronProcess"/>
    <dgm:cxn modelId="{7285967A-24A3-4009-8057-77544F999DBD}" srcId="{349299C9-846E-4827-813A-349CCCE20782}" destId="{301329FE-31B3-4B49-860D-8DA8E41D9ECE}" srcOrd="2" destOrd="0" parTransId="{DD35B977-0DC2-4B43-B6A5-130BDEB8AE36}" sibTransId="{2822DB54-A02D-461C-9465-DE26C29F24B6}"/>
    <dgm:cxn modelId="{87DB447C-448B-44CA-9C96-B8E69A598E9F}" type="presOf" srcId="{AACEAFD5-63CF-4AFC-B46F-BE086C5D447C}" destId="{E54DECE0-EAE6-4583-86DF-BB890BC905EA}" srcOrd="0" destOrd="0" presId="urn:microsoft.com/office/officeart/2016/7/layout/AccentHomeChevronProcess"/>
    <dgm:cxn modelId="{FF6BFA95-6885-492B-B27B-55A3CF3FAB95}" type="presOf" srcId="{A22DD5E9-5217-41B4-9906-CD969E2C320C}" destId="{E276A1E7-794D-45E8-877E-39FDFBB560AF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81A019D-8203-47A9-A338-F64D8507A5EA}" type="presOf" srcId="{32CCB050-072A-41BF-BE1B-388CF53E5629}" destId="{C3C82E76-82A6-4B7A-AE33-D676E3C6FE39}" srcOrd="0" destOrd="0" presId="urn:microsoft.com/office/officeart/2016/7/layout/AccentHomeChevronProcess"/>
    <dgm:cxn modelId="{ADE2E6A9-FD9D-4D42-82B3-00B42FFA31B8}" srcId="{D07AD3FD-84FF-467E-9693-752776549C61}" destId="{D8DB77ED-C90C-45EF-90C0-0D62CCA66F94}" srcOrd="1" destOrd="0" parTransId="{B078958A-7445-4AFF-B0E3-3DC866E44056}" sibTransId="{50BC485B-F968-4917-8598-89468FB5BD07}"/>
    <dgm:cxn modelId="{82BDCAAD-C502-419F-B369-97A5B659DC0B}" type="presOf" srcId="{55C0B14E-AEA6-48D3-A387-ED4A3A3BF840}" destId="{35BB2963-7B29-46C7-BE10-8E35AF9F6214}" srcOrd="0" destOrd="0" presId="urn:microsoft.com/office/officeart/2016/7/layout/AccentHomeChevronProcess"/>
    <dgm:cxn modelId="{EF5BBEB9-1889-4592-96DD-8856B8A2FBED}" type="presOf" srcId="{D71FC021-6A65-44D1-95B9-0E6C89079866}" destId="{D6AEDCBD-90E1-459E-82D6-A8AE5D18C34E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65D43D4-54A5-4235-A59E-E13EB001BE7F}" type="presOf" srcId="{349299C9-846E-4827-813A-349CCCE20782}" destId="{810F143D-D21B-4446-B636-ABC7A3445AC5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D43115E7-D3A5-4A56-96BB-1617BA7072FA}" srcId="{D07AD3FD-84FF-467E-9693-752776549C61}" destId="{081A0D71-5CCB-4057-80ED-7632036D3818}" srcOrd="2" destOrd="0" parTransId="{197F8A4A-79B5-4128-A6F3-79198146BB6F}" sibTransId="{C6D17433-847F-48A6-BB32-5C28B3037831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A8634EF-4CA8-40EB-9AF8-FC3B9F19AA82}" type="presOf" srcId="{081A0D71-5CCB-4057-80ED-7632036D3818}" destId="{E276A1E7-794D-45E8-877E-39FDFBB560AF}" srcOrd="0" destOrd="2" presId="urn:microsoft.com/office/officeart/2016/7/layout/AccentHomeChevronProcess"/>
    <dgm:cxn modelId="{94FE62F3-888B-4B17-8FD8-AAC1F86B443C}" type="presOf" srcId="{D07AD3FD-84FF-467E-9693-752776549C61}" destId="{3AA20A8C-A5EF-46AE-BD63-0A02678CA41B}" srcOrd="0" destOrd="0" presId="urn:microsoft.com/office/officeart/2016/7/layout/AccentHomeChevronProcess"/>
    <dgm:cxn modelId="{A8C4F52B-FE0B-4FC5-940C-D3968FFB5934}" type="presParOf" srcId="{35BB2963-7B29-46C7-BE10-8E35AF9F6214}" destId="{2230655C-38CF-4F57-B95F-5468A499FF54}" srcOrd="0" destOrd="0" presId="urn:microsoft.com/office/officeart/2016/7/layout/AccentHomeChevronProcess"/>
    <dgm:cxn modelId="{24370EF4-3787-48FD-9672-3036C22D430D}" type="presParOf" srcId="{2230655C-38CF-4F57-B95F-5468A499FF54}" destId="{F364BED9-01E0-47E1-AC86-D0FD8439B2EA}" srcOrd="0" destOrd="0" presId="urn:microsoft.com/office/officeart/2016/7/layout/AccentHomeChevronProcess"/>
    <dgm:cxn modelId="{9E7762D2-BF6B-4B8D-A819-8579DD987C09}" type="presParOf" srcId="{2230655C-38CF-4F57-B95F-5468A499FF54}" destId="{E54DECE0-EAE6-4583-86DF-BB890BC905EA}" srcOrd="1" destOrd="0" presId="urn:microsoft.com/office/officeart/2016/7/layout/AccentHomeChevronProcess"/>
    <dgm:cxn modelId="{F8B6A860-1497-46DD-A91A-C1C26258F0C1}" type="presParOf" srcId="{2230655C-38CF-4F57-B95F-5468A499FF54}" destId="{810F143D-D21B-4446-B636-ABC7A3445AC5}" srcOrd="2" destOrd="0" presId="urn:microsoft.com/office/officeart/2016/7/layout/AccentHomeChevronProcess"/>
    <dgm:cxn modelId="{023895E7-073E-40CC-8AA0-7885864F533A}" type="presParOf" srcId="{2230655C-38CF-4F57-B95F-5468A499FF54}" destId="{B1FA7D7B-B60B-4D95-8D6E-587E4D56CA9A}" srcOrd="3" destOrd="0" presId="urn:microsoft.com/office/officeart/2016/7/layout/AccentHomeChevronProcess"/>
    <dgm:cxn modelId="{0E4E65A0-102A-448F-ADD1-A3A5EAD0850C}" type="presParOf" srcId="{35BB2963-7B29-46C7-BE10-8E35AF9F6214}" destId="{3B824884-8D95-4AE1-92FB-6B2578464228}" srcOrd="1" destOrd="0" presId="urn:microsoft.com/office/officeart/2016/7/layout/AccentHomeChevronProcess"/>
    <dgm:cxn modelId="{47FB45BE-3294-455E-82E4-378B485C49D0}" type="presParOf" srcId="{35BB2963-7B29-46C7-BE10-8E35AF9F6214}" destId="{4C986A75-F7F7-49AD-9993-9E8B1918BCC8}" srcOrd="2" destOrd="0" presId="urn:microsoft.com/office/officeart/2016/7/layout/AccentHomeChevronProcess"/>
    <dgm:cxn modelId="{BCE4FBBD-E049-4D5A-815B-014A866076F0}" type="presParOf" srcId="{4C986A75-F7F7-49AD-9993-9E8B1918BCC8}" destId="{022F1691-AE6D-4477-BC44-E8F2686EC6A4}" srcOrd="0" destOrd="0" presId="urn:microsoft.com/office/officeart/2016/7/layout/AccentHomeChevronProcess"/>
    <dgm:cxn modelId="{58890F63-A51C-463E-89D2-904A1D48BDB5}" type="presParOf" srcId="{4C986A75-F7F7-49AD-9993-9E8B1918BCC8}" destId="{3AA20A8C-A5EF-46AE-BD63-0A02678CA41B}" srcOrd="1" destOrd="0" presId="urn:microsoft.com/office/officeart/2016/7/layout/AccentHomeChevronProcess"/>
    <dgm:cxn modelId="{1085EFEB-D3BC-427F-8FA1-560AB7143416}" type="presParOf" srcId="{4C986A75-F7F7-49AD-9993-9E8B1918BCC8}" destId="{E276A1E7-794D-45E8-877E-39FDFBB560AF}" srcOrd="2" destOrd="0" presId="urn:microsoft.com/office/officeart/2016/7/layout/AccentHomeChevronProcess"/>
    <dgm:cxn modelId="{E29CC86E-C317-488C-AA90-FE8F120567BE}" type="presParOf" srcId="{4C986A75-F7F7-49AD-9993-9E8B1918BCC8}" destId="{23613EF0-E5A2-4DBD-8907-79968CD0B38E}" srcOrd="3" destOrd="0" presId="urn:microsoft.com/office/officeart/2016/7/layout/AccentHomeChevronProcess"/>
    <dgm:cxn modelId="{39C53EA0-CE29-47A8-9EDD-D75C35CF4CB9}" type="presParOf" srcId="{35BB2963-7B29-46C7-BE10-8E35AF9F6214}" destId="{534DD77E-7117-4E81-A154-D81BA04CB872}" srcOrd="3" destOrd="0" presId="urn:microsoft.com/office/officeart/2016/7/layout/AccentHomeChevronProcess"/>
    <dgm:cxn modelId="{55EF5666-48A6-4AC2-8C35-8A5F4D141AC4}" type="presParOf" srcId="{35BB2963-7B29-46C7-BE10-8E35AF9F6214}" destId="{9F63FC1C-CD7E-4A67-9301-FFC176E0E176}" srcOrd="4" destOrd="0" presId="urn:microsoft.com/office/officeart/2016/7/layout/AccentHomeChevronProcess"/>
    <dgm:cxn modelId="{91104501-BDAA-4728-8DBB-972D2F1484C9}" type="presParOf" srcId="{9F63FC1C-CD7E-4A67-9301-FFC176E0E176}" destId="{AFA1CE62-DC7B-4A4C-B51C-0503CDC17C86}" srcOrd="0" destOrd="0" presId="urn:microsoft.com/office/officeart/2016/7/layout/AccentHomeChevronProcess"/>
    <dgm:cxn modelId="{BD5042E2-396F-47AB-A613-8F79CB6A38ED}" type="presParOf" srcId="{9F63FC1C-CD7E-4A67-9301-FFC176E0E176}" destId="{D6AEDCBD-90E1-459E-82D6-A8AE5D18C34E}" srcOrd="1" destOrd="0" presId="urn:microsoft.com/office/officeart/2016/7/layout/AccentHomeChevronProcess"/>
    <dgm:cxn modelId="{8803E077-51F7-4FB5-AE85-0F1D1EB03BB6}" type="presParOf" srcId="{9F63FC1C-CD7E-4A67-9301-FFC176E0E176}" destId="{9A399175-F866-43DE-99F7-141A31D855DA}" srcOrd="2" destOrd="0" presId="urn:microsoft.com/office/officeart/2016/7/layout/AccentHomeChevronProcess"/>
    <dgm:cxn modelId="{90E5D6CC-DA90-41F9-8BFD-D2FD248A6481}" type="presParOf" srcId="{9F63FC1C-CD7E-4A67-9301-FFC176E0E176}" destId="{0646E431-7E2E-4F37-974F-11AF631F7222}" srcOrd="3" destOrd="0" presId="urn:microsoft.com/office/officeart/2016/7/layout/AccentHomeChevronProcess"/>
    <dgm:cxn modelId="{2FFC8D15-AC67-45C6-A706-12D09F17C4B6}" type="presParOf" srcId="{35BB2963-7B29-46C7-BE10-8E35AF9F6214}" destId="{26E88796-B7DA-4D52-9CA2-502ABD8C6C86}" srcOrd="5" destOrd="0" presId="urn:microsoft.com/office/officeart/2016/7/layout/AccentHomeChevronProcess"/>
    <dgm:cxn modelId="{E87D7E0E-234F-45C2-BFC4-95818B224DE7}" type="presParOf" srcId="{35BB2963-7B29-46C7-BE10-8E35AF9F6214}" destId="{DC0C0974-8588-4CEE-84F3-39E1599690E9}" srcOrd="6" destOrd="0" presId="urn:microsoft.com/office/officeart/2016/7/layout/AccentHomeChevronProcess"/>
    <dgm:cxn modelId="{D73F0498-1F7D-4E89-951C-0CF53FCED1AE}" type="presParOf" srcId="{DC0C0974-8588-4CEE-84F3-39E1599690E9}" destId="{1A1A1E18-EEA6-41F5-B765-A0EEA7AEDBA7}" srcOrd="0" destOrd="0" presId="urn:microsoft.com/office/officeart/2016/7/layout/AccentHomeChevronProcess"/>
    <dgm:cxn modelId="{CA95382D-BB06-4059-B0CA-0D47E8A9CCB7}" type="presParOf" srcId="{DC0C0974-8588-4CEE-84F3-39E1599690E9}" destId="{C3C82E76-82A6-4B7A-AE33-D676E3C6FE39}" srcOrd="1" destOrd="0" presId="urn:microsoft.com/office/officeart/2016/7/layout/AccentHomeChevronProcess"/>
    <dgm:cxn modelId="{EA8F84B5-C910-4FA0-BAAF-E8E80B973031}" type="presParOf" srcId="{DC0C0974-8588-4CEE-84F3-39E1599690E9}" destId="{A88B42BB-86CA-4830-B434-CF410F7CD0CF}" srcOrd="2" destOrd="0" presId="urn:microsoft.com/office/officeart/2016/7/layout/AccentHomeChevronProcess"/>
    <dgm:cxn modelId="{3EC58AF7-D0C1-4150-BE94-7E11544C2030}" type="presParOf" srcId="{DC0C0974-8588-4CEE-84F3-39E1599690E9}" destId="{67ED4A05-F98F-4DBE-AE86-0989663DCD43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effectLst/>
              <a:latin typeface="+mj-lt"/>
            </a:rPr>
            <a:t>Related Works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/>
              <a:latin typeface="+mj-lt"/>
            </a:rPr>
            <a:t>Results &amp; Discussion</a:t>
          </a:r>
          <a:endParaRPr lang="en-US" sz="1800" b="0" dirty="0">
            <a:effectLst/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Evaluation Parameter Used</a:t>
          </a:r>
        </a:p>
        <a:p>
          <a:pPr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Analyzed and formulated outputs and insights from it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 dirty="0">
              <a:effectLst/>
              <a:latin typeface="+mj-lt"/>
            </a:rPr>
            <a:t>Methodology applied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800" b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Conclusion &amp; Future Scope</a:t>
          </a:r>
          <a:endParaRPr lang="ru-RU" sz="18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E9D207D9-7652-499B-879E-82073B00242F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</dgm:t>
    </dgm:pt>
    <dgm:pt modelId="{C73C9FBF-2FC2-4BDC-9204-90BBD10220B2}" type="parTrans" cxnId="{E1B84526-FE2D-4C3E-BB5D-B5E89BFED203}">
      <dgm:prSet/>
      <dgm:spPr/>
      <dgm:t>
        <a:bodyPr/>
        <a:lstStyle/>
        <a:p>
          <a:endParaRPr lang="en-IN"/>
        </a:p>
      </dgm:t>
    </dgm:pt>
    <dgm:pt modelId="{E0D4C4C9-8EF9-4651-ADDE-8D18DC50A2B3}" type="sibTrans" cxnId="{E1B84526-FE2D-4C3E-BB5D-B5E89BFED203}">
      <dgm:prSet/>
      <dgm:spPr/>
      <dgm:t>
        <a:bodyPr/>
        <a:lstStyle/>
        <a:p>
          <a:endParaRPr lang="en-IN"/>
        </a:p>
      </dgm:t>
    </dgm:pt>
    <dgm:pt modelId="{2FD8650F-A904-4F58-847B-D65F9074901B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Forecast Case Study – COVID19</a:t>
          </a:r>
        </a:p>
      </dgm:t>
    </dgm:pt>
    <dgm:pt modelId="{EEB6DEC7-2BA7-4A10-8C9B-7FEB39D28C16}" type="parTrans" cxnId="{8BC5D018-FDBF-4717-AE8A-7B32D2D35AA0}">
      <dgm:prSet/>
      <dgm:spPr/>
      <dgm:t>
        <a:bodyPr/>
        <a:lstStyle/>
        <a:p>
          <a:endParaRPr lang="en-IN"/>
        </a:p>
      </dgm:t>
    </dgm:pt>
    <dgm:pt modelId="{D7F72CC2-72D3-4999-9D3F-8B65DF73D152}" type="sibTrans" cxnId="{8BC5D018-FDBF-4717-AE8A-7B32D2D35AA0}">
      <dgm:prSet/>
      <dgm:spPr/>
      <dgm:t>
        <a:bodyPr/>
        <a:lstStyle/>
        <a:p>
          <a:endParaRPr lang="en-IN"/>
        </a:p>
      </dgm:t>
    </dgm:pt>
    <dgm:pt modelId="{301329FE-31B3-4B49-860D-8DA8E41D9ECE}">
      <dgm:prSet custT="1"/>
      <dgm:spPr/>
      <dgm:t>
        <a:bodyPr/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Hybrid AI model</a:t>
          </a:r>
        </a:p>
      </dgm:t>
    </dgm:pt>
    <dgm:pt modelId="{DD35B977-0DC2-4B43-B6A5-130BDEB8AE36}" type="parTrans" cxnId="{7285967A-24A3-4009-8057-77544F999DBD}">
      <dgm:prSet/>
      <dgm:spPr/>
      <dgm:t>
        <a:bodyPr/>
        <a:lstStyle/>
        <a:p>
          <a:endParaRPr lang="en-IN"/>
        </a:p>
      </dgm:t>
    </dgm:pt>
    <dgm:pt modelId="{2822DB54-A02D-461C-9465-DE26C29F24B6}" type="sibTrans" cxnId="{7285967A-24A3-4009-8057-77544F999DBD}">
      <dgm:prSet/>
      <dgm:spPr/>
      <dgm:t>
        <a:bodyPr/>
        <a:lstStyle/>
        <a:p>
          <a:endParaRPr lang="en-IN"/>
        </a:p>
      </dgm:t>
    </dgm:pt>
    <dgm:pt modelId="{081A0D71-5CCB-4057-80ED-7632036D3818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Forecasting models used on Global and India Data separately</a:t>
          </a:r>
        </a:p>
      </dgm:t>
    </dgm:pt>
    <dgm:pt modelId="{197F8A4A-79B5-4128-A6F3-79198146BB6F}" type="parTrans" cxnId="{D43115E7-D3A5-4A56-96BB-1617BA7072FA}">
      <dgm:prSet/>
      <dgm:spPr/>
      <dgm:t>
        <a:bodyPr/>
        <a:lstStyle/>
        <a:p>
          <a:endParaRPr lang="en-IN"/>
        </a:p>
      </dgm:t>
    </dgm:pt>
    <dgm:pt modelId="{C6D17433-847F-48A6-BB32-5C28B3037831}" type="sibTrans" cxnId="{D43115E7-D3A5-4A56-96BB-1617BA7072FA}">
      <dgm:prSet/>
      <dgm:spPr/>
      <dgm:t>
        <a:bodyPr/>
        <a:lstStyle/>
        <a:p>
          <a:endParaRPr lang="en-IN"/>
        </a:p>
      </dgm:t>
    </dgm:pt>
    <dgm:pt modelId="{A22DD5E9-5217-41B4-9906-CD969E2C320C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Data-set</a:t>
          </a:r>
        </a:p>
      </dgm:t>
    </dgm:pt>
    <dgm:pt modelId="{378CECF0-00C4-49E4-A9CE-FD7B7B5C296A}" type="parTrans" cxnId="{429BC764-EF30-423D-A8CA-6499659F7A14}">
      <dgm:prSet/>
      <dgm:spPr/>
      <dgm:t>
        <a:bodyPr/>
        <a:lstStyle/>
        <a:p>
          <a:endParaRPr lang="en-IN"/>
        </a:p>
      </dgm:t>
    </dgm:pt>
    <dgm:pt modelId="{9AD1F3D6-938F-4D4C-949A-3E2B2C15807C}" type="sibTrans" cxnId="{429BC764-EF30-423D-A8CA-6499659F7A14}">
      <dgm:prSet/>
      <dgm:spPr/>
      <dgm:t>
        <a:bodyPr/>
        <a:lstStyle/>
        <a:p>
          <a:endParaRPr lang="en-IN"/>
        </a:p>
      </dgm:t>
    </dgm:pt>
    <dgm:pt modelId="{D8DB77ED-C90C-45EF-90C0-0D62CCA66F94}">
      <dgm:prSet phldrT="[Text]" custT="1"/>
      <dgm:spPr/>
      <dgm:t>
        <a:bodyPr lIns="108000" tIns="432000" rIns="288000" anchor="t" anchorCtr="0"/>
        <a:lstStyle/>
        <a:p>
          <a:pPr algn="l">
            <a:lnSpc>
              <a:spcPct val="100000"/>
            </a:lnSpc>
          </a:pPr>
          <a:r>
            <a:rPr lang="en-US" sz="1400" b="0" dirty="0">
              <a:solidFill>
                <a:schemeClr val="bg1">
                  <a:lumMod val="85000"/>
                </a:schemeClr>
              </a:solidFill>
            </a:rPr>
            <a:t>- EDA</a:t>
          </a:r>
        </a:p>
      </dgm:t>
    </dgm:pt>
    <dgm:pt modelId="{B078958A-7445-4AFF-B0E3-3DC866E44056}" type="parTrans" cxnId="{ADE2E6A9-FD9D-4D42-82B3-00B42FFA31B8}">
      <dgm:prSet/>
      <dgm:spPr/>
      <dgm:t>
        <a:bodyPr/>
        <a:lstStyle/>
        <a:p>
          <a:endParaRPr lang="en-IN"/>
        </a:p>
      </dgm:t>
    </dgm:pt>
    <dgm:pt modelId="{50BC485B-F968-4917-8598-89468FB5BD07}" type="sibTrans" cxnId="{ADE2E6A9-FD9D-4D42-82B3-00B42FFA31B8}">
      <dgm:prSet/>
      <dgm:spPr/>
      <dgm:t>
        <a:bodyPr/>
        <a:lstStyle/>
        <a:p>
          <a:endParaRPr lang="en-IN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E54DECE0-EAE6-4583-86DF-BB890BC905EA}" type="pres">
      <dgm:prSet presAssocID="{AACEAFD5-63CF-4AFC-B46F-BE086C5D447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0F143D-D21B-4446-B636-ABC7A3445AC5}" type="pres">
      <dgm:prSet presAssocID="{AACEAFD5-63CF-4AFC-B46F-BE086C5D447C}" presName="desTx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276A1E7-794D-45E8-877E-39FDFBB560AF}" type="pres">
      <dgm:prSet presAssocID="{D07AD3FD-84FF-467E-9693-752776549C61}" presName="desTx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4">
        <dgm:presLayoutVars>
          <dgm:chMax val="0"/>
          <dgm:chPref val="0"/>
        </dgm:presLayoutVars>
      </dgm:prSet>
      <dgm:spPr>
        <a:ln>
          <a:solidFill>
            <a:schemeClr val="bg1">
              <a:lumMod val="95000"/>
            </a:schemeClr>
          </a:solidFill>
        </a:ln>
      </dgm:spPr>
    </dgm:pt>
    <dgm:pt modelId="{D6AEDCBD-90E1-459E-82D6-A8AE5D18C34E}" type="pres">
      <dgm:prSet presAssocID="{D71FC021-6A65-44D1-95B9-0E6C8907986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399175-F866-43DE-99F7-141A31D855DA}" type="pres">
      <dgm:prSet presAssocID="{D71FC021-6A65-44D1-95B9-0E6C89079866}" presName="desTx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4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88B42BB-86CA-4830-B434-CF410F7CD0CF}" type="pres">
      <dgm:prSet presAssocID="{32CCB050-072A-41BF-BE1B-388CF53E5629}" presName="desTx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7ED4A05-F98F-4DBE-AE86-0989663DCD43}" type="pres">
      <dgm:prSet presAssocID="{32CCB050-072A-41BF-BE1B-388CF53E5629}" presName="EmptyPlaceHolder" presStyleCnt="0"/>
      <dgm:spPr/>
    </dgm:pt>
  </dgm:ptLst>
  <dgm:cxnLst>
    <dgm:cxn modelId="{24F19013-33FB-4436-A471-61C2A7C83EF9}" type="presOf" srcId="{2FD8650F-A904-4F58-847B-D65F9074901B}" destId="{810F143D-D21B-4446-B636-ABC7A3445AC5}" srcOrd="0" destOrd="2" presId="urn:microsoft.com/office/officeart/2016/7/layout/AccentHomeChevronProcess"/>
    <dgm:cxn modelId="{8BC5D018-FDBF-4717-AE8A-7B32D2D35AA0}" srcId="{349299C9-846E-4827-813A-349CCCE20782}" destId="{2FD8650F-A904-4F58-847B-D65F9074901B}" srcOrd="1" destOrd="0" parTransId="{EEB6DEC7-2BA7-4A10-8C9B-7FEB39D28C16}" sibTransId="{D7F72CC2-72D3-4999-9D3F-8B65DF73D152}"/>
    <dgm:cxn modelId="{E1B84526-FE2D-4C3E-BB5D-B5E89BFED203}" srcId="{349299C9-846E-4827-813A-349CCCE20782}" destId="{E9D207D9-7652-499B-879E-82073B00242F}" srcOrd="0" destOrd="0" parTransId="{C73C9FBF-2FC2-4BDC-9204-90BBD10220B2}" sibTransId="{E0D4C4C9-8EF9-4651-ADDE-8D18DC50A2B3}"/>
    <dgm:cxn modelId="{C8466529-3756-445A-A077-FF35106D5F50}" type="presOf" srcId="{E9D207D9-7652-499B-879E-82073B00242F}" destId="{810F143D-D21B-4446-B636-ABC7A3445AC5}" srcOrd="0" destOrd="1" presId="urn:microsoft.com/office/officeart/2016/7/layout/AccentHomeChevronProcess"/>
    <dgm:cxn modelId="{E0DC8629-7E47-405B-84D6-80C56AD72E03}" type="presOf" srcId="{D8DB77ED-C90C-45EF-90C0-0D62CCA66F94}" destId="{E276A1E7-794D-45E8-877E-39FDFBB560AF}" srcOrd="0" destOrd="1" presId="urn:microsoft.com/office/officeart/2016/7/layout/AccentHomeChevronProcess"/>
    <dgm:cxn modelId="{92EF8831-EEEB-417F-BB66-96C2B7FCE5F2}" type="presOf" srcId="{04A40292-9119-41B2-B968-7B651F20675D}" destId="{A88B42BB-86CA-4830-B434-CF410F7CD0C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429BC764-EF30-423D-A8CA-6499659F7A14}" srcId="{D07AD3FD-84FF-467E-9693-752776549C61}" destId="{A22DD5E9-5217-41B4-9906-CD969E2C320C}" srcOrd="0" destOrd="0" parTransId="{378CECF0-00C4-49E4-A9CE-FD7B7B5C296A}" sibTransId="{9AD1F3D6-938F-4D4C-949A-3E2B2C15807C}"/>
    <dgm:cxn modelId="{9B05DA44-7A49-455B-9395-3D0AD24834D1}" type="presOf" srcId="{301329FE-31B3-4B49-860D-8DA8E41D9ECE}" destId="{810F143D-D21B-4446-B636-ABC7A3445AC5}" srcOrd="0" destOrd="3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902A674-09D5-4ACD-B406-AFA09866ED9F}" type="presOf" srcId="{4A6BB192-9983-4F48-BBC5-6E384EED7EC5}" destId="{9A399175-F866-43DE-99F7-141A31D855DA}" srcOrd="0" destOrd="0" presId="urn:microsoft.com/office/officeart/2016/7/layout/AccentHomeChevronProcess"/>
    <dgm:cxn modelId="{7285967A-24A3-4009-8057-77544F999DBD}" srcId="{349299C9-846E-4827-813A-349CCCE20782}" destId="{301329FE-31B3-4B49-860D-8DA8E41D9ECE}" srcOrd="2" destOrd="0" parTransId="{DD35B977-0DC2-4B43-B6A5-130BDEB8AE36}" sibTransId="{2822DB54-A02D-461C-9465-DE26C29F24B6}"/>
    <dgm:cxn modelId="{87DB447C-448B-44CA-9C96-B8E69A598E9F}" type="presOf" srcId="{AACEAFD5-63CF-4AFC-B46F-BE086C5D447C}" destId="{E54DECE0-EAE6-4583-86DF-BB890BC905EA}" srcOrd="0" destOrd="0" presId="urn:microsoft.com/office/officeart/2016/7/layout/AccentHomeChevronProcess"/>
    <dgm:cxn modelId="{FF6BFA95-6885-492B-B27B-55A3CF3FAB95}" type="presOf" srcId="{A22DD5E9-5217-41B4-9906-CD969E2C320C}" destId="{E276A1E7-794D-45E8-877E-39FDFBB560AF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B81A019D-8203-47A9-A338-F64D8507A5EA}" type="presOf" srcId="{32CCB050-072A-41BF-BE1B-388CF53E5629}" destId="{C3C82E76-82A6-4B7A-AE33-D676E3C6FE39}" srcOrd="0" destOrd="0" presId="urn:microsoft.com/office/officeart/2016/7/layout/AccentHomeChevronProcess"/>
    <dgm:cxn modelId="{ADE2E6A9-FD9D-4D42-82B3-00B42FFA31B8}" srcId="{D07AD3FD-84FF-467E-9693-752776549C61}" destId="{D8DB77ED-C90C-45EF-90C0-0D62CCA66F94}" srcOrd="1" destOrd="0" parTransId="{B078958A-7445-4AFF-B0E3-3DC866E44056}" sibTransId="{50BC485B-F968-4917-8598-89468FB5BD07}"/>
    <dgm:cxn modelId="{82BDCAAD-C502-419F-B369-97A5B659DC0B}" type="presOf" srcId="{55C0B14E-AEA6-48D3-A387-ED4A3A3BF840}" destId="{35BB2963-7B29-46C7-BE10-8E35AF9F6214}" srcOrd="0" destOrd="0" presId="urn:microsoft.com/office/officeart/2016/7/layout/AccentHomeChevronProcess"/>
    <dgm:cxn modelId="{EF5BBEB9-1889-4592-96DD-8856B8A2FBED}" type="presOf" srcId="{D71FC021-6A65-44D1-95B9-0E6C89079866}" destId="{D6AEDCBD-90E1-459E-82D6-A8AE5D18C34E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65D43D4-54A5-4235-A59E-E13EB001BE7F}" type="presOf" srcId="{349299C9-846E-4827-813A-349CCCE20782}" destId="{810F143D-D21B-4446-B636-ABC7A3445AC5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D43115E7-D3A5-4A56-96BB-1617BA7072FA}" srcId="{D07AD3FD-84FF-467E-9693-752776549C61}" destId="{081A0D71-5CCB-4057-80ED-7632036D3818}" srcOrd="2" destOrd="0" parTransId="{197F8A4A-79B5-4128-A6F3-79198146BB6F}" sibTransId="{C6D17433-847F-48A6-BB32-5C28B3037831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A8634EF-4CA8-40EB-9AF8-FC3B9F19AA82}" type="presOf" srcId="{081A0D71-5CCB-4057-80ED-7632036D3818}" destId="{E276A1E7-794D-45E8-877E-39FDFBB560AF}" srcOrd="0" destOrd="2" presId="urn:microsoft.com/office/officeart/2016/7/layout/AccentHomeChevronProcess"/>
    <dgm:cxn modelId="{94FE62F3-888B-4B17-8FD8-AAC1F86B443C}" type="presOf" srcId="{D07AD3FD-84FF-467E-9693-752776549C61}" destId="{3AA20A8C-A5EF-46AE-BD63-0A02678CA41B}" srcOrd="0" destOrd="0" presId="urn:microsoft.com/office/officeart/2016/7/layout/AccentHomeChevronProcess"/>
    <dgm:cxn modelId="{A8C4F52B-FE0B-4FC5-940C-D3968FFB5934}" type="presParOf" srcId="{35BB2963-7B29-46C7-BE10-8E35AF9F6214}" destId="{2230655C-38CF-4F57-B95F-5468A499FF54}" srcOrd="0" destOrd="0" presId="urn:microsoft.com/office/officeart/2016/7/layout/AccentHomeChevronProcess"/>
    <dgm:cxn modelId="{24370EF4-3787-48FD-9672-3036C22D430D}" type="presParOf" srcId="{2230655C-38CF-4F57-B95F-5468A499FF54}" destId="{F364BED9-01E0-47E1-AC86-D0FD8439B2EA}" srcOrd="0" destOrd="0" presId="urn:microsoft.com/office/officeart/2016/7/layout/AccentHomeChevronProcess"/>
    <dgm:cxn modelId="{9E7762D2-BF6B-4B8D-A819-8579DD987C09}" type="presParOf" srcId="{2230655C-38CF-4F57-B95F-5468A499FF54}" destId="{E54DECE0-EAE6-4583-86DF-BB890BC905EA}" srcOrd="1" destOrd="0" presId="urn:microsoft.com/office/officeart/2016/7/layout/AccentHomeChevronProcess"/>
    <dgm:cxn modelId="{F8B6A860-1497-46DD-A91A-C1C26258F0C1}" type="presParOf" srcId="{2230655C-38CF-4F57-B95F-5468A499FF54}" destId="{810F143D-D21B-4446-B636-ABC7A3445AC5}" srcOrd="2" destOrd="0" presId="urn:microsoft.com/office/officeart/2016/7/layout/AccentHomeChevronProcess"/>
    <dgm:cxn modelId="{023895E7-073E-40CC-8AA0-7885864F533A}" type="presParOf" srcId="{2230655C-38CF-4F57-B95F-5468A499FF54}" destId="{B1FA7D7B-B60B-4D95-8D6E-587E4D56CA9A}" srcOrd="3" destOrd="0" presId="urn:microsoft.com/office/officeart/2016/7/layout/AccentHomeChevronProcess"/>
    <dgm:cxn modelId="{0E4E65A0-102A-448F-ADD1-A3A5EAD0850C}" type="presParOf" srcId="{35BB2963-7B29-46C7-BE10-8E35AF9F6214}" destId="{3B824884-8D95-4AE1-92FB-6B2578464228}" srcOrd="1" destOrd="0" presId="urn:microsoft.com/office/officeart/2016/7/layout/AccentHomeChevronProcess"/>
    <dgm:cxn modelId="{47FB45BE-3294-455E-82E4-378B485C49D0}" type="presParOf" srcId="{35BB2963-7B29-46C7-BE10-8E35AF9F6214}" destId="{4C986A75-F7F7-49AD-9993-9E8B1918BCC8}" srcOrd="2" destOrd="0" presId="urn:microsoft.com/office/officeart/2016/7/layout/AccentHomeChevronProcess"/>
    <dgm:cxn modelId="{BCE4FBBD-E049-4D5A-815B-014A866076F0}" type="presParOf" srcId="{4C986A75-F7F7-49AD-9993-9E8B1918BCC8}" destId="{022F1691-AE6D-4477-BC44-E8F2686EC6A4}" srcOrd="0" destOrd="0" presId="urn:microsoft.com/office/officeart/2016/7/layout/AccentHomeChevronProcess"/>
    <dgm:cxn modelId="{58890F63-A51C-463E-89D2-904A1D48BDB5}" type="presParOf" srcId="{4C986A75-F7F7-49AD-9993-9E8B1918BCC8}" destId="{3AA20A8C-A5EF-46AE-BD63-0A02678CA41B}" srcOrd="1" destOrd="0" presId="urn:microsoft.com/office/officeart/2016/7/layout/AccentHomeChevronProcess"/>
    <dgm:cxn modelId="{1085EFEB-D3BC-427F-8FA1-560AB7143416}" type="presParOf" srcId="{4C986A75-F7F7-49AD-9993-9E8B1918BCC8}" destId="{E276A1E7-794D-45E8-877E-39FDFBB560AF}" srcOrd="2" destOrd="0" presId="urn:microsoft.com/office/officeart/2016/7/layout/AccentHomeChevronProcess"/>
    <dgm:cxn modelId="{E29CC86E-C317-488C-AA90-FE8F120567BE}" type="presParOf" srcId="{4C986A75-F7F7-49AD-9993-9E8B1918BCC8}" destId="{23613EF0-E5A2-4DBD-8907-79968CD0B38E}" srcOrd="3" destOrd="0" presId="urn:microsoft.com/office/officeart/2016/7/layout/AccentHomeChevronProcess"/>
    <dgm:cxn modelId="{39C53EA0-CE29-47A8-9EDD-D75C35CF4CB9}" type="presParOf" srcId="{35BB2963-7B29-46C7-BE10-8E35AF9F6214}" destId="{534DD77E-7117-4E81-A154-D81BA04CB872}" srcOrd="3" destOrd="0" presId="urn:microsoft.com/office/officeart/2016/7/layout/AccentHomeChevronProcess"/>
    <dgm:cxn modelId="{55EF5666-48A6-4AC2-8C35-8A5F4D141AC4}" type="presParOf" srcId="{35BB2963-7B29-46C7-BE10-8E35AF9F6214}" destId="{9F63FC1C-CD7E-4A67-9301-FFC176E0E176}" srcOrd="4" destOrd="0" presId="urn:microsoft.com/office/officeart/2016/7/layout/AccentHomeChevronProcess"/>
    <dgm:cxn modelId="{91104501-BDAA-4728-8DBB-972D2F1484C9}" type="presParOf" srcId="{9F63FC1C-CD7E-4A67-9301-FFC176E0E176}" destId="{AFA1CE62-DC7B-4A4C-B51C-0503CDC17C86}" srcOrd="0" destOrd="0" presId="urn:microsoft.com/office/officeart/2016/7/layout/AccentHomeChevronProcess"/>
    <dgm:cxn modelId="{BD5042E2-396F-47AB-A613-8F79CB6A38ED}" type="presParOf" srcId="{9F63FC1C-CD7E-4A67-9301-FFC176E0E176}" destId="{D6AEDCBD-90E1-459E-82D6-A8AE5D18C34E}" srcOrd="1" destOrd="0" presId="urn:microsoft.com/office/officeart/2016/7/layout/AccentHomeChevronProcess"/>
    <dgm:cxn modelId="{8803E077-51F7-4FB5-AE85-0F1D1EB03BB6}" type="presParOf" srcId="{9F63FC1C-CD7E-4A67-9301-FFC176E0E176}" destId="{9A399175-F866-43DE-99F7-141A31D855DA}" srcOrd="2" destOrd="0" presId="urn:microsoft.com/office/officeart/2016/7/layout/AccentHomeChevronProcess"/>
    <dgm:cxn modelId="{90E5D6CC-DA90-41F9-8BFD-D2FD248A6481}" type="presParOf" srcId="{9F63FC1C-CD7E-4A67-9301-FFC176E0E176}" destId="{0646E431-7E2E-4F37-974F-11AF631F7222}" srcOrd="3" destOrd="0" presId="urn:microsoft.com/office/officeart/2016/7/layout/AccentHomeChevronProcess"/>
    <dgm:cxn modelId="{2FFC8D15-AC67-45C6-A706-12D09F17C4B6}" type="presParOf" srcId="{35BB2963-7B29-46C7-BE10-8E35AF9F6214}" destId="{26E88796-B7DA-4D52-9CA2-502ABD8C6C86}" srcOrd="5" destOrd="0" presId="urn:microsoft.com/office/officeart/2016/7/layout/AccentHomeChevronProcess"/>
    <dgm:cxn modelId="{E87D7E0E-234F-45C2-BFC4-95818B224DE7}" type="presParOf" srcId="{35BB2963-7B29-46C7-BE10-8E35AF9F6214}" destId="{DC0C0974-8588-4CEE-84F3-39E1599690E9}" srcOrd="6" destOrd="0" presId="urn:microsoft.com/office/officeart/2016/7/layout/AccentHomeChevronProcess"/>
    <dgm:cxn modelId="{D73F0498-1F7D-4E89-951C-0CF53FCED1AE}" type="presParOf" srcId="{DC0C0974-8588-4CEE-84F3-39E1599690E9}" destId="{1A1A1E18-EEA6-41F5-B765-A0EEA7AEDBA7}" srcOrd="0" destOrd="0" presId="urn:microsoft.com/office/officeart/2016/7/layout/AccentHomeChevronProcess"/>
    <dgm:cxn modelId="{CA95382D-BB06-4059-B0CA-0D47E8A9CCB7}" type="presParOf" srcId="{DC0C0974-8588-4CEE-84F3-39E1599690E9}" destId="{C3C82E76-82A6-4B7A-AE33-D676E3C6FE39}" srcOrd="1" destOrd="0" presId="urn:microsoft.com/office/officeart/2016/7/layout/AccentHomeChevronProcess"/>
    <dgm:cxn modelId="{EA8F84B5-C910-4FA0-BAAF-E8E80B973031}" type="presParOf" srcId="{DC0C0974-8588-4CEE-84F3-39E1599690E9}" destId="{A88B42BB-86CA-4830-B434-CF410F7CD0CF}" srcOrd="2" destOrd="0" presId="urn:microsoft.com/office/officeart/2016/7/layout/AccentHomeChevronProcess"/>
    <dgm:cxn modelId="{3EC58AF7-D0C1-4150-BE94-7E11544C2030}" type="presParOf" srcId="{DC0C0974-8588-4CEE-84F3-39E1599690E9}" destId="{67ED4A05-F98F-4DBE-AE86-0989663DCD43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Holt-Winters’ Seasonal Method performs the best for forecasting of COVID-19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Multi-variate Regression models failed because of the improper independent feature inclusion and not using time-series cross validation 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It is necessary to lower the level of COVID-19 pandemic data as much as possible for accurate forecasting 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800" dirty="0">
              <a:solidFill>
                <a:schemeClr val="bg1"/>
              </a:solidFill>
            </a:rPr>
            <a:t>A mixture of ML models along with HW-TES like NLP modules to incorporate awareness and different infection rates because of easy spread of COVID-19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800" dirty="0">
              <a:solidFill>
                <a:schemeClr val="bg1"/>
              </a:solidFill>
            </a:rPr>
            <a:t>Use other epidemic data, survey and analyze if they can be used too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800" dirty="0">
              <a:solidFill>
                <a:schemeClr val="bg1"/>
              </a:solidFill>
            </a:rPr>
            <a:t>Build models for real-time forecasting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2000" b="0" i="0" dirty="0">
              <a:solidFill>
                <a:schemeClr val="tx2"/>
              </a:solidFill>
              <a:hlinkClick xmlns:r="http://schemas.openxmlformats.org/officeDocument/2006/relationships" r:id="rId1"/>
            </a:rPr>
            <a:t>linkedin.com/in/</a:t>
          </a:r>
          <a:r>
            <a:rPr lang="en-US" sz="2000" b="0" i="0" dirty="0" err="1">
              <a:solidFill>
                <a:schemeClr val="tx2"/>
              </a:solidFill>
              <a:hlinkClick xmlns:r="http://schemas.openxmlformats.org/officeDocument/2006/relationships" r:id="rId1"/>
            </a:rPr>
            <a:t>akshay-gidwani</a:t>
          </a:r>
          <a:endParaRPr lang="en-US" sz="1600" b="0" i="0" dirty="0">
            <a:solidFill>
              <a:schemeClr val="tx2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Twitter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  <a:hlinkClick xmlns:r="http://schemas.openxmlformats.org/officeDocument/2006/relationships" r:id="rId2"/>
            </a:rPr>
            <a:t>@g_akki98</a:t>
          </a:r>
          <a:r>
            <a:rPr lang="en-US" sz="1600" b="0" i="0" dirty="0">
              <a:solidFill>
                <a:schemeClr val="tx2"/>
              </a:solidFill>
            </a:rPr>
            <a:t>	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gak2698@gmail.com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tx2"/>
              </a:solidFill>
            </a:rPr>
            <a:t>Phone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600" b="0" i="0" dirty="0">
              <a:solidFill>
                <a:schemeClr val="tx2"/>
              </a:solidFill>
            </a:rPr>
            <a:t>+91-8827900681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96606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9101" y="3159288"/>
          <a:ext cx="2960866" cy="729066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Related Works</a:t>
          </a:r>
          <a:endParaRPr lang="en-US" sz="18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9101" y="3159288"/>
        <a:ext cx="2869733" cy="729066"/>
      </dsp:txXfrm>
    </dsp:sp>
    <dsp:sp modelId="{810F143D-D21B-4446-B636-ABC7A3445AC5}">
      <dsp:nvSpPr>
        <dsp:cNvPr id="0" name=""/>
        <dsp:cNvSpPr/>
      </dsp:nvSpPr>
      <dsp:spPr>
        <a:xfrm>
          <a:off x="245971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Forecast Case Study – COVID19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Hybrid AI model</a:t>
          </a:r>
        </a:p>
      </dsp:txBody>
      <dsp:txXfrm>
        <a:off x="245971" y="1114210"/>
        <a:ext cx="2404223" cy="1492772"/>
      </dsp:txXfrm>
    </dsp:sp>
    <dsp:sp modelId="{022F1691-AE6D-4477-BC44-E8F2686EC6A4}">
      <dsp:nvSpPr>
        <dsp:cNvPr id="0" name=""/>
        <dsp:cNvSpPr/>
      </dsp:nvSpPr>
      <dsp:spPr>
        <a:xfrm rot="5400000">
          <a:off x="1876368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851533" y="3159288"/>
          <a:ext cx="2960866" cy="729066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Methodology applied</a:t>
          </a:r>
        </a:p>
      </dsp:txBody>
      <dsp:txXfrm>
        <a:off x="3033800" y="3159288"/>
        <a:ext cx="2596333" cy="729066"/>
      </dsp:txXfrm>
    </dsp:sp>
    <dsp:sp modelId="{E276A1E7-794D-45E8-877E-39FDFBB560AF}">
      <dsp:nvSpPr>
        <dsp:cNvPr id="0" name=""/>
        <dsp:cNvSpPr/>
      </dsp:nvSpPr>
      <dsp:spPr>
        <a:xfrm>
          <a:off x="3088403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Data-set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EDA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Forecasting models used on Global and India Data separately</a:t>
          </a:r>
        </a:p>
      </dsp:txBody>
      <dsp:txXfrm>
        <a:off x="3088403" y="1114210"/>
        <a:ext cx="2404223" cy="1492772"/>
      </dsp:txXfrm>
    </dsp:sp>
    <dsp:sp modelId="{AFA1CE62-DC7B-4A4C-B51C-0503CDC17C86}">
      <dsp:nvSpPr>
        <dsp:cNvPr id="0" name=""/>
        <dsp:cNvSpPr/>
      </dsp:nvSpPr>
      <dsp:spPr>
        <a:xfrm rot="5400000">
          <a:off x="4718800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5693966" y="3159288"/>
          <a:ext cx="2960866" cy="729066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Results &amp; Discussion</a:t>
          </a:r>
          <a:endParaRPr lang="en-US" sz="18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5876233" y="3159288"/>
        <a:ext cx="2596333" cy="729066"/>
      </dsp:txXfrm>
    </dsp:sp>
    <dsp:sp modelId="{9A399175-F866-43DE-99F7-141A31D855DA}">
      <dsp:nvSpPr>
        <dsp:cNvPr id="0" name=""/>
        <dsp:cNvSpPr/>
      </dsp:nvSpPr>
      <dsp:spPr>
        <a:xfrm>
          <a:off x="5930835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Evaluation Parameter Used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Analyzed and formulated outputs and insights from it</a:t>
          </a:r>
        </a:p>
      </dsp:txBody>
      <dsp:txXfrm>
        <a:off x="5930835" y="1114210"/>
        <a:ext cx="2404223" cy="1492772"/>
      </dsp:txXfrm>
    </dsp:sp>
    <dsp:sp modelId="{1A1A1E18-EEA6-41F5-B765-A0EEA7AEDBA7}">
      <dsp:nvSpPr>
        <dsp:cNvPr id="0" name=""/>
        <dsp:cNvSpPr/>
      </dsp:nvSpPr>
      <dsp:spPr>
        <a:xfrm rot="5400000">
          <a:off x="756123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8536398" y="3159288"/>
          <a:ext cx="2960866" cy="729066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Conclusion &amp; Future Scope</a:t>
          </a:r>
          <a:endParaRPr lang="ru-RU" sz="18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8665" y="3159288"/>
        <a:ext cx="2596333" cy="729066"/>
      </dsp:txXfrm>
    </dsp:sp>
    <dsp:sp modelId="{A88B42BB-86CA-4830-B434-CF410F7CD0CF}">
      <dsp:nvSpPr>
        <dsp:cNvPr id="0" name=""/>
        <dsp:cNvSpPr/>
      </dsp:nvSpPr>
      <dsp:spPr>
        <a:xfrm>
          <a:off x="8773267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sp:txBody>
      <dsp:txXfrm>
        <a:off x="8773267" y="1114210"/>
        <a:ext cx="2404223" cy="1492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96606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9101" y="3159288"/>
          <a:ext cx="2960866" cy="729066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Related Works</a:t>
          </a:r>
          <a:endParaRPr lang="en-US" sz="18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9101" y="3159288"/>
        <a:ext cx="2869733" cy="729066"/>
      </dsp:txXfrm>
    </dsp:sp>
    <dsp:sp modelId="{810F143D-D21B-4446-B636-ABC7A3445AC5}">
      <dsp:nvSpPr>
        <dsp:cNvPr id="0" name=""/>
        <dsp:cNvSpPr/>
      </dsp:nvSpPr>
      <dsp:spPr>
        <a:xfrm>
          <a:off x="245971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Forecast Case Study – COVID19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- Hybrid AI model</a:t>
          </a:r>
        </a:p>
      </dsp:txBody>
      <dsp:txXfrm>
        <a:off x="245971" y="1114210"/>
        <a:ext cx="2404223" cy="1492772"/>
      </dsp:txXfrm>
    </dsp:sp>
    <dsp:sp modelId="{022F1691-AE6D-4477-BC44-E8F2686EC6A4}">
      <dsp:nvSpPr>
        <dsp:cNvPr id="0" name=""/>
        <dsp:cNvSpPr/>
      </dsp:nvSpPr>
      <dsp:spPr>
        <a:xfrm rot="5400000">
          <a:off x="1876368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bg1">
            <a:lumMod val="9500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851533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  <a:latin typeface="+mj-lt"/>
            </a:rPr>
            <a:t>Methodology applied</a:t>
          </a:r>
        </a:p>
      </dsp:txBody>
      <dsp:txXfrm>
        <a:off x="3033800" y="3159288"/>
        <a:ext cx="2596333" cy="729066"/>
      </dsp:txXfrm>
    </dsp:sp>
    <dsp:sp modelId="{E276A1E7-794D-45E8-877E-39FDFBB560AF}">
      <dsp:nvSpPr>
        <dsp:cNvPr id="0" name=""/>
        <dsp:cNvSpPr/>
      </dsp:nvSpPr>
      <dsp:spPr>
        <a:xfrm>
          <a:off x="3088403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Data-set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EDA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Forecasting models used on Global and India Data separately</a:t>
          </a:r>
        </a:p>
      </dsp:txBody>
      <dsp:txXfrm>
        <a:off x="3088403" y="1114210"/>
        <a:ext cx="2404223" cy="1492772"/>
      </dsp:txXfrm>
    </dsp:sp>
    <dsp:sp modelId="{AFA1CE62-DC7B-4A4C-B51C-0503CDC17C86}">
      <dsp:nvSpPr>
        <dsp:cNvPr id="0" name=""/>
        <dsp:cNvSpPr/>
      </dsp:nvSpPr>
      <dsp:spPr>
        <a:xfrm rot="5400000">
          <a:off x="4718800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bg1">
            <a:lumMod val="9500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5693966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/>
              <a:latin typeface="+mj-lt"/>
            </a:rPr>
            <a:t>Results &amp; Discussion</a:t>
          </a:r>
          <a:endParaRPr lang="en-US" sz="1800" b="0" kern="1200" dirty="0">
            <a:effectLst/>
            <a:latin typeface="+mj-lt"/>
          </a:endParaRPr>
        </a:p>
      </dsp:txBody>
      <dsp:txXfrm>
        <a:off x="5876233" y="3159288"/>
        <a:ext cx="2596333" cy="729066"/>
      </dsp:txXfrm>
    </dsp:sp>
    <dsp:sp modelId="{9A399175-F866-43DE-99F7-141A31D855DA}">
      <dsp:nvSpPr>
        <dsp:cNvPr id="0" name=""/>
        <dsp:cNvSpPr/>
      </dsp:nvSpPr>
      <dsp:spPr>
        <a:xfrm>
          <a:off x="5930835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Evaluation Parameter Used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Analyzed and formulated outputs and insights from it</a:t>
          </a:r>
        </a:p>
      </dsp:txBody>
      <dsp:txXfrm>
        <a:off x="5930835" y="1114210"/>
        <a:ext cx="2404223" cy="1492772"/>
      </dsp:txXfrm>
    </dsp:sp>
    <dsp:sp modelId="{1A1A1E18-EEA6-41F5-B765-A0EEA7AEDBA7}">
      <dsp:nvSpPr>
        <dsp:cNvPr id="0" name=""/>
        <dsp:cNvSpPr/>
      </dsp:nvSpPr>
      <dsp:spPr>
        <a:xfrm rot="5400000">
          <a:off x="756123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bg1">
            <a:lumMod val="9500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8536398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/>
              <a:latin typeface="+mj-lt"/>
            </a:rPr>
            <a:t>Conclusion &amp; Future Scope</a:t>
          </a:r>
          <a:endParaRPr lang="ru-RU" sz="1800" b="0" kern="1200" dirty="0">
            <a:effectLst/>
            <a:latin typeface="+mj-lt"/>
          </a:endParaRPr>
        </a:p>
      </dsp:txBody>
      <dsp:txXfrm>
        <a:off x="8718665" y="3159288"/>
        <a:ext cx="2596333" cy="729066"/>
      </dsp:txXfrm>
    </dsp:sp>
    <dsp:sp modelId="{A88B42BB-86CA-4830-B434-CF410F7CD0CF}">
      <dsp:nvSpPr>
        <dsp:cNvPr id="0" name=""/>
        <dsp:cNvSpPr/>
      </dsp:nvSpPr>
      <dsp:spPr>
        <a:xfrm>
          <a:off x="8773267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sp:txBody>
      <dsp:txXfrm>
        <a:off x="8773267" y="1114210"/>
        <a:ext cx="2404223" cy="1492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96606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9101" y="3159288"/>
          <a:ext cx="2960866" cy="729066"/>
        </a:xfrm>
        <a:prstGeom prst="homePlate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/>
              <a:latin typeface="+mj-lt"/>
            </a:rPr>
            <a:t>Related Works</a:t>
          </a:r>
          <a:endParaRPr lang="en-US" sz="1800" b="0" kern="1200" dirty="0">
            <a:effectLst/>
            <a:latin typeface="+mj-lt"/>
          </a:endParaRPr>
        </a:p>
      </dsp:txBody>
      <dsp:txXfrm>
        <a:off x="9101" y="3159288"/>
        <a:ext cx="2869733" cy="729066"/>
      </dsp:txXfrm>
    </dsp:sp>
    <dsp:sp modelId="{810F143D-D21B-4446-B636-ABC7A3445AC5}">
      <dsp:nvSpPr>
        <dsp:cNvPr id="0" name=""/>
        <dsp:cNvSpPr/>
      </dsp:nvSpPr>
      <dsp:spPr>
        <a:xfrm>
          <a:off x="245971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Traditional Epidemic models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Forecast Case Study – COVID19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Hybrid AI model</a:t>
          </a:r>
        </a:p>
      </dsp:txBody>
      <dsp:txXfrm>
        <a:off x="245971" y="1114210"/>
        <a:ext cx="2404223" cy="1492772"/>
      </dsp:txXfrm>
    </dsp:sp>
    <dsp:sp modelId="{022F1691-AE6D-4477-BC44-E8F2686EC6A4}">
      <dsp:nvSpPr>
        <dsp:cNvPr id="0" name=""/>
        <dsp:cNvSpPr/>
      </dsp:nvSpPr>
      <dsp:spPr>
        <a:xfrm rot="5400000">
          <a:off x="1876368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851533" y="3159288"/>
          <a:ext cx="2960866" cy="729066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Methodology applied</a:t>
          </a:r>
        </a:p>
      </dsp:txBody>
      <dsp:txXfrm>
        <a:off x="3033800" y="3159288"/>
        <a:ext cx="2596333" cy="729066"/>
      </dsp:txXfrm>
    </dsp:sp>
    <dsp:sp modelId="{E276A1E7-794D-45E8-877E-39FDFBB560AF}">
      <dsp:nvSpPr>
        <dsp:cNvPr id="0" name=""/>
        <dsp:cNvSpPr/>
      </dsp:nvSpPr>
      <dsp:spPr>
        <a:xfrm>
          <a:off x="3088403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Data-set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EDA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Forecasting models used on Global and India Data separately</a:t>
          </a:r>
        </a:p>
      </dsp:txBody>
      <dsp:txXfrm>
        <a:off x="3088403" y="1114210"/>
        <a:ext cx="2404223" cy="1492772"/>
      </dsp:txXfrm>
    </dsp:sp>
    <dsp:sp modelId="{AFA1CE62-DC7B-4A4C-B51C-0503CDC17C86}">
      <dsp:nvSpPr>
        <dsp:cNvPr id="0" name=""/>
        <dsp:cNvSpPr/>
      </dsp:nvSpPr>
      <dsp:spPr>
        <a:xfrm rot="5400000">
          <a:off x="4718800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5693966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/>
              <a:latin typeface="+mj-lt"/>
            </a:rPr>
            <a:t>Results &amp; Discussion</a:t>
          </a:r>
          <a:endParaRPr lang="en-US" sz="1800" b="0" kern="1200" dirty="0">
            <a:effectLst/>
            <a:latin typeface="+mj-lt"/>
          </a:endParaRPr>
        </a:p>
      </dsp:txBody>
      <dsp:txXfrm>
        <a:off x="5876233" y="3159288"/>
        <a:ext cx="2596333" cy="729066"/>
      </dsp:txXfrm>
    </dsp:sp>
    <dsp:sp modelId="{9A399175-F866-43DE-99F7-141A31D855DA}">
      <dsp:nvSpPr>
        <dsp:cNvPr id="0" name=""/>
        <dsp:cNvSpPr/>
      </dsp:nvSpPr>
      <dsp:spPr>
        <a:xfrm>
          <a:off x="5930835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Evaluation Parameter Used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Analyzed and formulated outputs and insights from it</a:t>
          </a:r>
        </a:p>
      </dsp:txBody>
      <dsp:txXfrm>
        <a:off x="5930835" y="1114210"/>
        <a:ext cx="2404223" cy="1492772"/>
      </dsp:txXfrm>
    </dsp:sp>
    <dsp:sp modelId="{1A1A1E18-EEA6-41F5-B765-A0EEA7AEDBA7}">
      <dsp:nvSpPr>
        <dsp:cNvPr id="0" name=""/>
        <dsp:cNvSpPr/>
      </dsp:nvSpPr>
      <dsp:spPr>
        <a:xfrm rot="5400000">
          <a:off x="756123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8536398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/>
              <a:latin typeface="+mj-lt"/>
            </a:rPr>
            <a:t>Conclusion &amp; Future Scope</a:t>
          </a:r>
          <a:endParaRPr lang="ru-RU" sz="1800" b="0" kern="1200" dirty="0">
            <a:effectLst/>
            <a:latin typeface="+mj-lt"/>
          </a:endParaRPr>
        </a:p>
      </dsp:txBody>
      <dsp:txXfrm>
        <a:off x="8718665" y="3159288"/>
        <a:ext cx="2596333" cy="729066"/>
      </dsp:txXfrm>
    </dsp:sp>
    <dsp:sp modelId="{A88B42BB-86CA-4830-B434-CF410F7CD0CF}">
      <dsp:nvSpPr>
        <dsp:cNvPr id="0" name=""/>
        <dsp:cNvSpPr/>
      </dsp:nvSpPr>
      <dsp:spPr>
        <a:xfrm>
          <a:off x="8773267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sp:txBody>
      <dsp:txXfrm>
        <a:off x="8773267" y="1114210"/>
        <a:ext cx="2404223" cy="1492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96606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9101" y="3159288"/>
          <a:ext cx="2960866" cy="729066"/>
        </a:xfrm>
        <a:prstGeom prst="homePlate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  <a:latin typeface="+mj-lt"/>
            </a:rPr>
            <a:t>Related Works</a:t>
          </a:r>
        </a:p>
      </dsp:txBody>
      <dsp:txXfrm>
        <a:off x="9101" y="3159288"/>
        <a:ext cx="2869733" cy="729066"/>
      </dsp:txXfrm>
    </dsp:sp>
    <dsp:sp modelId="{810F143D-D21B-4446-B636-ABC7A3445AC5}">
      <dsp:nvSpPr>
        <dsp:cNvPr id="0" name=""/>
        <dsp:cNvSpPr/>
      </dsp:nvSpPr>
      <dsp:spPr>
        <a:xfrm>
          <a:off x="245971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Forecast Case Study – COVID19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Hybrid AI model</a:t>
          </a:r>
        </a:p>
      </dsp:txBody>
      <dsp:txXfrm>
        <a:off x="245971" y="1114210"/>
        <a:ext cx="2404223" cy="1492772"/>
      </dsp:txXfrm>
    </dsp:sp>
    <dsp:sp modelId="{022F1691-AE6D-4477-BC44-E8F2686EC6A4}">
      <dsp:nvSpPr>
        <dsp:cNvPr id="0" name=""/>
        <dsp:cNvSpPr/>
      </dsp:nvSpPr>
      <dsp:spPr>
        <a:xfrm rot="5400000">
          <a:off x="1876368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851533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  <a:latin typeface="+mj-lt"/>
            </a:rPr>
            <a:t>Methodology applied</a:t>
          </a:r>
        </a:p>
      </dsp:txBody>
      <dsp:txXfrm>
        <a:off x="3033800" y="3159288"/>
        <a:ext cx="2596333" cy="729066"/>
      </dsp:txXfrm>
    </dsp:sp>
    <dsp:sp modelId="{E276A1E7-794D-45E8-877E-39FDFBB560AF}">
      <dsp:nvSpPr>
        <dsp:cNvPr id="0" name=""/>
        <dsp:cNvSpPr/>
      </dsp:nvSpPr>
      <dsp:spPr>
        <a:xfrm>
          <a:off x="3088403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Data-set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EDA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Forecasting models used on Global and India Data separately</a:t>
          </a:r>
        </a:p>
      </dsp:txBody>
      <dsp:txXfrm>
        <a:off x="3088403" y="1114210"/>
        <a:ext cx="2404223" cy="1492772"/>
      </dsp:txXfrm>
    </dsp:sp>
    <dsp:sp modelId="{AFA1CE62-DC7B-4A4C-B51C-0503CDC17C86}">
      <dsp:nvSpPr>
        <dsp:cNvPr id="0" name=""/>
        <dsp:cNvSpPr/>
      </dsp:nvSpPr>
      <dsp:spPr>
        <a:xfrm rot="5400000">
          <a:off x="4718800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5693966" y="3159288"/>
          <a:ext cx="2960866" cy="729066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Results &amp; Discussion</a:t>
          </a:r>
          <a:endParaRPr lang="en-US" sz="18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5876233" y="3159288"/>
        <a:ext cx="2596333" cy="729066"/>
      </dsp:txXfrm>
    </dsp:sp>
    <dsp:sp modelId="{9A399175-F866-43DE-99F7-141A31D855DA}">
      <dsp:nvSpPr>
        <dsp:cNvPr id="0" name=""/>
        <dsp:cNvSpPr/>
      </dsp:nvSpPr>
      <dsp:spPr>
        <a:xfrm>
          <a:off x="5930835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Evaluation Parameter Used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Analyzed and formulated outputs and insights from it</a:t>
          </a:r>
        </a:p>
      </dsp:txBody>
      <dsp:txXfrm>
        <a:off x="5930835" y="1114210"/>
        <a:ext cx="2404223" cy="1492772"/>
      </dsp:txXfrm>
    </dsp:sp>
    <dsp:sp modelId="{1A1A1E18-EEA6-41F5-B765-A0EEA7AEDBA7}">
      <dsp:nvSpPr>
        <dsp:cNvPr id="0" name=""/>
        <dsp:cNvSpPr/>
      </dsp:nvSpPr>
      <dsp:spPr>
        <a:xfrm rot="5400000">
          <a:off x="756123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8536398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/>
              <a:latin typeface="+mj-lt"/>
            </a:rPr>
            <a:t>Conclusion &amp; Future Scope</a:t>
          </a:r>
          <a:endParaRPr lang="ru-RU" sz="1800" b="0" kern="1200" dirty="0">
            <a:effectLst/>
            <a:latin typeface="+mj-lt"/>
          </a:endParaRPr>
        </a:p>
      </dsp:txBody>
      <dsp:txXfrm>
        <a:off x="8718665" y="3159288"/>
        <a:ext cx="2596333" cy="729066"/>
      </dsp:txXfrm>
    </dsp:sp>
    <dsp:sp modelId="{A88B42BB-86CA-4830-B434-CF410F7CD0CF}">
      <dsp:nvSpPr>
        <dsp:cNvPr id="0" name=""/>
        <dsp:cNvSpPr/>
      </dsp:nvSpPr>
      <dsp:spPr>
        <a:xfrm>
          <a:off x="8773267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sp:txBody>
      <dsp:txXfrm>
        <a:off x="8773267" y="1114210"/>
        <a:ext cx="2404223" cy="1492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96606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9101" y="3159288"/>
          <a:ext cx="2960866" cy="729066"/>
        </a:xfrm>
        <a:prstGeom prst="homePlate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  <a:latin typeface="+mj-lt"/>
            </a:rPr>
            <a:t>Related Works</a:t>
          </a:r>
        </a:p>
      </dsp:txBody>
      <dsp:txXfrm>
        <a:off x="9101" y="3159288"/>
        <a:ext cx="2869733" cy="729066"/>
      </dsp:txXfrm>
    </dsp:sp>
    <dsp:sp modelId="{810F143D-D21B-4446-B636-ABC7A3445AC5}">
      <dsp:nvSpPr>
        <dsp:cNvPr id="0" name=""/>
        <dsp:cNvSpPr/>
      </dsp:nvSpPr>
      <dsp:spPr>
        <a:xfrm>
          <a:off x="245971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An overview view on previous works done on: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Traditional Epidemic models</a:t>
          </a:r>
          <a:endParaRPr lang="en-US" sz="1400" b="0" kern="1200" dirty="0">
            <a:solidFill>
              <a:schemeClr val="bg1">
                <a:lumMod val="85000"/>
              </a:schemeClr>
            </a:solidFill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Forecast Case Study – COVID19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rPr>
            <a:t>- Hybrid AI model</a:t>
          </a:r>
        </a:p>
      </dsp:txBody>
      <dsp:txXfrm>
        <a:off x="245971" y="1114210"/>
        <a:ext cx="2404223" cy="1492772"/>
      </dsp:txXfrm>
    </dsp:sp>
    <dsp:sp modelId="{022F1691-AE6D-4477-BC44-E8F2686EC6A4}">
      <dsp:nvSpPr>
        <dsp:cNvPr id="0" name=""/>
        <dsp:cNvSpPr/>
      </dsp:nvSpPr>
      <dsp:spPr>
        <a:xfrm rot="5400000">
          <a:off x="1876368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851533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  <a:latin typeface="+mj-lt"/>
            </a:rPr>
            <a:t>Methodology applied</a:t>
          </a:r>
        </a:p>
      </dsp:txBody>
      <dsp:txXfrm>
        <a:off x="3033800" y="3159288"/>
        <a:ext cx="2596333" cy="729066"/>
      </dsp:txXfrm>
    </dsp:sp>
    <dsp:sp modelId="{E276A1E7-794D-45E8-877E-39FDFBB560AF}">
      <dsp:nvSpPr>
        <dsp:cNvPr id="0" name=""/>
        <dsp:cNvSpPr/>
      </dsp:nvSpPr>
      <dsp:spPr>
        <a:xfrm>
          <a:off x="3088403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Data-set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EDA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Forecasting models used on Global and India Data separately</a:t>
          </a:r>
        </a:p>
      </dsp:txBody>
      <dsp:txXfrm>
        <a:off x="3088403" y="1114210"/>
        <a:ext cx="2404223" cy="1492772"/>
      </dsp:txXfrm>
    </dsp:sp>
    <dsp:sp modelId="{AFA1CE62-DC7B-4A4C-B51C-0503CDC17C86}">
      <dsp:nvSpPr>
        <dsp:cNvPr id="0" name=""/>
        <dsp:cNvSpPr/>
      </dsp:nvSpPr>
      <dsp:spPr>
        <a:xfrm rot="5400000">
          <a:off x="4718800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5693966" y="3159288"/>
          <a:ext cx="2960866" cy="729066"/>
        </a:xfrm>
        <a:prstGeom prst="chevron">
          <a:avLst>
            <a:gd name="adj" fmla="val 25000"/>
          </a:avLst>
        </a:prstGeom>
        <a:solidFill>
          <a:schemeClr val="bg1">
            <a:lumMod val="9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/>
              <a:latin typeface="+mj-lt"/>
            </a:rPr>
            <a:t>Results &amp; Discussion</a:t>
          </a:r>
          <a:endParaRPr lang="en-US" sz="1800" b="0" kern="1200" dirty="0">
            <a:effectLst/>
            <a:latin typeface="+mj-lt"/>
          </a:endParaRPr>
        </a:p>
      </dsp:txBody>
      <dsp:txXfrm>
        <a:off x="5876233" y="3159288"/>
        <a:ext cx="2596333" cy="729066"/>
      </dsp:txXfrm>
    </dsp:sp>
    <dsp:sp modelId="{9A399175-F866-43DE-99F7-141A31D855DA}">
      <dsp:nvSpPr>
        <dsp:cNvPr id="0" name=""/>
        <dsp:cNvSpPr/>
      </dsp:nvSpPr>
      <dsp:spPr>
        <a:xfrm>
          <a:off x="5930835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Evaluation Parameter Used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>
                  <a:lumMod val="85000"/>
                </a:schemeClr>
              </a:solidFill>
            </a:rPr>
            <a:t>- Analyzed and formulated outputs and insights from it</a:t>
          </a:r>
        </a:p>
      </dsp:txBody>
      <dsp:txXfrm>
        <a:off x="5930835" y="1114210"/>
        <a:ext cx="2404223" cy="1492772"/>
      </dsp:txXfrm>
    </dsp:sp>
    <dsp:sp modelId="{1A1A1E18-EEA6-41F5-B765-A0EEA7AEDBA7}">
      <dsp:nvSpPr>
        <dsp:cNvPr id="0" name=""/>
        <dsp:cNvSpPr/>
      </dsp:nvSpPr>
      <dsp:spPr>
        <a:xfrm rot="5400000">
          <a:off x="7561233" y="1947254"/>
          <a:ext cx="2187199" cy="23686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8536398" y="3159288"/>
          <a:ext cx="2960866" cy="729066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Conclusion &amp; Future Scope</a:t>
          </a:r>
          <a:endParaRPr lang="ru-RU" sz="18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718665" y="3159288"/>
        <a:ext cx="2596333" cy="729066"/>
      </dsp:txXfrm>
    </dsp:sp>
    <dsp:sp modelId="{A88B42BB-86CA-4830-B434-CF410F7CD0CF}">
      <dsp:nvSpPr>
        <dsp:cNvPr id="0" name=""/>
        <dsp:cNvSpPr/>
      </dsp:nvSpPr>
      <dsp:spPr>
        <a:xfrm>
          <a:off x="8773267" y="1114210"/>
          <a:ext cx="2404223" cy="149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0" kern="1200" dirty="0">
              <a:latin typeface="+mn-lt"/>
              <a:ea typeface="+mn-ea"/>
              <a:cs typeface="+mn-cs"/>
            </a:rPr>
            <a:t>Final output deduction and discussion on future aspects of improvement </a:t>
          </a:r>
        </a:p>
      </dsp:txBody>
      <dsp:txXfrm>
        <a:off x="8773267" y="1114210"/>
        <a:ext cx="2404223" cy="1492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Holt-Winters’ Seasonal Method performs the best for forecasting of COVID-19</a:t>
          </a: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Multi-variate Regression models failed because of the improper independent feature inclusion and not using time-series cross validation </a:t>
          </a: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It is necessary to lower the level of COVID-19 pandemic data as much as possible for accurate forecasting </a:t>
          </a:r>
        </a:p>
      </dsp:txBody>
      <dsp:txXfrm>
        <a:off x="0" y="3500111"/>
        <a:ext cx="5341938" cy="17487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A mixture of ML models along with HW-TES like NLP modules to incorporate awareness and different infection rates because of easy spread of COVID-19</a:t>
          </a: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Use other epidemic data, survey and analyze if they can be used too</a:t>
          </a: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Build models for real-time forecasting</a:t>
          </a:r>
        </a:p>
      </dsp:txBody>
      <dsp:txXfrm>
        <a:off x="0" y="3500111"/>
        <a:ext cx="5341938" cy="1748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71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56274" y="192288"/>
          <a:ext cx="465953" cy="465953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978502" y="1671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2000" b="0" i="0" kern="1200" dirty="0">
              <a:solidFill>
                <a:schemeClr val="tx2"/>
              </a:solidFill>
              <a:hlinkClick xmlns:r="http://schemas.openxmlformats.org/officeDocument/2006/relationships" r:id="rId3"/>
            </a:rPr>
            <a:t>linkedin.com/in/</a:t>
          </a:r>
          <a:r>
            <a:rPr lang="en-US" sz="2000" b="0" i="0" kern="1200" dirty="0" err="1">
              <a:solidFill>
                <a:schemeClr val="tx2"/>
              </a:solidFill>
              <a:hlinkClick xmlns:r="http://schemas.openxmlformats.org/officeDocument/2006/relationships" r:id="rId3"/>
            </a:rPr>
            <a:t>akshay-gidwani</a:t>
          </a:r>
          <a:endParaRPr lang="en-US" sz="1600" b="0" i="0" kern="1200" dirty="0">
            <a:solidFill>
              <a:schemeClr val="tx2"/>
            </a:solidFill>
          </a:endParaRPr>
        </a:p>
      </dsp:txBody>
      <dsp:txXfrm>
        <a:off x="978502" y="1671"/>
        <a:ext cx="3531584" cy="847188"/>
      </dsp:txXfrm>
    </dsp:sp>
    <dsp:sp modelId="{A7FEDAED-2CDA-4D2F-883D-8D7438E3B422}">
      <dsp:nvSpPr>
        <dsp:cNvPr id="0" name=""/>
        <dsp:cNvSpPr/>
      </dsp:nvSpPr>
      <dsp:spPr>
        <a:xfrm>
          <a:off x="0" y="1060656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56274" y="1251274"/>
          <a:ext cx="465953" cy="465953"/>
        </a:xfrm>
        <a:prstGeom prst="rect">
          <a:avLst/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978502" y="1060656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Twitter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  <a:hlinkClick xmlns:r="http://schemas.openxmlformats.org/officeDocument/2006/relationships" r:id="rId6"/>
            </a:rPr>
            <a:t>@g_akki98</a:t>
          </a:r>
          <a:r>
            <a:rPr lang="en-US" sz="1600" b="0" i="0" kern="1200" dirty="0">
              <a:solidFill>
                <a:schemeClr val="tx2"/>
              </a:solidFill>
            </a:rPr>
            <a:t>	</a:t>
          </a:r>
        </a:p>
      </dsp:txBody>
      <dsp:txXfrm>
        <a:off x="978502" y="1060656"/>
        <a:ext cx="3531584" cy="847188"/>
      </dsp:txXfrm>
    </dsp:sp>
    <dsp:sp modelId="{712D2B29-4977-4B70-ABE9-215A9E804015}">
      <dsp:nvSpPr>
        <dsp:cNvPr id="0" name=""/>
        <dsp:cNvSpPr/>
      </dsp:nvSpPr>
      <dsp:spPr>
        <a:xfrm>
          <a:off x="0" y="2119642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56274" y="2310259"/>
          <a:ext cx="465953" cy="465953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978502" y="2119642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gak2698@gmail.com</a:t>
          </a:r>
        </a:p>
      </dsp:txBody>
      <dsp:txXfrm>
        <a:off x="978502" y="2119642"/>
        <a:ext cx="3531584" cy="847188"/>
      </dsp:txXfrm>
    </dsp:sp>
    <dsp:sp modelId="{59534EC1-7FD9-454B-8378-AACE14683CA9}">
      <dsp:nvSpPr>
        <dsp:cNvPr id="0" name=""/>
        <dsp:cNvSpPr/>
      </dsp:nvSpPr>
      <dsp:spPr>
        <a:xfrm>
          <a:off x="0" y="3178627"/>
          <a:ext cx="4510087" cy="847188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56274" y="3369244"/>
          <a:ext cx="465953" cy="465953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978502" y="3178627"/>
          <a:ext cx="3531584" cy="84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661" tIns="89661" rIns="89661" bIns="896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Phone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600" b="0" i="0" kern="1200" dirty="0">
              <a:solidFill>
                <a:schemeClr val="tx2"/>
              </a:solidFill>
            </a:rPr>
            <a:t>+91-8827900681</a:t>
          </a:r>
        </a:p>
      </dsp:txBody>
      <dsp:txXfrm>
        <a:off x="978502" y="3178627"/>
        <a:ext cx="3531584" cy="84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7/3/2020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7/3/2020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7/3/2020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akshay.gidwani#!/vizhome/global_results/Dashboard1" TargetMode="External"/><Relationship Id="rId2" Type="http://schemas.openxmlformats.org/officeDocument/2006/relationships/hyperlink" Target="https://public.tableau.com/profile/akshay.gidwani#!/vizhome/India_results/Dashboard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covid19-in-india/data" TargetMode="External"/><Relationship Id="rId2" Type="http://schemas.openxmlformats.org/officeDocument/2006/relationships/hyperlink" Target="https://www.kaggle.com/c/covid19-global-forecasting-week-4/dat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1472139"/>
            <a:ext cx="10993549" cy="59032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B.T</a:t>
            </a:r>
            <a:r>
              <a:rPr lang="en-GB" sz="2800" dirty="0"/>
              <a:t>ECH</a:t>
            </a:r>
            <a:r>
              <a:rPr lang="en-GB" dirty="0"/>
              <a:t>. M</a:t>
            </a:r>
            <a:r>
              <a:rPr lang="en-GB" sz="2800" dirty="0"/>
              <a:t>AJOR</a:t>
            </a:r>
            <a:r>
              <a:rPr lang="en-GB" dirty="0"/>
              <a:t> P</a:t>
            </a:r>
            <a:r>
              <a:rPr lang="en-GB" sz="2800" dirty="0"/>
              <a:t>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704453"/>
            <a:ext cx="10993546" cy="590321"/>
          </a:xfrm>
        </p:spPr>
        <p:txBody>
          <a:bodyPr numCol="2"/>
          <a:lstStyle/>
          <a:p>
            <a:pPr algn="ctr"/>
            <a:r>
              <a:rPr lang="en-US" dirty="0"/>
              <a:t>S</a:t>
            </a:r>
            <a:r>
              <a:rPr lang="en-US" sz="1200" dirty="0"/>
              <a:t>ubmitted</a:t>
            </a:r>
            <a:r>
              <a:rPr lang="en-US" dirty="0"/>
              <a:t> B</a:t>
            </a:r>
            <a:r>
              <a:rPr lang="en-US" sz="1200" dirty="0"/>
              <a:t>y</a:t>
            </a:r>
            <a:r>
              <a:rPr lang="en-US" dirty="0"/>
              <a:t>: Akshay Gidwani (CSE , 16101006)</a:t>
            </a:r>
          </a:p>
          <a:p>
            <a:pPr algn="ctr"/>
            <a:r>
              <a:rPr lang="en-US" dirty="0"/>
              <a:t>S</a:t>
            </a:r>
            <a:r>
              <a:rPr lang="en-US" sz="1200" dirty="0"/>
              <a:t>UPERVISED</a:t>
            </a:r>
            <a:r>
              <a:rPr lang="en-US" dirty="0"/>
              <a:t> B</a:t>
            </a:r>
            <a:r>
              <a:rPr lang="en-US" sz="1200" dirty="0"/>
              <a:t>Y</a:t>
            </a:r>
            <a:r>
              <a:rPr lang="en-US" dirty="0"/>
              <a:t>: d</a:t>
            </a:r>
            <a:r>
              <a:rPr lang="en-US" sz="1100" dirty="0"/>
              <a:t>r</a:t>
            </a:r>
            <a:r>
              <a:rPr lang="en-US" dirty="0"/>
              <a:t>. Vivek tiwari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8E0A79-F42C-411B-AC59-7DE599CD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63" y="182880"/>
            <a:ext cx="1345474" cy="13454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D8C7C0-E063-431E-A28A-B9A2DD6A7D2E}"/>
              </a:ext>
            </a:extLst>
          </p:cNvPr>
          <p:cNvSpPr txBox="1">
            <a:spLocks/>
          </p:cNvSpPr>
          <p:nvPr/>
        </p:nvSpPr>
        <p:spPr>
          <a:xfrm>
            <a:off x="1253929" y="4362557"/>
            <a:ext cx="8804471" cy="8842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>
                <a:solidFill>
                  <a:schemeClr val="bg1"/>
                </a:solidFill>
              </a:rPr>
              <a:t>F</a:t>
            </a:r>
            <a:r>
              <a:rPr lang="en-GB" sz="2400" dirty="0">
                <a:solidFill>
                  <a:schemeClr val="bg1"/>
                </a:solidFill>
              </a:rPr>
              <a:t>orecasting</a:t>
            </a:r>
            <a:r>
              <a:rPr lang="en-GB" sz="3200" dirty="0">
                <a:solidFill>
                  <a:schemeClr val="bg1"/>
                </a:solidFill>
              </a:rPr>
              <a:t> COVID-19’</a:t>
            </a:r>
            <a:r>
              <a:rPr lang="en-GB" sz="1800" dirty="0">
                <a:solidFill>
                  <a:schemeClr val="bg1"/>
                </a:solidFill>
              </a:rPr>
              <a:t>s</a:t>
            </a:r>
            <a:r>
              <a:rPr lang="en-GB" sz="3200" dirty="0">
                <a:solidFill>
                  <a:schemeClr val="bg1"/>
                </a:solidFill>
              </a:rPr>
              <a:t> P</a:t>
            </a:r>
            <a:r>
              <a:rPr lang="en-GB" sz="2400" dirty="0">
                <a:solidFill>
                  <a:schemeClr val="bg1"/>
                </a:solidFill>
              </a:rPr>
              <a:t>ositive</a:t>
            </a:r>
            <a:r>
              <a:rPr lang="en-GB" sz="3200" dirty="0">
                <a:solidFill>
                  <a:schemeClr val="bg1"/>
                </a:solidFill>
              </a:rPr>
              <a:t> C</a:t>
            </a:r>
            <a:r>
              <a:rPr lang="en-GB" sz="2400" dirty="0">
                <a:solidFill>
                  <a:schemeClr val="bg1"/>
                </a:solidFill>
              </a:rPr>
              <a:t>ases</a:t>
            </a:r>
            <a:r>
              <a:rPr lang="en-GB" sz="3200" dirty="0">
                <a:solidFill>
                  <a:schemeClr val="bg1"/>
                </a:solidFill>
              </a:rPr>
              <a:t> &amp; D</a:t>
            </a:r>
            <a:r>
              <a:rPr lang="en-GB" sz="2400" dirty="0">
                <a:solidFill>
                  <a:schemeClr val="bg1"/>
                </a:solidFill>
              </a:rPr>
              <a:t>eaths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i="1" dirty="0">
                <a:solidFill>
                  <a:schemeClr val="bg1"/>
                </a:solidFill>
              </a:rPr>
              <a:t>on Global &amp; India Data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2F051F-5572-4B9D-8FA9-2C1180F794A7}"/>
              </a:ext>
            </a:extLst>
          </p:cNvPr>
          <p:cNvSpPr txBox="1">
            <a:spLocks/>
          </p:cNvSpPr>
          <p:nvPr/>
        </p:nvSpPr>
        <p:spPr>
          <a:xfrm>
            <a:off x="4868091" y="2006313"/>
            <a:ext cx="2455817" cy="393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JAN 2020 – JUNE 2020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9035-BB9F-4262-B603-5FC1454B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32" y="124269"/>
            <a:ext cx="3658324" cy="1613201"/>
          </a:xfrm>
        </p:spPr>
        <p:txBody>
          <a:bodyPr anchor="b">
            <a:normAutofit/>
          </a:bodyPr>
          <a:lstStyle/>
          <a:p>
            <a:r>
              <a:rPr lang="en-IN" dirty="0"/>
              <a:t>D</a:t>
            </a:r>
            <a:r>
              <a:rPr lang="en-IN" sz="2400" dirty="0"/>
              <a:t>ataset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9A4D0F5-DCA2-40C7-B407-E53D4D3E52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4558068"/>
              </p:ext>
            </p:extLst>
          </p:nvPr>
        </p:nvGraphicFramePr>
        <p:xfrm>
          <a:off x="5626101" y="1233007"/>
          <a:ext cx="6108701" cy="244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511">
                  <a:extLst>
                    <a:ext uri="{9D8B030D-6E8A-4147-A177-3AD203B41FA5}">
                      <a16:colId xmlns:a16="http://schemas.microsoft.com/office/drawing/2014/main" val="1983006118"/>
                    </a:ext>
                  </a:extLst>
                </a:gridCol>
                <a:gridCol w="1202288">
                  <a:extLst>
                    <a:ext uri="{9D8B030D-6E8A-4147-A177-3AD203B41FA5}">
                      <a16:colId xmlns:a16="http://schemas.microsoft.com/office/drawing/2014/main" val="364505794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738984965"/>
                    </a:ext>
                  </a:extLst>
                </a:gridCol>
                <a:gridCol w="1424209">
                  <a:extLst>
                    <a:ext uri="{9D8B030D-6E8A-4147-A177-3AD203B41FA5}">
                      <a16:colId xmlns:a16="http://schemas.microsoft.com/office/drawing/2014/main" val="3003408139"/>
                    </a:ext>
                  </a:extLst>
                </a:gridCol>
                <a:gridCol w="1166593">
                  <a:extLst>
                    <a:ext uri="{9D8B030D-6E8A-4147-A177-3AD203B41FA5}">
                      <a16:colId xmlns:a16="http://schemas.microsoft.com/office/drawing/2014/main" val="891191839"/>
                    </a:ext>
                  </a:extLst>
                </a:gridCol>
              </a:tblGrid>
              <a:tr h="625292">
                <a:tc>
                  <a:txBody>
                    <a:bodyPr/>
                    <a:lstStyle/>
                    <a:p>
                      <a:r>
                        <a:rPr lang="en-IN" sz="1800" dirty="0"/>
                        <a:t>Date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State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Country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Confirmed Cases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Fatalities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325048718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r>
                        <a:rPr lang="en-IN" sz="1600" dirty="0"/>
                        <a:t>22/01/20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Afghanistan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2639437230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r>
                        <a:rPr lang="en-IN" sz="1600" dirty="0"/>
                        <a:t>22/01/20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Washington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US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1180276981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r>
                        <a:rPr lang="en-IN" sz="1600" dirty="0"/>
                        <a:t>22/01/20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India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3779600313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r>
                        <a:rPr lang="en-IN" sz="1600" dirty="0"/>
                        <a:t>22/01/20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Victoria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Australia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2270231692"/>
                  </a:ext>
                </a:extLst>
              </a:tr>
              <a:tr h="337000">
                <a:tc>
                  <a:txBody>
                    <a:bodyPr/>
                    <a:lstStyle/>
                    <a:p>
                      <a:r>
                        <a:rPr lang="en-IN" sz="1600" dirty="0"/>
                        <a:t>22/01/20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Wuhan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China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2100530279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9869D7A2-2E2F-4C3C-B277-E047073C7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703198"/>
              </p:ext>
            </p:extLst>
          </p:nvPr>
        </p:nvGraphicFramePr>
        <p:xfrm>
          <a:off x="5626101" y="4141307"/>
          <a:ext cx="6108700" cy="244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198300611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4505794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00340813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891191839"/>
                    </a:ext>
                  </a:extLst>
                </a:gridCol>
                <a:gridCol w="1181101">
                  <a:extLst>
                    <a:ext uri="{9D8B030D-6E8A-4147-A177-3AD203B41FA5}">
                      <a16:colId xmlns:a16="http://schemas.microsoft.com/office/drawing/2014/main" val="102144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dirty="0"/>
                        <a:t>Date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State or UT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Confirmed Cases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Fatalities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Recovery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325048718"/>
                  </a:ext>
                </a:extLst>
              </a:tr>
              <a:tr h="317316">
                <a:tc>
                  <a:txBody>
                    <a:bodyPr/>
                    <a:lstStyle/>
                    <a:p>
                      <a:r>
                        <a:rPr lang="en-IN" sz="1600" dirty="0"/>
                        <a:t>30/01/20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Kerala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2639437230"/>
                  </a:ext>
                </a:extLst>
              </a:tr>
              <a:tr h="317316">
                <a:tc>
                  <a:txBody>
                    <a:bodyPr/>
                    <a:lstStyle/>
                    <a:p>
                      <a:r>
                        <a:rPr lang="en-IN" sz="1600" dirty="0"/>
                        <a:t>31/02/20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Kerala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1180276981"/>
                  </a:ext>
                </a:extLst>
              </a:tr>
              <a:tr h="317316">
                <a:tc>
                  <a:txBody>
                    <a:bodyPr/>
                    <a:lstStyle/>
                    <a:p>
                      <a:r>
                        <a:rPr lang="en-IN" sz="1600" dirty="0"/>
                        <a:t>01/02/20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Kerala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3779600313"/>
                  </a:ext>
                </a:extLst>
              </a:tr>
              <a:tr h="317316">
                <a:tc>
                  <a:txBody>
                    <a:bodyPr/>
                    <a:lstStyle/>
                    <a:p>
                      <a:r>
                        <a:rPr lang="en-IN" sz="1600" dirty="0"/>
                        <a:t>02/02/20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Kerala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2270231692"/>
                  </a:ext>
                </a:extLst>
              </a:tr>
              <a:tr h="317316">
                <a:tc>
                  <a:txBody>
                    <a:bodyPr/>
                    <a:lstStyle/>
                    <a:p>
                      <a:r>
                        <a:rPr lang="en-IN" sz="1600" dirty="0"/>
                        <a:t>03/02/20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Kerala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0</a:t>
                      </a:r>
                    </a:p>
                  </a:txBody>
                  <a:tcPr marL="112458" marR="112458" marT="56229" marB="56229"/>
                </a:tc>
                <a:extLst>
                  <a:ext uri="{0D108BD9-81ED-4DB2-BD59-A6C34878D82A}">
                    <a16:rowId xmlns:a16="http://schemas.microsoft.com/office/drawing/2014/main" val="21005302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F16203-3DC6-45EB-8D02-6FCF2E69E214}"/>
              </a:ext>
            </a:extLst>
          </p:cNvPr>
          <p:cNvSpPr txBox="1"/>
          <p:nvPr/>
        </p:nvSpPr>
        <p:spPr>
          <a:xfrm>
            <a:off x="6096000" y="800772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Table 1: A snapshot of Global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0E4F5-13CF-460A-BEC7-78EFFA896D5C}"/>
              </a:ext>
            </a:extLst>
          </p:cNvPr>
          <p:cNvSpPr txBox="1"/>
          <p:nvPr/>
        </p:nvSpPr>
        <p:spPr>
          <a:xfrm>
            <a:off x="6096000" y="3771975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Table 2: A snapshot of India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40E34-300E-472A-B49A-A4C8587C19EB}"/>
              </a:ext>
            </a:extLst>
          </p:cNvPr>
          <p:cNvSpPr txBox="1"/>
          <p:nvPr/>
        </p:nvSpPr>
        <p:spPr>
          <a:xfrm>
            <a:off x="1426632" y="2260600"/>
            <a:ext cx="36583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Global Data [7]: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313 </a:t>
            </a:r>
            <a:r>
              <a:rPr lang="en-IN" i="1" dirty="0"/>
              <a:t>unique regions</a:t>
            </a:r>
            <a:r>
              <a:rPr lang="en-IN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Start date</a:t>
            </a:r>
            <a:r>
              <a:rPr lang="en-IN" dirty="0"/>
              <a:t>: 22/01/20 </a:t>
            </a:r>
            <a:r>
              <a:rPr lang="en-IN" i="1" dirty="0"/>
              <a:t>(for all regions)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End date</a:t>
            </a:r>
            <a:r>
              <a:rPr lang="en-IN" dirty="0"/>
              <a:t>: 19/04/20 </a:t>
            </a:r>
            <a:r>
              <a:rPr lang="en-IN" i="1" dirty="0"/>
              <a:t>(for all regions)</a:t>
            </a:r>
          </a:p>
          <a:p>
            <a:r>
              <a:rPr lang="en-IN" dirty="0"/>
              <a:t>Region = (State, Country)</a:t>
            </a:r>
          </a:p>
          <a:p>
            <a:r>
              <a:rPr lang="en-IN" dirty="0"/>
              <a:t>Total number of rows: 27,857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0E743-56E9-4685-B3BD-2BF7D1A3982A}"/>
              </a:ext>
            </a:extLst>
          </p:cNvPr>
          <p:cNvSpPr txBox="1"/>
          <p:nvPr/>
        </p:nvSpPr>
        <p:spPr>
          <a:xfrm>
            <a:off x="1426632" y="4343400"/>
            <a:ext cx="36583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India Data [8]: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35 </a:t>
            </a:r>
            <a:r>
              <a:rPr lang="en-IN" i="1" dirty="0"/>
              <a:t>unique regions</a:t>
            </a:r>
            <a:r>
              <a:rPr lang="en-IN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Start date</a:t>
            </a:r>
            <a:r>
              <a:rPr lang="en-IN" dirty="0"/>
              <a:t>: </a:t>
            </a:r>
            <a:r>
              <a:rPr lang="en-IN" i="1" dirty="0"/>
              <a:t>different for all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End date</a:t>
            </a:r>
            <a:r>
              <a:rPr lang="en-IN" dirty="0"/>
              <a:t>: 19/05/20 </a:t>
            </a:r>
            <a:r>
              <a:rPr lang="en-IN" i="1" dirty="0"/>
              <a:t>(for all regions)</a:t>
            </a:r>
          </a:p>
          <a:p>
            <a:r>
              <a:rPr lang="en-IN" dirty="0"/>
              <a:t>Region = State or Union Territory</a:t>
            </a:r>
          </a:p>
          <a:p>
            <a:r>
              <a:rPr lang="en-IN" dirty="0"/>
              <a:t>Total number of rows: 2000</a:t>
            </a:r>
          </a:p>
        </p:txBody>
      </p:sp>
    </p:spTree>
    <p:extLst>
      <p:ext uri="{BB962C8B-B14F-4D97-AF65-F5344CB8AC3E}">
        <p14:creationId xmlns:p14="http://schemas.microsoft.com/office/powerpoint/2010/main" val="96541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207-F114-4174-A786-A68B9B02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sz="2800" dirty="0"/>
              <a:t>xploratory</a:t>
            </a:r>
            <a:r>
              <a:rPr lang="en-IN" dirty="0"/>
              <a:t> D</a:t>
            </a:r>
            <a:r>
              <a:rPr lang="en-IN" sz="2800" dirty="0"/>
              <a:t>ata</a:t>
            </a:r>
            <a:r>
              <a:rPr lang="en-IN" dirty="0"/>
              <a:t> A</a:t>
            </a:r>
            <a:r>
              <a:rPr lang="en-IN" sz="2800" dirty="0"/>
              <a:t>nalysis</a:t>
            </a:r>
            <a:endParaRPr lang="en-IN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F2B3D99-547B-4CA8-83C6-FBFA04D0E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1" r="1546" b="3622"/>
          <a:stretch/>
        </p:blipFill>
        <p:spPr>
          <a:xfrm>
            <a:off x="1316120" y="1581208"/>
            <a:ext cx="4493461" cy="23495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54479C9-C92A-4E30-B47D-314FB2AEB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2" r="8476" b="4074"/>
          <a:stretch/>
        </p:blipFill>
        <p:spPr>
          <a:xfrm>
            <a:off x="6096000" y="1442312"/>
            <a:ext cx="4196876" cy="244263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16E40-CD6B-40E8-8C18-5240048E2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0" r="1905" b="7025"/>
          <a:stretch/>
        </p:blipFill>
        <p:spPr>
          <a:xfrm>
            <a:off x="1176449" y="4218514"/>
            <a:ext cx="4493460" cy="23495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AB9F76-3DA6-4C22-8B8D-95383EE087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34" r="10381" b="3832"/>
          <a:stretch/>
        </p:blipFill>
        <p:spPr>
          <a:xfrm>
            <a:off x="6096000" y="4069605"/>
            <a:ext cx="4196876" cy="2647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40D938-81FD-4A09-A49B-1DBC29987169}"/>
              </a:ext>
            </a:extLst>
          </p:cNvPr>
          <p:cNvSpPr txBox="1"/>
          <p:nvPr/>
        </p:nvSpPr>
        <p:spPr>
          <a:xfrm>
            <a:off x="114300" y="1917700"/>
            <a:ext cx="1201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Worldwide Confirmed Cases, fatalities, and new cases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56246-2FE2-46BB-B5AB-5E7C350BE3C8}"/>
              </a:ext>
            </a:extLst>
          </p:cNvPr>
          <p:cNvSpPr txBox="1"/>
          <p:nvPr/>
        </p:nvSpPr>
        <p:spPr>
          <a:xfrm>
            <a:off x="0" y="4885432"/>
            <a:ext cx="131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Indian</a:t>
            </a:r>
          </a:p>
          <a:p>
            <a:pPr algn="ctr"/>
            <a:r>
              <a:rPr lang="en-IN" sz="1400" dirty="0"/>
              <a:t>Confirmed Cases, fatalities, and new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A1851-6145-45DA-AFE9-3FF0FD3475FE}"/>
              </a:ext>
            </a:extLst>
          </p:cNvPr>
          <p:cNvSpPr txBox="1"/>
          <p:nvPr/>
        </p:nvSpPr>
        <p:spPr>
          <a:xfrm>
            <a:off x="10579293" y="5100875"/>
            <a:ext cx="120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India Recovery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C44EA-0FC1-43AA-96AE-0CE636A5E629}"/>
              </a:ext>
            </a:extLst>
          </p:cNvPr>
          <p:cNvSpPr txBox="1"/>
          <p:nvPr/>
        </p:nvSpPr>
        <p:spPr>
          <a:xfrm>
            <a:off x="10579294" y="2459593"/>
            <a:ext cx="1201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Worldwide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114183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4502B0D-46A2-4472-AB17-AC7BFA66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7" y="1764921"/>
            <a:ext cx="4890614" cy="332815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1D58AF-9128-4323-9D03-0B197AF2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2" y="1764921"/>
            <a:ext cx="4954129" cy="332815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4E07B2F-2F9D-42BE-87B3-02EE6D04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sz="2800" dirty="0"/>
              <a:t>xploratory</a:t>
            </a:r>
            <a:r>
              <a:rPr lang="en-IN" dirty="0"/>
              <a:t> D</a:t>
            </a:r>
            <a:r>
              <a:rPr lang="en-IN" sz="2800" dirty="0"/>
              <a:t>ata</a:t>
            </a:r>
            <a:r>
              <a:rPr lang="en-IN" dirty="0"/>
              <a:t> A</a:t>
            </a:r>
            <a:r>
              <a:rPr lang="en-IN" sz="2800" dirty="0"/>
              <a:t>nalysis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E7E618-989F-42BC-9E12-5D467B9988AC}"/>
              </a:ext>
            </a:extLst>
          </p:cNvPr>
          <p:cNvSpPr txBox="1">
            <a:spLocks/>
          </p:cNvSpPr>
          <p:nvPr/>
        </p:nvSpPr>
        <p:spPr>
          <a:xfrm>
            <a:off x="581192" y="1476856"/>
            <a:ext cx="11029616" cy="74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32316-2B95-4B28-900C-6F9A531ADB64}"/>
              </a:ext>
            </a:extLst>
          </p:cNvPr>
          <p:cNvSpPr txBox="1"/>
          <p:nvPr/>
        </p:nvSpPr>
        <p:spPr>
          <a:xfrm>
            <a:off x="2044700" y="5270500"/>
            <a:ext cx="2324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Indian region percentage count confirmed cases wise histogram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AC12B-27BD-4EA1-94DE-2F0DF6503D65}"/>
              </a:ext>
            </a:extLst>
          </p:cNvPr>
          <p:cNvSpPr txBox="1"/>
          <p:nvPr/>
        </p:nvSpPr>
        <p:spPr>
          <a:xfrm>
            <a:off x="7531664" y="5093079"/>
            <a:ext cx="2324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Global region percentage count confirmed cases wise histogram</a:t>
            </a:r>
          </a:p>
        </p:txBody>
      </p:sp>
    </p:spTree>
    <p:extLst>
      <p:ext uri="{BB962C8B-B14F-4D97-AF65-F5344CB8AC3E}">
        <p14:creationId xmlns:p14="http://schemas.microsoft.com/office/powerpoint/2010/main" val="107568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840E886-D764-4678-9CE1-D678C522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577" y="2195739"/>
            <a:ext cx="4757482" cy="557784"/>
          </a:xfrm>
        </p:spPr>
        <p:txBody>
          <a:bodyPr/>
          <a:lstStyle/>
          <a:p>
            <a:r>
              <a:rPr lang="en-US" dirty="0"/>
              <a:t>Global data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F40BD0-565D-4191-A0BF-A105C3CBFA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192" y="2939304"/>
            <a:ext cx="5603630" cy="2771336"/>
          </a:xfr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0F3A5AE-791A-4829-B594-5D490110F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9934" y="2200150"/>
            <a:ext cx="4757483" cy="553373"/>
          </a:xfrm>
        </p:spPr>
        <p:txBody>
          <a:bodyPr/>
          <a:lstStyle/>
          <a:p>
            <a:r>
              <a:rPr lang="en-US" dirty="0"/>
              <a:t>India data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D1D1A-D8F8-4662-B841-A877E4594A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77854" y="3113925"/>
            <a:ext cx="5917809" cy="300842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C38268-0A9B-4436-ACC4-3684EFD0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M</a:t>
            </a:r>
            <a:r>
              <a:rPr lang="en-US" sz="2800" dirty="0"/>
              <a:t>odelling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090AD-73AF-4EE8-AEEE-3CFFAC0102B5}"/>
              </a:ext>
            </a:extLst>
          </p:cNvPr>
          <p:cNvSpPr/>
          <p:nvPr/>
        </p:nvSpPr>
        <p:spPr>
          <a:xfrm>
            <a:off x="4640800" y="2246190"/>
            <a:ext cx="2667141" cy="378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IN" dirty="0"/>
              <a:t>CASE I</a:t>
            </a:r>
          </a:p>
          <a:p>
            <a:pPr algn="ctr"/>
            <a:r>
              <a:rPr lang="en-IN" dirty="0"/>
              <a:t>CASE II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4CD008B-32AC-4B89-8F3B-88BC76DFB60C}"/>
              </a:ext>
            </a:extLst>
          </p:cNvPr>
          <p:cNvSpPr txBox="1">
            <a:spLocks/>
          </p:cNvSpPr>
          <p:nvPr/>
        </p:nvSpPr>
        <p:spPr>
          <a:xfrm>
            <a:off x="-117840" y="4789160"/>
            <a:ext cx="1398063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cap="none" dirty="0"/>
              <a:t>Cumulative data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19FD42F-1299-4AB3-B3E9-9EFAA5A2DD91}"/>
              </a:ext>
            </a:extLst>
          </p:cNvPr>
          <p:cNvSpPr txBox="1">
            <a:spLocks/>
          </p:cNvSpPr>
          <p:nvPr/>
        </p:nvSpPr>
        <p:spPr>
          <a:xfrm>
            <a:off x="5781822" y="4789160"/>
            <a:ext cx="1398063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cap="none" dirty="0"/>
              <a:t>Individual-day data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447343-0C04-48D4-BF8F-1EBD0B24A0AF}"/>
              </a:ext>
            </a:extLst>
          </p:cNvPr>
          <p:cNvSpPr txBox="1">
            <a:spLocks/>
          </p:cNvSpPr>
          <p:nvPr/>
        </p:nvSpPr>
        <p:spPr>
          <a:xfrm>
            <a:off x="3104727" y="6482749"/>
            <a:ext cx="5739285" cy="325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8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cap="none" dirty="0"/>
              <a:t>Modelling flow for both Confirmed Cases and Fatalities</a:t>
            </a:r>
          </a:p>
        </p:txBody>
      </p:sp>
    </p:spTree>
    <p:extLst>
      <p:ext uri="{BB962C8B-B14F-4D97-AF65-F5344CB8AC3E}">
        <p14:creationId xmlns:p14="http://schemas.microsoft.com/office/powerpoint/2010/main" val="29210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41276-46D6-4210-800D-8FAC7669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Case I: F</a:t>
            </a:r>
            <a:r>
              <a:rPr lang="en-US" sz="2400" dirty="0"/>
              <a:t>orecasting</a:t>
            </a:r>
            <a:r>
              <a:rPr lang="en-US" dirty="0"/>
              <a:t> </a:t>
            </a:r>
            <a:r>
              <a:rPr lang="en-US" sz="2400" dirty="0"/>
              <a:t>on</a:t>
            </a:r>
            <a:r>
              <a:rPr lang="en-US" dirty="0"/>
              <a:t> G</a:t>
            </a:r>
            <a:r>
              <a:rPr lang="en-US" sz="2800" dirty="0"/>
              <a:t>lobal</a:t>
            </a:r>
            <a:r>
              <a:rPr lang="en-US" dirty="0"/>
              <a:t> d</a:t>
            </a:r>
            <a:r>
              <a:rPr lang="en-US" sz="2800" dirty="0"/>
              <a:t>ata (U</a:t>
            </a:r>
            <a:r>
              <a:rPr lang="en-US" sz="1800" dirty="0"/>
              <a:t>nivariate</a:t>
            </a:r>
            <a:r>
              <a:rPr lang="en-US" sz="2400" dirty="0"/>
              <a:t> m</a:t>
            </a:r>
            <a:r>
              <a:rPr lang="en-US" sz="1800" dirty="0"/>
              <a:t>ethods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E88A4-7C92-45DA-A4D7-D35E17D083B6}"/>
              </a:ext>
            </a:extLst>
          </p:cNvPr>
          <p:cNvSpPr txBox="1"/>
          <p:nvPr/>
        </p:nvSpPr>
        <p:spPr>
          <a:xfrm>
            <a:off x="581192" y="1511300"/>
            <a:ext cx="110296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Seasonal Autoregressive Integrated Moving Average method (SARIMA)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It </a:t>
            </a:r>
            <a:r>
              <a:rPr lang="en-GB" dirty="0"/>
              <a:t>is an </a:t>
            </a:r>
            <a:r>
              <a:rPr lang="en-GB" b="1" dirty="0"/>
              <a:t>extension of ARIMA </a:t>
            </a:r>
            <a:r>
              <a:rPr lang="en-GB" dirty="0"/>
              <a:t>that explicitly supports univariate time series data </a:t>
            </a:r>
            <a:r>
              <a:rPr lang="en-GB" b="1" dirty="0"/>
              <a:t>with a seasonal component</a:t>
            </a:r>
            <a:endParaRPr lang="en-IN" b="1" dirty="0"/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ARIMA uses lag features, differencing, and moving averages to compute the trend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Used </a:t>
            </a:r>
            <a:r>
              <a:rPr lang="en-IN" b="1" dirty="0"/>
              <a:t>‘</a:t>
            </a:r>
            <a:r>
              <a:rPr lang="en-IN" b="1" i="1" dirty="0"/>
              <a:t>pmdarima’  </a:t>
            </a:r>
            <a:r>
              <a:rPr lang="en-IN" b="1" dirty="0"/>
              <a:t>library</a:t>
            </a:r>
            <a:r>
              <a:rPr lang="en-IN" dirty="0"/>
              <a:t> to choose the best values for the </a:t>
            </a:r>
            <a:r>
              <a:rPr lang="en-IN" b="1" dirty="0"/>
              <a:t>parameters</a:t>
            </a:r>
            <a:r>
              <a:rPr lang="en-IN" dirty="0"/>
              <a:t> and converting the series into stationary </a:t>
            </a:r>
            <a:r>
              <a:rPr lang="en-IN" b="1" dirty="0"/>
              <a:t>automatically</a:t>
            </a:r>
            <a:br>
              <a:rPr lang="en-IN" dirty="0"/>
            </a:br>
            <a:endParaRPr lang="en-IN" dirty="0"/>
          </a:p>
          <a:p>
            <a:pPr marL="285750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Facebook’s Prophet Model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GB" dirty="0"/>
              <a:t>It is based on an additive model where non-linear trends are fit with yearly, weekly, and daily seasonality, plus holiday effects. It is robust to missing data and shifts in the trend, and typically handles outliers well.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GB" dirty="0"/>
              <a:t>It uses </a:t>
            </a:r>
            <a:r>
              <a:rPr lang="en-GB" b="1" dirty="0" err="1"/>
              <a:t>change_points</a:t>
            </a:r>
            <a:r>
              <a:rPr lang="en-GB" dirty="0"/>
              <a:t> as on of it parameters which generally means </a:t>
            </a:r>
            <a:r>
              <a:rPr lang="en-GB" b="1" dirty="0"/>
              <a:t>special dates/times </a:t>
            </a:r>
            <a:r>
              <a:rPr lang="en-GB" dirty="0"/>
              <a:t>where the series has change or more impact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Used the </a:t>
            </a:r>
            <a:r>
              <a:rPr lang="en-IN" dirty="0" err="1"/>
              <a:t>change_point_scale</a:t>
            </a:r>
            <a:r>
              <a:rPr lang="en-IN" dirty="0"/>
              <a:t>=40, daily and weekly seasonality and linear growth as parameter values</a:t>
            </a:r>
            <a:br>
              <a:rPr lang="en-IN" dirty="0"/>
            </a:br>
            <a:endParaRPr lang="en-IN" dirty="0"/>
          </a:p>
          <a:p>
            <a:pPr marL="285750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Holt-Winters’ Seasonal Method or Triple Exponential Smoothing (HW-TES)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It is very simple method according to which </a:t>
            </a:r>
            <a:r>
              <a:rPr lang="en-IN" b="1" dirty="0"/>
              <a:t>recent history is more valuable than distant past</a:t>
            </a:r>
            <a:r>
              <a:rPr lang="en-IN" dirty="0"/>
              <a:t>. It, therefore, give weights to every value in the series, more to recent less to distant values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It uses three parameter equations for level, trend, and seasonality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Used </a:t>
            </a:r>
            <a:r>
              <a:rPr lang="en-IN" b="1" dirty="0"/>
              <a:t>maximum likelihood optimisation </a:t>
            </a:r>
            <a:r>
              <a:rPr lang="en-IN" dirty="0"/>
              <a:t>with a </a:t>
            </a:r>
            <a:r>
              <a:rPr lang="en-IN" b="1" dirty="0"/>
              <a:t>random parameter value</a:t>
            </a:r>
            <a:r>
              <a:rPr lang="en-IN" dirty="0"/>
              <a:t> at the </a:t>
            </a:r>
            <a:r>
              <a:rPr lang="en-IN" b="1" dirty="0"/>
              <a:t>beginning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97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0541276-46D6-4210-800D-8FAC7669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>
            <a:normAutofit/>
          </a:bodyPr>
          <a:lstStyle/>
          <a:p>
            <a:r>
              <a:rPr lang="en-US" dirty="0"/>
              <a:t>Case I: F</a:t>
            </a:r>
            <a:r>
              <a:rPr lang="en-US" sz="2400" dirty="0"/>
              <a:t>orecasting</a:t>
            </a:r>
            <a:r>
              <a:rPr lang="en-US" dirty="0"/>
              <a:t> </a:t>
            </a:r>
            <a:r>
              <a:rPr lang="en-US" sz="2400" dirty="0"/>
              <a:t>on</a:t>
            </a:r>
            <a:r>
              <a:rPr lang="en-US" dirty="0"/>
              <a:t> G</a:t>
            </a:r>
            <a:r>
              <a:rPr lang="en-US" sz="2800" dirty="0"/>
              <a:t>lobal</a:t>
            </a:r>
            <a:r>
              <a:rPr lang="en-US" dirty="0"/>
              <a:t> d</a:t>
            </a:r>
            <a:r>
              <a:rPr lang="en-US" sz="2800" dirty="0"/>
              <a:t>ata (M</a:t>
            </a:r>
            <a:r>
              <a:rPr lang="en-US" sz="1800" dirty="0"/>
              <a:t>ultivariate</a:t>
            </a:r>
            <a:r>
              <a:rPr lang="en-US" sz="2400" dirty="0"/>
              <a:t> </a:t>
            </a:r>
            <a:r>
              <a:rPr lang="en-US" sz="2800" dirty="0"/>
              <a:t>m</a:t>
            </a:r>
            <a:r>
              <a:rPr lang="en-US" sz="1800" dirty="0"/>
              <a:t>ethods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26167-8992-4151-B7F2-41D9429B21A7}"/>
              </a:ext>
            </a:extLst>
          </p:cNvPr>
          <p:cNvSpPr txBox="1"/>
          <p:nvPr/>
        </p:nvSpPr>
        <p:spPr>
          <a:xfrm>
            <a:off x="581192" y="1511300"/>
            <a:ext cx="110296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Linear Regression 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b="1" dirty="0"/>
              <a:t>Regressed</a:t>
            </a:r>
            <a:r>
              <a:rPr lang="en-IN" dirty="0"/>
              <a:t> on last </a:t>
            </a:r>
            <a:r>
              <a:rPr lang="en-IN" b="1" dirty="0"/>
              <a:t>one week’s delta-increase </a:t>
            </a:r>
            <a:r>
              <a:rPr lang="en-IN" dirty="0"/>
              <a:t>value, where </a:t>
            </a:r>
            <a:r>
              <a:rPr lang="en-IN" b="1" dirty="0"/>
              <a:t>delta-increase</a:t>
            </a:r>
            <a:r>
              <a:rPr lang="en-IN" dirty="0"/>
              <a:t> is the ratio of Confirmed cases at i</a:t>
            </a:r>
            <a:r>
              <a:rPr lang="en-IN" i="1" dirty="0"/>
              <a:t>th</a:t>
            </a:r>
            <a:r>
              <a:rPr lang="en-IN" dirty="0"/>
              <a:t> day to Confirmed cases at (i-1)</a:t>
            </a:r>
            <a:r>
              <a:rPr lang="en-IN" baseline="30000" dirty="0"/>
              <a:t>th</a:t>
            </a:r>
            <a:r>
              <a:rPr lang="en-IN" dirty="0"/>
              <a:t> day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Used </a:t>
            </a:r>
            <a:r>
              <a:rPr lang="en-IN" b="1" dirty="0"/>
              <a:t>One-step-ahead forecast</a:t>
            </a:r>
            <a:r>
              <a:rPr lang="en-IN" dirty="0"/>
              <a:t>, where test delta-increase values are a average of damper((i-5)</a:t>
            </a:r>
            <a:r>
              <a:rPr lang="en-IN" baseline="30000" dirty="0"/>
              <a:t>th</a:t>
            </a:r>
            <a:r>
              <a:rPr lang="en-IN" dirty="0"/>
              <a:t> day value), predicted value from model and average delta-increase value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Confirmed Cases value for i</a:t>
            </a:r>
            <a:r>
              <a:rPr lang="en-IN" baseline="30000" dirty="0"/>
              <a:t>th</a:t>
            </a:r>
            <a:r>
              <a:rPr lang="en-IN" dirty="0"/>
              <a:t> day=product of delta-increase for i</a:t>
            </a:r>
            <a:r>
              <a:rPr lang="en-IN" baseline="30000" dirty="0"/>
              <a:t>th</a:t>
            </a:r>
            <a:r>
              <a:rPr lang="en-IN" dirty="0"/>
              <a:t> day &amp; Confirmed case value for (i-1)</a:t>
            </a:r>
            <a:r>
              <a:rPr lang="en-IN" baseline="30000" dirty="0"/>
              <a:t>th</a:t>
            </a:r>
            <a:r>
              <a:rPr lang="en-IN" dirty="0"/>
              <a:t> day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Fatalities value for i</a:t>
            </a:r>
            <a:r>
              <a:rPr lang="en-IN" baseline="30000" dirty="0"/>
              <a:t>th</a:t>
            </a:r>
            <a:r>
              <a:rPr lang="en-IN" dirty="0"/>
              <a:t> day=product of Confirmed cases value for ith day &amp; last available mortality rate in train data</a:t>
            </a:r>
            <a:br>
              <a:rPr lang="en-IN" dirty="0"/>
            </a:br>
            <a:endParaRPr lang="en-IN" dirty="0"/>
          </a:p>
          <a:p>
            <a:pPr marL="285750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Light Gradient Boosting Method (LightGBM or LGBM)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GB" b="1" dirty="0"/>
              <a:t>LightGBM is a faster version </a:t>
            </a:r>
            <a:r>
              <a:rPr lang="en-GB" dirty="0"/>
              <a:t>of GBM in terms of </a:t>
            </a:r>
            <a:r>
              <a:rPr lang="en-GB" b="1" dirty="0"/>
              <a:t>tree growth &amp; finding best split</a:t>
            </a:r>
            <a:r>
              <a:rPr lang="en-GB" dirty="0"/>
              <a:t>. It is an ensemble learning of decision trees with several regularisation applied to prevent overfitting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GB" dirty="0"/>
              <a:t>Since, it is a multi-variate non-parametric method, therefore, I </a:t>
            </a:r>
            <a:r>
              <a:rPr lang="en-GB" b="1" dirty="0"/>
              <a:t>created n=7 days log-lag features</a:t>
            </a:r>
            <a:r>
              <a:rPr lang="en-GB" dirty="0"/>
              <a:t> and </a:t>
            </a:r>
            <a:r>
              <a:rPr lang="en-GB" b="1" dirty="0"/>
              <a:t>log-moving average features</a:t>
            </a:r>
            <a:r>
              <a:rPr lang="en-GB" dirty="0"/>
              <a:t> similar to ARIMA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GB" dirty="0"/>
              <a:t>Confirmed Cases parameters: </a:t>
            </a:r>
            <a:r>
              <a:rPr lang="en-GB" sz="1600" dirty="0"/>
              <a:t>num_leaves=85, learning_rate=10</a:t>
            </a:r>
            <a:r>
              <a:rPr lang="en-GB" sz="1600" baseline="30000" dirty="0"/>
              <a:t>-1.89</a:t>
            </a:r>
            <a:r>
              <a:rPr lang="en-GB" sz="1600" dirty="0"/>
              <a:t>, n_estimators=100, min_sum_hessian_in_leaf=10</a:t>
            </a:r>
            <a:r>
              <a:rPr lang="en-GB" sz="1600" baseline="30000" dirty="0"/>
              <a:t>-4.1</a:t>
            </a:r>
            <a:r>
              <a:rPr lang="en-GB" sz="1600" dirty="0"/>
              <a:t>, min_child_samples=2, subsample =0.97, subsample_freq=10, colsample_bytree = 0.68, reg_lambda=10</a:t>
            </a:r>
            <a:r>
              <a:rPr lang="en-GB" sz="1600" baseline="30000" dirty="0"/>
              <a:t>1.4</a:t>
            </a:r>
            <a:endParaRPr lang="en-GB" sz="1600" dirty="0"/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r>
              <a:rPr lang="en-IN" dirty="0"/>
              <a:t>Fatalities parameters: </a:t>
            </a:r>
            <a:r>
              <a:rPr lang="en-IN" sz="1600" dirty="0"/>
              <a:t>num_leaves=26, learning_rate=10</a:t>
            </a:r>
            <a:r>
              <a:rPr lang="en-IN" sz="1600" baseline="30000" dirty="0"/>
              <a:t>-1.63</a:t>
            </a:r>
            <a:r>
              <a:rPr lang="en-IN" sz="1600" dirty="0"/>
              <a:t>, n_estimators=100, </a:t>
            </a:r>
            <a:br>
              <a:rPr lang="en-IN" sz="1600" dirty="0"/>
            </a:br>
            <a:r>
              <a:rPr lang="en-IN" sz="1600" dirty="0"/>
              <a:t>min_sum_hessian_in_leaf=10</a:t>
            </a:r>
            <a:r>
              <a:rPr lang="en-IN" sz="1600" baseline="30000" dirty="0"/>
              <a:t>-4.04 </a:t>
            </a:r>
            <a:r>
              <a:rPr lang="en-IN" sz="1600" dirty="0"/>
              <a:t>, min_child_samples=14, subsample =0.66, subsample_freq=5, colsample_bytree = 0.8,reg_lambda=10</a:t>
            </a:r>
            <a:r>
              <a:rPr lang="en-IN" sz="1600" baseline="30000" dirty="0"/>
              <a:t>1.92</a:t>
            </a:r>
          </a:p>
          <a:p>
            <a:pPr marL="742950" lvl="1" indent="-285750">
              <a:buClr>
                <a:srgbClr val="E32D91"/>
              </a:buCl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28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850339-27BC-47DD-AAB1-877987DF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 anchor="t"/>
          <a:lstStyle/>
          <a:p>
            <a:r>
              <a:rPr lang="en-US" b="1" dirty="0"/>
              <a:t>Holt-Winters’ Seasonal Method or Triple Exponential Smoothing (HW-TES)</a:t>
            </a:r>
          </a:p>
          <a:p>
            <a:pPr lvl="1"/>
            <a:r>
              <a:rPr lang="en-GB" dirty="0"/>
              <a:t>Same as that of </a:t>
            </a:r>
            <a:r>
              <a:rPr lang="en-GB" b="1" i="1" u="sng" dirty="0"/>
              <a:t>Global Data’s Univariate Modelling</a:t>
            </a:r>
            <a:br>
              <a:rPr lang="en-GB" dirty="0"/>
            </a:br>
            <a:endParaRPr lang="en-GB" dirty="0"/>
          </a:p>
          <a:p>
            <a:r>
              <a:rPr lang="en-US" b="1" dirty="0"/>
              <a:t>Facebook’s Prophet Model</a:t>
            </a:r>
          </a:p>
          <a:p>
            <a:pPr lvl="1"/>
            <a:r>
              <a:rPr lang="en-GB" dirty="0"/>
              <a:t>It uses change_points as on of its parameters which generally means special dates/times where the series has change or more impact</a:t>
            </a:r>
          </a:p>
          <a:p>
            <a:pPr lvl="1"/>
            <a:r>
              <a:rPr lang="en-GB" dirty="0"/>
              <a:t>Used the </a:t>
            </a:r>
            <a:r>
              <a:rPr lang="en-GB" dirty="0" err="1"/>
              <a:t>change_point_scale</a:t>
            </a:r>
            <a:r>
              <a:rPr lang="en-GB" dirty="0"/>
              <a:t>=50, daily and weekly seasonality and logistic growth as parameter values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9DB1A0-CEB2-42B1-A986-FC40C043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>
            <a:normAutofit/>
          </a:bodyPr>
          <a:lstStyle/>
          <a:p>
            <a:r>
              <a:rPr lang="en-US" dirty="0"/>
              <a:t>Case II: F</a:t>
            </a:r>
            <a:r>
              <a:rPr lang="en-US" sz="2400" dirty="0"/>
              <a:t>orecasting</a:t>
            </a:r>
            <a:r>
              <a:rPr lang="en-US" dirty="0"/>
              <a:t> </a:t>
            </a:r>
            <a:r>
              <a:rPr lang="en-US" sz="2400" dirty="0"/>
              <a:t>on</a:t>
            </a:r>
            <a:r>
              <a:rPr lang="en-US" dirty="0"/>
              <a:t> I</a:t>
            </a:r>
            <a:r>
              <a:rPr lang="en-US" sz="2800" dirty="0"/>
              <a:t>NDIA</a:t>
            </a:r>
            <a:r>
              <a:rPr lang="en-US" dirty="0"/>
              <a:t> d</a:t>
            </a:r>
            <a:r>
              <a:rPr lang="en-US" sz="2800" dirty="0"/>
              <a:t>ata (U</a:t>
            </a:r>
            <a:r>
              <a:rPr lang="en-US" sz="2000" dirty="0"/>
              <a:t>nivariate</a:t>
            </a:r>
            <a:r>
              <a:rPr lang="en-US" sz="2800" dirty="0"/>
              <a:t> m</a:t>
            </a:r>
            <a:r>
              <a:rPr lang="en-US" sz="2000" dirty="0"/>
              <a:t>ethods</a:t>
            </a:r>
            <a:r>
              <a:rPr lang="en-US" sz="2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0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850339-27BC-47DD-AAB1-877987DF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Linear Regression I &amp; LightGBM</a:t>
            </a:r>
          </a:p>
          <a:p>
            <a:pPr lvl="1"/>
            <a:r>
              <a:rPr lang="en-GB" dirty="0"/>
              <a:t>Same as that of </a:t>
            </a:r>
            <a:r>
              <a:rPr lang="en-GB" b="1" i="1" u="sng" dirty="0"/>
              <a:t>Global Data’s Multivariate Modelling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Linear Regression II, Polynomial Regression, LASSO &amp; Ridge Regression</a:t>
            </a:r>
          </a:p>
          <a:p>
            <a:pPr lvl="1"/>
            <a:r>
              <a:rPr lang="en-GB" dirty="0"/>
              <a:t>Collected Indian state-union territory wise weather details like temperature, rainfall humidity, etc. average value, census details like population density, population count, slum household details, sex-ratio, literacy rate and  state wise NSDP data for 2017, 2018, 2019</a:t>
            </a:r>
          </a:p>
          <a:p>
            <a:pPr lvl="1"/>
            <a:r>
              <a:rPr lang="en-GB" dirty="0"/>
              <a:t>Created lag, trend value features along with features from the date values like day, week, month of the year, day since first case in that region </a:t>
            </a:r>
          </a:p>
          <a:p>
            <a:pPr lvl="1"/>
            <a:r>
              <a:rPr lang="en-GB" dirty="0"/>
              <a:t>Used 4 Lockdown periods(March 24 - April 14, April 15 – May 3, May 4 - May 17,  May 18 – May 31) as flag variables</a:t>
            </a:r>
          </a:p>
          <a:p>
            <a:pPr lvl="1"/>
            <a:r>
              <a:rPr lang="en-US" dirty="0"/>
              <a:t>Used above data directly for Linear Regression II</a:t>
            </a:r>
          </a:p>
          <a:p>
            <a:pPr lvl="1"/>
            <a:r>
              <a:rPr lang="en-US" dirty="0"/>
              <a:t>Created second degree features from above data and fed to data into Polynomial Regression</a:t>
            </a:r>
          </a:p>
          <a:p>
            <a:pPr lvl="1"/>
            <a:r>
              <a:rPr lang="en-US" dirty="0"/>
              <a:t>Used above for LASSO and Ridge Regression with nested time-series cross validation technique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9DB1A0-CEB2-42B1-A986-FC40C043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>
            <a:normAutofit/>
          </a:bodyPr>
          <a:lstStyle/>
          <a:p>
            <a:r>
              <a:rPr lang="en-US" dirty="0"/>
              <a:t>Case II: F</a:t>
            </a:r>
            <a:r>
              <a:rPr lang="en-US" sz="2400" dirty="0"/>
              <a:t>orecasting</a:t>
            </a:r>
            <a:r>
              <a:rPr lang="en-US" dirty="0"/>
              <a:t> </a:t>
            </a:r>
            <a:r>
              <a:rPr lang="en-US" sz="2400" dirty="0"/>
              <a:t>on</a:t>
            </a:r>
            <a:r>
              <a:rPr lang="en-US" dirty="0"/>
              <a:t> I</a:t>
            </a:r>
            <a:r>
              <a:rPr lang="en-US" sz="2800" dirty="0"/>
              <a:t>NDIA</a:t>
            </a:r>
            <a:r>
              <a:rPr lang="en-US" dirty="0"/>
              <a:t> d</a:t>
            </a:r>
            <a:r>
              <a:rPr lang="en-US" sz="2800" dirty="0"/>
              <a:t>ata (M</a:t>
            </a:r>
            <a:r>
              <a:rPr lang="en-US" sz="2000" dirty="0"/>
              <a:t>ultivariate</a:t>
            </a:r>
            <a:r>
              <a:rPr lang="en-US" sz="2800" dirty="0"/>
              <a:t> m</a:t>
            </a:r>
            <a:r>
              <a:rPr lang="en-US" sz="2000" dirty="0"/>
              <a:t>ethods</a:t>
            </a:r>
            <a:r>
              <a:rPr lang="en-US" sz="2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4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242231"/>
              </p:ext>
            </p:extLst>
          </p:nvPr>
        </p:nvGraphicFramePr>
        <p:xfrm>
          <a:off x="330033" y="1295400"/>
          <a:ext cx="11506367" cy="486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76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373F-4FBE-4D30-AA50-9A96154E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</a:t>
            </a:r>
            <a:r>
              <a:rPr lang="en-IN" sz="2800" dirty="0"/>
              <a:t>valuation</a:t>
            </a:r>
            <a:r>
              <a:rPr lang="en-IN" dirty="0"/>
              <a:t> P</a:t>
            </a:r>
            <a:r>
              <a:rPr lang="en-IN" sz="2800" dirty="0"/>
              <a:t>arameters used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172B7-C710-432D-8BD3-992FD71D1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42311"/>
                <a:ext cx="11029615" cy="5154431"/>
              </a:xfrm>
            </p:spPr>
            <p:txBody>
              <a:bodyPr anchor="t">
                <a:normAutofit/>
              </a:bodyPr>
              <a:lstStyle/>
              <a:p>
                <a:r>
                  <a:rPr lang="en-IN" b="1" dirty="0"/>
                  <a:t>MAPE: Mean Absolute Percentage Error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MAE: Mean Absolute Error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IN" dirty="0"/>
                  <a:t> </a:t>
                </a:r>
                <a:br>
                  <a:rPr lang="en-IN" dirty="0"/>
                </a:br>
                <a:br>
                  <a:rPr lang="en-IN" dirty="0"/>
                </a:br>
                <a:endParaRPr lang="en-IN" dirty="0"/>
              </a:p>
              <a:p>
                <a:r>
                  <a:rPr lang="en-IN" b="1" dirty="0"/>
                  <a:t>Why Only MAPE and MAE?</a:t>
                </a:r>
              </a:p>
              <a:p>
                <a:pPr lvl="1"/>
                <a:r>
                  <a:rPr lang="en-GB" dirty="0"/>
                  <a:t>Models  like  </a:t>
                </a:r>
                <a:r>
                  <a:rPr lang="en-GB" i="1" dirty="0"/>
                  <a:t>TES</a:t>
                </a:r>
                <a:r>
                  <a:rPr lang="en-GB" dirty="0"/>
                  <a:t>, </a:t>
                </a:r>
                <a:r>
                  <a:rPr lang="en-GB" i="1" dirty="0"/>
                  <a:t>Prophet</a:t>
                </a:r>
                <a:r>
                  <a:rPr lang="en-GB" dirty="0"/>
                  <a:t>,  </a:t>
                </a:r>
                <a:r>
                  <a:rPr lang="en-GB" i="1" dirty="0"/>
                  <a:t>SARIMA </a:t>
                </a:r>
                <a:r>
                  <a:rPr lang="en-GB" dirty="0"/>
                  <a:t> perform  univariate forecasting. So there exists no point using SES then DES and then TES to measure </a:t>
                </a:r>
                <a:r>
                  <a:rPr lang="en-GB" b="1" i="1" dirty="0"/>
                  <a:t>R−squared</a:t>
                </a:r>
                <a:r>
                  <a:rPr lang="en-GB" dirty="0"/>
                  <a:t> or </a:t>
                </a:r>
                <a:r>
                  <a:rPr lang="en-GB" b="1" i="1" dirty="0"/>
                  <a:t>adjusted−R</a:t>
                </a:r>
                <a:r>
                  <a:rPr lang="en-GB" b="1" i="1" baseline="30000" dirty="0"/>
                  <a:t>2</a:t>
                </a:r>
                <a:r>
                  <a:rPr lang="en-GB" b="1" dirty="0"/>
                  <a:t> </a:t>
                </a:r>
                <a:r>
                  <a:rPr lang="en-GB" dirty="0"/>
                  <a:t>values</a:t>
                </a:r>
              </a:p>
              <a:p>
                <a:pPr lvl="1"/>
                <a:r>
                  <a:rPr lang="en-GB" dirty="0"/>
                  <a:t>Parameters like </a:t>
                </a:r>
                <a:r>
                  <a:rPr lang="en-GB" b="1" i="1" dirty="0"/>
                  <a:t>Mean−Squared−Error (MSE)</a:t>
                </a:r>
                <a:r>
                  <a:rPr lang="en-GB" dirty="0"/>
                  <a:t>, or </a:t>
                </a:r>
                <a:r>
                  <a:rPr lang="en-GB" b="1" i="1" dirty="0"/>
                  <a:t>Root Mean Square Error (RMSE)</a:t>
                </a:r>
                <a:r>
                  <a:rPr lang="en-GB" dirty="0"/>
                  <a:t> do provide model performances, but their average error value don’t have any exact meaning to the context, since the errors are squared</a:t>
                </a:r>
              </a:p>
              <a:p>
                <a:pPr lvl="1"/>
                <a:r>
                  <a:rPr lang="en-GB" dirty="0"/>
                  <a:t>On the other hand, MAE or MAPE give us a exact estimation of how good the output is in terms of average error or percentage error and has direct meaning in the context</a:t>
                </a:r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r>
                  <a:rPr lang="en-IN" dirty="0"/>
                  <a:t>Using </a:t>
                </a:r>
                <a:r>
                  <a:rPr lang="en-IN" b="1" dirty="0"/>
                  <a:t>MAE only </a:t>
                </a:r>
                <a:r>
                  <a:rPr lang="en-IN" dirty="0"/>
                  <a:t>for </a:t>
                </a:r>
                <a:r>
                  <a:rPr lang="en-IN" b="1" dirty="0"/>
                  <a:t>India Data </a:t>
                </a:r>
                <a:r>
                  <a:rPr lang="en-IN" dirty="0"/>
                  <a:t>because of there are </a:t>
                </a:r>
                <a:r>
                  <a:rPr lang="en-IN" b="1" dirty="0"/>
                  <a:t>zero values</a:t>
                </a:r>
                <a:r>
                  <a:rPr lang="en-IN" dirty="0"/>
                  <a:t> which makes </a:t>
                </a:r>
                <a:r>
                  <a:rPr lang="en-IN" b="1" dirty="0"/>
                  <a:t>MAPE infinite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172B7-C710-432D-8BD3-992FD71D1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42311"/>
                <a:ext cx="11029615" cy="5154431"/>
              </a:xfrm>
              <a:blipFill>
                <a:blip r:embed="rId2"/>
                <a:stretch>
                  <a:fillRect l="-166" r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54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6A3F6DA2-B7D1-44C3-B502-5023572D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1629" b="22185"/>
          <a:stretch/>
        </p:blipFill>
        <p:spPr>
          <a:xfrm>
            <a:off x="8252380" y="2935737"/>
            <a:ext cx="4057185" cy="4028382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FE8CF07-1C0A-4D48-BDFC-E8126633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956391"/>
            <a:ext cx="9617885" cy="4467523"/>
          </a:xfrm>
        </p:spPr>
        <p:txBody>
          <a:bodyPr>
            <a:normAutofit/>
          </a:bodyPr>
          <a:lstStyle/>
          <a:p>
            <a:r>
              <a:rPr lang="en-US" sz="1600" dirty="0"/>
              <a:t>COVID-19, coined as SARS-Cov-2, is a Severe Acute Respiratory Syndrome, and is long prevailing in animals like camels, bats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First official human-case was reported on January 22, 2020 in Wuhan, China. Though few sources believe it had affected humans earlier during October-December 2019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For India, the first case was reported on January 30, 2020 in the Kerala state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General symptoms of the infection is dry cough, fever, tiredness, body-ache which worsens to difficulty in breathing, chest-pain, loss of speech and movement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It was found that the virus can spread through touch or in-take of respiratory particles from the infected </a:t>
            </a:r>
            <a:br>
              <a:rPr lang="en-US" sz="1600" dirty="0"/>
            </a:br>
            <a:r>
              <a:rPr lang="en-US" sz="1600" dirty="0"/>
              <a:t>person resulting in quick-exponential spread, ending up being a pandemic from epidemic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F812CB-A3CD-48E6-BE10-B7B6FF30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US" dirty="0"/>
              <a:t>FACTS ABOUT COVID-19</a:t>
            </a:r>
          </a:p>
        </p:txBody>
      </p:sp>
    </p:spTree>
    <p:extLst>
      <p:ext uri="{BB962C8B-B14F-4D97-AF65-F5344CB8AC3E}">
        <p14:creationId xmlns:p14="http://schemas.microsoft.com/office/powerpoint/2010/main" val="1667462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2BC312-B045-452E-B0F1-BD3A7C2E5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131227"/>
              </p:ext>
            </p:extLst>
          </p:nvPr>
        </p:nvGraphicFramePr>
        <p:xfrm>
          <a:off x="1137138" y="2704011"/>
          <a:ext cx="9917723" cy="4153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BC5456A-2560-4811-BDF7-763B95D56CAC}"/>
              </a:ext>
            </a:extLst>
          </p:cNvPr>
          <p:cNvSpPr txBox="1"/>
          <p:nvPr/>
        </p:nvSpPr>
        <p:spPr>
          <a:xfrm>
            <a:off x="581191" y="1365461"/>
            <a:ext cx="11397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Inferences</a:t>
            </a: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HW-TES &amp; SARIMA </a:t>
            </a:r>
            <a:r>
              <a:rPr lang="en-IN" sz="1600" dirty="0"/>
              <a:t>model performs the best on Global Data for both </a:t>
            </a:r>
            <a:r>
              <a:rPr lang="en-IN" sz="1600" b="1" dirty="0"/>
              <a:t>Confirmed Cases and Fatalities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MAPE % for Fatalities is more</a:t>
            </a:r>
            <a:r>
              <a:rPr lang="en-IN" sz="1600" dirty="0"/>
              <a:t> for all models because of the </a:t>
            </a:r>
            <a:r>
              <a:rPr lang="en-IN" sz="1600" b="1" i="1" dirty="0"/>
              <a:t>lesser actual value</a:t>
            </a:r>
            <a:r>
              <a:rPr lang="en-IN" sz="1600" dirty="0"/>
              <a:t> as compared to </a:t>
            </a:r>
            <a:r>
              <a:rPr lang="en-IN" sz="1600" b="1" i="1" dirty="0"/>
              <a:t>large confirmed cases values</a:t>
            </a:r>
            <a:br>
              <a:rPr lang="en-IN" sz="1600" b="1" i="1" dirty="0"/>
            </a:br>
            <a:endParaRPr lang="en-IN" sz="1600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1A92D-35B5-4C7A-8917-0B13A42E8690}"/>
              </a:ext>
            </a:extLst>
          </p:cNvPr>
          <p:cNvSpPr txBox="1">
            <a:spLocks/>
          </p:cNvSpPr>
          <p:nvPr/>
        </p:nvSpPr>
        <p:spPr>
          <a:xfrm>
            <a:off x="581191" y="625305"/>
            <a:ext cx="11029616" cy="74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RESULTS (A</a:t>
            </a:r>
            <a:r>
              <a:rPr lang="en-IN" sz="2700" dirty="0"/>
              <a:t>verage</a:t>
            </a:r>
            <a:r>
              <a:rPr lang="en-IN" dirty="0"/>
              <a:t> P</a:t>
            </a:r>
            <a:r>
              <a:rPr lang="en-IN" sz="2700" dirty="0"/>
              <a:t>erformance</a:t>
            </a:r>
            <a:r>
              <a:rPr lang="en-IN" sz="3600" dirty="0"/>
              <a:t> </a:t>
            </a:r>
            <a:r>
              <a:rPr lang="en-IN" sz="4400" dirty="0"/>
              <a:t>E</a:t>
            </a:r>
            <a:r>
              <a:rPr lang="en-IN" sz="2700" dirty="0"/>
              <a:t>valuation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599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0C76-66AE-4603-BD9E-C14609EF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6115"/>
            <a:ext cx="11029616" cy="740156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(A</a:t>
            </a:r>
            <a:r>
              <a:rPr lang="en-IN" sz="2700" dirty="0"/>
              <a:t>verage</a:t>
            </a:r>
            <a:r>
              <a:rPr lang="en-IN" dirty="0"/>
              <a:t> P</a:t>
            </a:r>
            <a:r>
              <a:rPr lang="en-IN" sz="2700" dirty="0"/>
              <a:t>erformance</a:t>
            </a:r>
            <a:r>
              <a:rPr lang="en-IN" sz="3600" dirty="0"/>
              <a:t> </a:t>
            </a:r>
            <a:r>
              <a:rPr lang="en-IN" sz="4400" dirty="0"/>
              <a:t>E</a:t>
            </a:r>
            <a:r>
              <a:rPr lang="en-IN" sz="2700" dirty="0"/>
              <a:t>valuation</a:t>
            </a:r>
            <a:r>
              <a:rPr lang="en-IN" dirty="0"/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64F450-018B-42BB-8558-E29D201B4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9592794"/>
              </p:ext>
            </p:extLst>
          </p:nvPr>
        </p:nvGraphicFramePr>
        <p:xfrm>
          <a:off x="1230086" y="2686706"/>
          <a:ext cx="9731828" cy="417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50F0A8-77BF-43CA-B6F3-F2137A1EC806}"/>
              </a:ext>
            </a:extLst>
          </p:cNvPr>
          <p:cNvSpPr txBox="1"/>
          <p:nvPr/>
        </p:nvSpPr>
        <p:spPr>
          <a:xfrm>
            <a:off x="581192" y="1324747"/>
            <a:ext cx="11397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Inferences</a:t>
            </a: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HW-TES &amp; Prophet </a:t>
            </a:r>
            <a:r>
              <a:rPr lang="en-IN" sz="1600" dirty="0"/>
              <a:t>model performs the best on India Data for both </a:t>
            </a:r>
            <a:r>
              <a:rPr lang="en-IN" sz="1600" b="1" dirty="0"/>
              <a:t>Confirmed Cases and Fatalities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LRI, LRII and PR </a:t>
            </a:r>
            <a:r>
              <a:rPr lang="en-IN" sz="1600" dirty="0"/>
              <a:t>perform worst with </a:t>
            </a:r>
            <a:r>
              <a:rPr lang="en-IN" sz="1600" b="1" dirty="0"/>
              <a:t>out of the charts MAE </a:t>
            </a:r>
            <a:r>
              <a:rPr lang="en-IN" sz="1600" dirty="0"/>
              <a:t>values for both confirmed cases and 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41044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F4F-942F-4908-A7E4-0ECFA42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z="2800" dirty="0"/>
              <a:t>esults</a:t>
            </a:r>
            <a:r>
              <a:rPr lang="en-IN" dirty="0"/>
              <a:t> (U</a:t>
            </a:r>
            <a:r>
              <a:rPr lang="en-IN" sz="2800" dirty="0"/>
              <a:t>NIVARIATE</a:t>
            </a:r>
            <a:r>
              <a:rPr lang="en-IN" dirty="0"/>
              <a:t> VS m</a:t>
            </a:r>
            <a:r>
              <a:rPr lang="en-IN" sz="2800" dirty="0"/>
              <a:t>ultivariate</a:t>
            </a:r>
            <a:r>
              <a:rPr lang="en-IN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E36FB8-CB84-44B8-990A-974FDCAAC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60829"/>
              </p:ext>
            </p:extLst>
          </p:nvPr>
        </p:nvGraphicFramePr>
        <p:xfrm>
          <a:off x="415637" y="2951019"/>
          <a:ext cx="5084618" cy="313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A5B0C19-5D80-48FB-86E8-D8C1FA7BE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041625"/>
              </p:ext>
            </p:extLst>
          </p:nvPr>
        </p:nvGraphicFramePr>
        <p:xfrm>
          <a:off x="6526190" y="2951019"/>
          <a:ext cx="5084618" cy="313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AA7E74-BA1F-43FE-8F19-B97E034340F4}"/>
              </a:ext>
            </a:extLst>
          </p:cNvPr>
          <p:cNvSpPr txBox="1"/>
          <p:nvPr/>
        </p:nvSpPr>
        <p:spPr>
          <a:xfrm>
            <a:off x="581192" y="1442312"/>
            <a:ext cx="11397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Inferences</a:t>
            </a: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Univariate methods </a:t>
            </a:r>
            <a:r>
              <a:rPr lang="en-IN" sz="1600" dirty="0"/>
              <a:t>performs the better than </a:t>
            </a:r>
            <a:r>
              <a:rPr lang="en-IN" sz="1600" b="1" dirty="0"/>
              <a:t>Multivariate methods</a:t>
            </a:r>
            <a:r>
              <a:rPr lang="en-IN" sz="1600" dirty="0"/>
              <a:t> for both </a:t>
            </a:r>
            <a:r>
              <a:rPr lang="en-IN" sz="1600" b="1" dirty="0"/>
              <a:t>Confirmed Cases and Fatalities </a:t>
            </a:r>
            <a:r>
              <a:rPr lang="en-IN" sz="1600" dirty="0"/>
              <a:t>because of easy </a:t>
            </a:r>
            <a:r>
              <a:rPr lang="en-IN" sz="1600" b="1" i="1" dirty="0"/>
              <a:t>parameter optimisation</a:t>
            </a:r>
          </a:p>
        </p:txBody>
      </p:sp>
    </p:spTree>
    <p:extLst>
      <p:ext uri="{BB962C8B-B14F-4D97-AF65-F5344CB8AC3E}">
        <p14:creationId xmlns:p14="http://schemas.microsoft.com/office/powerpoint/2010/main" val="264507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238-8896-46A2-9A1F-C7A878E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IN" dirty="0"/>
              <a:t>RESULTS (G</a:t>
            </a:r>
            <a:r>
              <a:rPr lang="en-IN" sz="2800" dirty="0"/>
              <a:t>lobal</a:t>
            </a:r>
            <a:r>
              <a:rPr lang="en-IN" dirty="0"/>
              <a:t> T</a:t>
            </a:r>
            <a:r>
              <a:rPr lang="en-IN" sz="2800" dirty="0"/>
              <a:t>rends</a:t>
            </a:r>
            <a:r>
              <a:rPr lang="en-IN" dirty="0"/>
              <a:t> </a:t>
            </a:r>
            <a:r>
              <a:rPr lang="en-IN" sz="2800" dirty="0"/>
              <a:t>captured</a:t>
            </a:r>
            <a:r>
              <a:rPr lang="en-IN" dirty="0"/>
              <a:t>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DC7B3E-2473-481C-858D-031B0D5D6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8" t="4471" r="2564" b="6368"/>
          <a:stretch/>
        </p:blipFill>
        <p:spPr>
          <a:xfrm>
            <a:off x="1051882" y="1637453"/>
            <a:ext cx="4305968" cy="244180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28EDE6-E525-43E7-BECC-040C43D1B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9" t="7126" r="2121" b="6290"/>
          <a:stretch/>
        </p:blipFill>
        <p:spPr>
          <a:xfrm>
            <a:off x="1051882" y="4204272"/>
            <a:ext cx="4305968" cy="2408524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DB8187B2-1226-418D-A4E3-71273D6F7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5" t="7543" r="1754" b="6924"/>
          <a:stretch/>
        </p:blipFill>
        <p:spPr>
          <a:xfrm>
            <a:off x="5357850" y="4207672"/>
            <a:ext cx="4305969" cy="2441804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30C8DA6-9A0D-472D-8D22-81EC54A506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5" t="6042" r="2213" b="6542"/>
          <a:stretch/>
        </p:blipFill>
        <p:spPr>
          <a:xfrm>
            <a:off x="5357850" y="1637453"/>
            <a:ext cx="4305968" cy="2441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B7E951-5162-49D1-9AD1-674710751E6E}"/>
              </a:ext>
            </a:extLst>
          </p:cNvPr>
          <p:cNvSpPr txBox="1"/>
          <p:nvPr/>
        </p:nvSpPr>
        <p:spPr>
          <a:xfrm>
            <a:off x="1748187" y="1378300"/>
            <a:ext cx="29133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Sample Region – Washington, 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DDF68-B527-4BE5-9B37-EBF963AB6F99}"/>
              </a:ext>
            </a:extLst>
          </p:cNvPr>
          <p:cNvSpPr txBox="1"/>
          <p:nvPr/>
        </p:nvSpPr>
        <p:spPr>
          <a:xfrm>
            <a:off x="6524846" y="1373959"/>
            <a:ext cx="18562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Summed-up 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AB24A-EADF-49A1-BE95-BE8E49CBA257}"/>
              </a:ext>
            </a:extLst>
          </p:cNvPr>
          <p:cNvSpPr txBox="1"/>
          <p:nvPr/>
        </p:nvSpPr>
        <p:spPr>
          <a:xfrm>
            <a:off x="-230818" y="2581356"/>
            <a:ext cx="1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Confirmed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B48FC-0DB5-497E-BBCB-35926B656643}"/>
              </a:ext>
            </a:extLst>
          </p:cNvPr>
          <p:cNvSpPr txBox="1"/>
          <p:nvPr/>
        </p:nvSpPr>
        <p:spPr>
          <a:xfrm>
            <a:off x="-274324" y="5105409"/>
            <a:ext cx="14514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Fatalities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FD06E-0428-4B6B-AD38-CC494809794C}"/>
              </a:ext>
            </a:extLst>
          </p:cNvPr>
          <p:cNvSpPr txBox="1"/>
          <p:nvPr/>
        </p:nvSpPr>
        <p:spPr>
          <a:xfrm>
            <a:off x="9663819" y="2011680"/>
            <a:ext cx="25281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Inferences</a:t>
            </a: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Global &amp; Sample region have similar trend for all models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HW-TES performs the best while LR has the worst performance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SARIMA and HW-TES have similar trends</a:t>
            </a:r>
          </a:p>
        </p:txBody>
      </p:sp>
    </p:spTree>
    <p:extLst>
      <p:ext uri="{BB962C8B-B14F-4D97-AF65-F5344CB8AC3E}">
        <p14:creationId xmlns:p14="http://schemas.microsoft.com/office/powerpoint/2010/main" val="297900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3238-8896-46A2-9A1F-C7A878E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r>
              <a:rPr lang="en-IN" dirty="0"/>
              <a:t>RESULTS (I</a:t>
            </a:r>
            <a:r>
              <a:rPr lang="en-IN" sz="2800" dirty="0"/>
              <a:t>ndia</a:t>
            </a:r>
            <a:r>
              <a:rPr lang="en-IN" dirty="0"/>
              <a:t> T</a:t>
            </a:r>
            <a:r>
              <a:rPr lang="en-IN" sz="2800" dirty="0"/>
              <a:t>rends</a:t>
            </a:r>
            <a:r>
              <a:rPr lang="en-IN" dirty="0"/>
              <a:t> </a:t>
            </a:r>
            <a:r>
              <a:rPr lang="en-IN" sz="2800" dirty="0"/>
              <a:t>captured</a:t>
            </a:r>
            <a:r>
              <a:rPr lang="en-IN" dirty="0"/>
              <a:t>)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02C40F-756F-48BC-8458-DA9C0A66E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60" b="3935"/>
          <a:stretch/>
        </p:blipFill>
        <p:spPr>
          <a:xfrm>
            <a:off x="1136698" y="1720487"/>
            <a:ext cx="4232135" cy="2310061"/>
          </a:xfrm>
        </p:spPr>
      </p:pic>
      <p:pic>
        <p:nvPicPr>
          <p:cNvPr id="12" name="Picture 11" descr="A screenshot of text&#10;&#10;Description automatically generated">
            <a:extLst>
              <a:ext uri="{FF2B5EF4-FFF2-40B4-BE49-F238E27FC236}">
                <a16:creationId xmlns:a16="http://schemas.microsoft.com/office/drawing/2014/main" id="{59F58A7E-9559-4F4C-A8E5-D9D49CD29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1" t="7667" r="2237" b="2127"/>
          <a:stretch/>
        </p:blipFill>
        <p:spPr>
          <a:xfrm>
            <a:off x="1136697" y="4308723"/>
            <a:ext cx="4232135" cy="231006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75065-2141-44BF-9BC3-BB45F95CF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7" t="7667" r="2011" b="6826"/>
          <a:stretch/>
        </p:blipFill>
        <p:spPr>
          <a:xfrm>
            <a:off x="5398677" y="4354889"/>
            <a:ext cx="4284618" cy="231006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6CEEFF-A1D1-4348-8C70-B963DAA8E3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7" t="7397" r="2011" b="7096"/>
          <a:stretch/>
        </p:blipFill>
        <p:spPr>
          <a:xfrm>
            <a:off x="5398677" y="1720487"/>
            <a:ext cx="4284617" cy="23100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8E55A9-3BA6-43E5-83E9-E7F2D53C25D3}"/>
              </a:ext>
            </a:extLst>
          </p:cNvPr>
          <p:cNvSpPr txBox="1"/>
          <p:nvPr/>
        </p:nvSpPr>
        <p:spPr>
          <a:xfrm>
            <a:off x="1833038" y="1287379"/>
            <a:ext cx="28394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/>
              <a:t>Sample Region – Maharashtra</a:t>
            </a:r>
            <a:endParaRPr lang="en-IN" sz="15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2BB3E6-D24D-46DC-8CF8-29A45D5FF6DB}"/>
              </a:ext>
            </a:extLst>
          </p:cNvPr>
          <p:cNvSpPr txBox="1"/>
          <p:nvPr/>
        </p:nvSpPr>
        <p:spPr>
          <a:xfrm>
            <a:off x="-208369" y="2587475"/>
            <a:ext cx="1419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Confirmed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1640F-CD6D-4B30-A19A-F4722F6B665A}"/>
              </a:ext>
            </a:extLst>
          </p:cNvPr>
          <p:cNvSpPr txBox="1"/>
          <p:nvPr/>
        </p:nvSpPr>
        <p:spPr>
          <a:xfrm>
            <a:off x="5899487" y="1287379"/>
            <a:ext cx="28394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/>
              <a:t>Summed-up India</a:t>
            </a:r>
            <a:endParaRPr lang="en-IN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594AA-7B70-4903-BDAF-D83BAC67FB53}"/>
              </a:ext>
            </a:extLst>
          </p:cNvPr>
          <p:cNvSpPr txBox="1"/>
          <p:nvPr/>
        </p:nvSpPr>
        <p:spPr>
          <a:xfrm>
            <a:off x="-220112" y="5186754"/>
            <a:ext cx="14197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/>
              <a:t>Fatalities</a:t>
            </a:r>
            <a:endParaRPr lang="en-IN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C623C1-269B-4465-B2AC-C2D396B51903}"/>
              </a:ext>
            </a:extLst>
          </p:cNvPr>
          <p:cNvSpPr txBox="1"/>
          <p:nvPr/>
        </p:nvSpPr>
        <p:spPr>
          <a:xfrm>
            <a:off x="9663819" y="2011680"/>
            <a:ext cx="25281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Inferences</a:t>
            </a: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Indian &amp; Sample region have similar trend for TES, Ridge, LASSO while Prophet’s trend overwhelmingly increases &amp; LightGBM just flattens out for Indian trend</a:t>
            </a:r>
            <a:br>
              <a:rPr lang="en-IN" sz="1600" dirty="0"/>
            </a:b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Regression models (LGBM, LASSO, Ridge) aren’t able to capture the trend while TES and Prophet do it very well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4488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A89D-2E4B-41DB-A31E-3C152CE8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sz="2800" dirty="0"/>
              <a:t>ableau</a:t>
            </a:r>
            <a:r>
              <a:rPr lang="en-IN" dirty="0"/>
              <a:t> d</a:t>
            </a:r>
            <a:r>
              <a:rPr lang="en-IN" sz="2800" dirty="0"/>
              <a:t>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CD51-3B46-4FEE-954D-DE16025E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India Data Results: </a:t>
            </a:r>
            <a:r>
              <a:rPr lang="en-IN" dirty="0">
                <a:hlinkClick r:id="rId2"/>
              </a:rPr>
              <a:t>https://public.tableau.com/profile/akshay.gidwani#!/vizhome/India_results/Dashboard2</a:t>
            </a:r>
            <a:br>
              <a:rPr lang="en-IN" dirty="0"/>
            </a:br>
            <a:endParaRPr lang="en-IN" dirty="0"/>
          </a:p>
          <a:p>
            <a:r>
              <a:rPr lang="en-IN" dirty="0"/>
              <a:t>Global Data Results: </a:t>
            </a:r>
            <a:r>
              <a:rPr lang="en-IN" dirty="0">
                <a:hlinkClick r:id="rId3"/>
              </a:rPr>
              <a:t>https://public.tableau.com/profile/akshay.gidwani#!/vizhome/global_results/Dashboard1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16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26E749D3-5B99-454B-9BEE-64E22363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847885"/>
            <a:ext cx="4757482" cy="557784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sz="2000" dirty="0"/>
              <a:t>onfirmed</a:t>
            </a:r>
            <a:r>
              <a:rPr lang="en-US" dirty="0"/>
              <a:t> C</a:t>
            </a:r>
            <a:r>
              <a:rPr lang="en-US" sz="2000" dirty="0"/>
              <a:t>ases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2A6D5B9-CD75-44D0-92F2-C6AEE0E6D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4002" y="2847886"/>
            <a:ext cx="4757483" cy="553373"/>
          </a:xfrm>
        </p:spPr>
        <p:txBody>
          <a:bodyPr/>
          <a:lstStyle/>
          <a:p>
            <a:r>
              <a:rPr lang="en-US" dirty="0"/>
              <a:t>Fatalities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case study: W</a:t>
            </a:r>
            <a:r>
              <a:rPr lang="en-IN" sz="2000" dirty="0"/>
              <a:t>HY </a:t>
            </a:r>
            <a:r>
              <a:rPr lang="en-IN" sz="3200" dirty="0"/>
              <a:t>R</a:t>
            </a:r>
            <a:r>
              <a:rPr lang="en-IN" sz="2000" dirty="0"/>
              <a:t>EGION</a:t>
            </a:r>
            <a:r>
              <a:rPr lang="en-IN" sz="3600" dirty="0"/>
              <a:t>-</a:t>
            </a:r>
            <a:r>
              <a:rPr lang="en-IN" sz="3200" dirty="0"/>
              <a:t>S</a:t>
            </a:r>
            <a:r>
              <a:rPr lang="en-IN" sz="2000" dirty="0"/>
              <a:t>plit during </a:t>
            </a:r>
            <a:r>
              <a:rPr lang="en-IN" sz="3200" dirty="0"/>
              <a:t>m</a:t>
            </a:r>
            <a:r>
              <a:rPr lang="en-IN" sz="2000" dirty="0"/>
              <a:t>odelling</a:t>
            </a:r>
            <a:endParaRPr lang="en-US" sz="21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A449469-5522-4FC7-877A-AE8F7054E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905612"/>
              </p:ext>
            </p:extLst>
          </p:nvPr>
        </p:nvGraphicFramePr>
        <p:xfrm>
          <a:off x="431075" y="3523046"/>
          <a:ext cx="5156924" cy="253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72EE6B4-528A-48AE-81BE-59ED1BEB7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677772"/>
              </p:ext>
            </p:extLst>
          </p:nvPr>
        </p:nvGraphicFramePr>
        <p:xfrm>
          <a:off x="6438900" y="3523046"/>
          <a:ext cx="5156924" cy="253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263C7E-6DB8-47FB-9A59-0DA709AB987B}"/>
              </a:ext>
            </a:extLst>
          </p:cNvPr>
          <p:cNvSpPr/>
          <p:nvPr/>
        </p:nvSpPr>
        <p:spPr>
          <a:xfrm>
            <a:off x="5473700" y="2273300"/>
            <a:ext cx="965200" cy="336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Nova Cond Light" panose="020B0604020202020204" pitchFamily="34" charset="0"/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8C906D-E044-4071-A25F-60C0147929AF}"/>
              </a:ext>
            </a:extLst>
          </p:cNvPr>
          <p:cNvSpPr txBox="1"/>
          <p:nvPr/>
        </p:nvSpPr>
        <p:spPr>
          <a:xfrm>
            <a:off x="581192" y="1442312"/>
            <a:ext cx="11397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Inferences</a:t>
            </a: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1600" dirty="0"/>
              <a:t>The splitted Indian-region from India Data perform way better already summed up Indian Region in Global Data for both Confirmed Cases and Fatalities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066729"/>
              </p:ext>
            </p:extLst>
          </p:nvPr>
        </p:nvGraphicFramePr>
        <p:xfrm>
          <a:off x="330033" y="1295400"/>
          <a:ext cx="11506367" cy="486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988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C</a:t>
            </a:r>
            <a:r>
              <a:rPr lang="en-US" sz="2800" dirty="0">
                <a:sym typeface="Bodoni SvtyTwo ITC TT-Book"/>
              </a:rPr>
              <a:t>onclusion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43522691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51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F</a:t>
            </a:r>
            <a:r>
              <a:rPr lang="en-US" sz="2800" dirty="0">
                <a:sym typeface="Bodoni SvtyTwo ITC TT-Book"/>
              </a:rPr>
              <a:t>UTURE</a:t>
            </a:r>
            <a:r>
              <a:rPr lang="en-US" dirty="0">
                <a:sym typeface="Bodoni SvtyTwo ITC TT-Book"/>
              </a:rPr>
              <a:t> S</a:t>
            </a:r>
            <a:r>
              <a:rPr lang="en-US" sz="2800" dirty="0">
                <a:sym typeface="Bodoni SvtyTwo ITC TT-Book"/>
              </a:rPr>
              <a:t>cope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89072228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09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spc="340" dirty="0">
                <a:latin typeface="Garamond" panose="02020404030301010803" pitchFamily="18" charset="0"/>
                <a:sym typeface="Bodoni SvtyTwo ITC TT-Book"/>
              </a:rPr>
              <a:t>“PREVENTION IS BETTER THAN CURE”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338D-BB08-7E49-B1C1-DF19E7BA48B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defTabSz="412750" hangingPunct="0"/>
            <a:r>
              <a:rPr lang="en-US" kern="0" dirty="0">
                <a:latin typeface="Garamond" panose="02020404030301010803" pitchFamily="18" charset="0"/>
              </a:rPr>
              <a:t>Always advised:</a:t>
            </a: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andshake">
            <a:extLst>
              <a:ext uri="{FF2B5EF4-FFF2-40B4-BE49-F238E27FC236}">
                <a16:creationId xmlns:a16="http://schemas.microsoft.com/office/drawing/2014/main" id="{C93052A2-D00B-4BBA-94FC-85A47EDD27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392" y="1959186"/>
            <a:ext cx="3863216" cy="3863216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B1344-5C83-46AA-9221-14FA8518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80C58-E5AF-4596-B958-672E4346ED1D}"/>
              </a:ext>
            </a:extLst>
          </p:cNvPr>
          <p:cNvSpPr/>
          <p:nvPr/>
        </p:nvSpPr>
        <p:spPr>
          <a:xfrm>
            <a:off x="356575" y="806635"/>
            <a:ext cx="4163650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CCCF2-3CE8-4FA4-9D9F-7C5A9A4CC691}"/>
              </a:ext>
            </a:extLst>
          </p:cNvPr>
          <p:cNvSpPr/>
          <p:nvPr/>
        </p:nvSpPr>
        <p:spPr>
          <a:xfrm>
            <a:off x="7671777" y="806635"/>
            <a:ext cx="4520223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5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0A94DD-4603-4362-A552-FCB70557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2800" dirty="0"/>
              <a:t>eferences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81084C-49E0-486E-9D12-A1B7997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2312"/>
            <a:ext cx="11029615" cy="511088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C. E. </a:t>
            </a:r>
            <a:r>
              <a:rPr lang="en-IN" dirty="0" err="1"/>
              <a:t>Rizkalla</a:t>
            </a:r>
            <a:r>
              <a:rPr lang="en-IN" dirty="0"/>
              <a:t>, F. J. Blanco-Silva, and S. Gruver, “</a:t>
            </a:r>
            <a:r>
              <a:rPr lang="en-IN" dirty="0" err="1"/>
              <a:t>Modeling</a:t>
            </a:r>
            <a:r>
              <a:rPr lang="en-IN" dirty="0"/>
              <a:t> the impact of </a:t>
            </a:r>
            <a:r>
              <a:rPr lang="en-IN" dirty="0" err="1"/>
              <a:t>ebola</a:t>
            </a:r>
            <a:r>
              <a:rPr lang="en-IN" dirty="0"/>
              <a:t> and bushmeat hunting </a:t>
            </a:r>
            <a:r>
              <a:rPr lang="en-IN" dirty="0" err="1"/>
              <a:t>onwestern</a:t>
            </a:r>
            <a:r>
              <a:rPr lang="en-IN" dirty="0"/>
              <a:t> lowland gorillas,” </a:t>
            </a:r>
            <a:r>
              <a:rPr lang="en-IN" dirty="0" err="1"/>
              <a:t>EcoHealth</a:t>
            </a:r>
            <a:r>
              <a:rPr lang="en-IN" dirty="0"/>
              <a:t>, vol. 4, pp. 151–155, 2007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O. Zakary, M. </a:t>
            </a:r>
            <a:r>
              <a:rPr lang="en-GB" dirty="0" err="1"/>
              <a:t>Rachik</a:t>
            </a:r>
            <a:r>
              <a:rPr lang="en-GB" dirty="0"/>
              <a:t>, and I. </a:t>
            </a:r>
            <a:r>
              <a:rPr lang="en-GB" dirty="0" err="1"/>
              <a:t>Elmouki</a:t>
            </a:r>
            <a:r>
              <a:rPr lang="en-GB" dirty="0"/>
              <a:t>, “Article: On the impact of awareness programs in HIV/AIDS prevention: An sir model with optimal control,” International Journal of Computer Applications, vol. 133, no. 9, pp.1–6, January 2016, published by Foundation of Computer Science (FCS), NY, USA.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Z. Yang, Z. Zeng, K. Wang, S.-S. Wong, W. Liang, M. </a:t>
            </a:r>
            <a:r>
              <a:rPr lang="en-IN" dirty="0" err="1"/>
              <a:t>Zanin</a:t>
            </a:r>
            <a:r>
              <a:rPr lang="en-IN" dirty="0"/>
              <a:t>, P. Liu, X. Cao, Z. Gao, Z. Mai, J. </a:t>
            </a:r>
            <a:r>
              <a:rPr lang="en-IN" dirty="0" err="1"/>
              <a:t>Liang,X</a:t>
            </a:r>
            <a:r>
              <a:rPr lang="en-IN" dirty="0"/>
              <a:t>.  Liu,  S.  Li,  Y.  Li,  F.  Ye,  W.  Guan,  Y.  Yang,  F.  Li,  S.  Luo,  Y.  </a:t>
            </a:r>
            <a:r>
              <a:rPr lang="en-IN" dirty="0" err="1"/>
              <a:t>Xie</a:t>
            </a:r>
            <a:r>
              <a:rPr lang="en-IN" dirty="0"/>
              <a:t>,  B.  Liu,  Z.  Wang,  S.  </a:t>
            </a:r>
            <a:r>
              <a:rPr lang="en-IN" dirty="0" err="1"/>
              <a:t>Zhang,Y</a:t>
            </a:r>
            <a:r>
              <a:rPr lang="en-IN" dirty="0"/>
              <a:t>. Wang, N. Zhong, and J. He, “Modified </a:t>
            </a:r>
            <a:r>
              <a:rPr lang="en-IN" dirty="0" err="1"/>
              <a:t>seir</a:t>
            </a:r>
            <a:r>
              <a:rPr lang="en-IN" dirty="0"/>
              <a:t> and ai prediction of the epidemics trend of covid-19 in china under public health interventions,” Journal of Thoracic Disease,  vol. 12,  no. 3,  2020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Radulescu</a:t>
            </a:r>
            <a:r>
              <a:rPr lang="en-GB" dirty="0"/>
              <a:t>, Anca &amp; Cavanagh, Kieran. (2020). Management strategies in a SEIR model of COVID-19 community spread. 10.13140/RG.2.2.12643.50726.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F. Rustam et al., "COVID-19 Future Forecasting Using Supervised Machine Learning Models," in IEEE Access, vol. 8, pp. 101489-101499, 2020, </a:t>
            </a:r>
            <a:r>
              <a:rPr lang="en-GB" dirty="0" err="1"/>
              <a:t>doi</a:t>
            </a:r>
            <a:r>
              <a:rPr lang="en-GB" dirty="0"/>
              <a:t>: 10.1109/ACCESS.2020.2997311.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N. Zheng et al., "Predicting COVID-19 in China Using Hybrid AI Model," in IEEE Transactions on Cybernetics, vol. 50, no. 7, pp. 2891-2904, July 2020, </a:t>
            </a:r>
            <a:r>
              <a:rPr lang="en-GB" dirty="0" err="1"/>
              <a:t>doi</a:t>
            </a:r>
            <a:r>
              <a:rPr lang="en-GB" dirty="0"/>
              <a:t>: 10.1109/TCYB.2020.2990162.</a:t>
            </a:r>
          </a:p>
        </p:txBody>
      </p:sp>
    </p:spTree>
    <p:extLst>
      <p:ext uri="{BB962C8B-B14F-4D97-AF65-F5344CB8AC3E}">
        <p14:creationId xmlns:p14="http://schemas.microsoft.com/office/powerpoint/2010/main" val="449883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0A94DD-4603-4362-A552-FCB70557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sz="2800" dirty="0"/>
              <a:t>eferences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81084C-49E0-486E-9D12-A1B7997F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2312"/>
            <a:ext cx="11029615" cy="511088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dirty="0">
                <a:hlinkClick r:id="rId2"/>
              </a:rPr>
              <a:t>https://www.kaggle.com/c/covid19-global-forecasting-week-4/data</a:t>
            </a:r>
            <a:endParaRPr lang="en-IN" dirty="0"/>
          </a:p>
          <a:p>
            <a:pPr marL="342900" indent="-342900">
              <a:buFont typeface="+mj-lt"/>
              <a:buAutoNum type="arabicPeriod" startAt="7"/>
            </a:pPr>
            <a:r>
              <a:rPr lang="en-IN" dirty="0">
                <a:hlinkClick r:id="rId3"/>
              </a:rPr>
              <a:t>https://www.kaggle.com/sudalairajkumar/covid19-in-india/data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644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96C1EC2-BD9F-AF46-8E97-9C93189398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2055" r="16075"/>
          <a:stretch/>
        </p:blipFill>
        <p:spPr>
          <a:xfrm>
            <a:off x="757645" y="1306287"/>
            <a:ext cx="2769325" cy="45199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69062892"/>
              </p:ext>
            </p:extLst>
          </p:nvPr>
        </p:nvGraphicFramePr>
        <p:xfrm>
          <a:off x="7405688" y="2005013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Classroom">
            <a:extLst>
              <a:ext uri="{FF2B5EF4-FFF2-40B4-BE49-F238E27FC236}">
                <a16:creationId xmlns:a16="http://schemas.microsoft.com/office/drawing/2014/main" id="{FA7ED40F-50FD-4578-AA5F-7D518B10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1482" y="5073723"/>
            <a:ext cx="2066618" cy="206661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66E53-BE34-4AA6-ADA2-71AFD171D4C7}"/>
              </a:ext>
            </a:extLst>
          </p:cNvPr>
          <p:cNvGrpSpPr/>
          <p:nvPr/>
        </p:nvGrpSpPr>
        <p:grpSpPr>
          <a:xfrm flipH="1">
            <a:off x="-87856" y="2440902"/>
            <a:ext cx="2066617" cy="1711854"/>
            <a:chOff x="728529" y="3072605"/>
            <a:chExt cx="553006" cy="441149"/>
          </a:xfrm>
          <a:solidFill>
            <a:srgbClr val="E32D91"/>
          </a:solidFill>
        </p:grpSpPr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AF4FEB51-F363-4D54-9F10-9FDC8F3C2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85" y="3072605"/>
              <a:ext cx="377050" cy="375794"/>
            </a:xfrm>
            <a:custGeom>
              <a:avLst/>
              <a:gdLst>
                <a:gd name="T0" fmla="*/ 152 w 430"/>
                <a:gd name="T1" fmla="*/ 0 h 430"/>
                <a:gd name="T2" fmla="*/ 241 w 430"/>
                <a:gd name="T3" fmla="*/ 0 h 430"/>
                <a:gd name="T4" fmla="*/ 241 w 430"/>
                <a:gd name="T5" fmla="*/ 50 h 430"/>
                <a:gd name="T6" fmla="*/ 295 w 430"/>
                <a:gd name="T7" fmla="*/ 72 h 430"/>
                <a:gd name="T8" fmla="*/ 330 w 430"/>
                <a:gd name="T9" fmla="*/ 37 h 430"/>
                <a:gd name="T10" fmla="*/ 393 w 430"/>
                <a:gd name="T11" fmla="*/ 100 h 430"/>
                <a:gd name="T12" fmla="*/ 358 w 430"/>
                <a:gd name="T13" fmla="*/ 135 h 430"/>
                <a:gd name="T14" fmla="*/ 380 w 430"/>
                <a:gd name="T15" fmla="*/ 189 h 430"/>
                <a:gd name="T16" fmla="*/ 430 w 430"/>
                <a:gd name="T17" fmla="*/ 189 h 430"/>
                <a:gd name="T18" fmla="*/ 430 w 430"/>
                <a:gd name="T19" fmla="*/ 278 h 430"/>
                <a:gd name="T20" fmla="*/ 380 w 430"/>
                <a:gd name="T21" fmla="*/ 278 h 430"/>
                <a:gd name="T22" fmla="*/ 358 w 430"/>
                <a:gd name="T23" fmla="*/ 332 h 430"/>
                <a:gd name="T24" fmla="*/ 393 w 430"/>
                <a:gd name="T25" fmla="*/ 367 h 430"/>
                <a:gd name="T26" fmla="*/ 330 w 430"/>
                <a:gd name="T27" fmla="*/ 430 h 430"/>
                <a:gd name="T28" fmla="*/ 295 w 430"/>
                <a:gd name="T29" fmla="*/ 395 h 430"/>
                <a:gd name="T30" fmla="*/ 273 w 430"/>
                <a:gd name="T31" fmla="*/ 406 h 430"/>
                <a:gd name="T32" fmla="*/ 276 w 430"/>
                <a:gd name="T33" fmla="*/ 374 h 430"/>
                <a:gd name="T34" fmla="*/ 275 w 430"/>
                <a:gd name="T35" fmla="*/ 367 h 430"/>
                <a:gd name="T36" fmla="*/ 352 w 430"/>
                <a:gd name="T37" fmla="*/ 233 h 430"/>
                <a:gd name="T38" fmla="*/ 197 w 430"/>
                <a:gd name="T39" fmla="*/ 78 h 430"/>
                <a:gd name="T40" fmla="*/ 61 w 430"/>
                <a:gd name="T41" fmla="*/ 157 h 430"/>
                <a:gd name="T42" fmla="*/ 59 w 430"/>
                <a:gd name="T43" fmla="*/ 157 h 430"/>
                <a:gd name="T44" fmla="*/ 23 w 430"/>
                <a:gd name="T45" fmla="*/ 160 h 430"/>
                <a:gd name="T46" fmla="*/ 35 w 430"/>
                <a:gd name="T47" fmla="*/ 135 h 430"/>
                <a:gd name="T48" fmla="*/ 0 w 430"/>
                <a:gd name="T49" fmla="*/ 100 h 430"/>
                <a:gd name="T50" fmla="*/ 63 w 430"/>
                <a:gd name="T51" fmla="*/ 37 h 430"/>
                <a:gd name="T52" fmla="*/ 98 w 430"/>
                <a:gd name="T53" fmla="*/ 72 h 430"/>
                <a:gd name="T54" fmla="*/ 152 w 430"/>
                <a:gd name="T55" fmla="*/ 50 h 430"/>
                <a:gd name="T56" fmla="*/ 152 w 430"/>
                <a:gd name="T5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0" h="430">
                  <a:moveTo>
                    <a:pt x="152" y="0"/>
                  </a:moveTo>
                  <a:cubicBezTo>
                    <a:pt x="241" y="0"/>
                    <a:pt x="241" y="0"/>
                    <a:pt x="241" y="0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61" y="54"/>
                    <a:pt x="279" y="62"/>
                    <a:pt x="295" y="72"/>
                  </a:cubicBezTo>
                  <a:cubicBezTo>
                    <a:pt x="330" y="37"/>
                    <a:pt x="330" y="37"/>
                    <a:pt x="330" y="37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58" y="135"/>
                    <a:pt x="358" y="135"/>
                    <a:pt x="358" y="135"/>
                  </a:cubicBezTo>
                  <a:cubicBezTo>
                    <a:pt x="368" y="151"/>
                    <a:pt x="376" y="170"/>
                    <a:pt x="380" y="189"/>
                  </a:cubicBezTo>
                  <a:cubicBezTo>
                    <a:pt x="430" y="189"/>
                    <a:pt x="430" y="189"/>
                    <a:pt x="430" y="189"/>
                  </a:cubicBezTo>
                  <a:cubicBezTo>
                    <a:pt x="430" y="278"/>
                    <a:pt x="430" y="278"/>
                    <a:pt x="430" y="278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76" y="297"/>
                    <a:pt x="368" y="315"/>
                    <a:pt x="358" y="332"/>
                  </a:cubicBezTo>
                  <a:cubicBezTo>
                    <a:pt x="393" y="367"/>
                    <a:pt x="393" y="367"/>
                    <a:pt x="393" y="367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88" y="399"/>
                    <a:pt x="281" y="403"/>
                    <a:pt x="273" y="406"/>
                  </a:cubicBezTo>
                  <a:cubicBezTo>
                    <a:pt x="275" y="396"/>
                    <a:pt x="276" y="385"/>
                    <a:pt x="276" y="374"/>
                  </a:cubicBezTo>
                  <a:cubicBezTo>
                    <a:pt x="276" y="372"/>
                    <a:pt x="276" y="370"/>
                    <a:pt x="275" y="367"/>
                  </a:cubicBezTo>
                  <a:cubicBezTo>
                    <a:pt x="321" y="340"/>
                    <a:pt x="352" y="291"/>
                    <a:pt x="352" y="233"/>
                  </a:cubicBezTo>
                  <a:cubicBezTo>
                    <a:pt x="352" y="148"/>
                    <a:pt x="283" y="78"/>
                    <a:pt x="197" y="78"/>
                  </a:cubicBezTo>
                  <a:cubicBezTo>
                    <a:pt x="139" y="78"/>
                    <a:pt x="88" y="110"/>
                    <a:pt x="61" y="157"/>
                  </a:cubicBezTo>
                  <a:cubicBezTo>
                    <a:pt x="60" y="157"/>
                    <a:pt x="60" y="157"/>
                    <a:pt x="59" y="157"/>
                  </a:cubicBezTo>
                  <a:cubicBezTo>
                    <a:pt x="46" y="157"/>
                    <a:pt x="34" y="158"/>
                    <a:pt x="23" y="160"/>
                  </a:cubicBezTo>
                  <a:cubicBezTo>
                    <a:pt x="26" y="151"/>
                    <a:pt x="31" y="143"/>
                    <a:pt x="35" y="13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15" y="62"/>
                    <a:pt x="133" y="54"/>
                    <a:pt x="152" y="50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D11FB54C-3BC8-46E0-A9A5-1CB9EE084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830" y="3170638"/>
              <a:ext cx="138252" cy="136995"/>
            </a:xfrm>
            <a:custGeom>
              <a:avLst/>
              <a:gdLst>
                <a:gd name="T0" fmla="*/ 110 w 157"/>
                <a:gd name="T1" fmla="*/ 78 h 157"/>
                <a:gd name="T2" fmla="*/ 78 w 157"/>
                <a:gd name="T3" fmla="*/ 47 h 157"/>
                <a:gd name="T4" fmla="*/ 46 w 157"/>
                <a:gd name="T5" fmla="*/ 78 h 157"/>
                <a:gd name="T6" fmla="*/ 78 w 157"/>
                <a:gd name="T7" fmla="*/ 110 h 157"/>
                <a:gd name="T8" fmla="*/ 110 w 157"/>
                <a:gd name="T9" fmla="*/ 78 h 157"/>
                <a:gd name="T10" fmla="*/ 45 w 157"/>
                <a:gd name="T11" fmla="*/ 24 h 157"/>
                <a:gd name="T12" fmla="*/ 63 w 157"/>
                <a:gd name="T13" fmla="*/ 16 h 157"/>
                <a:gd name="T14" fmla="*/ 63 w 157"/>
                <a:gd name="T15" fmla="*/ 0 h 157"/>
                <a:gd name="T16" fmla="*/ 93 w 157"/>
                <a:gd name="T17" fmla="*/ 0 h 157"/>
                <a:gd name="T18" fmla="*/ 93 w 157"/>
                <a:gd name="T19" fmla="*/ 16 h 157"/>
                <a:gd name="T20" fmla="*/ 112 w 157"/>
                <a:gd name="T21" fmla="*/ 24 h 157"/>
                <a:gd name="T22" fmla="*/ 123 w 157"/>
                <a:gd name="T23" fmla="*/ 12 h 157"/>
                <a:gd name="T24" fmla="*/ 145 w 157"/>
                <a:gd name="T25" fmla="*/ 33 h 157"/>
                <a:gd name="T26" fmla="*/ 133 w 157"/>
                <a:gd name="T27" fmla="*/ 45 h 157"/>
                <a:gd name="T28" fmla="*/ 140 w 157"/>
                <a:gd name="T29" fmla="*/ 63 h 157"/>
                <a:gd name="T30" fmla="*/ 157 w 157"/>
                <a:gd name="T31" fmla="*/ 63 h 157"/>
                <a:gd name="T32" fmla="*/ 157 w 157"/>
                <a:gd name="T33" fmla="*/ 93 h 157"/>
                <a:gd name="T34" fmla="*/ 140 w 157"/>
                <a:gd name="T35" fmla="*/ 93 h 157"/>
                <a:gd name="T36" fmla="*/ 133 w 157"/>
                <a:gd name="T37" fmla="*/ 112 h 157"/>
                <a:gd name="T38" fmla="*/ 145 w 157"/>
                <a:gd name="T39" fmla="*/ 123 h 157"/>
                <a:gd name="T40" fmla="*/ 123 w 157"/>
                <a:gd name="T41" fmla="*/ 145 h 157"/>
                <a:gd name="T42" fmla="*/ 112 w 157"/>
                <a:gd name="T43" fmla="*/ 133 h 157"/>
                <a:gd name="T44" fmla="*/ 93 w 157"/>
                <a:gd name="T45" fmla="*/ 140 h 157"/>
                <a:gd name="T46" fmla="*/ 93 w 157"/>
                <a:gd name="T47" fmla="*/ 157 h 157"/>
                <a:gd name="T48" fmla="*/ 63 w 157"/>
                <a:gd name="T49" fmla="*/ 157 h 157"/>
                <a:gd name="T50" fmla="*/ 63 w 157"/>
                <a:gd name="T51" fmla="*/ 140 h 157"/>
                <a:gd name="T52" fmla="*/ 45 w 157"/>
                <a:gd name="T53" fmla="*/ 133 h 157"/>
                <a:gd name="T54" fmla="*/ 33 w 157"/>
                <a:gd name="T55" fmla="*/ 145 h 157"/>
                <a:gd name="T56" fmla="*/ 12 w 157"/>
                <a:gd name="T57" fmla="*/ 123 h 157"/>
                <a:gd name="T58" fmla="*/ 24 w 157"/>
                <a:gd name="T59" fmla="*/ 112 h 157"/>
                <a:gd name="T60" fmla="*/ 16 w 157"/>
                <a:gd name="T61" fmla="*/ 93 h 157"/>
                <a:gd name="T62" fmla="*/ 0 w 157"/>
                <a:gd name="T63" fmla="*/ 93 h 157"/>
                <a:gd name="T64" fmla="*/ 0 w 157"/>
                <a:gd name="T65" fmla="*/ 63 h 157"/>
                <a:gd name="T66" fmla="*/ 16 w 157"/>
                <a:gd name="T67" fmla="*/ 63 h 157"/>
                <a:gd name="T68" fmla="*/ 24 w 157"/>
                <a:gd name="T69" fmla="*/ 45 h 157"/>
                <a:gd name="T70" fmla="*/ 12 w 157"/>
                <a:gd name="T71" fmla="*/ 33 h 157"/>
                <a:gd name="T72" fmla="*/ 33 w 157"/>
                <a:gd name="T73" fmla="*/ 12 h 157"/>
                <a:gd name="T74" fmla="*/ 45 w 157"/>
                <a:gd name="T75" fmla="*/ 2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57">
                  <a:moveTo>
                    <a:pt x="110" y="78"/>
                  </a:moveTo>
                  <a:cubicBezTo>
                    <a:pt x="110" y="61"/>
                    <a:pt x="96" y="47"/>
                    <a:pt x="78" y="47"/>
                  </a:cubicBezTo>
                  <a:cubicBezTo>
                    <a:pt x="61" y="47"/>
                    <a:pt x="46" y="61"/>
                    <a:pt x="46" y="78"/>
                  </a:cubicBezTo>
                  <a:cubicBezTo>
                    <a:pt x="46" y="96"/>
                    <a:pt x="61" y="110"/>
                    <a:pt x="78" y="110"/>
                  </a:cubicBezTo>
                  <a:cubicBezTo>
                    <a:pt x="96" y="110"/>
                    <a:pt x="110" y="96"/>
                    <a:pt x="110" y="78"/>
                  </a:cubicBezTo>
                  <a:close/>
                  <a:moveTo>
                    <a:pt x="45" y="24"/>
                  </a:moveTo>
                  <a:cubicBezTo>
                    <a:pt x="51" y="21"/>
                    <a:pt x="57" y="18"/>
                    <a:pt x="63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0" y="18"/>
                    <a:pt x="106" y="21"/>
                    <a:pt x="112" y="24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6" y="51"/>
                    <a:pt x="139" y="57"/>
                    <a:pt x="140" y="63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100"/>
                    <a:pt x="136" y="106"/>
                    <a:pt x="133" y="11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06" y="136"/>
                    <a:pt x="100" y="139"/>
                    <a:pt x="93" y="140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40"/>
                    <a:pt x="63" y="140"/>
                    <a:pt x="63" y="140"/>
                  </a:cubicBezTo>
                  <a:cubicBezTo>
                    <a:pt x="57" y="139"/>
                    <a:pt x="51" y="136"/>
                    <a:pt x="45" y="133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0" y="106"/>
                    <a:pt x="18" y="100"/>
                    <a:pt x="16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57"/>
                    <a:pt x="20" y="51"/>
                    <a:pt x="24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D66E5AA5-105D-446B-8607-D0DF5E63C4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01" y="3286267"/>
              <a:ext cx="226230" cy="227487"/>
            </a:xfrm>
            <a:custGeom>
              <a:avLst/>
              <a:gdLst>
                <a:gd name="T0" fmla="*/ 182 w 259"/>
                <a:gd name="T1" fmla="*/ 130 h 260"/>
                <a:gd name="T2" fmla="*/ 130 w 259"/>
                <a:gd name="T3" fmla="*/ 78 h 260"/>
                <a:gd name="T4" fmla="*/ 77 w 259"/>
                <a:gd name="T5" fmla="*/ 130 h 260"/>
                <a:gd name="T6" fmla="*/ 130 w 259"/>
                <a:gd name="T7" fmla="*/ 183 h 260"/>
                <a:gd name="T8" fmla="*/ 182 w 259"/>
                <a:gd name="T9" fmla="*/ 130 h 260"/>
                <a:gd name="T10" fmla="*/ 27 w 259"/>
                <a:gd name="T11" fmla="*/ 155 h 260"/>
                <a:gd name="T12" fmla="*/ 0 w 259"/>
                <a:gd name="T13" fmla="*/ 155 h 260"/>
                <a:gd name="T14" fmla="*/ 0 w 259"/>
                <a:gd name="T15" fmla="*/ 105 h 260"/>
                <a:gd name="T16" fmla="*/ 27 w 259"/>
                <a:gd name="T17" fmla="*/ 105 h 260"/>
                <a:gd name="T18" fmla="*/ 40 w 259"/>
                <a:gd name="T19" fmla="*/ 75 h 260"/>
                <a:gd name="T20" fmla="*/ 20 w 259"/>
                <a:gd name="T21" fmla="*/ 56 h 260"/>
                <a:gd name="T22" fmla="*/ 55 w 259"/>
                <a:gd name="T23" fmla="*/ 21 h 260"/>
                <a:gd name="T24" fmla="*/ 75 w 259"/>
                <a:gd name="T25" fmla="*/ 40 h 260"/>
                <a:gd name="T26" fmla="*/ 105 w 259"/>
                <a:gd name="T27" fmla="*/ 28 h 260"/>
                <a:gd name="T28" fmla="*/ 105 w 259"/>
                <a:gd name="T29" fmla="*/ 0 h 260"/>
                <a:gd name="T30" fmla="*/ 154 w 259"/>
                <a:gd name="T31" fmla="*/ 0 h 260"/>
                <a:gd name="T32" fmla="*/ 154 w 259"/>
                <a:gd name="T33" fmla="*/ 28 h 260"/>
                <a:gd name="T34" fmla="*/ 184 w 259"/>
                <a:gd name="T35" fmla="*/ 40 h 260"/>
                <a:gd name="T36" fmla="*/ 204 w 259"/>
                <a:gd name="T37" fmla="*/ 21 h 260"/>
                <a:gd name="T38" fmla="*/ 239 w 259"/>
                <a:gd name="T39" fmla="*/ 56 h 260"/>
                <a:gd name="T40" fmla="*/ 219 w 259"/>
                <a:gd name="T41" fmla="*/ 75 h 260"/>
                <a:gd name="T42" fmla="*/ 232 w 259"/>
                <a:gd name="T43" fmla="*/ 105 h 260"/>
                <a:gd name="T44" fmla="*/ 259 w 259"/>
                <a:gd name="T45" fmla="*/ 105 h 260"/>
                <a:gd name="T46" fmla="*/ 259 w 259"/>
                <a:gd name="T47" fmla="*/ 155 h 260"/>
                <a:gd name="T48" fmla="*/ 232 w 259"/>
                <a:gd name="T49" fmla="*/ 155 h 260"/>
                <a:gd name="T50" fmla="*/ 219 w 259"/>
                <a:gd name="T51" fmla="*/ 185 h 260"/>
                <a:gd name="T52" fmla="*/ 239 w 259"/>
                <a:gd name="T53" fmla="*/ 204 h 260"/>
                <a:gd name="T54" fmla="*/ 204 w 259"/>
                <a:gd name="T55" fmla="*/ 239 h 260"/>
                <a:gd name="T56" fmla="*/ 184 w 259"/>
                <a:gd name="T57" fmla="*/ 220 h 260"/>
                <a:gd name="T58" fmla="*/ 154 w 259"/>
                <a:gd name="T59" fmla="*/ 232 h 260"/>
                <a:gd name="T60" fmla="*/ 154 w 259"/>
                <a:gd name="T61" fmla="*/ 260 h 260"/>
                <a:gd name="T62" fmla="*/ 105 w 259"/>
                <a:gd name="T63" fmla="*/ 260 h 260"/>
                <a:gd name="T64" fmla="*/ 105 w 259"/>
                <a:gd name="T65" fmla="*/ 232 h 260"/>
                <a:gd name="T66" fmla="*/ 75 w 259"/>
                <a:gd name="T67" fmla="*/ 220 h 260"/>
                <a:gd name="T68" fmla="*/ 55 w 259"/>
                <a:gd name="T69" fmla="*/ 239 h 260"/>
                <a:gd name="T70" fmla="*/ 20 w 259"/>
                <a:gd name="T71" fmla="*/ 204 h 260"/>
                <a:gd name="T72" fmla="*/ 40 w 259"/>
                <a:gd name="T73" fmla="*/ 185 h 260"/>
                <a:gd name="T74" fmla="*/ 27 w 259"/>
                <a:gd name="T75" fmla="*/ 1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60">
                  <a:moveTo>
                    <a:pt x="182" y="130"/>
                  </a:moveTo>
                  <a:cubicBezTo>
                    <a:pt x="182" y="101"/>
                    <a:pt x="159" y="78"/>
                    <a:pt x="130" y="78"/>
                  </a:cubicBezTo>
                  <a:cubicBezTo>
                    <a:pt x="101" y="78"/>
                    <a:pt x="77" y="101"/>
                    <a:pt x="77" y="130"/>
                  </a:cubicBezTo>
                  <a:cubicBezTo>
                    <a:pt x="77" y="159"/>
                    <a:pt x="101" y="183"/>
                    <a:pt x="130" y="183"/>
                  </a:cubicBezTo>
                  <a:cubicBezTo>
                    <a:pt x="159" y="183"/>
                    <a:pt x="182" y="159"/>
                    <a:pt x="182" y="130"/>
                  </a:cubicBezTo>
                  <a:close/>
                  <a:moveTo>
                    <a:pt x="27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0" y="95"/>
                    <a:pt x="34" y="85"/>
                    <a:pt x="40" y="7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4" y="35"/>
                    <a:pt x="94" y="31"/>
                    <a:pt x="105" y="2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65" y="31"/>
                    <a:pt x="175" y="35"/>
                    <a:pt x="184" y="40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25" y="85"/>
                    <a:pt x="229" y="95"/>
                    <a:pt x="232" y="105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59" y="155"/>
                    <a:pt x="259" y="155"/>
                    <a:pt x="259" y="155"/>
                  </a:cubicBezTo>
                  <a:cubicBezTo>
                    <a:pt x="232" y="155"/>
                    <a:pt x="232" y="155"/>
                    <a:pt x="232" y="155"/>
                  </a:cubicBezTo>
                  <a:cubicBezTo>
                    <a:pt x="229" y="166"/>
                    <a:pt x="225" y="176"/>
                    <a:pt x="219" y="185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75" y="225"/>
                    <a:pt x="165" y="230"/>
                    <a:pt x="154" y="232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05" y="260"/>
                    <a:pt x="105" y="260"/>
                    <a:pt x="105" y="260"/>
                  </a:cubicBezTo>
                  <a:cubicBezTo>
                    <a:pt x="105" y="232"/>
                    <a:pt x="105" y="232"/>
                    <a:pt x="105" y="232"/>
                  </a:cubicBezTo>
                  <a:cubicBezTo>
                    <a:pt x="94" y="230"/>
                    <a:pt x="84" y="225"/>
                    <a:pt x="75" y="220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34" y="176"/>
                    <a:pt x="30" y="166"/>
                    <a:pt x="27" y="15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0AD3BA0-DE7B-405F-A462-25BDF6F68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529" y="3302606"/>
              <a:ext cx="111858" cy="111859"/>
            </a:xfrm>
            <a:custGeom>
              <a:avLst/>
              <a:gdLst>
                <a:gd name="T0" fmla="*/ 90 w 128"/>
                <a:gd name="T1" fmla="*/ 64 h 128"/>
                <a:gd name="T2" fmla="*/ 64 w 128"/>
                <a:gd name="T3" fmla="*/ 39 h 128"/>
                <a:gd name="T4" fmla="*/ 38 w 128"/>
                <a:gd name="T5" fmla="*/ 64 h 128"/>
                <a:gd name="T6" fmla="*/ 64 w 128"/>
                <a:gd name="T7" fmla="*/ 90 h 128"/>
                <a:gd name="T8" fmla="*/ 90 w 128"/>
                <a:gd name="T9" fmla="*/ 64 h 128"/>
                <a:gd name="T10" fmla="*/ 76 w 128"/>
                <a:gd name="T11" fmla="*/ 128 h 128"/>
                <a:gd name="T12" fmla="*/ 51 w 128"/>
                <a:gd name="T13" fmla="*/ 128 h 128"/>
                <a:gd name="T14" fmla="*/ 51 w 128"/>
                <a:gd name="T15" fmla="*/ 115 h 128"/>
                <a:gd name="T16" fmla="*/ 37 w 128"/>
                <a:gd name="T17" fmla="*/ 109 h 128"/>
                <a:gd name="T18" fmla="*/ 27 w 128"/>
                <a:gd name="T19" fmla="*/ 118 h 128"/>
                <a:gd name="T20" fmla="*/ 10 w 128"/>
                <a:gd name="T21" fmla="*/ 101 h 128"/>
                <a:gd name="T22" fmla="*/ 19 w 128"/>
                <a:gd name="T23" fmla="*/ 91 h 128"/>
                <a:gd name="T24" fmla="*/ 13 w 128"/>
                <a:gd name="T25" fmla="*/ 77 h 128"/>
                <a:gd name="T26" fmla="*/ 0 w 128"/>
                <a:gd name="T27" fmla="*/ 77 h 128"/>
                <a:gd name="T28" fmla="*/ 0 w 128"/>
                <a:gd name="T29" fmla="*/ 52 h 128"/>
                <a:gd name="T30" fmla="*/ 13 w 128"/>
                <a:gd name="T31" fmla="*/ 52 h 128"/>
                <a:gd name="T32" fmla="*/ 19 w 128"/>
                <a:gd name="T33" fmla="*/ 37 h 128"/>
                <a:gd name="T34" fmla="*/ 10 w 128"/>
                <a:gd name="T35" fmla="*/ 28 h 128"/>
                <a:gd name="T36" fmla="*/ 27 w 128"/>
                <a:gd name="T37" fmla="*/ 11 h 128"/>
                <a:gd name="T38" fmla="*/ 37 w 128"/>
                <a:gd name="T39" fmla="*/ 20 h 128"/>
                <a:gd name="T40" fmla="*/ 51 w 128"/>
                <a:gd name="T41" fmla="*/ 14 h 128"/>
                <a:gd name="T42" fmla="*/ 51 w 128"/>
                <a:gd name="T43" fmla="*/ 0 h 128"/>
                <a:gd name="T44" fmla="*/ 76 w 128"/>
                <a:gd name="T45" fmla="*/ 0 h 128"/>
                <a:gd name="T46" fmla="*/ 76 w 128"/>
                <a:gd name="T47" fmla="*/ 14 h 128"/>
                <a:gd name="T48" fmla="*/ 91 w 128"/>
                <a:gd name="T49" fmla="*/ 20 h 128"/>
                <a:gd name="T50" fmla="*/ 100 w 128"/>
                <a:gd name="T51" fmla="*/ 11 h 128"/>
                <a:gd name="T52" fmla="*/ 118 w 128"/>
                <a:gd name="T53" fmla="*/ 28 h 128"/>
                <a:gd name="T54" fmla="*/ 108 w 128"/>
                <a:gd name="T55" fmla="*/ 37 h 128"/>
                <a:gd name="T56" fmla="*/ 114 w 128"/>
                <a:gd name="T57" fmla="*/ 52 h 128"/>
                <a:gd name="T58" fmla="*/ 128 w 128"/>
                <a:gd name="T59" fmla="*/ 52 h 128"/>
                <a:gd name="T60" fmla="*/ 128 w 128"/>
                <a:gd name="T61" fmla="*/ 77 h 128"/>
                <a:gd name="T62" fmla="*/ 114 w 128"/>
                <a:gd name="T63" fmla="*/ 77 h 128"/>
                <a:gd name="T64" fmla="*/ 108 w 128"/>
                <a:gd name="T65" fmla="*/ 91 h 128"/>
                <a:gd name="T66" fmla="*/ 118 w 128"/>
                <a:gd name="T67" fmla="*/ 101 h 128"/>
                <a:gd name="T68" fmla="*/ 100 w 128"/>
                <a:gd name="T69" fmla="*/ 118 h 128"/>
                <a:gd name="T70" fmla="*/ 91 w 128"/>
                <a:gd name="T71" fmla="*/ 109 h 128"/>
                <a:gd name="T72" fmla="*/ 76 w 128"/>
                <a:gd name="T73" fmla="*/ 115 h 128"/>
                <a:gd name="T74" fmla="*/ 76 w 128"/>
                <a:gd name="T7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90" y="64"/>
                  </a:moveTo>
                  <a:cubicBezTo>
                    <a:pt x="90" y="50"/>
                    <a:pt x="78" y="39"/>
                    <a:pt x="64" y="39"/>
                  </a:cubicBezTo>
                  <a:cubicBezTo>
                    <a:pt x="49" y="39"/>
                    <a:pt x="38" y="50"/>
                    <a:pt x="38" y="64"/>
                  </a:cubicBezTo>
                  <a:cubicBezTo>
                    <a:pt x="38" y="79"/>
                    <a:pt x="49" y="90"/>
                    <a:pt x="64" y="90"/>
                  </a:cubicBezTo>
                  <a:cubicBezTo>
                    <a:pt x="78" y="90"/>
                    <a:pt x="90" y="79"/>
                    <a:pt x="90" y="64"/>
                  </a:cubicBezTo>
                  <a:close/>
                  <a:moveTo>
                    <a:pt x="76" y="128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46" y="114"/>
                    <a:pt x="41" y="111"/>
                    <a:pt x="37" y="109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6" y="87"/>
                    <a:pt x="14" y="82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47"/>
                    <a:pt x="16" y="42"/>
                    <a:pt x="19" y="3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1" y="17"/>
                    <a:pt x="46" y="15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5"/>
                    <a:pt x="86" y="17"/>
                    <a:pt x="91" y="2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1" y="42"/>
                    <a:pt x="113" y="47"/>
                    <a:pt x="114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3" y="82"/>
                    <a:pt x="111" y="87"/>
                    <a:pt x="108" y="9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6" y="111"/>
                    <a:pt x="81" y="114"/>
                    <a:pt x="76" y="115"/>
                  </a:cubicBezTo>
                  <a:lnTo>
                    <a:pt x="76" y="12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A2A619-075A-437F-82E8-C6711A432847}"/>
              </a:ext>
            </a:extLst>
          </p:cNvPr>
          <p:cNvGrpSpPr/>
          <p:nvPr/>
        </p:nvGrpSpPr>
        <p:grpSpPr>
          <a:xfrm>
            <a:off x="-9477" y="78698"/>
            <a:ext cx="1859364" cy="1859357"/>
            <a:chOff x="613750" y="1908663"/>
            <a:chExt cx="517934" cy="517932"/>
          </a:xfrm>
          <a:solidFill>
            <a:schemeClr val="accent1">
              <a:lumMod val="40000"/>
              <a:lumOff val="60000"/>
              <a:alpha val="14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C8E94D6-7353-41F5-8F22-00B20AAF3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750" y="1908663"/>
              <a:ext cx="517934" cy="517932"/>
            </a:xfrm>
            <a:custGeom>
              <a:avLst/>
              <a:gdLst>
                <a:gd name="T0" fmla="*/ 145 w 150"/>
                <a:gd name="T1" fmla="*/ 69 h 150"/>
                <a:gd name="T2" fmla="*/ 139 w 150"/>
                <a:gd name="T3" fmla="*/ 69 h 150"/>
                <a:gd name="T4" fmla="*/ 81 w 150"/>
                <a:gd name="T5" fmla="*/ 12 h 150"/>
                <a:gd name="T6" fmla="*/ 81 w 150"/>
                <a:gd name="T7" fmla="*/ 6 h 150"/>
                <a:gd name="T8" fmla="*/ 75 w 150"/>
                <a:gd name="T9" fmla="*/ 0 h 150"/>
                <a:gd name="T10" fmla="*/ 69 w 150"/>
                <a:gd name="T11" fmla="*/ 6 h 150"/>
                <a:gd name="T12" fmla="*/ 69 w 150"/>
                <a:gd name="T13" fmla="*/ 12 h 150"/>
                <a:gd name="T14" fmla="*/ 12 w 150"/>
                <a:gd name="T15" fmla="*/ 69 h 150"/>
                <a:gd name="T16" fmla="*/ 6 w 150"/>
                <a:gd name="T17" fmla="*/ 69 h 150"/>
                <a:gd name="T18" fmla="*/ 0 w 150"/>
                <a:gd name="T19" fmla="*/ 75 h 150"/>
                <a:gd name="T20" fmla="*/ 6 w 150"/>
                <a:gd name="T21" fmla="*/ 81 h 150"/>
                <a:gd name="T22" fmla="*/ 12 w 150"/>
                <a:gd name="T23" fmla="*/ 81 h 150"/>
                <a:gd name="T24" fmla="*/ 69 w 150"/>
                <a:gd name="T25" fmla="*/ 139 h 150"/>
                <a:gd name="T26" fmla="*/ 69 w 150"/>
                <a:gd name="T27" fmla="*/ 145 h 150"/>
                <a:gd name="T28" fmla="*/ 75 w 150"/>
                <a:gd name="T29" fmla="*/ 150 h 150"/>
                <a:gd name="T30" fmla="*/ 81 w 150"/>
                <a:gd name="T31" fmla="*/ 145 h 150"/>
                <a:gd name="T32" fmla="*/ 81 w 150"/>
                <a:gd name="T33" fmla="*/ 139 h 150"/>
                <a:gd name="T34" fmla="*/ 139 w 150"/>
                <a:gd name="T35" fmla="*/ 81 h 150"/>
                <a:gd name="T36" fmla="*/ 145 w 150"/>
                <a:gd name="T37" fmla="*/ 81 h 150"/>
                <a:gd name="T38" fmla="*/ 150 w 150"/>
                <a:gd name="T39" fmla="*/ 75 h 150"/>
                <a:gd name="T40" fmla="*/ 145 w 150"/>
                <a:gd name="T41" fmla="*/ 69 h 150"/>
                <a:gd name="T42" fmla="*/ 69 w 150"/>
                <a:gd name="T43" fmla="*/ 23 h 150"/>
                <a:gd name="T44" fmla="*/ 69 w 150"/>
                <a:gd name="T45" fmla="*/ 29 h 150"/>
                <a:gd name="T46" fmla="*/ 75 w 150"/>
                <a:gd name="T47" fmla="*/ 35 h 150"/>
                <a:gd name="T48" fmla="*/ 81 w 150"/>
                <a:gd name="T49" fmla="*/ 29 h 150"/>
                <a:gd name="T50" fmla="*/ 81 w 150"/>
                <a:gd name="T51" fmla="*/ 23 h 150"/>
                <a:gd name="T52" fmla="*/ 125 w 150"/>
                <a:gd name="T53" fmla="*/ 60 h 150"/>
                <a:gd name="T54" fmla="*/ 75 w 150"/>
                <a:gd name="T55" fmla="*/ 41 h 150"/>
                <a:gd name="T56" fmla="*/ 25 w 150"/>
                <a:gd name="T57" fmla="*/ 60 h 150"/>
                <a:gd name="T58" fmla="*/ 69 w 150"/>
                <a:gd name="T59" fmla="*/ 23 h 150"/>
                <a:gd name="T60" fmla="*/ 52 w 150"/>
                <a:gd name="T61" fmla="*/ 75 h 150"/>
                <a:gd name="T62" fmla="*/ 75 w 150"/>
                <a:gd name="T63" fmla="*/ 52 h 150"/>
                <a:gd name="T64" fmla="*/ 98 w 150"/>
                <a:gd name="T65" fmla="*/ 75 h 150"/>
                <a:gd name="T66" fmla="*/ 75 w 150"/>
                <a:gd name="T67" fmla="*/ 98 h 150"/>
                <a:gd name="T68" fmla="*/ 52 w 150"/>
                <a:gd name="T69" fmla="*/ 75 h 150"/>
                <a:gd name="T70" fmla="*/ 43 w 150"/>
                <a:gd name="T71" fmla="*/ 88 h 150"/>
                <a:gd name="T72" fmla="*/ 26 w 150"/>
                <a:gd name="T73" fmla="*/ 75 h 150"/>
                <a:gd name="T74" fmla="*/ 43 w 150"/>
                <a:gd name="T75" fmla="*/ 62 h 150"/>
                <a:gd name="T76" fmla="*/ 41 w 150"/>
                <a:gd name="T77" fmla="*/ 75 h 150"/>
                <a:gd name="T78" fmla="*/ 43 w 150"/>
                <a:gd name="T79" fmla="*/ 88 h 150"/>
                <a:gd name="T80" fmla="*/ 107 w 150"/>
                <a:gd name="T81" fmla="*/ 62 h 150"/>
                <a:gd name="T82" fmla="*/ 125 w 150"/>
                <a:gd name="T83" fmla="*/ 75 h 150"/>
                <a:gd name="T84" fmla="*/ 107 w 150"/>
                <a:gd name="T85" fmla="*/ 88 h 150"/>
                <a:gd name="T86" fmla="*/ 110 w 150"/>
                <a:gd name="T87" fmla="*/ 75 h 150"/>
                <a:gd name="T88" fmla="*/ 107 w 150"/>
                <a:gd name="T89" fmla="*/ 62 h 150"/>
                <a:gd name="T90" fmla="*/ 81 w 150"/>
                <a:gd name="T91" fmla="*/ 127 h 150"/>
                <a:gd name="T92" fmla="*/ 81 w 150"/>
                <a:gd name="T93" fmla="*/ 121 h 150"/>
                <a:gd name="T94" fmla="*/ 75 w 150"/>
                <a:gd name="T95" fmla="*/ 116 h 150"/>
                <a:gd name="T96" fmla="*/ 69 w 150"/>
                <a:gd name="T97" fmla="*/ 121 h 150"/>
                <a:gd name="T98" fmla="*/ 69 w 150"/>
                <a:gd name="T99" fmla="*/ 127 h 150"/>
                <a:gd name="T100" fmla="*/ 25 w 150"/>
                <a:gd name="T101" fmla="*/ 90 h 150"/>
                <a:gd name="T102" fmla="*/ 75 w 150"/>
                <a:gd name="T103" fmla="*/ 110 h 150"/>
                <a:gd name="T104" fmla="*/ 125 w 150"/>
                <a:gd name="T105" fmla="*/ 90 h 150"/>
                <a:gd name="T106" fmla="*/ 81 w 150"/>
                <a:gd name="T107" fmla="*/ 127 h 150"/>
                <a:gd name="T108" fmla="*/ 81 w 150"/>
                <a:gd name="T109" fmla="*/ 127 h 150"/>
                <a:gd name="T110" fmla="*/ 81 w 150"/>
                <a:gd name="T111" fmla="*/ 12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0" h="150">
                  <a:moveTo>
                    <a:pt x="145" y="69"/>
                  </a:moveTo>
                  <a:cubicBezTo>
                    <a:pt x="139" y="69"/>
                    <a:pt x="139" y="69"/>
                    <a:pt x="139" y="69"/>
                  </a:cubicBezTo>
                  <a:cubicBezTo>
                    <a:pt x="136" y="39"/>
                    <a:pt x="111" y="15"/>
                    <a:pt x="81" y="12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3"/>
                    <a:pt x="78" y="0"/>
                    <a:pt x="75" y="0"/>
                  </a:cubicBezTo>
                  <a:cubicBezTo>
                    <a:pt x="72" y="0"/>
                    <a:pt x="69" y="3"/>
                    <a:pt x="69" y="6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39" y="15"/>
                    <a:pt x="15" y="39"/>
                    <a:pt x="12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3" y="69"/>
                    <a:pt x="0" y="72"/>
                    <a:pt x="0" y="75"/>
                  </a:cubicBezTo>
                  <a:cubicBezTo>
                    <a:pt x="0" y="78"/>
                    <a:pt x="3" y="81"/>
                    <a:pt x="6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5" y="111"/>
                    <a:pt x="39" y="136"/>
                    <a:pt x="69" y="139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9" y="148"/>
                    <a:pt x="72" y="150"/>
                    <a:pt x="75" y="150"/>
                  </a:cubicBezTo>
                  <a:cubicBezTo>
                    <a:pt x="78" y="150"/>
                    <a:pt x="81" y="148"/>
                    <a:pt x="81" y="145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111" y="136"/>
                    <a:pt x="136" y="111"/>
                    <a:pt x="139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8" y="81"/>
                    <a:pt x="150" y="78"/>
                    <a:pt x="150" y="75"/>
                  </a:cubicBezTo>
                  <a:cubicBezTo>
                    <a:pt x="150" y="72"/>
                    <a:pt x="148" y="69"/>
                    <a:pt x="145" y="69"/>
                  </a:cubicBezTo>
                  <a:close/>
                  <a:moveTo>
                    <a:pt x="69" y="23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32"/>
                    <a:pt x="72" y="35"/>
                    <a:pt x="75" y="35"/>
                  </a:cubicBezTo>
                  <a:cubicBezTo>
                    <a:pt x="78" y="35"/>
                    <a:pt x="81" y="32"/>
                    <a:pt x="81" y="29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102" y="26"/>
                    <a:pt x="119" y="41"/>
                    <a:pt x="125" y="60"/>
                  </a:cubicBezTo>
                  <a:cubicBezTo>
                    <a:pt x="114" y="51"/>
                    <a:pt x="96" y="41"/>
                    <a:pt x="75" y="41"/>
                  </a:cubicBezTo>
                  <a:cubicBezTo>
                    <a:pt x="55" y="41"/>
                    <a:pt x="37" y="51"/>
                    <a:pt x="25" y="60"/>
                  </a:cubicBezTo>
                  <a:cubicBezTo>
                    <a:pt x="31" y="41"/>
                    <a:pt x="49" y="26"/>
                    <a:pt x="69" y="23"/>
                  </a:cubicBezTo>
                  <a:close/>
                  <a:moveTo>
                    <a:pt x="52" y="75"/>
                  </a:moveTo>
                  <a:cubicBezTo>
                    <a:pt x="52" y="62"/>
                    <a:pt x="62" y="52"/>
                    <a:pt x="75" y="52"/>
                  </a:cubicBezTo>
                  <a:cubicBezTo>
                    <a:pt x="88" y="52"/>
                    <a:pt x="98" y="62"/>
                    <a:pt x="98" y="75"/>
                  </a:cubicBezTo>
                  <a:cubicBezTo>
                    <a:pt x="98" y="88"/>
                    <a:pt x="88" y="98"/>
                    <a:pt x="75" y="98"/>
                  </a:cubicBezTo>
                  <a:cubicBezTo>
                    <a:pt x="62" y="98"/>
                    <a:pt x="52" y="88"/>
                    <a:pt x="52" y="75"/>
                  </a:cubicBezTo>
                  <a:close/>
                  <a:moveTo>
                    <a:pt x="43" y="88"/>
                  </a:moveTo>
                  <a:cubicBezTo>
                    <a:pt x="35" y="84"/>
                    <a:pt x="29" y="79"/>
                    <a:pt x="26" y="75"/>
                  </a:cubicBezTo>
                  <a:cubicBezTo>
                    <a:pt x="29" y="72"/>
                    <a:pt x="35" y="67"/>
                    <a:pt x="43" y="62"/>
                  </a:cubicBezTo>
                  <a:cubicBezTo>
                    <a:pt x="41" y="66"/>
                    <a:pt x="41" y="71"/>
                    <a:pt x="41" y="75"/>
                  </a:cubicBezTo>
                  <a:cubicBezTo>
                    <a:pt x="41" y="80"/>
                    <a:pt x="41" y="84"/>
                    <a:pt x="43" y="88"/>
                  </a:cubicBezTo>
                  <a:close/>
                  <a:moveTo>
                    <a:pt x="107" y="62"/>
                  </a:moveTo>
                  <a:cubicBezTo>
                    <a:pt x="115" y="67"/>
                    <a:pt x="121" y="72"/>
                    <a:pt x="125" y="75"/>
                  </a:cubicBezTo>
                  <a:cubicBezTo>
                    <a:pt x="121" y="79"/>
                    <a:pt x="115" y="84"/>
                    <a:pt x="107" y="88"/>
                  </a:cubicBezTo>
                  <a:cubicBezTo>
                    <a:pt x="109" y="84"/>
                    <a:pt x="110" y="80"/>
                    <a:pt x="110" y="75"/>
                  </a:cubicBezTo>
                  <a:cubicBezTo>
                    <a:pt x="110" y="71"/>
                    <a:pt x="109" y="66"/>
                    <a:pt x="107" y="62"/>
                  </a:cubicBezTo>
                  <a:close/>
                  <a:moveTo>
                    <a:pt x="81" y="127"/>
                  </a:moveTo>
                  <a:cubicBezTo>
                    <a:pt x="81" y="121"/>
                    <a:pt x="81" y="121"/>
                    <a:pt x="81" y="121"/>
                  </a:cubicBezTo>
                  <a:cubicBezTo>
                    <a:pt x="81" y="118"/>
                    <a:pt x="78" y="116"/>
                    <a:pt x="75" y="116"/>
                  </a:cubicBezTo>
                  <a:cubicBezTo>
                    <a:pt x="72" y="116"/>
                    <a:pt x="69" y="118"/>
                    <a:pt x="69" y="121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49" y="125"/>
                    <a:pt x="31" y="110"/>
                    <a:pt x="25" y="90"/>
                  </a:cubicBezTo>
                  <a:cubicBezTo>
                    <a:pt x="37" y="99"/>
                    <a:pt x="55" y="110"/>
                    <a:pt x="75" y="110"/>
                  </a:cubicBezTo>
                  <a:cubicBezTo>
                    <a:pt x="96" y="110"/>
                    <a:pt x="114" y="99"/>
                    <a:pt x="125" y="90"/>
                  </a:cubicBezTo>
                  <a:cubicBezTo>
                    <a:pt x="119" y="110"/>
                    <a:pt x="102" y="125"/>
                    <a:pt x="81" y="127"/>
                  </a:cubicBezTo>
                  <a:close/>
                  <a:moveTo>
                    <a:pt x="81" y="127"/>
                  </a:moveTo>
                  <a:cubicBezTo>
                    <a:pt x="81" y="127"/>
                    <a:pt x="81" y="127"/>
                    <a:pt x="81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8ADF3D0-CD24-4A27-AB62-52AF7E367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657" y="2111627"/>
              <a:ext cx="110512" cy="112005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29 h 29"/>
                <a:gd name="T4" fmla="*/ 0 w 29"/>
                <a:gd name="T5" fmla="*/ 14 h 29"/>
                <a:gd name="T6" fmla="*/ 14 w 29"/>
                <a:gd name="T7" fmla="*/ 0 h 29"/>
                <a:gd name="T8" fmla="*/ 29 w 29"/>
                <a:gd name="T9" fmla="*/ 14 h 29"/>
                <a:gd name="T10" fmla="*/ 29 w 29"/>
                <a:gd name="T11" fmla="*/ 14 h 29"/>
                <a:gd name="T12" fmla="*/ 29 w 29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  <a:moveTo>
                    <a:pt x="29" y="14"/>
                  </a:moveTo>
                  <a:cubicBezTo>
                    <a:pt x="29" y="14"/>
                    <a:pt x="29" y="14"/>
                    <a:pt x="29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9D02B09-8672-49BF-9AEE-0AA3A477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2655164" cy="740156"/>
          </a:xfrm>
        </p:spPr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60EBE-5743-4D7A-B56E-A8BC038A3703}"/>
              </a:ext>
            </a:extLst>
          </p:cNvPr>
          <p:cNvSpPr/>
          <p:nvPr/>
        </p:nvSpPr>
        <p:spPr>
          <a:xfrm>
            <a:off x="3236356" y="804863"/>
            <a:ext cx="8113816" cy="361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3BC74-079D-4B8C-A957-FC66EEC080DE}"/>
              </a:ext>
            </a:extLst>
          </p:cNvPr>
          <p:cNvSpPr txBox="1"/>
          <p:nvPr/>
        </p:nvSpPr>
        <p:spPr>
          <a:xfrm>
            <a:off x="1558833" y="1643092"/>
            <a:ext cx="979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“To study the trends of COVID-19 for India &amp; World and  Forecast the expected future trends”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49E461-43BC-4A29-9366-22E8253B4483}"/>
              </a:ext>
            </a:extLst>
          </p:cNvPr>
          <p:cNvSpPr/>
          <p:nvPr/>
        </p:nvSpPr>
        <p:spPr>
          <a:xfrm>
            <a:off x="0" y="2870348"/>
            <a:ext cx="454025" cy="361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FAD0B49D-9857-4E5A-B0CE-ADF13D6401A5}"/>
              </a:ext>
            </a:extLst>
          </p:cNvPr>
          <p:cNvSpPr txBox="1">
            <a:spLocks/>
          </p:cNvSpPr>
          <p:nvPr/>
        </p:nvSpPr>
        <p:spPr>
          <a:xfrm>
            <a:off x="454025" y="2775648"/>
            <a:ext cx="2782331" cy="74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solution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CF4B0E-8FE3-4463-BC7E-B2F03F26C96C}"/>
              </a:ext>
            </a:extLst>
          </p:cNvPr>
          <p:cNvSpPr/>
          <p:nvPr/>
        </p:nvSpPr>
        <p:spPr>
          <a:xfrm>
            <a:off x="3236356" y="2870348"/>
            <a:ext cx="8113816" cy="3619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3B070-3FA6-4377-A9C4-0A5A90563174}"/>
              </a:ext>
            </a:extLst>
          </p:cNvPr>
          <p:cNvSpPr txBox="1"/>
          <p:nvPr/>
        </p:nvSpPr>
        <p:spPr>
          <a:xfrm>
            <a:off x="1667529" y="3746289"/>
            <a:ext cx="968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Use Machine Learning techniques and Statistical methods to forecast the Number of Cases and Deaths for India and Global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DC6497-CCA1-4500-A09E-6050D50DD5F5}"/>
              </a:ext>
            </a:extLst>
          </p:cNvPr>
          <p:cNvSpPr/>
          <p:nvPr/>
        </p:nvSpPr>
        <p:spPr>
          <a:xfrm>
            <a:off x="0" y="4864612"/>
            <a:ext cx="454025" cy="361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43632F2-0E8F-4F52-AD6E-BC8119D59FAE}"/>
              </a:ext>
            </a:extLst>
          </p:cNvPr>
          <p:cNvSpPr txBox="1">
            <a:spLocks/>
          </p:cNvSpPr>
          <p:nvPr/>
        </p:nvSpPr>
        <p:spPr>
          <a:xfrm>
            <a:off x="454026" y="4755594"/>
            <a:ext cx="2782330" cy="74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Impact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301A3D-7022-42BD-B2EC-ACC6F1358AC8}"/>
              </a:ext>
            </a:extLst>
          </p:cNvPr>
          <p:cNvSpPr/>
          <p:nvPr/>
        </p:nvSpPr>
        <p:spPr>
          <a:xfrm>
            <a:off x="3236356" y="4864612"/>
            <a:ext cx="8113816" cy="3619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D6184-BF5A-4D5A-B949-2912B44B5341}"/>
              </a:ext>
            </a:extLst>
          </p:cNvPr>
          <p:cNvSpPr txBox="1"/>
          <p:nvPr/>
        </p:nvSpPr>
        <p:spPr>
          <a:xfrm>
            <a:off x="1771509" y="5472920"/>
            <a:ext cx="95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An aid to analysing &amp; creating control measures and policies to governments and a study which might help in creating accurate hybrid pandemic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DE7C9-255A-4B89-B2D9-F42E4C0479A1}"/>
              </a:ext>
            </a:extLst>
          </p:cNvPr>
          <p:cNvSpPr/>
          <p:nvPr/>
        </p:nvSpPr>
        <p:spPr>
          <a:xfrm>
            <a:off x="-1" y="817926"/>
            <a:ext cx="454025" cy="361950"/>
          </a:xfrm>
          <a:prstGeom prst="rect">
            <a:avLst/>
          </a:prstGeom>
          <a:solidFill>
            <a:srgbClr val="E32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8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02723"/>
              </p:ext>
            </p:extLst>
          </p:nvPr>
        </p:nvGraphicFramePr>
        <p:xfrm>
          <a:off x="330033" y="1295400"/>
          <a:ext cx="11506367" cy="486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8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27794"/>
              </p:ext>
            </p:extLst>
          </p:nvPr>
        </p:nvGraphicFramePr>
        <p:xfrm>
          <a:off x="330033" y="1295400"/>
          <a:ext cx="11506367" cy="486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C91E408E-2C86-4DF2-AC74-DED49D53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66750"/>
            <a:ext cx="5524500" cy="55245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B03425-DEC2-4EBA-8C41-6E4A354F3132}"/>
              </a:ext>
            </a:extLst>
          </p:cNvPr>
          <p:cNvSpPr txBox="1">
            <a:spLocks/>
          </p:cNvSpPr>
          <p:nvPr/>
        </p:nvSpPr>
        <p:spPr>
          <a:xfrm>
            <a:off x="6096000" y="1890876"/>
            <a:ext cx="5652092" cy="4300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Traditional Epidemic SEIR models </a:t>
            </a:r>
            <a:br>
              <a:rPr lang="en-US" sz="2000" dirty="0"/>
            </a:br>
            <a:r>
              <a:rPr lang="en-US" sz="1600" dirty="0"/>
              <a:t>uses differential equations of No. of </a:t>
            </a:r>
            <a:r>
              <a:rPr lang="en-US" sz="1600" b="1" dirty="0"/>
              <a:t>Susceptible </a:t>
            </a:r>
            <a:r>
              <a:rPr lang="en-US" sz="1600" dirty="0"/>
              <a:t>individuals(</a:t>
            </a:r>
            <a:r>
              <a:rPr lang="en-US" sz="1600" b="1" dirty="0"/>
              <a:t>S</a:t>
            </a:r>
            <a:r>
              <a:rPr lang="en-US" sz="1600" dirty="0"/>
              <a:t>), </a:t>
            </a:r>
            <a:r>
              <a:rPr lang="en-US" sz="1600" b="1" dirty="0"/>
              <a:t>Estimated </a:t>
            </a:r>
            <a:r>
              <a:rPr lang="en-US" sz="1600" dirty="0"/>
              <a:t>head-count of individuals in incubation(</a:t>
            </a:r>
            <a:r>
              <a:rPr lang="en-US" sz="1600" b="1" dirty="0"/>
              <a:t>E</a:t>
            </a:r>
            <a:r>
              <a:rPr lang="en-US" sz="1600" dirty="0"/>
              <a:t>), No. of </a:t>
            </a:r>
            <a:r>
              <a:rPr lang="en-US" sz="1600" b="1" dirty="0"/>
              <a:t>Infected  </a:t>
            </a:r>
            <a:r>
              <a:rPr lang="en-US" sz="1600" dirty="0"/>
              <a:t>individuals(</a:t>
            </a:r>
            <a:r>
              <a:rPr lang="en-US" sz="1600" b="1" dirty="0"/>
              <a:t>I</a:t>
            </a:r>
            <a:r>
              <a:rPr lang="en-US" sz="1600" dirty="0"/>
              <a:t>), and No. of </a:t>
            </a:r>
            <a:r>
              <a:rPr lang="en-US" sz="1600" b="1" dirty="0"/>
              <a:t>Recovered </a:t>
            </a:r>
            <a:r>
              <a:rPr lang="en-US" sz="1600" dirty="0"/>
              <a:t>individuals(</a:t>
            </a:r>
            <a:r>
              <a:rPr lang="en-US" sz="1600" b="1" dirty="0"/>
              <a:t>R</a:t>
            </a:r>
            <a:r>
              <a:rPr lang="en-US" sz="1600" dirty="0"/>
              <a:t>) to capture the trends.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An SIR model successfully able to identify trends of Ebola in Gorilla [1]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Fruitful results for measuring the impact of awareness programs for HIV-AIDS using SIR model [2]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Modified SEIR model [3,4] for COVID-19 trend analysis; couldn’t forecast well since they weren’t able to capture factors like limited medical information, asymptotic transmission etc.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541276-46D6-4210-800D-8FAC7669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92" y="702156"/>
            <a:ext cx="5387215" cy="740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Related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C6AB7-58C2-44E7-B92A-832744318629}"/>
              </a:ext>
            </a:extLst>
          </p:cNvPr>
          <p:cNvSpPr txBox="1"/>
          <p:nvPr/>
        </p:nvSpPr>
        <p:spPr>
          <a:xfrm>
            <a:off x="581192" y="1442312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24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C91E408E-2C86-4DF2-AC74-DED49D53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66750"/>
            <a:ext cx="5524500" cy="55245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B03425-DEC2-4EBA-8C41-6E4A354F3132}"/>
              </a:ext>
            </a:extLst>
          </p:cNvPr>
          <p:cNvSpPr txBox="1">
            <a:spLocks/>
          </p:cNvSpPr>
          <p:nvPr/>
        </p:nvSpPr>
        <p:spPr>
          <a:xfrm>
            <a:off x="6096000" y="1959210"/>
            <a:ext cx="5387215" cy="408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A case study on COVID-19 using supervised models like ETS, Linear Regression, LASSO, SVM with 60 days data since 22-01-2020 [5]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ETS performed the best with 406 MAE while SVM the poorest with 3129 MAE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A Hybrid AI model: ISI + NLP + LSTM inculcating measures to include asymptotic spread using tweets, and news articles [6]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 accurate model with 0.52%, 0.38%, 0.05%, and 0.86% for the next six days in Wuhan, Beijing, Shanghai, and countrywide, respectively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541276-46D6-4210-800D-8FAC7669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92" y="702156"/>
            <a:ext cx="5387215" cy="7401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Related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C6AB7-58C2-44E7-B92A-832744318629}"/>
              </a:ext>
            </a:extLst>
          </p:cNvPr>
          <p:cNvSpPr txBox="1"/>
          <p:nvPr/>
        </p:nvSpPr>
        <p:spPr>
          <a:xfrm>
            <a:off x="581192" y="1442312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10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311574"/>
              </p:ext>
            </p:extLst>
          </p:nvPr>
        </p:nvGraphicFramePr>
        <p:xfrm>
          <a:off x="330033" y="1295400"/>
          <a:ext cx="11506367" cy="486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7057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7e578d3-1f0a-4fcc-ba9c-13fcf0f128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C986E090C2B4E90AA0922F8EEAFE6" ma:contentTypeVersion="12" ma:contentTypeDescription="Create a new document." ma:contentTypeScope="" ma:versionID="a5f7885044acc63e98d3e8554c4b4af8">
  <xsd:schema xmlns:xsd="http://www.w3.org/2001/XMLSchema" xmlns:xs="http://www.w3.org/2001/XMLSchema" xmlns:p="http://schemas.microsoft.com/office/2006/metadata/properties" xmlns:ns3="67e578d3-1f0a-4fcc-ba9c-13fcf0f12814" xmlns:ns4="5988e0fb-b5da-4a47-9bbe-f335a2cde2b3" targetNamespace="http://schemas.microsoft.com/office/2006/metadata/properties" ma:root="true" ma:fieldsID="39ae46af5188b6e7cf1421d3f33d84fa" ns3:_="" ns4:_="">
    <xsd:import namespace="67e578d3-1f0a-4fcc-ba9c-13fcf0f12814"/>
    <xsd:import namespace="5988e0fb-b5da-4a47-9bbe-f335a2cde2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578d3-1f0a-4fcc-ba9c-13fcf0f12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8e0fb-b5da-4a47-9bbe-f335a2cde2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purl.org/dc/terms/"/>
    <ds:schemaRef ds:uri="http://schemas.openxmlformats.org/package/2006/metadata/core-properties"/>
    <ds:schemaRef ds:uri="http://purl.org/dc/dcmitype/"/>
    <ds:schemaRef ds:uri="67e578d3-1f0a-4fcc-ba9c-13fcf0f12814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5988e0fb-b5da-4a47-9bbe-f335a2cde2b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10FBE7-07FF-46C6-8EB6-A0D907B97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e578d3-1f0a-4fcc-ba9c-13fcf0f12814"/>
    <ds:schemaRef ds:uri="5988e0fb-b5da-4a47-9bbe-f335a2cde2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2872</Words>
  <Application>Microsoft Office PowerPoint</Application>
  <PresentationFormat>Widescreen</PresentationFormat>
  <Paragraphs>320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Nova Cond Light</vt:lpstr>
      <vt:lpstr>Calibri</vt:lpstr>
      <vt:lpstr>Cambria Math</vt:lpstr>
      <vt:lpstr>Garamond</vt:lpstr>
      <vt:lpstr>Helvetica Light</vt:lpstr>
      <vt:lpstr>Wingdings</vt:lpstr>
      <vt:lpstr>Wingdings 2</vt:lpstr>
      <vt:lpstr>DividendVTI</vt:lpstr>
      <vt:lpstr>B.TECH. MAJOR PROJECT</vt:lpstr>
      <vt:lpstr>FACTS ABOUT COVID-19</vt:lpstr>
      <vt:lpstr>“PREVENTION IS BETTER THAN CURE”</vt:lpstr>
      <vt:lpstr>Objective</vt:lpstr>
      <vt:lpstr>Roadmap</vt:lpstr>
      <vt:lpstr>Roadmap</vt:lpstr>
      <vt:lpstr>Related work</vt:lpstr>
      <vt:lpstr>Related work</vt:lpstr>
      <vt:lpstr>Roadmap</vt:lpstr>
      <vt:lpstr>Dataset</vt:lpstr>
      <vt:lpstr>Exploratory Data Analysis</vt:lpstr>
      <vt:lpstr>Exploratory Data Analysis</vt:lpstr>
      <vt:lpstr>Modelling</vt:lpstr>
      <vt:lpstr>Case I: Forecasting on Global data (Univariate methods)</vt:lpstr>
      <vt:lpstr>Case I: Forecasting on Global data (Multivariate methods)</vt:lpstr>
      <vt:lpstr>Case II: Forecasting on INDIA data (Univariate methods)</vt:lpstr>
      <vt:lpstr>Case II: Forecasting on INDIA data (Multivariate methods)</vt:lpstr>
      <vt:lpstr>Roadmap</vt:lpstr>
      <vt:lpstr>Evaluation Parameters used</vt:lpstr>
      <vt:lpstr>PowerPoint Presentation</vt:lpstr>
      <vt:lpstr>RESULTS (Average Performance Evaluation)</vt:lpstr>
      <vt:lpstr>results (UNIVARIATE VS multivariate)</vt:lpstr>
      <vt:lpstr>RESULTS (Global Trends captured)</vt:lpstr>
      <vt:lpstr>RESULTS (India Trends captured)</vt:lpstr>
      <vt:lpstr>Tableau dashboard</vt:lpstr>
      <vt:lpstr>case study: WHY REGION-Split during modelling</vt:lpstr>
      <vt:lpstr>Roadmap</vt:lpstr>
      <vt:lpstr>Conclusion</vt:lpstr>
      <vt:lpstr>FUTURE Scope</vt:lpstr>
      <vt:lpstr>THANK YOU</vt:lpstr>
      <vt:lpstr>references</vt:lpstr>
      <vt:lpstr>references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B.TECH. MAJOR PROJECT</dc:title>
  <dc:creator/>
  <cp:lastModifiedBy/>
  <cp:revision>1</cp:revision>
  <dcterms:created xsi:type="dcterms:W3CDTF">2020-06-28T17:27:40Z</dcterms:created>
  <dcterms:modified xsi:type="dcterms:W3CDTF">2020-07-03T06:58:31Z</dcterms:modified>
</cp:coreProperties>
</file>