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6E6-495E-47C8-BE97-60E3559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77C6-FBED-4BAE-8DDE-CCA794B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84A9-70C2-443F-9EBC-0AC4850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785-D3C5-4DAA-A8C8-13D7ABE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960-F1FC-40C9-A20F-53E0185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3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753-75B3-4688-9A1C-0DE3676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398-86F4-42E1-A0FA-2FCE64FA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933-D7D2-4EDA-BEA6-4E27A25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F344-8DBE-4FA3-9949-59F8B33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E0C-0A6F-40E2-B852-CD0091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29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021E-09A6-4DA4-8218-0E3661CD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2568-D27F-4202-A188-4A18AA7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41-AE18-4BBE-8A86-3FFFCA4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9816-D8B3-4AEF-A6B1-31C6808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EDAC-0538-4509-B23E-FCB59C3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3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8A7-3590-41A9-B447-1046F11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0B6-7871-4222-815D-A031621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F07E-BC09-4F25-ACF1-A079093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8180-F6D5-4007-854A-DEAADFA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E0E-16B3-4A70-B830-306044A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9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F547-2EB0-4074-A043-0EDBACA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FE30-D2CF-43AD-AF84-38263E18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AE23-B472-4F10-A8A4-7607217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9415-1990-45C6-B047-B911942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501-3AAD-4957-824F-41E94421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4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EFA-993B-4190-B7DA-DEEB7E8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497-A6BD-46CB-A2D6-4CD76851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0252-6124-43CA-AB2E-6349B724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9C20-8EB3-4D2C-811E-6290D01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419-4748-403D-B328-3F16EC6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C4B-E842-46AA-B3A6-90C0B50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8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77D-414D-42CA-88E9-C9A9C547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EA3-EA06-4B89-B7FD-9B6A86B4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E130-6466-48B9-AEF4-9668B2CC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12EF-2CCA-44A1-8F07-D0A77E47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8CCC-D06F-4141-81C4-1C8E39E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7AD2-766F-4831-9E4E-C343B92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D6997-1C02-4AAC-88A7-53346D2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4B3-128E-43CE-A476-04174DE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8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DA9-02D0-4AFA-94A4-1EAC32A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BD77-8D22-40EF-BEA5-DFE9ED5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5CB2-97E8-4D1E-98B9-A16C3F7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D3E5-3621-4F5E-A96A-759313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D21D-E160-487C-9254-0939C0AB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DE33-F969-4414-9A0D-8F90FC3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1F4D-EB9F-4835-9500-81BEC7F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614-9241-447A-BF6D-C63002F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A07F-CA1D-4DDD-A4B4-177D8600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5047-AC13-445B-AF73-F23588A0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8ABE-55E6-4CC8-827C-85DD939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5CE-07FD-493A-B1EA-82ABF96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F2D5-B5F4-4D1C-A471-6BCBD8C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EBF-F0DD-426A-A2B5-C7B31F3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8BA-8F59-4540-B57E-462B780F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95BD-A160-4098-821B-43FB7212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D19E-3944-4C14-9969-38C793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07C2-CD5E-4BFE-B2B0-5914258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9DA3-CAFA-4476-88C8-D1E6CD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0291-75A8-436A-8D1D-778354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0EC-AF13-4AB5-9DED-F215970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2AF-EEC8-44C3-8DF8-98063E0C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6874-846B-4036-8D9A-9072E9C8BA6D}" type="datetimeFigureOut">
              <a:rPr lang="LID4096" smtClean="0"/>
              <a:t>10/18/2021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AD5-8980-43CE-837D-0E33C806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4B1C-23E4-4386-8818-26AD2ED3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7037175" y="1862787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SaaS 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enabled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running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accelerator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5559879" y="840139"/>
            <a:ext cx="2473149" cy="1022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3CD65-376B-48E0-8296-FF3DD97ACFB3}"/>
              </a:ext>
            </a:extLst>
          </p:cNvPr>
          <p:cNvSpPr/>
          <p:nvPr/>
        </p:nvSpPr>
        <p:spPr>
          <a:xfrm>
            <a:off x="6416501" y="1518557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C649-9472-439F-B422-616299EA8B9B}"/>
              </a:ext>
            </a:extLst>
          </p:cNvPr>
          <p:cNvSpPr/>
          <p:nvPr/>
        </p:nvSpPr>
        <p:spPr>
          <a:xfrm>
            <a:off x="7037175" y="4114799"/>
            <a:ext cx="1991705" cy="150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Other stuff from</a:t>
            </a:r>
            <a:r>
              <a:rPr lang="de-DE" dirty="0"/>
              <a:t> </a:t>
            </a:r>
            <a:r>
              <a:rPr lang="de-DE"/>
              <a:t>the SaaS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1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1804307" y="2115879"/>
            <a:ext cx="2555041" cy="334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114675" y="840139"/>
            <a:ext cx="2445204" cy="166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C6E11-40B9-49EA-8480-8FDF5890E029}"/>
              </a:ext>
            </a:extLst>
          </p:cNvPr>
          <p:cNvSpPr/>
          <p:nvPr/>
        </p:nvSpPr>
        <p:spPr>
          <a:xfrm>
            <a:off x="2147207" y="2506437"/>
            <a:ext cx="1934936" cy="922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Accelerator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851D7C-F4E0-4DD5-A7EB-481E583E8047}"/>
              </a:ext>
            </a:extLst>
          </p:cNvPr>
          <p:cNvSpPr/>
          <p:nvPr/>
        </p:nvSpPr>
        <p:spPr>
          <a:xfrm>
            <a:off x="2147207" y="3990396"/>
            <a:ext cx="1934936" cy="1109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Code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93B-E05F-4506-B761-A51EB1FB1C41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3114675" y="3429000"/>
            <a:ext cx="0" cy="56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49169-2461-4758-BC01-6354FA71EC4A}"/>
              </a:ext>
            </a:extLst>
          </p:cNvPr>
          <p:cNvSpPr/>
          <p:nvPr/>
        </p:nvSpPr>
        <p:spPr>
          <a:xfrm>
            <a:off x="2688167" y="3282559"/>
            <a:ext cx="859366" cy="11095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A3D75201-FC39-480E-BDF8-ED61300E9B8D}"/>
              </a:ext>
            </a:extLst>
          </p:cNvPr>
          <p:cNvSpPr/>
          <p:nvPr/>
        </p:nvSpPr>
        <p:spPr>
          <a:xfrm>
            <a:off x="2217285" y="2684760"/>
            <a:ext cx="325967" cy="683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3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– The real </a:t>
            </a:r>
            <a:r>
              <a:rPr lang="de-DE" dirty="0" err="1"/>
              <a:t>app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48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36DBD7-D244-4276-97CE-9053F3FB28E3}"/>
              </a:ext>
            </a:extLst>
          </p:cNvPr>
          <p:cNvGrpSpPr/>
          <p:nvPr/>
        </p:nvGrpSpPr>
        <p:grpSpPr>
          <a:xfrm rot="16200000">
            <a:off x="-1133116" y="1790045"/>
            <a:ext cx="4816402" cy="2547258"/>
            <a:chOff x="796156" y="783970"/>
            <a:chExt cx="10387659" cy="54937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24388-2329-47E9-A8A9-FD69AAF92F5B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800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A2B814C-2D74-4D49-A096-50E16528A7BE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sz="800" dirty="0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893DA8B-384D-4738-943C-812D04BA739B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800" dirty="0"/>
                <a:t>Event Hub</a:t>
              </a:r>
              <a:endParaRPr lang="LID4096" sz="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5315B1-BDAA-4890-94BE-3717965D5627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/>
                <a:t>Sending</a:t>
              </a:r>
              <a:endParaRPr lang="de-DE" sz="800" dirty="0"/>
            </a:p>
            <a:p>
              <a:r>
                <a:rPr lang="de-DE" sz="800" dirty="0" err="1"/>
                <a:t>Application</a:t>
              </a:r>
              <a:endParaRPr lang="LID4096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C3AF3-B33B-4E0A-AC5C-445F7A26A2BD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/>
                <a:t>SDK?</a:t>
              </a:r>
              <a:endParaRPr lang="LID4096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5E11F7-E11A-4879-93E2-8D12729B5315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err="1"/>
                <a:t>OpenTelemetry</a:t>
              </a:r>
              <a:r>
                <a:rPr lang="de-DE" sz="500" dirty="0"/>
                <a:t> </a:t>
              </a:r>
              <a:r>
                <a:rPr lang="de-DE" sz="500" dirty="0" err="1"/>
                <a:t>Endpoint</a:t>
              </a:r>
              <a:endParaRPr lang="LID4096" sz="5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A129CD-FF0D-40DD-BD30-CF2D0234D1B4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REST API</a:t>
              </a:r>
              <a:endParaRPr lang="LID4096" sz="5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9A0588-1273-4D65-855B-6EBAA82D274A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4012A2-FF0E-41C4-BBA9-A2BDE05EE946}"/>
                </a:ext>
              </a:extLst>
            </p:cNvPr>
            <p:cNvCxnSpPr>
              <a:cxnSpLocks/>
              <a:stCxn id="17" idx="2"/>
              <a:endCxn id="20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72DEE0-2710-4D62-A501-828778024D15}"/>
                </a:ext>
              </a:extLst>
            </p:cNvPr>
            <p:cNvCxnSpPr>
              <a:cxnSpLocks/>
              <a:stCxn id="17" idx="2"/>
              <a:endCxn id="15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09D9FC-632C-4A37-AF09-FE4772D853B6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B99230-045C-41F3-B74E-BB1F371FAFDA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794C86-F8A9-4966-914B-001FAD4725DD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Aggregator</a:t>
              </a:r>
              <a:endParaRPr lang="LID4096" sz="500" dirty="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A4B0534-218E-4013-B7B4-3D87BE4569AC}"/>
                </a:ext>
              </a:extLst>
            </p:cNvPr>
            <p:cNvCxnSpPr>
              <a:cxnSpLocks/>
              <a:stCxn id="27" idx="1"/>
              <a:endCxn id="15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4BD4C0-51CC-4628-8BC6-3F10F559E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95F2A23A-F2C2-4266-B227-E8075D5A0B79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Snapshots</a:t>
              </a:r>
              <a:endParaRPr lang="LID4096" sz="8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A00B44-F19D-451E-AB6E-91012E5E6C3E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E035EE-69FE-459F-B110-3717F47E4218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Marketplace Metering API</a:t>
              </a:r>
              <a:endParaRPr lang="LID4096" sz="5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7FE8BE-6141-4192-B9B2-892DE2C7F263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55AA28D6-E626-4E69-8879-2E0A2390B678}"/>
                </a:ext>
              </a:extLst>
            </p:cNvPr>
            <p:cNvSpPr/>
            <p:nvPr/>
          </p:nvSpPr>
          <p:spPr>
            <a:xfrm>
              <a:off x="6287524" y="5550546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EH Capture</a:t>
              </a:r>
              <a:endParaRPr lang="LID4096" sz="80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685AFD0-C918-4767-A5EF-70BDC0C74156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 rot="16200000" flipH="1">
              <a:off x="6545887" y="5091911"/>
              <a:ext cx="475309" cy="441960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26F37C99-1D49-44A8-ABC7-0244C0DCEA05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Self-hosted anywhere</a:t>
              </a: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78505C3E-057A-4181-80D1-10DD308A016F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/>
                <a:t>If running on Functions, certainly not using EventHub binding (triggered per message), but cron-style</a:t>
              </a:r>
            </a:p>
          </p:txBody>
        </p: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8926BC15-1D30-41BB-AE7C-B9D3316D1CE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Snapshotting intermediary aggregates into blobs, so consumer group can restart easily</a:t>
              </a: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F40E8277-FB93-4A9D-B3AE-5BFDC5913ED3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 err="1"/>
                <a:t>OpenTelemetry</a:t>
              </a:r>
              <a:endParaRPr lang="en-US" sz="3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Write directly to EH</a:t>
              </a:r>
            </a:p>
          </p:txBody>
        </p: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DBD0DBC7-C186-44B3-B86B-C181B3E354C1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 err="1"/>
                <a:t>EventSourcing</a:t>
              </a:r>
              <a:r>
                <a:rPr lang="en-US" sz="300" dirty="0"/>
                <a:t> (like in </a:t>
              </a:r>
              <a:r>
                <a:rPr lang="de-DE" sz="300" dirty="0">
                  <a:hlinkClick r:id="rId2"/>
                </a:rPr>
                <a:t>chgeuer/</a:t>
              </a:r>
              <a:r>
                <a:rPr lang="de-DE" sz="300" dirty="0" err="1">
                  <a:hlinkClick r:id="rId2"/>
                </a:rPr>
                <a:t>distributed-search</a:t>
              </a:r>
              <a:r>
                <a:rPr lang="de-DE" sz="300" dirty="0">
                  <a:hlinkClick r:id="rId2"/>
                </a:rPr>
                <a:t> (github.com)</a:t>
              </a:r>
              <a:r>
                <a:rPr lang="de-DE" sz="300" dirty="0"/>
                <a:t>)</a:t>
              </a:r>
              <a:endParaRPr 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VM offer</a:t>
            </a:r>
            <a:endParaRPr lang="de-DE" dirty="0"/>
          </a:p>
          <a:p>
            <a:pPr algn="ctr"/>
            <a:r>
              <a:rPr lang="de-DE" dirty="0"/>
              <a:t>(0</a:t>
            </a:r>
            <a:r>
              <a:rPr lang="de-DE"/>
              <a:t>,- cost)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2"/>
            <a:ext cx="4392382" cy="254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6EE84B-CD23-483C-8FEE-5CAA52D7EA29}"/>
              </a:ext>
            </a:extLst>
          </p:cNvPr>
          <p:cNvGrpSpPr/>
          <p:nvPr/>
        </p:nvGrpSpPr>
        <p:grpSpPr>
          <a:xfrm>
            <a:off x="659522" y="778715"/>
            <a:ext cx="10387659" cy="5493737"/>
            <a:chOff x="796156" y="783970"/>
            <a:chExt cx="10387659" cy="54937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CF7B99-CD4F-499A-AD4E-6F61A5F555AF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1FBF778-A13F-4B94-9191-1A8C95FD93E8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B6960A6-4549-49E7-B85B-9CE953E530E8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Event Hub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83FB5E-3A50-429C-9FCD-914C71FD5BE4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Sending</a:t>
              </a:r>
              <a:endParaRPr lang="de-DE" dirty="0"/>
            </a:p>
            <a:p>
              <a:r>
                <a:rPr lang="de-DE" dirty="0" err="1"/>
                <a:t>Application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FA878E-2963-434A-B726-AD5A7F95E1E8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SDK?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D39B0-BB16-456D-A56B-E14B6C320024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OpenTelemetry</a:t>
              </a:r>
              <a:r>
                <a:rPr lang="de-DE" sz="1200" dirty="0"/>
                <a:t> </a:t>
              </a:r>
              <a:r>
                <a:rPr lang="de-DE" sz="1200" dirty="0" err="1"/>
                <a:t>Endpoint</a:t>
              </a:r>
              <a:endParaRPr lang="LID4096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F2180-4D5C-4C25-974D-6268794C1FBC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 API</a:t>
              </a:r>
              <a:endParaRPr lang="LID4096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EE84FA-806C-4734-B569-9438E70DE30D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615FCB-D23D-48EC-819A-0D0274C50968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B05B9C-B7A6-4A20-B9CD-EDB22077AA42}"/>
                </a:ext>
              </a:extLst>
            </p:cNvPr>
            <p:cNvCxnSpPr>
              <a:cxnSpLocks/>
              <a:stCxn id="8" idx="2"/>
              <a:endCxn id="4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13DD96-2C4F-4F9B-8801-859CA765C4BA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D65911-DF21-40F4-9A2C-5367DBB2E0FA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D76055-D4F1-4D73-82EE-4C1191676195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Aggregator</a:t>
              </a:r>
              <a:endParaRPr lang="LID4096" sz="12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636CEE0-9C4B-4056-AA51-65903619E45B}"/>
                </a:ext>
              </a:extLst>
            </p:cNvPr>
            <p:cNvCxnSpPr>
              <a:cxnSpLocks/>
              <a:stCxn id="38" idx="1"/>
              <a:endCxn id="4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0849AD-2C52-4D5A-8470-A52FFA33B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19598583-FB3D-4BF6-BD49-14950878A6A3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Snapshots</a:t>
              </a:r>
              <a:endParaRPr lang="LID4096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86FB7A-F3C9-4F50-BC25-F544F733B05E}"/>
                </a:ext>
              </a:extLst>
            </p:cNvPr>
            <p:cNvCxnSpPr>
              <a:cxnSpLocks/>
              <a:stCxn id="38" idx="0"/>
              <a:endCxn id="50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FACCB0-30F6-4C98-967B-8492DB59C68B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Marketplace Metering API</a:t>
              </a:r>
              <a:endParaRPr lang="LID4096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F12BFE-07A5-429F-A161-2A8D77D8797A}"/>
                </a:ext>
              </a:extLst>
            </p:cNvPr>
            <p:cNvCxnSpPr>
              <a:cxnSpLocks/>
              <a:stCxn id="38" idx="3"/>
              <a:endCxn id="56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81A85C07-69A7-4315-B836-E83DDFE0FBA3}"/>
                </a:ext>
              </a:extLst>
            </p:cNvPr>
            <p:cNvSpPr/>
            <p:nvPr/>
          </p:nvSpPr>
          <p:spPr>
            <a:xfrm>
              <a:off x="5570527" y="5564769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EH Capture</a:t>
              </a:r>
              <a:endParaRPr lang="LID4096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5EEEB283-287B-41BC-B3DC-3C7F375C2EC8}"/>
                </a:ext>
              </a:extLst>
            </p:cNvPr>
            <p:cNvCxnSpPr>
              <a:cxnSpLocks/>
              <a:stCxn id="4" idx="2"/>
              <a:endCxn id="62" idx="1"/>
            </p:cNvCxnSpPr>
            <p:nvPr/>
          </p:nvCxnSpPr>
          <p:spPr>
            <a:xfrm rot="5400000">
              <a:off x="6180277" y="5182485"/>
              <a:ext cx="489532" cy="275037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Speech Bubble: Rectangle 67">
              <a:extLst>
                <a:ext uri="{FF2B5EF4-FFF2-40B4-BE49-F238E27FC236}">
                  <a16:creationId xmlns:a16="http://schemas.microsoft.com/office/drawing/2014/main" id="{1BFB517C-33FE-4F67-96A1-628758208AB1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Self-hosted anywhere</a:t>
              </a:r>
            </a:p>
          </p:txBody>
        </p:sp>
        <p:sp>
          <p:nvSpPr>
            <p:cNvPr id="70" name="Speech Bubble: Rectangle 69">
              <a:extLst>
                <a:ext uri="{FF2B5EF4-FFF2-40B4-BE49-F238E27FC236}">
                  <a16:creationId xmlns:a16="http://schemas.microsoft.com/office/drawing/2014/main" id="{8F17B299-D210-4431-8E3F-BA16AE5917A5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/>
                <a:t>If running on Functions, certainly not using EventHub binding (triggered per message), but cron-style</a:t>
              </a:r>
            </a:p>
          </p:txBody>
        </p:sp>
        <p:sp>
          <p:nvSpPr>
            <p:cNvPr id="72" name="Speech Bubble: Rectangle 71">
              <a:extLst>
                <a:ext uri="{FF2B5EF4-FFF2-40B4-BE49-F238E27FC236}">
                  <a16:creationId xmlns:a16="http://schemas.microsoft.com/office/drawing/2014/main" id="{01C8DCC3-FBF0-4F3A-BF86-9379C7726CA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Snapshotting intermediary aggregates into blobs, so consumer group can restart easily</a:t>
              </a:r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ED66244-FAB5-4314-B239-9273A9675E09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OpenTelemetry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Write directly to EH</a:t>
              </a:r>
            </a:p>
          </p:txBody>
        </p:sp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9BD85104-880A-46C1-8910-46DD156EF024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EventSourcing</a:t>
              </a:r>
              <a:r>
                <a:rPr lang="en-US" sz="1050" dirty="0"/>
                <a:t> (like in </a:t>
              </a:r>
              <a:r>
                <a:rPr lang="de-DE" sz="1050" dirty="0">
                  <a:hlinkClick r:id="rId2"/>
                </a:rPr>
                <a:t>chgeuer/</a:t>
              </a:r>
              <a:r>
                <a:rPr lang="de-DE" sz="1050" dirty="0" err="1">
                  <a:hlinkClick r:id="rId2"/>
                </a:rPr>
                <a:t>distributed-search</a:t>
              </a:r>
              <a:r>
                <a:rPr lang="de-DE" sz="1050" dirty="0">
                  <a:hlinkClick r:id="rId2"/>
                </a:rPr>
                <a:t> (github.com)</a:t>
              </a:r>
              <a:r>
                <a:rPr lang="de-DE" sz="1050" dirty="0"/>
                <a:t>)</a:t>
              </a:r>
              <a:endParaRPr lang="en-US" sz="1050" dirty="0"/>
            </a:p>
          </p:txBody>
        </p:sp>
      </p:grpSp>
      <p:sp>
        <p:nvSpPr>
          <p:cNvPr id="10" name="Cylinder 9">
            <a:extLst>
              <a:ext uri="{FF2B5EF4-FFF2-40B4-BE49-F238E27FC236}">
                <a16:creationId xmlns:a16="http://schemas.microsoft.com/office/drawing/2014/main" id="{9F72BB08-249C-4E6C-A940-2031128C42CD}"/>
              </a:ext>
            </a:extLst>
          </p:cNvPr>
          <p:cNvSpPr/>
          <p:nvPr/>
        </p:nvSpPr>
        <p:spPr>
          <a:xfrm>
            <a:off x="7651401" y="5558638"/>
            <a:ext cx="673062" cy="514838"/>
          </a:xfrm>
          <a:prstGeom prst="can">
            <a:avLst>
              <a:gd name="adj" fmla="val 28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DB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01215-4E11-4283-9DCD-2F1ABFD5A2ED}"/>
              </a:ext>
            </a:extLst>
          </p:cNvPr>
          <p:cNvCxnSpPr>
            <a:cxnSpLocks/>
            <a:stCxn id="38" idx="2"/>
            <a:endCxn id="10" idx="1"/>
          </p:cNvCxnSpPr>
          <p:nvPr/>
        </p:nvCxnSpPr>
        <p:spPr>
          <a:xfrm>
            <a:off x="7775714" y="4084519"/>
            <a:ext cx="212218" cy="1474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490796" cy="4207119"/>
          </a:xfrm>
          <a:custGeom>
            <a:avLst/>
            <a:gdLst>
              <a:gd name="connsiteX0" fmla="*/ 0 w 5490796"/>
              <a:gd name="connsiteY0" fmla="*/ 0 h 4207119"/>
              <a:gd name="connsiteX1" fmla="*/ 658896 w 5490796"/>
              <a:gd name="connsiteY1" fmla="*/ 0 h 4207119"/>
              <a:gd name="connsiteX2" fmla="*/ 1207975 w 5490796"/>
              <a:gd name="connsiteY2" fmla="*/ 0 h 4207119"/>
              <a:gd name="connsiteX3" fmla="*/ 1811963 w 5490796"/>
              <a:gd name="connsiteY3" fmla="*/ 0 h 4207119"/>
              <a:gd name="connsiteX4" fmla="*/ 2196318 w 5490796"/>
              <a:gd name="connsiteY4" fmla="*/ 0 h 4207119"/>
              <a:gd name="connsiteX5" fmla="*/ 2690490 w 5490796"/>
              <a:gd name="connsiteY5" fmla="*/ 0 h 4207119"/>
              <a:gd name="connsiteX6" fmla="*/ 3129754 w 5490796"/>
              <a:gd name="connsiteY6" fmla="*/ 0 h 4207119"/>
              <a:gd name="connsiteX7" fmla="*/ 3733741 w 5490796"/>
              <a:gd name="connsiteY7" fmla="*/ 0 h 4207119"/>
              <a:gd name="connsiteX8" fmla="*/ 4392637 w 5490796"/>
              <a:gd name="connsiteY8" fmla="*/ 0 h 4207119"/>
              <a:gd name="connsiteX9" fmla="*/ 4886808 w 5490796"/>
              <a:gd name="connsiteY9" fmla="*/ 0 h 4207119"/>
              <a:gd name="connsiteX10" fmla="*/ 5490796 w 5490796"/>
              <a:gd name="connsiteY10" fmla="*/ 0 h 4207119"/>
              <a:gd name="connsiteX11" fmla="*/ 5490796 w 5490796"/>
              <a:gd name="connsiteY11" fmla="*/ 525890 h 4207119"/>
              <a:gd name="connsiteX12" fmla="*/ 5490796 w 5490796"/>
              <a:gd name="connsiteY12" fmla="*/ 1051780 h 4207119"/>
              <a:gd name="connsiteX13" fmla="*/ 5490796 w 5490796"/>
              <a:gd name="connsiteY13" fmla="*/ 1661812 h 4207119"/>
              <a:gd name="connsiteX14" fmla="*/ 5490796 w 5490796"/>
              <a:gd name="connsiteY14" fmla="*/ 2271844 h 4207119"/>
              <a:gd name="connsiteX15" fmla="*/ 5490796 w 5490796"/>
              <a:gd name="connsiteY15" fmla="*/ 2881877 h 4207119"/>
              <a:gd name="connsiteX16" fmla="*/ 5490796 w 5490796"/>
              <a:gd name="connsiteY16" fmla="*/ 3491909 h 4207119"/>
              <a:gd name="connsiteX17" fmla="*/ 5490796 w 5490796"/>
              <a:gd name="connsiteY17" fmla="*/ 4207119 h 4207119"/>
              <a:gd name="connsiteX18" fmla="*/ 4996624 w 5490796"/>
              <a:gd name="connsiteY18" fmla="*/ 4207119 h 4207119"/>
              <a:gd name="connsiteX19" fmla="*/ 4502453 w 5490796"/>
              <a:gd name="connsiteY19" fmla="*/ 4207119 h 4207119"/>
              <a:gd name="connsiteX20" fmla="*/ 3898465 w 5490796"/>
              <a:gd name="connsiteY20" fmla="*/ 4207119 h 4207119"/>
              <a:gd name="connsiteX21" fmla="*/ 3349386 w 5490796"/>
              <a:gd name="connsiteY21" fmla="*/ 4207119 h 4207119"/>
              <a:gd name="connsiteX22" fmla="*/ 2910122 w 5490796"/>
              <a:gd name="connsiteY22" fmla="*/ 4207119 h 4207119"/>
              <a:gd name="connsiteX23" fmla="*/ 2470858 w 5490796"/>
              <a:gd name="connsiteY23" fmla="*/ 4207119 h 4207119"/>
              <a:gd name="connsiteX24" fmla="*/ 2086502 w 5490796"/>
              <a:gd name="connsiteY24" fmla="*/ 4207119 h 4207119"/>
              <a:gd name="connsiteX25" fmla="*/ 1647239 w 5490796"/>
              <a:gd name="connsiteY25" fmla="*/ 4207119 h 4207119"/>
              <a:gd name="connsiteX26" fmla="*/ 1043251 w 5490796"/>
              <a:gd name="connsiteY26" fmla="*/ 4207119 h 4207119"/>
              <a:gd name="connsiteX27" fmla="*/ 603988 w 5490796"/>
              <a:gd name="connsiteY27" fmla="*/ 4207119 h 4207119"/>
              <a:gd name="connsiteX28" fmla="*/ 0 w 5490796"/>
              <a:gd name="connsiteY28" fmla="*/ 4207119 h 4207119"/>
              <a:gd name="connsiteX29" fmla="*/ 0 w 5490796"/>
              <a:gd name="connsiteY29" fmla="*/ 3597087 h 4207119"/>
              <a:gd name="connsiteX30" fmla="*/ 0 w 5490796"/>
              <a:gd name="connsiteY30" fmla="*/ 3071197 h 4207119"/>
              <a:gd name="connsiteX31" fmla="*/ 0 w 5490796"/>
              <a:gd name="connsiteY31" fmla="*/ 2629449 h 4207119"/>
              <a:gd name="connsiteX32" fmla="*/ 0 w 5490796"/>
              <a:gd name="connsiteY32" fmla="*/ 2145631 h 4207119"/>
              <a:gd name="connsiteX33" fmla="*/ 0 w 5490796"/>
              <a:gd name="connsiteY33" fmla="*/ 1535598 h 4207119"/>
              <a:gd name="connsiteX34" fmla="*/ 0 w 5490796"/>
              <a:gd name="connsiteY34" fmla="*/ 1135922 h 4207119"/>
              <a:gd name="connsiteX35" fmla="*/ 0 w 5490796"/>
              <a:gd name="connsiteY35" fmla="*/ 736246 h 4207119"/>
              <a:gd name="connsiteX36" fmla="*/ 0 w 5490796"/>
              <a:gd name="connsiteY36" fmla="*/ 0 h 420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90796" h="4207119" extrusionOk="0">
                <a:moveTo>
                  <a:pt x="0" y="0"/>
                </a:moveTo>
                <a:cubicBezTo>
                  <a:pt x="320577" y="-55145"/>
                  <a:pt x="426710" y="43927"/>
                  <a:pt x="658896" y="0"/>
                </a:cubicBezTo>
                <a:cubicBezTo>
                  <a:pt x="891082" y="-43927"/>
                  <a:pt x="1042891" y="35243"/>
                  <a:pt x="1207975" y="0"/>
                </a:cubicBezTo>
                <a:cubicBezTo>
                  <a:pt x="1373059" y="-35243"/>
                  <a:pt x="1570740" y="43283"/>
                  <a:pt x="1811963" y="0"/>
                </a:cubicBezTo>
                <a:cubicBezTo>
                  <a:pt x="2053186" y="-43283"/>
                  <a:pt x="2017486" y="8553"/>
                  <a:pt x="2196318" y="0"/>
                </a:cubicBezTo>
                <a:cubicBezTo>
                  <a:pt x="2375150" y="-8553"/>
                  <a:pt x="2475306" y="38757"/>
                  <a:pt x="2690490" y="0"/>
                </a:cubicBezTo>
                <a:cubicBezTo>
                  <a:pt x="2905674" y="-38757"/>
                  <a:pt x="2915451" y="15881"/>
                  <a:pt x="3129754" y="0"/>
                </a:cubicBezTo>
                <a:cubicBezTo>
                  <a:pt x="3344057" y="-15881"/>
                  <a:pt x="3437909" y="55238"/>
                  <a:pt x="3733741" y="0"/>
                </a:cubicBezTo>
                <a:cubicBezTo>
                  <a:pt x="4029573" y="-55238"/>
                  <a:pt x="4237437" y="12811"/>
                  <a:pt x="4392637" y="0"/>
                </a:cubicBezTo>
                <a:cubicBezTo>
                  <a:pt x="4547837" y="-12811"/>
                  <a:pt x="4658562" y="37211"/>
                  <a:pt x="4886808" y="0"/>
                </a:cubicBezTo>
                <a:cubicBezTo>
                  <a:pt x="5115054" y="-37211"/>
                  <a:pt x="5310598" y="41715"/>
                  <a:pt x="5490796" y="0"/>
                </a:cubicBezTo>
                <a:cubicBezTo>
                  <a:pt x="5512982" y="190231"/>
                  <a:pt x="5480619" y="417025"/>
                  <a:pt x="5490796" y="525890"/>
                </a:cubicBezTo>
                <a:cubicBezTo>
                  <a:pt x="5500973" y="634755"/>
                  <a:pt x="5448127" y="805333"/>
                  <a:pt x="5490796" y="1051780"/>
                </a:cubicBezTo>
                <a:cubicBezTo>
                  <a:pt x="5533465" y="1298227"/>
                  <a:pt x="5489565" y="1407370"/>
                  <a:pt x="5490796" y="1661812"/>
                </a:cubicBezTo>
                <a:cubicBezTo>
                  <a:pt x="5492027" y="1916254"/>
                  <a:pt x="5455879" y="2016420"/>
                  <a:pt x="5490796" y="2271844"/>
                </a:cubicBezTo>
                <a:cubicBezTo>
                  <a:pt x="5525713" y="2527268"/>
                  <a:pt x="5431097" y="2586116"/>
                  <a:pt x="5490796" y="2881877"/>
                </a:cubicBezTo>
                <a:cubicBezTo>
                  <a:pt x="5550495" y="3177638"/>
                  <a:pt x="5490040" y="3208710"/>
                  <a:pt x="5490796" y="3491909"/>
                </a:cubicBezTo>
                <a:cubicBezTo>
                  <a:pt x="5491552" y="3775108"/>
                  <a:pt x="5418258" y="3885154"/>
                  <a:pt x="5490796" y="4207119"/>
                </a:cubicBezTo>
                <a:cubicBezTo>
                  <a:pt x="5317407" y="4225495"/>
                  <a:pt x="5119222" y="4180937"/>
                  <a:pt x="4996624" y="4207119"/>
                </a:cubicBezTo>
                <a:cubicBezTo>
                  <a:pt x="4874026" y="4233301"/>
                  <a:pt x="4624928" y="4170447"/>
                  <a:pt x="4502453" y="4207119"/>
                </a:cubicBezTo>
                <a:cubicBezTo>
                  <a:pt x="4379978" y="4243791"/>
                  <a:pt x="4104289" y="4136456"/>
                  <a:pt x="3898465" y="4207119"/>
                </a:cubicBezTo>
                <a:cubicBezTo>
                  <a:pt x="3692641" y="4277782"/>
                  <a:pt x="3612264" y="4172390"/>
                  <a:pt x="3349386" y="4207119"/>
                </a:cubicBezTo>
                <a:cubicBezTo>
                  <a:pt x="3086508" y="4241848"/>
                  <a:pt x="3098581" y="4202847"/>
                  <a:pt x="2910122" y="4207119"/>
                </a:cubicBezTo>
                <a:cubicBezTo>
                  <a:pt x="2721663" y="4211391"/>
                  <a:pt x="2676443" y="4172226"/>
                  <a:pt x="2470858" y="4207119"/>
                </a:cubicBezTo>
                <a:cubicBezTo>
                  <a:pt x="2265273" y="4242012"/>
                  <a:pt x="2217568" y="4194738"/>
                  <a:pt x="2086502" y="4207119"/>
                </a:cubicBezTo>
                <a:cubicBezTo>
                  <a:pt x="1955436" y="4219500"/>
                  <a:pt x="1865897" y="4171018"/>
                  <a:pt x="1647239" y="4207119"/>
                </a:cubicBezTo>
                <a:cubicBezTo>
                  <a:pt x="1428581" y="4243220"/>
                  <a:pt x="1314397" y="4153293"/>
                  <a:pt x="1043251" y="4207119"/>
                </a:cubicBezTo>
                <a:cubicBezTo>
                  <a:pt x="772105" y="4260945"/>
                  <a:pt x="789967" y="4185641"/>
                  <a:pt x="603988" y="4207119"/>
                </a:cubicBezTo>
                <a:cubicBezTo>
                  <a:pt x="418009" y="4228597"/>
                  <a:pt x="211045" y="4159374"/>
                  <a:pt x="0" y="4207119"/>
                </a:cubicBezTo>
                <a:cubicBezTo>
                  <a:pt x="-60408" y="4021005"/>
                  <a:pt x="38565" y="3856430"/>
                  <a:pt x="0" y="3597087"/>
                </a:cubicBezTo>
                <a:cubicBezTo>
                  <a:pt x="-38565" y="3337744"/>
                  <a:pt x="4453" y="3313734"/>
                  <a:pt x="0" y="3071197"/>
                </a:cubicBezTo>
                <a:cubicBezTo>
                  <a:pt x="-4453" y="2828660"/>
                  <a:pt x="21054" y="2813672"/>
                  <a:pt x="0" y="2629449"/>
                </a:cubicBezTo>
                <a:cubicBezTo>
                  <a:pt x="-21054" y="2445226"/>
                  <a:pt x="30647" y="2300642"/>
                  <a:pt x="0" y="2145631"/>
                </a:cubicBezTo>
                <a:cubicBezTo>
                  <a:pt x="-30647" y="1990620"/>
                  <a:pt x="25308" y="1670408"/>
                  <a:pt x="0" y="1535598"/>
                </a:cubicBezTo>
                <a:cubicBezTo>
                  <a:pt x="-25308" y="1400788"/>
                  <a:pt x="46451" y="1263269"/>
                  <a:pt x="0" y="1135922"/>
                </a:cubicBezTo>
                <a:cubicBezTo>
                  <a:pt x="-46451" y="1008575"/>
                  <a:pt x="12805" y="898578"/>
                  <a:pt x="0" y="736246"/>
                </a:cubicBezTo>
                <a:cubicBezTo>
                  <a:pt x="-12805" y="573914"/>
                  <a:pt x="18714" y="178020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7082898" y="4516641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6198978" y="3875404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D39B0-BB16-456D-A56B-E14B6C320024}"/>
              </a:ext>
            </a:extLst>
          </p:cNvPr>
          <p:cNvSpPr/>
          <p:nvPr/>
        </p:nvSpPr>
        <p:spPr>
          <a:xfrm>
            <a:off x="3628536" y="3749583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OpenTelemetry</a:t>
            </a:r>
            <a:r>
              <a:rPr lang="de-DE" sz="1200" dirty="0"/>
              <a:t> </a:t>
            </a:r>
            <a:r>
              <a:rPr lang="de-DE" sz="1200" dirty="0" err="1"/>
              <a:t>Endpoint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F2180-4D5C-4C25-974D-6268794C1FBC}"/>
              </a:ext>
            </a:extLst>
          </p:cNvPr>
          <p:cNvSpPr/>
          <p:nvPr/>
        </p:nvSpPr>
        <p:spPr>
          <a:xfrm>
            <a:off x="3628536" y="5019344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REST API</a:t>
            </a:r>
            <a:endParaRPr lang="LID4096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E84FA-806C-4734-B569-9438E70DE30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V="1">
            <a:off x="2655632" y="4089775"/>
            <a:ext cx="972904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615FCB-D23D-48EC-819A-0D0274C5096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2655632" y="4711654"/>
            <a:ext cx="972904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2655632" y="4711654"/>
            <a:ext cx="3070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3DD96-2C4F-4F9B-8801-859CA765C4B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23971" y="4711654"/>
            <a:ext cx="702340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65911-DF21-40F4-9A2C-5367DBB2E0F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23971" y="4089775"/>
            <a:ext cx="702340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7446480" y="3514477"/>
            <a:ext cx="931735" cy="575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8" idx="1"/>
            <a:endCxn id="4" idx="4"/>
          </p:cNvCxnSpPr>
          <p:nvPr/>
        </p:nvCxnSpPr>
        <p:spPr>
          <a:xfrm rot="10800000" flipV="1">
            <a:off x="6562562" y="3802125"/>
            <a:ext cx="883919" cy="545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6675091" y="4248175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312359" y="2557005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38" idx="0"/>
            <a:endCxn id="50" idx="3"/>
          </p:cNvCxnSpPr>
          <p:nvPr/>
        </p:nvCxnSpPr>
        <p:spPr>
          <a:xfrm flipV="1">
            <a:off x="7912348" y="3071843"/>
            <a:ext cx="0" cy="442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302137" y="3516345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F12BFE-07A5-429F-A161-2A8D77D8797A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378215" y="3802126"/>
            <a:ext cx="923922" cy="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6287524" y="5550546"/>
            <a:ext cx="1433994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EH Capture</a:t>
            </a:r>
            <a:endParaRPr lang="LID4096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 rot="16200000" flipH="1">
            <a:off x="6545887" y="5091911"/>
            <a:ext cx="475309" cy="44196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FB517C-33FE-4F67-96A1-628758208AB1}"/>
              </a:ext>
            </a:extLst>
          </p:cNvPr>
          <p:cNvSpPr/>
          <p:nvPr/>
        </p:nvSpPr>
        <p:spPr>
          <a:xfrm>
            <a:off x="9283406" y="2186237"/>
            <a:ext cx="1900409" cy="884538"/>
          </a:xfrm>
          <a:prstGeom prst="wedgeRectCallout">
            <a:avLst>
              <a:gd name="adj1" fmla="val -97170"/>
              <a:gd name="adj2" fmla="val 107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Hosting e.g. on …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Azure Functions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Container (ACI, AKS)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Self-hosted anywhere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8F17B299-D210-4431-8E3F-BA16AE5917A5}"/>
              </a:ext>
            </a:extLst>
          </p:cNvPr>
          <p:cNvSpPr/>
          <p:nvPr/>
        </p:nvSpPr>
        <p:spPr>
          <a:xfrm>
            <a:off x="4946083" y="2256432"/>
            <a:ext cx="1900409" cy="884538"/>
          </a:xfrm>
          <a:prstGeom prst="wedgeRectCallout">
            <a:avLst>
              <a:gd name="adj1" fmla="val 58976"/>
              <a:gd name="adj2" fmla="val 1261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/>
              <a:t>If running on Functions, certainly not using EventHub binding (triggered per message), but cron-style</a:t>
            </a: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01C8DCC3-FBF0-4F3A-BF86-9379C7726CA8}"/>
              </a:ext>
            </a:extLst>
          </p:cNvPr>
          <p:cNvSpPr/>
          <p:nvPr/>
        </p:nvSpPr>
        <p:spPr>
          <a:xfrm>
            <a:off x="8102512" y="783970"/>
            <a:ext cx="1900409" cy="884538"/>
          </a:xfrm>
          <a:prstGeom prst="wedgeRectCallout">
            <a:avLst>
              <a:gd name="adj1" fmla="val -74732"/>
              <a:gd name="adj2" fmla="val 14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Snapshotting intermediary aggregates into blobs, so consumer group can restart easily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ED66244-FAB5-4314-B239-9273A9675E09}"/>
              </a:ext>
            </a:extLst>
          </p:cNvPr>
          <p:cNvSpPr/>
          <p:nvPr/>
        </p:nvSpPr>
        <p:spPr>
          <a:xfrm>
            <a:off x="796156" y="2256432"/>
            <a:ext cx="1900409" cy="884538"/>
          </a:xfrm>
          <a:prstGeom prst="wedgeRectCallout">
            <a:avLst>
              <a:gd name="adj1" fmla="val 74841"/>
              <a:gd name="adj2" fmla="val 190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/>
              <a:t>System boundary / contract for ingesting billing events TBD…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OpenTelemetry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Write directly to EH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BD85104-880A-46C1-8910-46DD156EF024}"/>
              </a:ext>
            </a:extLst>
          </p:cNvPr>
          <p:cNvSpPr/>
          <p:nvPr/>
        </p:nvSpPr>
        <p:spPr>
          <a:xfrm>
            <a:off x="5140666" y="824415"/>
            <a:ext cx="1900409" cy="594735"/>
          </a:xfrm>
          <a:prstGeom prst="wedgeRectCallout">
            <a:avLst>
              <a:gd name="adj1" fmla="val 58323"/>
              <a:gd name="adj2" fmla="val 283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/>
              <a:t>EventSourcing</a:t>
            </a:r>
            <a:r>
              <a:rPr lang="en-US" sz="1050" dirty="0"/>
              <a:t> (like in </a:t>
            </a:r>
            <a:r>
              <a:rPr lang="de-DE" sz="1050" dirty="0">
                <a:hlinkClick r:id="rId2"/>
              </a:rPr>
              <a:t>chgeuer/</a:t>
            </a:r>
            <a:r>
              <a:rPr lang="de-DE" sz="1050" dirty="0" err="1">
                <a:hlinkClick r:id="rId2"/>
              </a:rPr>
              <a:t>distributed-search</a:t>
            </a:r>
            <a:r>
              <a:rPr lang="de-DE" sz="1050" dirty="0">
                <a:hlinkClick r:id="rId2"/>
              </a:rPr>
              <a:t> (github.com)</a:t>
            </a:r>
            <a:r>
              <a:rPr lang="de-DE" sz="1050" dirty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40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897828" cy="3817155"/>
          </a:xfrm>
          <a:custGeom>
            <a:avLst/>
            <a:gdLst>
              <a:gd name="connsiteX0" fmla="*/ 0 w 5897828"/>
              <a:gd name="connsiteY0" fmla="*/ 0 h 3817155"/>
              <a:gd name="connsiteX1" fmla="*/ 707739 w 5897828"/>
              <a:gd name="connsiteY1" fmla="*/ 0 h 3817155"/>
              <a:gd name="connsiteX2" fmla="*/ 1297522 w 5897828"/>
              <a:gd name="connsiteY2" fmla="*/ 0 h 3817155"/>
              <a:gd name="connsiteX3" fmla="*/ 1946283 w 5897828"/>
              <a:gd name="connsiteY3" fmla="*/ 0 h 3817155"/>
              <a:gd name="connsiteX4" fmla="*/ 2359131 w 5897828"/>
              <a:gd name="connsiteY4" fmla="*/ 0 h 3817155"/>
              <a:gd name="connsiteX5" fmla="*/ 2889936 w 5897828"/>
              <a:gd name="connsiteY5" fmla="*/ 0 h 3817155"/>
              <a:gd name="connsiteX6" fmla="*/ 3361762 w 5897828"/>
              <a:gd name="connsiteY6" fmla="*/ 0 h 3817155"/>
              <a:gd name="connsiteX7" fmla="*/ 4010523 w 5897828"/>
              <a:gd name="connsiteY7" fmla="*/ 0 h 3817155"/>
              <a:gd name="connsiteX8" fmla="*/ 4718262 w 5897828"/>
              <a:gd name="connsiteY8" fmla="*/ 0 h 3817155"/>
              <a:gd name="connsiteX9" fmla="*/ 5249067 w 5897828"/>
              <a:gd name="connsiteY9" fmla="*/ 0 h 3817155"/>
              <a:gd name="connsiteX10" fmla="*/ 5897828 w 5897828"/>
              <a:gd name="connsiteY10" fmla="*/ 0 h 3817155"/>
              <a:gd name="connsiteX11" fmla="*/ 5897828 w 5897828"/>
              <a:gd name="connsiteY11" fmla="*/ 545308 h 3817155"/>
              <a:gd name="connsiteX12" fmla="*/ 5897828 w 5897828"/>
              <a:gd name="connsiteY12" fmla="*/ 1090616 h 3817155"/>
              <a:gd name="connsiteX13" fmla="*/ 5897828 w 5897828"/>
              <a:gd name="connsiteY13" fmla="*/ 1712267 h 3817155"/>
              <a:gd name="connsiteX14" fmla="*/ 5897828 w 5897828"/>
              <a:gd name="connsiteY14" fmla="*/ 2333918 h 3817155"/>
              <a:gd name="connsiteX15" fmla="*/ 5897828 w 5897828"/>
              <a:gd name="connsiteY15" fmla="*/ 2955569 h 3817155"/>
              <a:gd name="connsiteX16" fmla="*/ 5897828 w 5897828"/>
              <a:gd name="connsiteY16" fmla="*/ 3817155 h 3817155"/>
              <a:gd name="connsiteX17" fmla="*/ 5249067 w 5897828"/>
              <a:gd name="connsiteY17" fmla="*/ 3817155 h 3817155"/>
              <a:gd name="connsiteX18" fmla="*/ 4836219 w 5897828"/>
              <a:gd name="connsiteY18" fmla="*/ 3817155 h 3817155"/>
              <a:gd name="connsiteX19" fmla="*/ 4305414 w 5897828"/>
              <a:gd name="connsiteY19" fmla="*/ 3817155 h 3817155"/>
              <a:gd name="connsiteX20" fmla="*/ 3656653 w 5897828"/>
              <a:gd name="connsiteY20" fmla="*/ 3817155 h 3817155"/>
              <a:gd name="connsiteX21" fmla="*/ 3066871 w 5897828"/>
              <a:gd name="connsiteY21" fmla="*/ 3817155 h 3817155"/>
              <a:gd name="connsiteX22" fmla="*/ 2595044 w 5897828"/>
              <a:gd name="connsiteY22" fmla="*/ 3817155 h 3817155"/>
              <a:gd name="connsiteX23" fmla="*/ 2123218 w 5897828"/>
              <a:gd name="connsiteY23" fmla="*/ 3817155 h 3817155"/>
              <a:gd name="connsiteX24" fmla="*/ 1710370 w 5897828"/>
              <a:gd name="connsiteY24" fmla="*/ 3817155 h 3817155"/>
              <a:gd name="connsiteX25" fmla="*/ 1238544 w 5897828"/>
              <a:gd name="connsiteY25" fmla="*/ 3817155 h 3817155"/>
              <a:gd name="connsiteX26" fmla="*/ 589783 w 5897828"/>
              <a:gd name="connsiteY26" fmla="*/ 3817155 h 3817155"/>
              <a:gd name="connsiteX27" fmla="*/ 0 w 5897828"/>
              <a:gd name="connsiteY27" fmla="*/ 3817155 h 3817155"/>
              <a:gd name="connsiteX28" fmla="*/ 0 w 5897828"/>
              <a:gd name="connsiteY28" fmla="*/ 3195504 h 3817155"/>
              <a:gd name="connsiteX29" fmla="*/ 0 w 5897828"/>
              <a:gd name="connsiteY29" fmla="*/ 2612025 h 3817155"/>
              <a:gd name="connsiteX30" fmla="*/ 0 w 5897828"/>
              <a:gd name="connsiteY30" fmla="*/ 2066717 h 3817155"/>
              <a:gd name="connsiteX31" fmla="*/ 0 w 5897828"/>
              <a:gd name="connsiteY31" fmla="*/ 1597752 h 3817155"/>
              <a:gd name="connsiteX32" fmla="*/ 0 w 5897828"/>
              <a:gd name="connsiteY32" fmla="*/ 1090616 h 3817155"/>
              <a:gd name="connsiteX33" fmla="*/ 0 w 5897828"/>
              <a:gd name="connsiteY33" fmla="*/ 468965 h 3817155"/>
              <a:gd name="connsiteX34" fmla="*/ 0 w 5897828"/>
              <a:gd name="connsiteY34" fmla="*/ 0 h 381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7828" h="3817155" extrusionOk="0">
                <a:moveTo>
                  <a:pt x="0" y="0"/>
                </a:moveTo>
                <a:cubicBezTo>
                  <a:pt x="352232" y="-60214"/>
                  <a:pt x="387770" y="36897"/>
                  <a:pt x="707739" y="0"/>
                </a:cubicBezTo>
                <a:cubicBezTo>
                  <a:pt x="1027708" y="-36897"/>
                  <a:pt x="1109758" y="14410"/>
                  <a:pt x="1297522" y="0"/>
                </a:cubicBezTo>
                <a:cubicBezTo>
                  <a:pt x="1485286" y="-14410"/>
                  <a:pt x="1700160" y="64350"/>
                  <a:pt x="1946283" y="0"/>
                </a:cubicBezTo>
                <a:cubicBezTo>
                  <a:pt x="2192406" y="-64350"/>
                  <a:pt x="2193993" y="41468"/>
                  <a:pt x="2359131" y="0"/>
                </a:cubicBezTo>
                <a:cubicBezTo>
                  <a:pt x="2524269" y="-41468"/>
                  <a:pt x="2741114" y="32364"/>
                  <a:pt x="2889936" y="0"/>
                </a:cubicBezTo>
                <a:cubicBezTo>
                  <a:pt x="3038758" y="-32364"/>
                  <a:pt x="3237462" y="7520"/>
                  <a:pt x="3361762" y="0"/>
                </a:cubicBezTo>
                <a:cubicBezTo>
                  <a:pt x="3486062" y="-7520"/>
                  <a:pt x="3808250" y="19607"/>
                  <a:pt x="4010523" y="0"/>
                </a:cubicBezTo>
                <a:cubicBezTo>
                  <a:pt x="4212796" y="-19607"/>
                  <a:pt x="4516416" y="43736"/>
                  <a:pt x="4718262" y="0"/>
                </a:cubicBezTo>
                <a:cubicBezTo>
                  <a:pt x="4920108" y="-43736"/>
                  <a:pt x="5097609" y="16671"/>
                  <a:pt x="5249067" y="0"/>
                </a:cubicBezTo>
                <a:cubicBezTo>
                  <a:pt x="5400526" y="-16671"/>
                  <a:pt x="5695270" y="75370"/>
                  <a:pt x="5897828" y="0"/>
                </a:cubicBezTo>
                <a:cubicBezTo>
                  <a:pt x="5929566" y="242008"/>
                  <a:pt x="5850090" y="324433"/>
                  <a:pt x="5897828" y="545308"/>
                </a:cubicBezTo>
                <a:cubicBezTo>
                  <a:pt x="5945566" y="766183"/>
                  <a:pt x="5884733" y="929042"/>
                  <a:pt x="5897828" y="1090616"/>
                </a:cubicBezTo>
                <a:cubicBezTo>
                  <a:pt x="5910923" y="1252190"/>
                  <a:pt x="5885587" y="1509665"/>
                  <a:pt x="5897828" y="1712267"/>
                </a:cubicBezTo>
                <a:cubicBezTo>
                  <a:pt x="5910069" y="1914869"/>
                  <a:pt x="5839275" y="2067620"/>
                  <a:pt x="5897828" y="2333918"/>
                </a:cubicBezTo>
                <a:cubicBezTo>
                  <a:pt x="5956381" y="2600216"/>
                  <a:pt x="5862812" y="2665101"/>
                  <a:pt x="5897828" y="2955569"/>
                </a:cubicBezTo>
                <a:cubicBezTo>
                  <a:pt x="5932844" y="3246037"/>
                  <a:pt x="5800723" y="3465050"/>
                  <a:pt x="5897828" y="3817155"/>
                </a:cubicBezTo>
                <a:cubicBezTo>
                  <a:pt x="5688407" y="3863751"/>
                  <a:pt x="5484472" y="3776978"/>
                  <a:pt x="5249067" y="3817155"/>
                </a:cubicBezTo>
                <a:cubicBezTo>
                  <a:pt x="5013662" y="3857332"/>
                  <a:pt x="5031261" y="3807825"/>
                  <a:pt x="4836219" y="3817155"/>
                </a:cubicBezTo>
                <a:cubicBezTo>
                  <a:pt x="4641177" y="3826485"/>
                  <a:pt x="4570309" y="3764946"/>
                  <a:pt x="4305414" y="3817155"/>
                </a:cubicBezTo>
                <a:cubicBezTo>
                  <a:pt x="4040520" y="3869364"/>
                  <a:pt x="3798141" y="3812378"/>
                  <a:pt x="3656653" y="3817155"/>
                </a:cubicBezTo>
                <a:cubicBezTo>
                  <a:pt x="3515165" y="3821932"/>
                  <a:pt x="3226612" y="3770126"/>
                  <a:pt x="3066871" y="3817155"/>
                </a:cubicBezTo>
                <a:cubicBezTo>
                  <a:pt x="2907130" y="3864184"/>
                  <a:pt x="2762010" y="3791282"/>
                  <a:pt x="2595044" y="3817155"/>
                </a:cubicBezTo>
                <a:cubicBezTo>
                  <a:pt x="2428078" y="3843028"/>
                  <a:pt x="2287240" y="3789867"/>
                  <a:pt x="2123218" y="3817155"/>
                </a:cubicBezTo>
                <a:cubicBezTo>
                  <a:pt x="1959196" y="3844443"/>
                  <a:pt x="1822869" y="3812771"/>
                  <a:pt x="1710370" y="3817155"/>
                </a:cubicBezTo>
                <a:cubicBezTo>
                  <a:pt x="1597871" y="3821539"/>
                  <a:pt x="1439760" y="3800097"/>
                  <a:pt x="1238544" y="3817155"/>
                </a:cubicBezTo>
                <a:cubicBezTo>
                  <a:pt x="1037328" y="3834213"/>
                  <a:pt x="874653" y="3781584"/>
                  <a:pt x="589783" y="3817155"/>
                </a:cubicBezTo>
                <a:cubicBezTo>
                  <a:pt x="304913" y="3852726"/>
                  <a:pt x="184927" y="3779446"/>
                  <a:pt x="0" y="3817155"/>
                </a:cubicBezTo>
                <a:cubicBezTo>
                  <a:pt x="-33220" y="3563927"/>
                  <a:pt x="20730" y="3488850"/>
                  <a:pt x="0" y="3195504"/>
                </a:cubicBezTo>
                <a:cubicBezTo>
                  <a:pt x="-20730" y="2902158"/>
                  <a:pt x="25545" y="2879535"/>
                  <a:pt x="0" y="2612025"/>
                </a:cubicBezTo>
                <a:cubicBezTo>
                  <a:pt x="-25545" y="2344515"/>
                  <a:pt x="12263" y="2265609"/>
                  <a:pt x="0" y="2066717"/>
                </a:cubicBezTo>
                <a:cubicBezTo>
                  <a:pt x="-12263" y="1867825"/>
                  <a:pt x="46602" y="1762665"/>
                  <a:pt x="0" y="1597752"/>
                </a:cubicBezTo>
                <a:cubicBezTo>
                  <a:pt x="-46602" y="1432840"/>
                  <a:pt x="17145" y="1237962"/>
                  <a:pt x="0" y="1090616"/>
                </a:cubicBezTo>
                <a:cubicBezTo>
                  <a:pt x="-17145" y="943270"/>
                  <a:pt x="32964" y="645036"/>
                  <a:pt x="0" y="468965"/>
                </a:cubicBezTo>
                <a:cubicBezTo>
                  <a:pt x="-32964" y="292894"/>
                  <a:pt x="45661" y="163721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5028125" y="4516640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4144205" y="3875403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flipV="1">
            <a:off x="2655632" y="4711653"/>
            <a:ext cx="10159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5391706" y="2263244"/>
            <a:ext cx="3657130" cy="1986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4507787" y="4183329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595395" y="4515623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79" idx="2"/>
            <a:endCxn id="50" idx="1"/>
          </p:cNvCxnSpPr>
          <p:nvPr/>
        </p:nvCxnSpPr>
        <p:spPr>
          <a:xfrm flipH="1">
            <a:off x="8195384" y="3953016"/>
            <a:ext cx="283598" cy="562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537410" y="2727803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4802692" y="5372007"/>
            <a:ext cx="1085483" cy="4046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400" dirty="0"/>
              <a:t>EH Capture</a:t>
            </a:r>
            <a:endParaRPr lang="LID4096" sz="14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2"/>
          </p:cNvCxnSpPr>
          <p:nvPr/>
        </p:nvCxnSpPr>
        <p:spPr>
          <a:xfrm rot="16200000" flipH="1">
            <a:off x="4405703" y="5177321"/>
            <a:ext cx="499074" cy="294904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32B2C-15C8-4379-BF16-DCB3DB85E3AC}"/>
              </a:ext>
            </a:extLst>
          </p:cNvPr>
          <p:cNvSpPr/>
          <p:nvPr/>
        </p:nvSpPr>
        <p:spPr>
          <a:xfrm>
            <a:off x="5519233" y="3451922"/>
            <a:ext cx="883921" cy="731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100" dirty="0"/>
              <a:t>Observable</a:t>
            </a:r>
            <a:endParaRPr lang="LID4096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73F91B-A9A1-45BD-8423-662513036A9C}"/>
              </a:ext>
            </a:extLst>
          </p:cNvPr>
          <p:cNvSpPr/>
          <p:nvPr/>
        </p:nvSpPr>
        <p:spPr>
          <a:xfrm>
            <a:off x="5584572" y="3688852"/>
            <a:ext cx="766578" cy="40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EventHub</a:t>
            </a:r>
            <a:endParaRPr lang="de-DE" sz="900" dirty="0"/>
          </a:p>
          <a:p>
            <a:pPr algn="ctr"/>
            <a:r>
              <a:rPr lang="de-DE" sz="900" dirty="0" err="1"/>
              <a:t>Processor</a:t>
            </a:r>
            <a:endParaRPr lang="LID4096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0CF4F3-CDD7-4E10-8067-B23A117CB149}"/>
              </a:ext>
            </a:extLst>
          </p:cNvPr>
          <p:cNvSpPr/>
          <p:nvPr/>
        </p:nvSpPr>
        <p:spPr>
          <a:xfrm rot="16200000">
            <a:off x="6331812" y="3187582"/>
            <a:ext cx="579601" cy="26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merge</a:t>
            </a:r>
            <a:endParaRPr lang="LID4096" sz="9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D3ACF5-B032-4493-A553-2E92EDED33FF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 flipV="1">
            <a:off x="6403154" y="3608293"/>
            <a:ext cx="218459" cy="2093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2E49B2-1274-4F76-94FD-47790FA1B00A}"/>
              </a:ext>
            </a:extLst>
          </p:cNvPr>
          <p:cNvSpPr/>
          <p:nvPr/>
        </p:nvSpPr>
        <p:spPr>
          <a:xfrm>
            <a:off x="6946129" y="3113540"/>
            <a:ext cx="766578" cy="40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Business </a:t>
            </a:r>
            <a:r>
              <a:rPr lang="de-DE" sz="900" dirty="0" err="1"/>
              <a:t>Logic</a:t>
            </a:r>
            <a:endParaRPr lang="LID4096" sz="9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A6A82F-29DF-4D14-861F-FAC178143CDF}"/>
              </a:ext>
            </a:extLst>
          </p:cNvPr>
          <p:cNvCxnSpPr>
            <a:cxnSpLocks/>
            <a:stCxn id="51" idx="2"/>
            <a:endCxn id="59" idx="1"/>
          </p:cNvCxnSpPr>
          <p:nvPr/>
        </p:nvCxnSpPr>
        <p:spPr>
          <a:xfrm>
            <a:off x="6752523" y="3318492"/>
            <a:ext cx="1936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5" idx="1"/>
            <a:endCxn id="4" idx="4"/>
          </p:cNvCxnSpPr>
          <p:nvPr/>
        </p:nvCxnSpPr>
        <p:spPr>
          <a:xfrm rot="10800000" flipV="1">
            <a:off x="4507788" y="3893804"/>
            <a:ext cx="1076784" cy="454266"/>
          </a:xfrm>
          <a:prstGeom prst="bentConnector4">
            <a:avLst>
              <a:gd name="adj1" fmla="val 33117"/>
              <a:gd name="adj2" fmla="val 1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032A247-55CD-4A38-B807-734010C16DCD}"/>
              </a:ext>
            </a:extLst>
          </p:cNvPr>
          <p:cNvSpPr/>
          <p:nvPr/>
        </p:nvSpPr>
        <p:spPr>
          <a:xfrm>
            <a:off x="8095693" y="3420315"/>
            <a:ext cx="766578" cy="53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Regular State Snapshots</a:t>
            </a:r>
            <a:endParaRPr lang="LID4096" sz="9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59B089-95EC-48A7-839D-90B157C87FFA}"/>
              </a:ext>
            </a:extLst>
          </p:cNvPr>
          <p:cNvSpPr/>
          <p:nvPr/>
        </p:nvSpPr>
        <p:spPr>
          <a:xfrm>
            <a:off x="8095693" y="2749102"/>
            <a:ext cx="766578" cy="53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Emit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metering</a:t>
            </a:r>
            <a:r>
              <a:rPr lang="de-DE" sz="900" dirty="0"/>
              <a:t> API</a:t>
            </a:r>
            <a:endParaRPr lang="LID4096" sz="9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FA77939-372C-435F-990A-0302BCAD958E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 flipV="1">
            <a:off x="7712707" y="3015453"/>
            <a:ext cx="382986" cy="3030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2B44B9-C292-41AC-827B-8377D4D8F867}"/>
              </a:ext>
            </a:extLst>
          </p:cNvPr>
          <p:cNvCxnSpPr>
            <a:cxnSpLocks/>
            <a:stCxn id="59" idx="3"/>
            <a:endCxn id="79" idx="1"/>
          </p:cNvCxnSpPr>
          <p:nvPr/>
        </p:nvCxnSpPr>
        <p:spPr>
          <a:xfrm>
            <a:off x="7712707" y="3318492"/>
            <a:ext cx="382986" cy="3681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CA07121-DB2C-4AB3-AE48-53B04C367435}"/>
              </a:ext>
            </a:extLst>
          </p:cNvPr>
          <p:cNvCxnSpPr>
            <a:cxnSpLocks/>
            <a:stCxn id="85" idx="0"/>
            <a:endCxn id="51" idx="0"/>
          </p:cNvCxnSpPr>
          <p:nvPr/>
        </p:nvCxnSpPr>
        <p:spPr>
          <a:xfrm rot="16200000" flipH="1" flipV="1">
            <a:off x="7200147" y="2039657"/>
            <a:ext cx="569390" cy="1988280"/>
          </a:xfrm>
          <a:prstGeom prst="bentConnector4">
            <a:avLst>
              <a:gd name="adj1" fmla="val -30701"/>
              <a:gd name="adj2" fmla="val 1136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562B56E-FBB7-41CA-AB47-12ABFA03F1EB}"/>
              </a:ext>
            </a:extLst>
          </p:cNvPr>
          <p:cNvCxnSpPr>
            <a:cxnSpLocks/>
            <a:stCxn id="85" idx="3"/>
            <a:endCxn id="56" idx="1"/>
          </p:cNvCxnSpPr>
          <p:nvPr/>
        </p:nvCxnSpPr>
        <p:spPr>
          <a:xfrm flipV="1">
            <a:off x="8862271" y="3015452"/>
            <a:ext cx="67513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95B518-150C-495A-B923-1ECF81226174}"/>
              </a:ext>
            </a:extLst>
          </p:cNvPr>
          <p:cNvCxnSpPr>
            <a:cxnSpLocks/>
            <a:stCxn id="50" idx="1"/>
            <a:endCxn id="59" idx="2"/>
          </p:cNvCxnSpPr>
          <p:nvPr/>
        </p:nvCxnSpPr>
        <p:spPr>
          <a:xfrm flipH="1" flipV="1">
            <a:off x="7329418" y="3523443"/>
            <a:ext cx="865966" cy="99218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id="{2369B46D-5CD4-4A80-9699-8B635A8B7734}"/>
              </a:ext>
            </a:extLst>
          </p:cNvPr>
          <p:cNvSpPr/>
          <p:nvPr/>
        </p:nvSpPr>
        <p:spPr>
          <a:xfrm>
            <a:off x="5452949" y="531447"/>
            <a:ext cx="1427807" cy="664307"/>
          </a:xfrm>
          <a:prstGeom prst="wedgeRectCallout">
            <a:avLst>
              <a:gd name="adj1" fmla="val 65351"/>
              <a:gd name="adj2" fmla="val 25006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Successful API calls result in a local command to remove the desired API Call from state</a:t>
            </a:r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475B9CC-47DF-4718-AACE-395D5677DBD3}"/>
              </a:ext>
            </a:extLst>
          </p:cNvPr>
          <p:cNvSpPr/>
          <p:nvPr/>
        </p:nvSpPr>
        <p:spPr>
          <a:xfrm>
            <a:off x="5951667" y="4641413"/>
            <a:ext cx="656523" cy="416750"/>
          </a:xfrm>
          <a:prstGeom prst="wedgeRectCallout">
            <a:avLst>
              <a:gd name="adj1" fmla="val 40779"/>
              <a:gd name="adj2" fmla="val -2426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Metering Updates</a:t>
            </a:r>
          </a:p>
        </p:txBody>
      </p: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E3703C5B-8C6D-4AFA-86C3-A7474C94D8DD}"/>
              </a:ext>
            </a:extLst>
          </p:cNvPr>
          <p:cNvSpPr/>
          <p:nvPr/>
        </p:nvSpPr>
        <p:spPr>
          <a:xfrm>
            <a:off x="6752523" y="5167499"/>
            <a:ext cx="865966" cy="499075"/>
          </a:xfrm>
          <a:prstGeom prst="wedgeRectCallout">
            <a:avLst>
              <a:gd name="adj1" fmla="val 50245"/>
              <a:gd name="adj2" fmla="val -298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Load latest snapshot on startup</a:t>
            </a:r>
          </a:p>
        </p:txBody>
      </p:sp>
    </p:spTree>
    <p:extLst>
      <p:ext uri="{BB962C8B-B14F-4D97-AF65-F5344CB8AC3E}">
        <p14:creationId xmlns:p14="http://schemas.microsoft.com/office/powerpoint/2010/main" val="131054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403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12</cp:revision>
  <dcterms:created xsi:type="dcterms:W3CDTF">2021-10-01T13:04:10Z</dcterms:created>
  <dcterms:modified xsi:type="dcterms:W3CDTF">2021-10-18T12:11:41Z</dcterms:modified>
</cp:coreProperties>
</file>