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10/15/2021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SaaS 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enabled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running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accelerator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– The real </a:t>
            </a:r>
            <a:r>
              <a:rPr lang="de-DE" dirty="0" err="1"/>
              <a:t>app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6DBD7-D244-4276-97CE-9053F3FB28E3}"/>
              </a:ext>
            </a:extLst>
          </p:cNvPr>
          <p:cNvGrpSpPr/>
          <p:nvPr/>
        </p:nvGrpSpPr>
        <p:grpSpPr>
          <a:xfrm rot="16200000">
            <a:off x="-1133116" y="1790045"/>
            <a:ext cx="4816402" cy="2547258"/>
            <a:chOff x="796156" y="783970"/>
            <a:chExt cx="10387659" cy="54937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24388-2329-47E9-A8A9-FD69AAF92F5B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80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A2B814C-2D74-4D49-A096-50E16528A7BE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sz="800" dirty="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893DA8B-384D-4738-943C-812D04BA739B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800" dirty="0"/>
                <a:t>Event Hub</a:t>
              </a:r>
              <a:endParaRPr lang="LID4096" sz="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5315B1-BDAA-4890-94BE-3717965D5627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/>
                <a:t>Sending</a:t>
              </a:r>
              <a:endParaRPr lang="de-DE" sz="800" dirty="0"/>
            </a:p>
            <a:p>
              <a:r>
                <a:rPr lang="de-DE" sz="800" dirty="0" err="1"/>
                <a:t>Application</a:t>
              </a:r>
              <a:endParaRPr lang="LID4096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C3AF3-B33B-4E0A-AC5C-445F7A26A2BD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SDK?</a:t>
              </a:r>
              <a:endParaRPr lang="LID4096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E11F7-E11A-4879-93E2-8D12729B5315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err="1"/>
                <a:t>OpenTelemetry</a:t>
              </a:r>
              <a:r>
                <a:rPr lang="de-DE" sz="500" dirty="0"/>
                <a:t> </a:t>
              </a:r>
              <a:r>
                <a:rPr lang="de-DE" sz="500" dirty="0" err="1"/>
                <a:t>Endpoint</a:t>
              </a:r>
              <a:endParaRPr lang="LID4096" sz="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A129CD-FF0D-40DD-BD30-CF2D0234D1B4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REST API</a:t>
              </a:r>
              <a:endParaRPr lang="LID4096" sz="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9A0588-1273-4D65-855B-6EBAA82D274A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4012A2-FF0E-41C4-BBA9-A2BDE05EE946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72DEE0-2710-4D62-A501-828778024D1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9D9FC-632C-4A37-AF09-FE4772D853B6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B99230-045C-41F3-B74E-BB1F371FAFDA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94C86-F8A9-4966-914B-001FAD4725DD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Aggregator</a:t>
              </a:r>
              <a:endParaRPr lang="LID4096" sz="500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A4B0534-218E-4013-B7B4-3D87BE4569AC}"/>
                </a:ext>
              </a:extLst>
            </p:cNvPr>
            <p:cNvCxnSpPr>
              <a:cxnSpLocks/>
              <a:stCxn id="27" idx="1"/>
              <a:endCxn id="15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4BD4C0-51CC-4628-8BC6-3F10F559E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F2A23A-F2C2-4266-B227-E8075D5A0B79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Snapshots</a:t>
              </a:r>
              <a:endParaRPr lang="LID4096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A00B44-F19D-451E-AB6E-91012E5E6C3E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E035EE-69FE-459F-B110-3717F47E4218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Marketplace Metering API</a:t>
              </a:r>
              <a:endParaRPr lang="LID4096" sz="5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7FE8BE-6141-4192-B9B2-892DE2C7F263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5AA28D6-E626-4E69-8879-2E0A2390B678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EH Capture</a:t>
              </a:r>
              <a:endParaRPr lang="LID4096" sz="8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85AFD0-C918-4767-A5EF-70BDC0C74156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26F37C99-1D49-44A8-ABC7-0244C0DCEA05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Self-hosted anywhere</a:t>
              </a: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78505C3E-057A-4181-80D1-10DD308A016F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/>
                <a:t>If running on Functions, certainly not using EventHub binding (triggered per message), but cron-style</a:t>
              </a:r>
            </a:p>
          </p:txBody>
        </p: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926BC15-1D30-41BB-AE7C-B9D3316D1CE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Snapshotting intermediary aggregates into blobs, so consumer group can restart easily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F40E8277-FB93-4A9D-B3AE-5BFDC5913ED3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 err="1"/>
                <a:t>OpenTelemetry</a:t>
              </a:r>
              <a:endParaRPr lang="en-US" sz="3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Write directly to EH</a:t>
              </a: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DBD0DBC7-C186-44B3-B86B-C181B3E354C1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 err="1"/>
                <a:t>EventSourcing</a:t>
              </a:r>
              <a:r>
                <a:rPr lang="en-US" sz="300" dirty="0"/>
                <a:t> (like in </a:t>
              </a:r>
              <a:r>
                <a:rPr lang="de-DE" sz="300" dirty="0">
                  <a:hlinkClick r:id="rId2"/>
                </a:rPr>
                <a:t>chgeuer/</a:t>
              </a:r>
              <a:r>
                <a:rPr lang="de-DE" sz="300" dirty="0" err="1">
                  <a:hlinkClick r:id="rId2"/>
                </a:rPr>
                <a:t>distributed-search</a:t>
              </a:r>
              <a:r>
                <a:rPr lang="de-DE" sz="300" dirty="0">
                  <a:hlinkClick r:id="rId2"/>
                </a:rPr>
                <a:t> (github.com)</a:t>
              </a:r>
              <a:r>
                <a:rPr lang="de-DE" sz="300" dirty="0"/>
                <a:t>)</a:t>
              </a:r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EE84B-CD23-483C-8FEE-5CAA52D7EA29}"/>
              </a:ext>
            </a:extLst>
          </p:cNvPr>
          <p:cNvGrpSpPr/>
          <p:nvPr/>
        </p:nvGrpSpPr>
        <p:grpSpPr>
          <a:xfrm>
            <a:off x="659522" y="778715"/>
            <a:ext cx="10387659" cy="5493737"/>
            <a:chOff x="796156" y="783970"/>
            <a:chExt cx="10387659" cy="54937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CF7B99-CD4F-499A-AD4E-6F61A5F555AF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1FBF778-A13F-4B94-9191-1A8C95FD93E8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B6960A6-4549-49E7-B85B-9CE953E530E8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Event Hub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3FB5E-3A50-429C-9FCD-914C71FD5BE4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Sending</a:t>
              </a:r>
              <a:endParaRPr lang="de-DE" dirty="0"/>
            </a:p>
            <a:p>
              <a:r>
                <a:rPr lang="de-DE" dirty="0" err="1"/>
                <a:t>Application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A878E-2963-434A-B726-AD5A7F95E1E8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SDK?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D39B0-BB16-456D-A56B-E14B6C320024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OpenTelemetry</a:t>
              </a:r>
              <a:r>
                <a:rPr lang="de-DE" sz="1200" dirty="0"/>
                <a:t> </a:t>
              </a:r>
              <a:r>
                <a:rPr lang="de-DE" sz="1200" dirty="0" err="1"/>
                <a:t>Endpoint</a:t>
              </a:r>
              <a:endParaRPr lang="LID4096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F2180-4D5C-4C25-974D-6268794C1FBC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 API</a:t>
              </a:r>
              <a:endParaRPr lang="LID4096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E84FA-806C-4734-B569-9438E70DE30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615FCB-D23D-48EC-819A-0D0274C50968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B05B9C-B7A6-4A20-B9CD-EDB22077AA42}"/>
                </a:ext>
              </a:extLst>
            </p:cNvPr>
            <p:cNvCxnSpPr>
              <a:cxnSpLocks/>
              <a:stCxn id="8" idx="2"/>
              <a:endCxn id="4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13DD96-2C4F-4F9B-8801-859CA765C4BA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D65911-DF21-40F4-9A2C-5367DBB2E0F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76055-D4F1-4D73-82EE-4C1191676195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Aggregator</a:t>
              </a:r>
              <a:endParaRPr lang="LID4096" sz="12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36CEE0-9C4B-4056-AA51-65903619E45B}"/>
                </a:ext>
              </a:extLst>
            </p:cNvPr>
            <p:cNvCxnSpPr>
              <a:cxnSpLocks/>
              <a:stCxn id="38" idx="1"/>
              <a:endCxn id="4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0849AD-2C52-4D5A-8470-A52FFA33B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19598583-FB3D-4BF6-BD49-14950878A6A3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Snapshots</a:t>
              </a:r>
              <a:endParaRPr lang="LID4096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86FB7A-F3C9-4F50-BC25-F544F733B05E}"/>
                </a:ext>
              </a:extLst>
            </p:cNvPr>
            <p:cNvCxnSpPr>
              <a:cxnSpLocks/>
              <a:stCxn id="38" idx="0"/>
              <a:endCxn id="50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FACCB0-30F6-4C98-967B-8492DB59C68B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Marketplace Metering API</a:t>
              </a:r>
              <a:endParaRPr lang="LID4096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F12BFE-07A5-429F-A161-2A8D77D8797A}"/>
                </a:ext>
              </a:extLst>
            </p:cNvPr>
            <p:cNvCxnSpPr>
              <a:cxnSpLocks/>
              <a:stCxn id="38" idx="3"/>
              <a:endCxn id="56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81A85C07-69A7-4315-B836-E83DDFE0FBA3}"/>
                </a:ext>
              </a:extLst>
            </p:cNvPr>
            <p:cNvSpPr/>
            <p:nvPr/>
          </p:nvSpPr>
          <p:spPr>
            <a:xfrm>
              <a:off x="5570527" y="5564769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EH Capture</a:t>
              </a:r>
              <a:endParaRPr lang="LID4096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5EEEB283-287B-41BC-B3DC-3C7F375C2EC8}"/>
                </a:ext>
              </a:extLst>
            </p:cNvPr>
            <p:cNvCxnSpPr>
              <a:cxnSpLocks/>
              <a:stCxn id="4" idx="2"/>
              <a:endCxn id="62" idx="1"/>
            </p:cNvCxnSpPr>
            <p:nvPr/>
          </p:nvCxnSpPr>
          <p:spPr>
            <a:xfrm rot="5400000">
              <a:off x="6180277" y="5182485"/>
              <a:ext cx="489532" cy="275037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1BFB517C-33FE-4F67-96A1-628758208AB1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Self-hosted anywhere</a:t>
              </a:r>
            </a:p>
          </p:txBody>
        </p:sp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8F17B299-D210-4431-8E3F-BA16AE5917A5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/>
                <a:t>If running on Functions, certainly not using EventHub binding (triggered per message), but cron-style</a:t>
              </a:r>
            </a:p>
          </p:txBody>
        </p:sp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01C8DCC3-FBF0-4F3A-BF86-9379C7726CA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Snapshotting intermediary aggregates into blobs, so consumer group can restart easily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ED66244-FAB5-4314-B239-9273A9675E09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OpenTelemetry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Write directly to EH</a:t>
              </a:r>
            </a:p>
          </p:txBody>
        </p: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9BD85104-880A-46C1-8910-46DD156EF024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EventSourcing</a:t>
              </a:r>
              <a:r>
                <a:rPr lang="en-US" sz="1050" dirty="0"/>
                <a:t> (like in </a:t>
              </a:r>
              <a:r>
                <a:rPr lang="de-DE" sz="1050" dirty="0">
                  <a:hlinkClick r:id="rId2"/>
                </a:rPr>
                <a:t>chgeuer/</a:t>
              </a:r>
              <a:r>
                <a:rPr lang="de-DE" sz="1050" dirty="0" err="1">
                  <a:hlinkClick r:id="rId2"/>
                </a:rPr>
                <a:t>distributed-search</a:t>
              </a:r>
              <a:r>
                <a:rPr lang="de-DE" sz="1050" dirty="0">
                  <a:hlinkClick r:id="rId2"/>
                </a:rPr>
                <a:t> (github.com)</a:t>
              </a:r>
              <a:r>
                <a:rPr lang="de-DE" sz="1050" dirty="0"/>
                <a:t>)</a:t>
              </a:r>
              <a:endParaRPr lang="en-US" sz="1050" dirty="0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9F72BB08-249C-4E6C-A940-2031128C42CD}"/>
              </a:ext>
            </a:extLst>
          </p:cNvPr>
          <p:cNvSpPr/>
          <p:nvPr/>
        </p:nvSpPr>
        <p:spPr>
          <a:xfrm>
            <a:off x="7651401" y="5558638"/>
            <a:ext cx="673062" cy="514838"/>
          </a:xfrm>
          <a:prstGeom prst="can">
            <a:avLst>
              <a:gd name="adj" fmla="val 28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DB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01215-4E11-4283-9DCD-2F1ABFD5A2ED}"/>
              </a:ext>
            </a:extLst>
          </p:cNvPr>
          <p:cNvCxnSpPr>
            <a:cxnSpLocks/>
            <a:stCxn id="38" idx="2"/>
            <a:endCxn id="10" idx="1"/>
          </p:cNvCxnSpPr>
          <p:nvPr/>
        </p:nvCxnSpPr>
        <p:spPr>
          <a:xfrm>
            <a:off x="7775714" y="4084519"/>
            <a:ext cx="212218" cy="1474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490796" cy="4207119"/>
          </a:xfrm>
          <a:custGeom>
            <a:avLst/>
            <a:gdLst>
              <a:gd name="connsiteX0" fmla="*/ 0 w 5490796"/>
              <a:gd name="connsiteY0" fmla="*/ 0 h 4207119"/>
              <a:gd name="connsiteX1" fmla="*/ 658896 w 5490796"/>
              <a:gd name="connsiteY1" fmla="*/ 0 h 4207119"/>
              <a:gd name="connsiteX2" fmla="*/ 1207975 w 5490796"/>
              <a:gd name="connsiteY2" fmla="*/ 0 h 4207119"/>
              <a:gd name="connsiteX3" fmla="*/ 1811963 w 5490796"/>
              <a:gd name="connsiteY3" fmla="*/ 0 h 4207119"/>
              <a:gd name="connsiteX4" fmla="*/ 2196318 w 5490796"/>
              <a:gd name="connsiteY4" fmla="*/ 0 h 4207119"/>
              <a:gd name="connsiteX5" fmla="*/ 2690490 w 5490796"/>
              <a:gd name="connsiteY5" fmla="*/ 0 h 4207119"/>
              <a:gd name="connsiteX6" fmla="*/ 3129754 w 5490796"/>
              <a:gd name="connsiteY6" fmla="*/ 0 h 4207119"/>
              <a:gd name="connsiteX7" fmla="*/ 3733741 w 5490796"/>
              <a:gd name="connsiteY7" fmla="*/ 0 h 4207119"/>
              <a:gd name="connsiteX8" fmla="*/ 4392637 w 5490796"/>
              <a:gd name="connsiteY8" fmla="*/ 0 h 4207119"/>
              <a:gd name="connsiteX9" fmla="*/ 4886808 w 5490796"/>
              <a:gd name="connsiteY9" fmla="*/ 0 h 4207119"/>
              <a:gd name="connsiteX10" fmla="*/ 5490796 w 5490796"/>
              <a:gd name="connsiteY10" fmla="*/ 0 h 4207119"/>
              <a:gd name="connsiteX11" fmla="*/ 5490796 w 5490796"/>
              <a:gd name="connsiteY11" fmla="*/ 525890 h 4207119"/>
              <a:gd name="connsiteX12" fmla="*/ 5490796 w 5490796"/>
              <a:gd name="connsiteY12" fmla="*/ 1051780 h 4207119"/>
              <a:gd name="connsiteX13" fmla="*/ 5490796 w 5490796"/>
              <a:gd name="connsiteY13" fmla="*/ 1661812 h 4207119"/>
              <a:gd name="connsiteX14" fmla="*/ 5490796 w 5490796"/>
              <a:gd name="connsiteY14" fmla="*/ 2271844 h 4207119"/>
              <a:gd name="connsiteX15" fmla="*/ 5490796 w 5490796"/>
              <a:gd name="connsiteY15" fmla="*/ 2881877 h 4207119"/>
              <a:gd name="connsiteX16" fmla="*/ 5490796 w 5490796"/>
              <a:gd name="connsiteY16" fmla="*/ 3491909 h 4207119"/>
              <a:gd name="connsiteX17" fmla="*/ 5490796 w 5490796"/>
              <a:gd name="connsiteY17" fmla="*/ 4207119 h 4207119"/>
              <a:gd name="connsiteX18" fmla="*/ 4996624 w 5490796"/>
              <a:gd name="connsiteY18" fmla="*/ 4207119 h 4207119"/>
              <a:gd name="connsiteX19" fmla="*/ 4502453 w 5490796"/>
              <a:gd name="connsiteY19" fmla="*/ 4207119 h 4207119"/>
              <a:gd name="connsiteX20" fmla="*/ 3898465 w 5490796"/>
              <a:gd name="connsiteY20" fmla="*/ 4207119 h 4207119"/>
              <a:gd name="connsiteX21" fmla="*/ 3349386 w 5490796"/>
              <a:gd name="connsiteY21" fmla="*/ 4207119 h 4207119"/>
              <a:gd name="connsiteX22" fmla="*/ 2910122 w 5490796"/>
              <a:gd name="connsiteY22" fmla="*/ 4207119 h 4207119"/>
              <a:gd name="connsiteX23" fmla="*/ 2470858 w 5490796"/>
              <a:gd name="connsiteY23" fmla="*/ 4207119 h 4207119"/>
              <a:gd name="connsiteX24" fmla="*/ 2086502 w 5490796"/>
              <a:gd name="connsiteY24" fmla="*/ 4207119 h 4207119"/>
              <a:gd name="connsiteX25" fmla="*/ 1647239 w 5490796"/>
              <a:gd name="connsiteY25" fmla="*/ 4207119 h 4207119"/>
              <a:gd name="connsiteX26" fmla="*/ 1043251 w 5490796"/>
              <a:gd name="connsiteY26" fmla="*/ 4207119 h 4207119"/>
              <a:gd name="connsiteX27" fmla="*/ 603988 w 5490796"/>
              <a:gd name="connsiteY27" fmla="*/ 4207119 h 4207119"/>
              <a:gd name="connsiteX28" fmla="*/ 0 w 5490796"/>
              <a:gd name="connsiteY28" fmla="*/ 4207119 h 4207119"/>
              <a:gd name="connsiteX29" fmla="*/ 0 w 5490796"/>
              <a:gd name="connsiteY29" fmla="*/ 3597087 h 4207119"/>
              <a:gd name="connsiteX30" fmla="*/ 0 w 5490796"/>
              <a:gd name="connsiteY30" fmla="*/ 3071197 h 4207119"/>
              <a:gd name="connsiteX31" fmla="*/ 0 w 5490796"/>
              <a:gd name="connsiteY31" fmla="*/ 2629449 h 4207119"/>
              <a:gd name="connsiteX32" fmla="*/ 0 w 5490796"/>
              <a:gd name="connsiteY32" fmla="*/ 2145631 h 4207119"/>
              <a:gd name="connsiteX33" fmla="*/ 0 w 5490796"/>
              <a:gd name="connsiteY33" fmla="*/ 1535598 h 4207119"/>
              <a:gd name="connsiteX34" fmla="*/ 0 w 5490796"/>
              <a:gd name="connsiteY34" fmla="*/ 1135922 h 4207119"/>
              <a:gd name="connsiteX35" fmla="*/ 0 w 5490796"/>
              <a:gd name="connsiteY35" fmla="*/ 736246 h 4207119"/>
              <a:gd name="connsiteX36" fmla="*/ 0 w 5490796"/>
              <a:gd name="connsiteY36" fmla="*/ 0 h 420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0796" h="4207119" extrusionOk="0">
                <a:moveTo>
                  <a:pt x="0" y="0"/>
                </a:moveTo>
                <a:cubicBezTo>
                  <a:pt x="320577" y="-55145"/>
                  <a:pt x="426710" y="43927"/>
                  <a:pt x="658896" y="0"/>
                </a:cubicBezTo>
                <a:cubicBezTo>
                  <a:pt x="891082" y="-43927"/>
                  <a:pt x="1042891" y="35243"/>
                  <a:pt x="1207975" y="0"/>
                </a:cubicBezTo>
                <a:cubicBezTo>
                  <a:pt x="1373059" y="-35243"/>
                  <a:pt x="1570740" y="43283"/>
                  <a:pt x="1811963" y="0"/>
                </a:cubicBezTo>
                <a:cubicBezTo>
                  <a:pt x="2053186" y="-43283"/>
                  <a:pt x="2017486" y="8553"/>
                  <a:pt x="2196318" y="0"/>
                </a:cubicBezTo>
                <a:cubicBezTo>
                  <a:pt x="2375150" y="-8553"/>
                  <a:pt x="2475306" y="38757"/>
                  <a:pt x="2690490" y="0"/>
                </a:cubicBezTo>
                <a:cubicBezTo>
                  <a:pt x="2905674" y="-38757"/>
                  <a:pt x="2915451" y="15881"/>
                  <a:pt x="3129754" y="0"/>
                </a:cubicBezTo>
                <a:cubicBezTo>
                  <a:pt x="3344057" y="-15881"/>
                  <a:pt x="3437909" y="55238"/>
                  <a:pt x="3733741" y="0"/>
                </a:cubicBezTo>
                <a:cubicBezTo>
                  <a:pt x="4029573" y="-55238"/>
                  <a:pt x="4237437" y="12811"/>
                  <a:pt x="4392637" y="0"/>
                </a:cubicBezTo>
                <a:cubicBezTo>
                  <a:pt x="4547837" y="-12811"/>
                  <a:pt x="4658562" y="37211"/>
                  <a:pt x="4886808" y="0"/>
                </a:cubicBezTo>
                <a:cubicBezTo>
                  <a:pt x="5115054" y="-37211"/>
                  <a:pt x="5310598" y="41715"/>
                  <a:pt x="5490796" y="0"/>
                </a:cubicBezTo>
                <a:cubicBezTo>
                  <a:pt x="5512982" y="190231"/>
                  <a:pt x="5480619" y="417025"/>
                  <a:pt x="5490796" y="525890"/>
                </a:cubicBezTo>
                <a:cubicBezTo>
                  <a:pt x="5500973" y="634755"/>
                  <a:pt x="5448127" y="805333"/>
                  <a:pt x="5490796" y="1051780"/>
                </a:cubicBezTo>
                <a:cubicBezTo>
                  <a:pt x="5533465" y="1298227"/>
                  <a:pt x="5489565" y="1407370"/>
                  <a:pt x="5490796" y="1661812"/>
                </a:cubicBezTo>
                <a:cubicBezTo>
                  <a:pt x="5492027" y="1916254"/>
                  <a:pt x="5455879" y="2016420"/>
                  <a:pt x="5490796" y="2271844"/>
                </a:cubicBezTo>
                <a:cubicBezTo>
                  <a:pt x="5525713" y="2527268"/>
                  <a:pt x="5431097" y="2586116"/>
                  <a:pt x="5490796" y="2881877"/>
                </a:cubicBezTo>
                <a:cubicBezTo>
                  <a:pt x="5550495" y="3177638"/>
                  <a:pt x="5490040" y="3208710"/>
                  <a:pt x="5490796" y="3491909"/>
                </a:cubicBezTo>
                <a:cubicBezTo>
                  <a:pt x="5491552" y="3775108"/>
                  <a:pt x="5418258" y="3885154"/>
                  <a:pt x="5490796" y="4207119"/>
                </a:cubicBezTo>
                <a:cubicBezTo>
                  <a:pt x="5317407" y="4225495"/>
                  <a:pt x="5119222" y="4180937"/>
                  <a:pt x="4996624" y="4207119"/>
                </a:cubicBezTo>
                <a:cubicBezTo>
                  <a:pt x="4874026" y="4233301"/>
                  <a:pt x="4624928" y="4170447"/>
                  <a:pt x="4502453" y="4207119"/>
                </a:cubicBezTo>
                <a:cubicBezTo>
                  <a:pt x="4379978" y="4243791"/>
                  <a:pt x="4104289" y="4136456"/>
                  <a:pt x="3898465" y="4207119"/>
                </a:cubicBezTo>
                <a:cubicBezTo>
                  <a:pt x="3692641" y="4277782"/>
                  <a:pt x="3612264" y="4172390"/>
                  <a:pt x="3349386" y="4207119"/>
                </a:cubicBezTo>
                <a:cubicBezTo>
                  <a:pt x="3086508" y="4241848"/>
                  <a:pt x="3098581" y="4202847"/>
                  <a:pt x="2910122" y="4207119"/>
                </a:cubicBezTo>
                <a:cubicBezTo>
                  <a:pt x="2721663" y="4211391"/>
                  <a:pt x="2676443" y="4172226"/>
                  <a:pt x="2470858" y="4207119"/>
                </a:cubicBezTo>
                <a:cubicBezTo>
                  <a:pt x="2265273" y="4242012"/>
                  <a:pt x="2217568" y="4194738"/>
                  <a:pt x="2086502" y="4207119"/>
                </a:cubicBezTo>
                <a:cubicBezTo>
                  <a:pt x="1955436" y="4219500"/>
                  <a:pt x="1865897" y="4171018"/>
                  <a:pt x="1647239" y="4207119"/>
                </a:cubicBezTo>
                <a:cubicBezTo>
                  <a:pt x="1428581" y="4243220"/>
                  <a:pt x="1314397" y="4153293"/>
                  <a:pt x="1043251" y="4207119"/>
                </a:cubicBezTo>
                <a:cubicBezTo>
                  <a:pt x="772105" y="4260945"/>
                  <a:pt x="789967" y="4185641"/>
                  <a:pt x="603988" y="4207119"/>
                </a:cubicBezTo>
                <a:cubicBezTo>
                  <a:pt x="418009" y="4228597"/>
                  <a:pt x="211045" y="4159374"/>
                  <a:pt x="0" y="4207119"/>
                </a:cubicBezTo>
                <a:cubicBezTo>
                  <a:pt x="-60408" y="4021005"/>
                  <a:pt x="38565" y="3856430"/>
                  <a:pt x="0" y="3597087"/>
                </a:cubicBezTo>
                <a:cubicBezTo>
                  <a:pt x="-38565" y="3337744"/>
                  <a:pt x="4453" y="3313734"/>
                  <a:pt x="0" y="3071197"/>
                </a:cubicBezTo>
                <a:cubicBezTo>
                  <a:pt x="-4453" y="2828660"/>
                  <a:pt x="21054" y="2813672"/>
                  <a:pt x="0" y="2629449"/>
                </a:cubicBezTo>
                <a:cubicBezTo>
                  <a:pt x="-21054" y="2445226"/>
                  <a:pt x="30647" y="2300642"/>
                  <a:pt x="0" y="2145631"/>
                </a:cubicBezTo>
                <a:cubicBezTo>
                  <a:pt x="-30647" y="1990620"/>
                  <a:pt x="25308" y="1670408"/>
                  <a:pt x="0" y="1535598"/>
                </a:cubicBezTo>
                <a:cubicBezTo>
                  <a:pt x="-25308" y="1400788"/>
                  <a:pt x="46451" y="1263269"/>
                  <a:pt x="0" y="1135922"/>
                </a:cubicBezTo>
                <a:cubicBezTo>
                  <a:pt x="-46451" y="1008575"/>
                  <a:pt x="12805" y="898578"/>
                  <a:pt x="0" y="736246"/>
                </a:cubicBezTo>
                <a:cubicBezTo>
                  <a:pt x="-12805" y="573914"/>
                  <a:pt x="18714" y="178020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7082898" y="4516641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6198978" y="3875404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D39B0-BB16-456D-A56B-E14B6C320024}"/>
              </a:ext>
            </a:extLst>
          </p:cNvPr>
          <p:cNvSpPr/>
          <p:nvPr/>
        </p:nvSpPr>
        <p:spPr>
          <a:xfrm>
            <a:off x="3628536" y="3749583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OpenTelemetry</a:t>
            </a:r>
            <a:r>
              <a:rPr lang="de-DE" sz="1200" dirty="0"/>
              <a:t> </a:t>
            </a:r>
            <a:r>
              <a:rPr lang="de-DE" sz="1200" dirty="0" err="1"/>
              <a:t>Endpoint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2180-4D5C-4C25-974D-6268794C1FBC}"/>
              </a:ext>
            </a:extLst>
          </p:cNvPr>
          <p:cNvSpPr/>
          <p:nvPr/>
        </p:nvSpPr>
        <p:spPr>
          <a:xfrm>
            <a:off x="3628536" y="5019344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</a:t>
            </a:r>
            <a:endParaRPr lang="LID4096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E84FA-806C-4734-B569-9438E70DE30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V="1">
            <a:off x="2655632" y="4089775"/>
            <a:ext cx="972904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15FCB-D23D-48EC-819A-0D0274C5096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2655632" y="4711654"/>
            <a:ext cx="972904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2655632" y="4711654"/>
            <a:ext cx="307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DD96-2C4F-4F9B-8801-859CA765C4B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23971" y="4711654"/>
            <a:ext cx="702340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65911-DF21-40F4-9A2C-5367DBB2E0F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23971" y="4089775"/>
            <a:ext cx="702340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7446480" y="3514477"/>
            <a:ext cx="931735" cy="575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8" idx="1"/>
            <a:endCxn id="4" idx="4"/>
          </p:cNvCxnSpPr>
          <p:nvPr/>
        </p:nvCxnSpPr>
        <p:spPr>
          <a:xfrm rot="10800000" flipV="1">
            <a:off x="6562562" y="3802125"/>
            <a:ext cx="883919" cy="545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6675091" y="4248175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312359" y="2557005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38" idx="0"/>
            <a:endCxn id="50" idx="3"/>
          </p:cNvCxnSpPr>
          <p:nvPr/>
        </p:nvCxnSpPr>
        <p:spPr>
          <a:xfrm flipV="1">
            <a:off x="7912348" y="3071843"/>
            <a:ext cx="0" cy="44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302137" y="3516345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F12BFE-07A5-429F-A161-2A8D77D8797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378215" y="3802126"/>
            <a:ext cx="923922" cy="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6287524" y="5550546"/>
            <a:ext cx="1433994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EH Capture</a:t>
            </a:r>
            <a:endParaRPr lang="LID4096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6545887" y="5091911"/>
            <a:ext cx="475309" cy="44196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FB517C-33FE-4F67-96A1-628758208AB1}"/>
              </a:ext>
            </a:extLst>
          </p:cNvPr>
          <p:cNvSpPr/>
          <p:nvPr/>
        </p:nvSpPr>
        <p:spPr>
          <a:xfrm>
            <a:off x="9283406" y="2186237"/>
            <a:ext cx="1900409" cy="884538"/>
          </a:xfrm>
          <a:prstGeom prst="wedgeRectCallout">
            <a:avLst>
              <a:gd name="adj1" fmla="val -97170"/>
              <a:gd name="adj2" fmla="val 107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Hosting e.g. on …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Azure Functions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Container (ACI, AKS)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Self-hosted anywhere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8F17B299-D210-4431-8E3F-BA16AE5917A5}"/>
              </a:ext>
            </a:extLst>
          </p:cNvPr>
          <p:cNvSpPr/>
          <p:nvPr/>
        </p:nvSpPr>
        <p:spPr>
          <a:xfrm>
            <a:off x="4946083" y="2256432"/>
            <a:ext cx="1900409" cy="884538"/>
          </a:xfrm>
          <a:prstGeom prst="wedgeRectCallout">
            <a:avLst>
              <a:gd name="adj1" fmla="val 58976"/>
              <a:gd name="adj2" fmla="val 126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/>
              <a:t>If running on Functions, certainly not using EventHub binding (triggered per message), but cron-style</a:t>
            </a: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01C8DCC3-FBF0-4F3A-BF86-9379C7726CA8}"/>
              </a:ext>
            </a:extLst>
          </p:cNvPr>
          <p:cNvSpPr/>
          <p:nvPr/>
        </p:nvSpPr>
        <p:spPr>
          <a:xfrm>
            <a:off x="8102512" y="783970"/>
            <a:ext cx="1900409" cy="884538"/>
          </a:xfrm>
          <a:prstGeom prst="wedgeRectCallout">
            <a:avLst>
              <a:gd name="adj1" fmla="val -74732"/>
              <a:gd name="adj2" fmla="val 14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Snapshotting intermediary aggregates into blobs, so consumer group can restart easily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ED66244-FAB5-4314-B239-9273A9675E09}"/>
              </a:ext>
            </a:extLst>
          </p:cNvPr>
          <p:cNvSpPr/>
          <p:nvPr/>
        </p:nvSpPr>
        <p:spPr>
          <a:xfrm>
            <a:off x="796156" y="2256432"/>
            <a:ext cx="1900409" cy="884538"/>
          </a:xfrm>
          <a:prstGeom prst="wedgeRectCallout">
            <a:avLst>
              <a:gd name="adj1" fmla="val 74841"/>
              <a:gd name="adj2" fmla="val 190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/>
              <a:t>System boundary / contract for ingesting billing events TBD…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OpenTelemetry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Write directly to EH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BD85104-880A-46C1-8910-46DD156EF024}"/>
              </a:ext>
            </a:extLst>
          </p:cNvPr>
          <p:cNvSpPr/>
          <p:nvPr/>
        </p:nvSpPr>
        <p:spPr>
          <a:xfrm>
            <a:off x="5140666" y="824415"/>
            <a:ext cx="1900409" cy="594735"/>
          </a:xfrm>
          <a:prstGeom prst="wedgeRectCallout">
            <a:avLst>
              <a:gd name="adj1" fmla="val 58323"/>
              <a:gd name="adj2" fmla="val 283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/>
              <a:t>EventSourcing</a:t>
            </a:r>
            <a:r>
              <a:rPr lang="en-US" sz="1050" dirty="0"/>
              <a:t> (like in </a:t>
            </a:r>
            <a:r>
              <a:rPr lang="de-DE" sz="1050" dirty="0">
                <a:hlinkClick r:id="rId2"/>
              </a:rPr>
              <a:t>chgeuer/</a:t>
            </a:r>
            <a:r>
              <a:rPr lang="de-DE" sz="1050" dirty="0" err="1">
                <a:hlinkClick r:id="rId2"/>
              </a:rPr>
              <a:t>distributed-search</a:t>
            </a:r>
            <a:r>
              <a:rPr lang="de-DE" sz="1050" dirty="0">
                <a:hlinkClick r:id="rId2"/>
              </a:rPr>
              <a:t> (github.com)</a:t>
            </a:r>
            <a:r>
              <a:rPr lang="de-DE" sz="1050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40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354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8</cp:revision>
  <dcterms:created xsi:type="dcterms:W3CDTF">2021-10-01T13:04:10Z</dcterms:created>
  <dcterms:modified xsi:type="dcterms:W3CDTF">2021-10-15T10:27:49Z</dcterms:modified>
</cp:coreProperties>
</file>