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a6fd959d4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a6fd959d4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Jonathan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a6fd959d4_0_9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a6fd959d4_0_9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Jacqueline + Jonathan + Gyaban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dataset consists of 12,621 covid isolates that come from different geographic origins, as well as the date they were collected. Along with them is 1 of the 3 SARS-CoV-2 genes that the isolate had a mutation in. The dataset also provides the exact number of mutations found within the specific gene.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isolate was given an ID ex. ISL_404253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Isolates were collected over the course of 1 year (2020)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Isolates came from the US or the UK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three SARS-CoV-2 genes that had a mutation were: S, N, and nsp12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mutations found within the genes ranged from 0-8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a6fd959d4_0_9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a6fd959d4_0_9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Jonathan + Jacqueline</a:t>
            </a:r>
            <a:endParaRPr>
              <a:solidFill>
                <a:schemeClr val="dk1"/>
              </a:solidFill>
            </a:endParaRPr>
          </a:p>
          <a:p>
            <a:pPr indent="-33178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Roboto"/>
              <a:buChar char="●"/>
            </a:pPr>
            <a:r>
              <a:rPr lang="en" sz="1625">
                <a:solidFill>
                  <a:schemeClr val="dk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If our hypothesis is true, the density curves should look different across the US and the UK.</a:t>
            </a:r>
            <a:endParaRPr sz="1625">
              <a:solidFill>
                <a:schemeClr val="dk1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Violin plots present a </a:t>
            </a:r>
            <a:r>
              <a:rPr lang="en" sz="1600">
                <a:solidFill>
                  <a:schemeClr val="dk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Distribution of data using density curves, with the</a:t>
            </a:r>
            <a:endParaRPr sz="1600">
              <a:solidFill>
                <a:schemeClr val="dk1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accent4"/>
                </a:highlight>
                <a:latin typeface="Roboto"/>
                <a:ea typeface="Roboto"/>
                <a:cs typeface="Roboto"/>
                <a:sym typeface="Roboto"/>
              </a:rPr>
              <a:t>There are Thousands of isolates with mutation in 1 of 3 genes so Many of the isolates should be similar to one another -- because of this the violin plot will demonstrate how the frequency </a:t>
            </a:r>
            <a:r>
              <a:rPr lang="en" sz="1600">
                <a:solidFill>
                  <a:schemeClr val="dk1"/>
                </a:solidFill>
                <a:highlight>
                  <a:schemeClr val="accent3"/>
                </a:highlight>
                <a:latin typeface="Roboto"/>
                <a:ea typeface="Roboto"/>
                <a:cs typeface="Roboto"/>
                <a:sym typeface="Roboto"/>
              </a:rPr>
              <a:t>(read the rest of the last bullet point)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accent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a6fd959d4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a6fd959d4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Jacqueline + Jonathan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ae108834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ae108834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Gyaban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a6fd959d4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a6fd959d4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Faneela + Jonathan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a6fd959d4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3a6fd959d4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Faneela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d1912036b1b6f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d1912036b1b6f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Jacqueline + Jonathan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689000"/>
            <a:ext cx="5783400" cy="176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SARS-CoV-2 Gene Mutations across Various Geographic Regions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5012375" y="4780175"/>
            <a:ext cx="42999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Jonathan , Jacqueline,  Faneela, Gyaban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2097900" y="264250"/>
            <a:ext cx="4948200" cy="5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Hypothesis</a:t>
            </a:r>
            <a:endParaRPr/>
          </a:p>
        </p:txBody>
      </p:sp>
      <p:sp>
        <p:nvSpPr>
          <p:cNvPr id="70" name="Google Shape;70;p14"/>
          <p:cNvSpPr txBox="1"/>
          <p:nvPr>
            <p:ph idx="4294967295" type="body"/>
          </p:nvPr>
        </p:nvSpPr>
        <p:spPr>
          <a:xfrm>
            <a:off x="387900" y="1104100"/>
            <a:ext cx="7859400" cy="20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Investigation of genetic diversity of SARS-CoV-2 isolates from the USA and UK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 genes analyzed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 - Spike Protein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 - Nucleocapsid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Nsp12 - RNA-dependent RNA polymerase</a:t>
            </a:r>
            <a:endParaRPr sz="1600"/>
          </a:p>
        </p:txBody>
      </p: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387900" y="3026650"/>
            <a:ext cx="83682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frequency and distribution of gene mutations in the S, N, and nsp12 genes of SARS-CoV-2 isolates differ significantly between the US and UK, suggesting varying levels of genetic diversity among these regions.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928950" y="450025"/>
            <a:ext cx="1725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387900" y="132177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dataset lists 12621 observations of 5 </a:t>
            </a:r>
            <a:r>
              <a:rPr lang="en" sz="1600"/>
              <a:t>variables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Isolate ID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Collection date (M-DD-YY)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Geographic origin (USA or UK)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Muts_counts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Gene </a:t>
            </a:r>
            <a:endParaRPr sz="16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164" y="627650"/>
            <a:ext cx="3674575" cy="21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4300" y="2912737"/>
            <a:ext cx="4718301" cy="7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1867350" y="499450"/>
            <a:ext cx="54093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Data Visualization Rationale</a:t>
            </a:r>
            <a:endParaRPr sz="3000"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87900" y="1313650"/>
            <a:ext cx="8368200" cy="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1625"/>
              <a:t>Null Hypothesis: There is no significant difference in the frequency and distribution of SARS-CoV-2 mutations across the USA &amp; UK</a:t>
            </a:r>
            <a:endParaRPr sz="1625"/>
          </a:p>
        </p:txBody>
      </p:sp>
      <p:sp>
        <p:nvSpPr>
          <p:cNvPr id="86" name="Google Shape;86;p16"/>
          <p:cNvSpPr txBox="1"/>
          <p:nvPr/>
        </p:nvSpPr>
        <p:spPr>
          <a:xfrm>
            <a:off x="387900" y="2049850"/>
            <a:ext cx="8368200" cy="22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ANOVA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α = 0.05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Violin plot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Combination of a box plot and density plot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Width of each curve corresponds to the approximate frequency of data points in each region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Violin plot to demonstrate how the frequency of isolates exhibiting a select number of mutations in one gene changes depending on geographic origin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785100" y="265850"/>
            <a:ext cx="1573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572000" y="1275292"/>
            <a:ext cx="41076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600"/>
              <a:t>Figure</a:t>
            </a:r>
            <a:r>
              <a:rPr lang="en" sz="1600"/>
              <a:t> 1. The wider areas correlate to the frequency of isolates that have that specific number of mutations in the gene</a:t>
            </a:r>
            <a:endParaRPr sz="16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144125"/>
            <a:ext cx="3751224" cy="31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572000" y="2265900"/>
            <a:ext cx="4107600" cy="2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E.g. A large frequency of US isolates only had 1 mutation in the S gene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can be observed by the widest density curve. Filtering the dataset can corroborate these findings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5097" y="800750"/>
            <a:ext cx="4947627" cy="30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001" y="800751"/>
            <a:ext cx="2618900" cy="308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type="title"/>
          </p:nvPr>
        </p:nvSpPr>
        <p:spPr>
          <a:xfrm>
            <a:off x="3785100" y="114650"/>
            <a:ext cx="15738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125150" y="3889150"/>
            <a:ext cx="6893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Boxplots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distribution of mutation counts for each geo origin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 a median, a lower quartile and an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upper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quartile.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Any values that fall outside whiskers are an extreme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4294967295" type="title"/>
          </p:nvPr>
        </p:nvSpPr>
        <p:spPr>
          <a:xfrm>
            <a:off x="2712150" y="442025"/>
            <a:ext cx="37197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Analysis </a:t>
            </a:r>
            <a:endParaRPr/>
          </a:p>
        </p:txBody>
      </p:sp>
      <p:sp>
        <p:nvSpPr>
          <p:cNvPr id="108" name="Google Shape;108;p19"/>
          <p:cNvSpPr txBox="1"/>
          <p:nvPr>
            <p:ph idx="4294967295" type="body"/>
          </p:nvPr>
        </p:nvSpPr>
        <p:spPr>
          <a:xfrm>
            <a:off x="387900" y="1489824"/>
            <a:ext cx="83682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00"/>
              <a:t>What does the p value </a:t>
            </a:r>
            <a:r>
              <a:rPr lang="en" sz="1600"/>
              <a:t>mean in terms of our hypothesis?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 value 2e-16 </a:t>
            </a:r>
            <a:endParaRPr sz="1600"/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Evidence of a statistically significant difference between mutation count and geographic origin 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600"/>
          </a:p>
        </p:txBody>
      </p:sp>
      <p:sp>
        <p:nvSpPr>
          <p:cNvPr id="109" name="Google Shape;109;p19"/>
          <p:cNvSpPr txBox="1"/>
          <p:nvPr/>
        </p:nvSpPr>
        <p:spPr>
          <a:xfrm>
            <a:off x="387900" y="2770400"/>
            <a:ext cx="83682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 hypothesis rejected in favor of alternate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is a significant difference in the frequency and distribution of SARS-COV 2 mutations across the US and the UK regions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4294967295" type="title"/>
          </p:nvPr>
        </p:nvSpPr>
        <p:spPr>
          <a:xfrm>
            <a:off x="2479950" y="418000"/>
            <a:ext cx="41841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Conclusion </a:t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body"/>
          </p:nvPr>
        </p:nvSpPr>
        <p:spPr>
          <a:xfrm>
            <a:off x="387900" y="156109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From ANOVA</a:t>
            </a:r>
            <a:r>
              <a:rPr lang="en" sz="1600"/>
              <a:t>...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orrelation</a:t>
            </a:r>
            <a:r>
              <a:rPr lang="en" sz="1600"/>
              <a:t> exists as the statistical analysis rejects the null hypothesis and the p values is way less than the alpha of 0.05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can conclude that t</a:t>
            </a:r>
            <a:r>
              <a:rPr lang="en" sz="1600"/>
              <a:t>he frequency and distribution of gene mutations in the S, N, and Nsp12 genes of SARS-CoV-2 isolates does differ significantly between the US and UK geographic regions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4294967295" type="title"/>
          </p:nvPr>
        </p:nvSpPr>
        <p:spPr>
          <a:xfrm>
            <a:off x="3456750" y="377950"/>
            <a:ext cx="22305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21" name="Google Shape;121;p21"/>
          <p:cNvSpPr txBox="1"/>
          <p:nvPr>
            <p:ph idx="4294967295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“SARS-COV-2 Conserved Domains and 3D Structures.” </a:t>
            </a:r>
            <a:r>
              <a:rPr i="1" lang="en" sz="1600"/>
              <a:t>National Center for Biotechnology Information</a:t>
            </a:r>
            <a:r>
              <a:rPr lang="en" sz="1600"/>
              <a:t>, U.S. National Library of Medicine, 2023, https://www.ncbi.nlm.nih.gov/Structure/SARS-CoV-2.html.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