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0"/>
  </p:notesMasterIdLst>
  <p:sldIdLst>
    <p:sldId id="256" r:id="rId2"/>
    <p:sldId id="300" r:id="rId3"/>
    <p:sldId id="257" r:id="rId4"/>
    <p:sldId id="295" r:id="rId5"/>
    <p:sldId id="296" r:id="rId6"/>
    <p:sldId id="297" r:id="rId7"/>
    <p:sldId id="298" r:id="rId8"/>
    <p:sldId id="299" r:id="rId9"/>
  </p:sldIdLst>
  <p:sldSz cx="9144000" cy="5143500" type="screen16x9"/>
  <p:notesSz cx="6858000" cy="9144000"/>
  <p:embeddedFontLst>
    <p:embeddedFont>
      <p:font typeface="Dosis" charset="0"/>
      <p:regular r:id="rId11"/>
      <p:bold r:id="rId12"/>
    </p:embeddedFont>
    <p:embeddedFont>
      <p:font typeface="Roboto"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9933"/>
    <a:srgbClr val="FF6600"/>
  </p:clrMru>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7" d="100"/>
          <a:sy n="87" d="100"/>
        </p:scale>
        <p:origin x="-676" y="-6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285720" y="0"/>
            <a:ext cx="6500858" cy="4020000"/>
          </a:xfrm>
          <a:prstGeom prst="rect">
            <a:avLst/>
          </a:prstGeom>
        </p:spPr>
        <p:txBody>
          <a:bodyPr spcFirstLastPara="1" wrap="square" lIns="91425" tIns="91425" rIns="91425" bIns="91425" anchor="b" anchorCtr="0">
            <a:noAutofit/>
          </a:bodyPr>
          <a:lstStyle/>
          <a:p>
            <a:pPr lvl="0"/>
            <a:r>
              <a:rPr lang="en" dirty="0" smtClean="0"/>
              <a:t>CHECKPOINT </a:t>
            </a:r>
            <a:r>
              <a:rPr lang="fr-FR" dirty="0" smtClean="0"/>
              <a:t>Introduction to </a:t>
            </a:r>
            <a:r>
              <a:rPr lang="fr-FR" dirty="0" err="1" smtClean="0"/>
              <a:t>Databases</a:t>
            </a:r>
            <a:endParaRPr/>
          </a:p>
        </p:txBody>
      </p:sp>
      <p:sp>
        <p:nvSpPr>
          <p:cNvPr id="3" name="ZoneTexte 2"/>
          <p:cNvSpPr txBox="1"/>
          <p:nvPr/>
        </p:nvSpPr>
        <p:spPr>
          <a:xfrm>
            <a:off x="4429124" y="4429138"/>
            <a:ext cx="2869696" cy="307777"/>
          </a:xfrm>
          <a:prstGeom prst="rect">
            <a:avLst/>
          </a:prstGeom>
          <a:noFill/>
        </p:spPr>
        <p:txBody>
          <a:bodyPr wrap="none" rtlCol="0">
            <a:spAutoFit/>
          </a:bodyPr>
          <a:lstStyle/>
          <a:p>
            <a:r>
              <a:rPr lang="fr-FR" b="1" dirty="0" smtClean="0">
                <a:solidFill>
                  <a:schemeClr val="bg1"/>
                </a:solidFill>
              </a:rPr>
              <a:t>Elaborée par: Ghada </a:t>
            </a:r>
            <a:r>
              <a:rPr lang="fr-FR" b="1" dirty="0" err="1" smtClean="0">
                <a:solidFill>
                  <a:schemeClr val="bg1"/>
                </a:solidFill>
              </a:rPr>
              <a:t>bousselmi</a:t>
            </a:r>
            <a:endParaRPr lang="fr-FR" b="1"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Définition</a:t>
            </a:r>
            <a:endParaRPr lang="fr-FR" dirty="0"/>
          </a:p>
        </p:txBody>
      </p:sp>
      <p:sp>
        <p:nvSpPr>
          <p:cNvPr id="3" name="Espace réservé du texte 2"/>
          <p:cNvSpPr>
            <a:spLocks noGrp="1"/>
          </p:cNvSpPr>
          <p:nvPr>
            <p:ph type="body" idx="1"/>
          </p:nvPr>
        </p:nvSpPr>
        <p:spPr/>
        <p:txBody>
          <a:bodyPr/>
          <a:lstStyle/>
          <a:p>
            <a:r>
              <a:rPr lang="fr-FR" sz="2000" b="1" dirty="0" err="1" smtClean="0"/>
              <a:t>NoSQL</a:t>
            </a:r>
            <a:r>
              <a:rPr lang="fr-FR" sz="2000" dirty="0" smtClean="0"/>
              <a:t>, qui signifie « not </a:t>
            </a:r>
            <a:r>
              <a:rPr lang="fr-FR" sz="2000" dirty="0" err="1" smtClean="0"/>
              <a:t>only</a:t>
            </a:r>
            <a:r>
              <a:rPr lang="fr-FR" sz="2000" dirty="0" smtClean="0"/>
              <a:t> SQL », est une alternative à la base de donnée relationnelle traditionnelles dans lesquelles les données sont placées dans des tables et le schéma de données est soigneusement conçu avant la construction de la base de données</a:t>
            </a:r>
            <a:r>
              <a:rPr lang="fr-FR" sz="2000" dirty="0" smtClean="0"/>
              <a:t>.</a:t>
            </a:r>
          </a:p>
          <a:p>
            <a:r>
              <a:rPr lang="fr-FR" sz="2000" b="1" dirty="0" smtClean="0"/>
              <a:t>SQL </a:t>
            </a:r>
            <a:r>
              <a:rPr lang="fr-FR" sz="2000" dirty="0" smtClean="0"/>
              <a:t>signifie </a:t>
            </a:r>
            <a:r>
              <a:rPr lang="fr-FR" sz="2000" dirty="0" err="1" smtClean="0"/>
              <a:t>Structured</a:t>
            </a:r>
            <a:r>
              <a:rPr lang="fr-FR" sz="2000" dirty="0" smtClean="0"/>
              <a:t> </a:t>
            </a:r>
            <a:r>
              <a:rPr lang="fr-FR" sz="2000" dirty="0" err="1" smtClean="0"/>
              <a:t>Query</a:t>
            </a:r>
            <a:r>
              <a:rPr lang="fr-FR" sz="2000" dirty="0" smtClean="0"/>
              <a:t> </a:t>
            </a:r>
            <a:r>
              <a:rPr lang="fr-FR" sz="2000" dirty="0" err="1" smtClean="0"/>
              <a:t>Language</a:t>
            </a:r>
            <a:r>
              <a:rPr lang="fr-FR" sz="2000" dirty="0" smtClean="0"/>
              <a:t> qui se traduit par « </a:t>
            </a:r>
            <a:r>
              <a:rPr lang="fr-FR" sz="2000" b="1" dirty="0" smtClean="0"/>
              <a:t>langage de requête structurée</a:t>
            </a:r>
            <a:r>
              <a:rPr lang="fr-FR" sz="2000" dirty="0" smtClean="0"/>
              <a:t> ». C'est le langage quasi exclusif des SGBDR (systèmes de gestion de bases de données relationnelles) qui classe les données en tableaux.</a:t>
            </a:r>
            <a:endParaRPr lang="fr-FR" sz="2000" dirty="0"/>
          </a:p>
        </p:txBody>
      </p:sp>
      <p:sp>
        <p:nvSpPr>
          <p:cNvPr id="4" name="Espace réservé du numéro de diapositive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pPr marL="0" lvl="0" indent="0" algn="ctr" rtl="0">
                <a:spcBef>
                  <a:spcPts val="0"/>
                </a:spcBef>
                <a:spcAft>
                  <a:spcPts val="0"/>
                </a:spcAft>
                <a:buNone/>
              </a:pPr>
              <a:t>2</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r>
              <a:rPr lang="en-US" dirty="0" smtClean="0"/>
              <a:t>SQL </a:t>
            </a:r>
            <a:r>
              <a:rPr lang="en-US" dirty="0" err="1" smtClean="0"/>
              <a:t>vs</a:t>
            </a:r>
            <a:r>
              <a:rPr lang="en-US" dirty="0" smtClean="0"/>
              <a:t> </a:t>
            </a:r>
            <a:r>
              <a:rPr lang="en-US" dirty="0" err="1" smtClean="0"/>
              <a:t>NoSQL</a:t>
            </a:r>
            <a:r>
              <a:rPr lang="en-US" dirty="0" smtClean="0"/>
              <a:t>: Five Main Differences</a:t>
            </a:r>
            <a:endParaRPr lang="en-US" dirty="0"/>
          </a:p>
        </p:txBody>
      </p:sp>
      <p:sp>
        <p:nvSpPr>
          <p:cNvPr id="13" name="Google Shape;138;p17"/>
          <p:cNvSpPr txBox="1">
            <a:spLocks noGrp="1"/>
          </p:cNvSpPr>
          <p:nvPr>
            <p:ph type="body" idx="1"/>
          </p:nvPr>
        </p:nvSpPr>
        <p:spPr>
          <a:prstGeom prst="rect">
            <a:avLst/>
          </a:prstGeom>
        </p:spPr>
        <p:txBody>
          <a:bodyPr spcFirstLastPara="1" wrap="square" lIns="91425" tIns="91425" rIns="91425" bIns="91425" anchor="ctr" anchorCtr="0">
            <a:noAutofit/>
          </a:bodyPr>
          <a:lstStyle/>
          <a:p>
            <a:pPr>
              <a:buNone/>
            </a:pPr>
            <a:r>
              <a:rPr lang="en-US" sz="1800" b="1" dirty="0" smtClean="0">
                <a:solidFill>
                  <a:schemeClr val="accent1"/>
                </a:solidFill>
                <a:latin typeface="Times New Roman" pitchFamily="18" charset="0"/>
                <a:cs typeface="Times New Roman" pitchFamily="18" charset="0"/>
              </a:rPr>
              <a:t>1. Language</a:t>
            </a:r>
            <a:endParaRPr lang="en-US" sz="1800" b="1" dirty="0" smtClean="0">
              <a:solidFill>
                <a:schemeClr val="accent1"/>
              </a:solidFill>
              <a:latin typeface="Times New Roman" pitchFamily="18" charset="0"/>
              <a:cs typeface="Times New Roman" pitchFamily="18" charset="0"/>
            </a:endParaRPr>
          </a:p>
          <a:p>
            <a:pPr>
              <a:buNone/>
            </a:pPr>
            <a:endParaRPr lang="en-US" sz="1800" b="1" dirty="0" smtClean="0">
              <a:solidFill>
                <a:srgbClr val="FF6600"/>
              </a:solidFill>
            </a:endParaRPr>
          </a:p>
          <a:p>
            <a:r>
              <a:rPr lang="en-US" sz="1200" dirty="0" smtClean="0"/>
              <a:t>SQL has been around for over 40 years, so it is recognizable, documented, and widely-used. Safe and versatile, it’s particularly well suited for complex queries. However, SQL restricts the user to working within a predefined tabular schema, and more care must be taken to organize and understand the data before it is used.</a:t>
            </a:r>
          </a:p>
          <a:p>
            <a:r>
              <a:rPr lang="en-US" sz="1200" dirty="0" smtClean="0"/>
              <a:t>The dynamic schemata of </a:t>
            </a:r>
            <a:r>
              <a:rPr lang="en-US" sz="1200" dirty="0" err="1" smtClean="0"/>
              <a:t>NoSQL</a:t>
            </a:r>
            <a:r>
              <a:rPr lang="en-US" sz="1200" dirty="0" smtClean="0"/>
              <a:t> databases allow representation of alternative structures, often alongside each other, encouraging greater flexibility. There is less emphasis on planning, greater freedom when adding new attributes or fields, and the possibility of varied syntax across databases. As a group, however, </a:t>
            </a:r>
            <a:r>
              <a:rPr lang="en-US" sz="1200" dirty="0" err="1" smtClean="0"/>
              <a:t>NoSQL</a:t>
            </a:r>
            <a:r>
              <a:rPr lang="en-US" sz="1200" dirty="0" smtClean="0"/>
              <a:t> languages lack the standard interface which SQL provides, so more complex queries can be difficult to execute.</a:t>
            </a:r>
          </a:p>
          <a:p>
            <a:r>
              <a:rPr lang="en-US" sz="1200" dirty="0" smtClean="0"/>
              <a:t>Though there are many dialects of SQL, all share a common syntax and almost-identical grammar. When querying relational databases, fluency in one language translates to proficiency in most others. On the other hand, there is very little consistency between </a:t>
            </a:r>
            <a:r>
              <a:rPr lang="en-US" sz="1200" dirty="0" err="1" smtClean="0"/>
              <a:t>NoSQL</a:t>
            </a:r>
            <a:r>
              <a:rPr lang="en-US" sz="1200" dirty="0" smtClean="0"/>
              <a:t> languages, as they concern a diverse set of unrelated technologies. Many </a:t>
            </a:r>
            <a:r>
              <a:rPr lang="en-US" sz="1200" dirty="0" err="1" smtClean="0"/>
              <a:t>NoSQL</a:t>
            </a:r>
            <a:r>
              <a:rPr lang="en-US" sz="1200" dirty="0" smtClean="0"/>
              <a:t> databases have a unique data manipulation language constrained by particular structures and capabilities.</a:t>
            </a:r>
          </a:p>
          <a:p>
            <a:pPr marL="0" lvl="0" indent="0" algn="l" rtl="0">
              <a:spcBef>
                <a:spcPts val="600"/>
              </a:spcBef>
              <a:spcAft>
                <a:spcPts val="0"/>
              </a:spcAft>
              <a:buNone/>
            </a:pPr>
            <a:endParaRPr sz="120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r>
              <a:rPr lang="en-US" dirty="0" smtClean="0"/>
              <a:t>SQL </a:t>
            </a:r>
            <a:r>
              <a:rPr lang="en-US" dirty="0" err="1" smtClean="0"/>
              <a:t>vs</a:t>
            </a:r>
            <a:r>
              <a:rPr lang="en-US" dirty="0" smtClean="0"/>
              <a:t> </a:t>
            </a:r>
            <a:r>
              <a:rPr lang="en-US" dirty="0" err="1" smtClean="0"/>
              <a:t>NoSQL</a:t>
            </a:r>
            <a:r>
              <a:rPr lang="en-US" dirty="0" smtClean="0"/>
              <a:t>: Five Main Differences</a:t>
            </a:r>
            <a:endParaRPr lang="en-US" dirty="0"/>
          </a:p>
        </p:txBody>
      </p:sp>
      <p:sp>
        <p:nvSpPr>
          <p:cNvPr id="13" name="Google Shape;138;p17"/>
          <p:cNvSpPr txBox="1">
            <a:spLocks noGrp="1"/>
          </p:cNvSpPr>
          <p:nvPr>
            <p:ph type="body" idx="1"/>
          </p:nvPr>
        </p:nvSpPr>
        <p:spPr>
          <a:xfrm>
            <a:off x="1071538" y="1071552"/>
            <a:ext cx="7581900" cy="3648300"/>
          </a:xfrm>
          <a:prstGeom prst="rect">
            <a:avLst/>
          </a:prstGeom>
        </p:spPr>
        <p:txBody>
          <a:bodyPr spcFirstLastPara="1" wrap="square" lIns="91425" tIns="91425" rIns="91425" bIns="91425" anchor="ctr" anchorCtr="0">
            <a:noAutofit/>
          </a:bodyPr>
          <a:lstStyle/>
          <a:p>
            <a:pPr marL="495300" indent="-457200">
              <a:buNone/>
            </a:pPr>
            <a:r>
              <a:rPr lang="en-US" sz="2000" b="1" dirty="0" smtClean="0">
                <a:solidFill>
                  <a:srgbClr val="FF6600"/>
                </a:solidFill>
              </a:rPr>
              <a:t>2. Scalability</a:t>
            </a:r>
            <a:endParaRPr lang="en-US" sz="2000" b="1" dirty="0" smtClean="0">
              <a:solidFill>
                <a:srgbClr val="FF6600"/>
              </a:solidFill>
            </a:endParaRPr>
          </a:p>
          <a:p>
            <a:pPr marL="495300" indent="-457200">
              <a:buNone/>
            </a:pPr>
            <a:endParaRPr lang="en-US" sz="2000" b="1" dirty="0" smtClean="0">
              <a:solidFill>
                <a:srgbClr val="FF6600"/>
              </a:solidFill>
            </a:endParaRPr>
          </a:p>
          <a:p>
            <a:r>
              <a:rPr lang="en-US" sz="1200" dirty="0" smtClean="0"/>
              <a:t>Most SQL databases can be scaled vertically, by increasing the processing power of existing hardware. </a:t>
            </a:r>
            <a:r>
              <a:rPr lang="en-US" sz="1200" dirty="0" err="1" smtClean="0"/>
              <a:t>NoSQL</a:t>
            </a:r>
            <a:r>
              <a:rPr lang="en-US" sz="1200" dirty="0" smtClean="0"/>
              <a:t> databases use a master-slave architecture which scales better horizontally, with additional servers or nodes. These are useful generalizations, but it’s important to note:</a:t>
            </a:r>
          </a:p>
          <a:p>
            <a:r>
              <a:rPr lang="en-US" sz="1200" dirty="0" smtClean="0"/>
              <a:t>SQL databases can be scaled horizontally as well, though </a:t>
            </a:r>
            <a:r>
              <a:rPr lang="en-US" sz="1200" dirty="0" err="1" smtClean="0"/>
              <a:t>sharding</a:t>
            </a:r>
            <a:r>
              <a:rPr lang="en-US" sz="1200" dirty="0" smtClean="0"/>
              <a:t> or partitioning logic is </a:t>
            </a:r>
            <a:r>
              <a:rPr lang="en-US" sz="1100" dirty="0" smtClean="0"/>
              <a:t>often</a:t>
            </a:r>
            <a:r>
              <a:rPr lang="en-US" sz="1200" dirty="0" smtClean="0"/>
              <a:t> the user’s onus and not well supported.</a:t>
            </a:r>
          </a:p>
          <a:p>
            <a:r>
              <a:rPr lang="en-US" sz="1200" dirty="0" err="1" smtClean="0"/>
              <a:t>NoSQL</a:t>
            </a:r>
            <a:r>
              <a:rPr lang="en-US" sz="1200" dirty="0" smtClean="0"/>
              <a:t> technologies are diverse and while many rely on the master-slave architecture, options for scaling vertically also exist.</a:t>
            </a:r>
          </a:p>
          <a:p>
            <a:r>
              <a:rPr lang="en-US" sz="1200" dirty="0" smtClean="0"/>
              <a:t>Savings made using more efficient data structures can overwhelm differences in scalability; most important is to understand the use case and plan accordingly.</a:t>
            </a:r>
          </a:p>
          <a:p>
            <a:pPr marL="0" lvl="0" indent="0" algn="l" rtl="0">
              <a:spcBef>
                <a:spcPts val="600"/>
              </a:spcBef>
              <a:spcAft>
                <a:spcPts val="0"/>
              </a:spcAft>
              <a:buNone/>
            </a:pPr>
            <a:endParaRPr sz="100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r>
              <a:rPr lang="en-US" dirty="0" smtClean="0"/>
              <a:t>SQL </a:t>
            </a:r>
            <a:r>
              <a:rPr lang="en-US" dirty="0" err="1" smtClean="0"/>
              <a:t>vs</a:t>
            </a:r>
            <a:r>
              <a:rPr lang="en-US" dirty="0" smtClean="0"/>
              <a:t> </a:t>
            </a:r>
            <a:r>
              <a:rPr lang="en-US" dirty="0" err="1" smtClean="0"/>
              <a:t>NoSQL</a:t>
            </a:r>
            <a:r>
              <a:rPr lang="en-US" dirty="0" smtClean="0"/>
              <a:t>: Five Main Differences</a:t>
            </a:r>
            <a:endParaRPr lang="en-US" dirty="0"/>
          </a:p>
        </p:txBody>
      </p:sp>
      <p:sp>
        <p:nvSpPr>
          <p:cNvPr id="13" name="Google Shape;138;p17"/>
          <p:cNvSpPr txBox="1">
            <a:spLocks noGrp="1"/>
          </p:cNvSpPr>
          <p:nvPr>
            <p:ph type="body" idx="1"/>
          </p:nvPr>
        </p:nvSpPr>
        <p:spPr>
          <a:xfrm>
            <a:off x="1071538" y="1071552"/>
            <a:ext cx="7581900" cy="3648300"/>
          </a:xfrm>
          <a:prstGeom prst="rect">
            <a:avLst/>
          </a:prstGeom>
        </p:spPr>
        <p:txBody>
          <a:bodyPr spcFirstLastPara="1" wrap="square" lIns="91425" tIns="91425" rIns="91425" bIns="91425" anchor="ctr" anchorCtr="0">
            <a:noAutofit/>
          </a:bodyPr>
          <a:lstStyle/>
          <a:p>
            <a:pPr marL="495300" indent="-457200">
              <a:buNone/>
            </a:pPr>
            <a:r>
              <a:rPr lang="en-US" sz="2000" b="1" dirty="0" smtClean="0">
                <a:solidFill>
                  <a:srgbClr val="FF6600"/>
                </a:solidFill>
              </a:rPr>
              <a:t>3. Structure</a:t>
            </a:r>
          </a:p>
          <a:p>
            <a:pPr marL="495300" indent="-457200">
              <a:buNone/>
            </a:pPr>
            <a:endParaRPr lang="en-US" sz="2000" b="1" dirty="0" smtClean="0">
              <a:solidFill>
                <a:srgbClr val="FF6600"/>
              </a:solidFill>
            </a:endParaRPr>
          </a:p>
          <a:p>
            <a:r>
              <a:rPr lang="en-US" sz="1200" dirty="0" smtClean="0"/>
              <a:t>SQL database schemata always represent relational, tabular data, with rules about consistency and integrity. They contain tables with columns (attributes) and rows (records), and keys have constrained logical relationships.</a:t>
            </a:r>
          </a:p>
          <a:p>
            <a:r>
              <a:rPr lang="en-US" sz="1200" dirty="0" err="1" smtClean="0"/>
              <a:t>NoSQL</a:t>
            </a:r>
            <a:r>
              <a:rPr lang="en-US" sz="1200" dirty="0" smtClean="0"/>
              <a:t> databases need not stick to this format, but generally fit into one of four broad categories:</a:t>
            </a:r>
          </a:p>
          <a:p>
            <a:r>
              <a:rPr lang="en-US" sz="1200" b="1" dirty="0" smtClean="0"/>
              <a:t>Column-oriented</a:t>
            </a:r>
            <a:r>
              <a:rPr lang="en-US" sz="1200" dirty="0" smtClean="0"/>
              <a:t> databases transpose row-oriented RDBMSs, allowing efficient storage of high-dimensional data and individual records with varying attributes.</a:t>
            </a:r>
          </a:p>
          <a:p>
            <a:r>
              <a:rPr lang="en-US" sz="1200" b="1" dirty="0" smtClean="0"/>
              <a:t>Key-Value</a:t>
            </a:r>
            <a:r>
              <a:rPr lang="en-US" sz="1200" dirty="0" smtClean="0"/>
              <a:t> stores are dictionaries which access diverse objects with a key unique to each.</a:t>
            </a:r>
          </a:p>
          <a:p>
            <a:r>
              <a:rPr lang="en-US" sz="1200" b="1" dirty="0" smtClean="0"/>
              <a:t>Document</a:t>
            </a:r>
            <a:r>
              <a:rPr lang="en-US" sz="1200" dirty="0" smtClean="0"/>
              <a:t> stores hold semi-structured data: objects which contain all of their own relevant information, and which can be completely different from each other.</a:t>
            </a:r>
          </a:p>
          <a:p>
            <a:r>
              <a:rPr lang="en-US" sz="1200" b="1" dirty="0" smtClean="0"/>
              <a:t>Graph</a:t>
            </a:r>
            <a:r>
              <a:rPr lang="en-US" sz="1200" dirty="0" smtClean="0"/>
              <a:t> databases add the concept of relationships (direct links between objects) to documents, allowing rapid traversal of greatly connected data sets.</a:t>
            </a:r>
          </a:p>
          <a:p>
            <a:pPr marL="0" lvl="0" indent="0" algn="l" rtl="0">
              <a:spcBef>
                <a:spcPts val="600"/>
              </a:spcBef>
              <a:spcAft>
                <a:spcPts val="0"/>
              </a:spcAft>
              <a:buNone/>
            </a:pPr>
            <a:endParaRPr sz="100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r>
              <a:rPr lang="en-US" dirty="0" smtClean="0"/>
              <a:t>SQL </a:t>
            </a:r>
            <a:r>
              <a:rPr lang="en-US" dirty="0" err="1" smtClean="0"/>
              <a:t>vs</a:t>
            </a:r>
            <a:r>
              <a:rPr lang="en-US" dirty="0" smtClean="0"/>
              <a:t> </a:t>
            </a:r>
            <a:r>
              <a:rPr lang="en-US" dirty="0" err="1" smtClean="0"/>
              <a:t>NoSQL</a:t>
            </a:r>
            <a:r>
              <a:rPr lang="en-US" dirty="0" smtClean="0"/>
              <a:t>: Five Main Differences</a:t>
            </a:r>
            <a:endParaRPr lang="en-US" dirty="0"/>
          </a:p>
        </p:txBody>
      </p:sp>
      <p:sp>
        <p:nvSpPr>
          <p:cNvPr id="13" name="Google Shape;138;p17"/>
          <p:cNvSpPr txBox="1">
            <a:spLocks noGrp="1"/>
          </p:cNvSpPr>
          <p:nvPr>
            <p:ph type="body" idx="1"/>
          </p:nvPr>
        </p:nvSpPr>
        <p:spPr>
          <a:xfrm>
            <a:off x="142844" y="1071552"/>
            <a:ext cx="8715404" cy="3648300"/>
          </a:xfrm>
          <a:prstGeom prst="rect">
            <a:avLst/>
          </a:prstGeom>
        </p:spPr>
        <p:txBody>
          <a:bodyPr spcFirstLastPara="1" wrap="square" lIns="91425" tIns="91425" rIns="91425" bIns="91425" anchor="ctr" anchorCtr="0">
            <a:noAutofit/>
          </a:bodyPr>
          <a:lstStyle/>
          <a:p>
            <a:pPr marL="495300" indent="-457200">
              <a:buNone/>
            </a:pPr>
            <a:r>
              <a:rPr lang="en-US" sz="2000" b="1" dirty="0" smtClean="0">
                <a:solidFill>
                  <a:srgbClr val="FF6600"/>
                </a:solidFill>
              </a:rPr>
              <a:t>4. Properties</a:t>
            </a:r>
          </a:p>
          <a:p>
            <a:r>
              <a:rPr lang="en-US" sz="1200" dirty="0" smtClean="0"/>
              <a:t>At a high level, SQL and </a:t>
            </a:r>
            <a:r>
              <a:rPr lang="en-US" sz="1200" dirty="0" err="1" smtClean="0"/>
              <a:t>NoSQL</a:t>
            </a:r>
            <a:r>
              <a:rPr lang="en-US" sz="1200" dirty="0" smtClean="0"/>
              <a:t> comply with separate rules for resolving transactions. RDBMSs must exhibit four “ACID” properties:</a:t>
            </a:r>
          </a:p>
          <a:p>
            <a:r>
              <a:rPr lang="en-US" sz="1200" b="1" dirty="0" smtClean="0"/>
              <a:t>Atomicity</a:t>
            </a:r>
            <a:r>
              <a:rPr lang="en-US" sz="1200" dirty="0" smtClean="0"/>
              <a:t> means all transactions must succeed or fail completely. They cannot be partially-complete, even in the case of system failure.</a:t>
            </a:r>
          </a:p>
          <a:p>
            <a:r>
              <a:rPr lang="en-US" sz="1200" b="1" dirty="0" smtClean="0"/>
              <a:t>Consistency</a:t>
            </a:r>
            <a:r>
              <a:rPr lang="en-US" sz="1200" dirty="0" smtClean="0"/>
              <a:t> means that at each step the database follows invariants: rules which validate and prevent corruption.</a:t>
            </a:r>
          </a:p>
          <a:p>
            <a:r>
              <a:rPr lang="en-US" sz="1200" b="1" dirty="0" smtClean="0"/>
              <a:t>Isolation</a:t>
            </a:r>
            <a:r>
              <a:rPr lang="en-US" sz="1200" dirty="0" smtClean="0"/>
              <a:t> prevents concurrent transactions from affecting each other. Transactions must result in the same final state as if they were run sequentially, even if they were run in parallel.</a:t>
            </a:r>
          </a:p>
          <a:p>
            <a:r>
              <a:rPr lang="en-US" sz="1200" b="1" dirty="0" smtClean="0"/>
              <a:t>Durability</a:t>
            </a:r>
            <a:r>
              <a:rPr lang="en-US" sz="1200" dirty="0" smtClean="0"/>
              <a:t> makes transactions final. Even system failure cannot roll-back the effects of a successful transaction.</a:t>
            </a:r>
          </a:p>
          <a:p>
            <a:r>
              <a:rPr lang="en-US" sz="1200" dirty="0" err="1" smtClean="0"/>
              <a:t>NoSQL</a:t>
            </a:r>
            <a:r>
              <a:rPr lang="en-US" sz="1200" dirty="0" smtClean="0"/>
              <a:t> technologies adhere to the “CAP” theorem, which says that in any distributed database, only two of the following properties can be guaranteed at once:</a:t>
            </a:r>
          </a:p>
          <a:p>
            <a:r>
              <a:rPr lang="en-US" sz="1200" b="1" dirty="0" smtClean="0"/>
              <a:t>Consistency:</a:t>
            </a:r>
            <a:r>
              <a:rPr lang="en-US" sz="1200" dirty="0" smtClean="0"/>
              <a:t> Every request receives the most recent result, or an error. (Note this is different than in ACID)</a:t>
            </a:r>
          </a:p>
          <a:p>
            <a:r>
              <a:rPr lang="en-US" sz="1200" b="1" dirty="0" smtClean="0"/>
              <a:t>Availability:</a:t>
            </a:r>
            <a:r>
              <a:rPr lang="en-US" sz="1200" dirty="0" smtClean="0"/>
              <a:t> Every request has a non-error result, regardless of how recent that result is.</a:t>
            </a:r>
          </a:p>
          <a:p>
            <a:r>
              <a:rPr lang="en-US" sz="1200" b="1" dirty="0" smtClean="0"/>
              <a:t>Partition tolerance:</a:t>
            </a:r>
            <a:r>
              <a:rPr lang="en-US" sz="1200" dirty="0" smtClean="0"/>
              <a:t> Any delays or losses between nodes will not interrupt the system’s operation.</a:t>
            </a:r>
          </a:p>
          <a:p>
            <a:pPr marL="0" lvl="0" indent="0" algn="l" rtl="0">
              <a:spcBef>
                <a:spcPts val="600"/>
              </a:spcBef>
              <a:spcAft>
                <a:spcPts val="0"/>
              </a:spcAft>
              <a:buNone/>
            </a:pPr>
            <a:endParaRPr sz="100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r>
              <a:rPr lang="en-US" dirty="0" smtClean="0"/>
              <a:t>SQL </a:t>
            </a:r>
            <a:r>
              <a:rPr lang="en-US" dirty="0" err="1" smtClean="0"/>
              <a:t>vs</a:t>
            </a:r>
            <a:r>
              <a:rPr lang="en-US" dirty="0" smtClean="0"/>
              <a:t> </a:t>
            </a:r>
            <a:r>
              <a:rPr lang="en-US" dirty="0" err="1" smtClean="0"/>
              <a:t>NoSQL</a:t>
            </a:r>
            <a:r>
              <a:rPr lang="en-US" dirty="0" smtClean="0"/>
              <a:t>: Five Main Differences</a:t>
            </a:r>
            <a:endParaRPr lang="en-US" dirty="0"/>
          </a:p>
        </p:txBody>
      </p:sp>
      <p:sp>
        <p:nvSpPr>
          <p:cNvPr id="13" name="Google Shape;138;p17"/>
          <p:cNvSpPr txBox="1">
            <a:spLocks noGrp="1"/>
          </p:cNvSpPr>
          <p:nvPr>
            <p:ph type="body" idx="1"/>
          </p:nvPr>
        </p:nvSpPr>
        <p:spPr>
          <a:xfrm>
            <a:off x="142844" y="1071552"/>
            <a:ext cx="8715404" cy="3648300"/>
          </a:xfrm>
          <a:prstGeom prst="rect">
            <a:avLst/>
          </a:prstGeom>
        </p:spPr>
        <p:txBody>
          <a:bodyPr spcFirstLastPara="1" wrap="square" lIns="91425" tIns="91425" rIns="91425" bIns="91425" anchor="ctr" anchorCtr="0">
            <a:noAutofit/>
          </a:bodyPr>
          <a:lstStyle/>
          <a:p>
            <a:pPr marL="495300" indent="-457200">
              <a:buNone/>
            </a:pPr>
            <a:r>
              <a:rPr lang="en-US" sz="2000" b="1" dirty="0" smtClean="0">
                <a:solidFill>
                  <a:srgbClr val="FF6600"/>
                </a:solidFill>
              </a:rPr>
              <a:t>5. Support and communities</a:t>
            </a:r>
          </a:p>
          <a:p>
            <a:pPr marL="495300" indent="-457200">
              <a:buNone/>
            </a:pPr>
            <a:endParaRPr lang="en-US" sz="2000" b="1" dirty="0" smtClean="0">
              <a:solidFill>
                <a:srgbClr val="FF6600"/>
              </a:solidFill>
            </a:endParaRPr>
          </a:p>
          <a:p>
            <a:r>
              <a:rPr lang="en-US" sz="1200" dirty="0" smtClean="0"/>
              <a:t>SQL databases represent massive communities, stable codebases, and proven standards. Multitudes of examples are posted online and experts are available to support those new to programming relational data.</a:t>
            </a:r>
          </a:p>
          <a:p>
            <a:r>
              <a:rPr lang="en-US" sz="1200" dirty="0" err="1" smtClean="0"/>
              <a:t>NoSQL</a:t>
            </a:r>
            <a:r>
              <a:rPr lang="en-US" sz="1200" dirty="0" smtClean="0"/>
              <a:t> technologies are being adopted quickly, but communities remain smaller and more fractured. However, many SQL languages are proprietary or associated with large single-vendors, while </a:t>
            </a:r>
            <a:r>
              <a:rPr lang="en-US" sz="1200" dirty="0" err="1" smtClean="0"/>
              <a:t>NoSQL</a:t>
            </a:r>
            <a:r>
              <a:rPr lang="en-US" sz="1200" dirty="0" smtClean="0"/>
              <a:t> communities benefit from open systems and concerted commitment to </a:t>
            </a:r>
            <a:r>
              <a:rPr lang="en-US" sz="1200" dirty="0" err="1" smtClean="0"/>
              <a:t>onboarding</a:t>
            </a:r>
            <a:r>
              <a:rPr lang="en-US" sz="1200" dirty="0" smtClean="0"/>
              <a:t> users.</a:t>
            </a:r>
          </a:p>
          <a:p>
            <a:r>
              <a:rPr lang="en-US" sz="1200" dirty="0" smtClean="0"/>
              <a:t>SQL is available to most major platforms, from operating systems to architectures and programming languages. Compatibility varies more widely for </a:t>
            </a:r>
            <a:r>
              <a:rPr lang="en-US" sz="1200" dirty="0" err="1" smtClean="0"/>
              <a:t>NoSQL</a:t>
            </a:r>
            <a:r>
              <a:rPr lang="en-US" sz="1200" dirty="0" smtClean="0"/>
              <a:t>, and dependencies need to be investigated more carefully.</a:t>
            </a:r>
            <a:endParaRPr lang="en-US" sz="12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fr-FR" smtClean="0"/>
              <a:t>Merci</a:t>
            </a:r>
            <a:endParaRPr lang="fr-FR" dirty="0"/>
          </a:p>
        </p:txBody>
      </p:sp>
      <p:sp>
        <p:nvSpPr>
          <p:cNvPr id="4" name="Espace réservé du numéro de diapositive 3"/>
          <p:cNvSpPr>
            <a:spLocks noGrp="1"/>
          </p:cNvSpPr>
          <p:nvPr>
            <p:ph type="sldNum" idx="4294967295"/>
          </p:nvPr>
        </p:nvSpPr>
        <p:spPr>
          <a:xfrm>
            <a:off x="0" y="0"/>
            <a:ext cx="595313" cy="731838"/>
          </a:xfrm>
        </p:spPr>
        <p:txBody>
          <a:bodyPr/>
          <a:lstStyle/>
          <a:p>
            <a:pPr marL="0" lvl="0" indent="0" algn="ctr" rtl="0">
              <a:spcBef>
                <a:spcPts val="0"/>
              </a:spcBef>
              <a:spcAft>
                <a:spcPts val="0"/>
              </a:spcAft>
              <a:buNone/>
            </a:pPr>
            <a:fld id="{00000000-1234-1234-1234-123412341234}" type="slidenum">
              <a:rPr lang="fr-FR" smtClean="0"/>
              <a:pPr marL="0" lvl="0" indent="0" algn="ctr" rtl="0">
                <a:spcBef>
                  <a:spcPts val="0"/>
                </a:spcBef>
                <a:spcAft>
                  <a:spcPts val="0"/>
                </a:spcAft>
                <a:buNone/>
              </a:pPr>
              <a:t>8</a:t>
            </a:fld>
            <a:endParaRPr lang="fr-FR"/>
          </a:p>
        </p:txBody>
      </p:sp>
    </p:spTree>
  </p:cSld>
  <p:clrMapOvr>
    <a:masterClrMapping/>
  </p:clrMapOvr>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798</TotalTime>
  <Words>895</Words>
  <PresentationFormat>Affichage à l'écran (16:9)</PresentationFormat>
  <Paragraphs>52</Paragraphs>
  <Slides>8</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Dosis</vt:lpstr>
      <vt:lpstr>Roboto</vt:lpstr>
      <vt:lpstr>Times New Roman</vt:lpstr>
      <vt:lpstr>William template</vt:lpstr>
      <vt:lpstr>CHECKPOINT Introduction to Databases</vt:lpstr>
      <vt:lpstr>Définition</vt:lpstr>
      <vt:lpstr>SQL vs NoSQL: Five Main Differences</vt:lpstr>
      <vt:lpstr>SQL vs NoSQL: Five Main Differences</vt:lpstr>
      <vt:lpstr>SQL vs NoSQL: Five Main Differences</vt:lpstr>
      <vt:lpstr>SQL vs NoSQL: Five Main Differences</vt:lpstr>
      <vt:lpstr>SQL vs NoSQL: Five Main Differences</vt:lpstr>
      <vt:lpstr>Merci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CHECKPOINT Introduction to Databases</dc:title>
  <dc:creator>HP</dc:creator>
  <cp:lastModifiedBy>HP</cp:lastModifiedBy>
  <cp:revision>5</cp:revision>
  <dcterms:modified xsi:type="dcterms:W3CDTF">2022-10-18T21:33:00Z</dcterms:modified>
</cp:coreProperties>
</file>