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21"/>
  </p:notesMasterIdLst>
  <p:sldIdLst>
    <p:sldId id="256" r:id="rId2"/>
    <p:sldId id="257" r:id="rId3"/>
    <p:sldId id="258" r:id="rId4"/>
    <p:sldId id="260" r:id="rId5"/>
    <p:sldId id="261" r:id="rId6"/>
    <p:sldId id="262" r:id="rId7"/>
    <p:sldId id="263" r:id="rId8"/>
    <p:sldId id="269" r:id="rId9"/>
    <p:sldId id="264" r:id="rId10"/>
    <p:sldId id="270" r:id="rId11"/>
    <p:sldId id="265" r:id="rId12"/>
    <p:sldId id="271" r:id="rId13"/>
    <p:sldId id="266" r:id="rId14"/>
    <p:sldId id="272" r:id="rId15"/>
    <p:sldId id="267" r:id="rId16"/>
    <p:sldId id="273" r:id="rId17"/>
    <p:sldId id="268" r:id="rId18"/>
    <p:sldId id="274" r:id="rId19"/>
    <p:sldId id="259" r:id="rId20"/>
  </p:sldIdLst>
  <p:sldSz cx="12192000" cy="6858000"/>
  <p:notesSz cx="6858000" cy="9144000"/>
  <p:embeddedFontLst>
    <p:embeddedFont>
      <p:font typeface="Trebuchet MS" panose="020B0603020202020204" pitchFamily="34" charset="0"/>
      <p:regular r:id="rId22"/>
      <p:bold r:id="rId23"/>
      <p:italic r:id="rId24"/>
      <p:boldItalic r:id="rId25"/>
    </p:embeddedFont>
    <p:embeddedFont>
      <p:font typeface="Wingdings 3" panose="05040102010807070707" pitchFamily="18" charset="2"/>
      <p:regular r:id="rId26"/>
    </p:embeddedFont>
    <p:embeddedFont>
      <p:font typeface="Lato Black" panose="020B0604020202020204" charset="0"/>
      <p:bold r:id="rId27"/>
      <p:boldItalic r:id="rId28"/>
    </p:embeddedFont>
    <p:embeddedFont>
      <p:font typeface="Libre Baskerville" panose="020B0604020202020204" charset="0"/>
      <p:regular r:id="rId29"/>
      <p:bold r:id="rId30"/>
      <p:italic r:id="rId31"/>
    </p:embeddedFont>
    <p:embeddedFont>
      <p:font typeface="Calibri"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67" autoAdjust="0"/>
  </p:normalViewPr>
  <p:slideViewPr>
    <p:cSldViewPr snapToGrid="0">
      <p:cViewPr varScale="1">
        <p:scale>
          <a:sx n="90" d="100"/>
          <a:sy n="90" d="100"/>
        </p:scale>
        <p:origin x="3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6816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7983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0722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058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53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853997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2702942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191191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12215092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00957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3309396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34539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251013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8175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5169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6177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10352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6075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9425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51142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71683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8211975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52400" y="163902"/>
            <a:ext cx="12190815" cy="6694098"/>
          </a:xfrm>
          <a:prstGeom prst="rect">
            <a:avLst/>
          </a:prstGeom>
          <a:noFill/>
          <a:ln>
            <a:noFill/>
          </a:ln>
        </p:spPr>
      </p:pic>
      <p:sp>
        <p:nvSpPr>
          <p:cNvPr id="99" name="Google Shape;99;p1"/>
          <p:cNvSpPr txBox="1"/>
          <p:nvPr/>
        </p:nvSpPr>
        <p:spPr>
          <a:xfrm>
            <a:off x="2172653" y="3763620"/>
            <a:ext cx="9553680" cy="2585283"/>
          </a:xfrm>
          <a:prstGeom prst="rect">
            <a:avLst/>
          </a:prstGeom>
          <a:noFill/>
          <a:ln>
            <a:noFill/>
          </a:ln>
        </p:spPr>
        <p:txBody>
          <a:bodyPr spcFirstLastPara="1" wrap="square" lIns="91425" tIns="45700" rIns="91425" bIns="45700" anchor="t" anchorCtr="0">
            <a:spAutoFit/>
          </a:bodyPr>
          <a:lstStyle/>
          <a:p>
            <a:pPr lvl="0" algn="ctr"/>
            <a:r>
              <a:rPr lang="en-IN" sz="2000" b="1" i="0" u="none" strike="noStrike" cap="none" dirty="0" smtClean="0">
                <a:solidFill>
                  <a:schemeClr val="tx1"/>
                </a:solidFill>
                <a:latin typeface="Calibri"/>
                <a:ea typeface="Calibri"/>
                <a:cs typeface="Calibri"/>
                <a:sym typeface="Calibri"/>
              </a:rPr>
              <a:t>Subtitle </a:t>
            </a:r>
            <a:r>
              <a:rPr lang="en-IN" sz="2000" b="1" i="0" u="none" strike="noStrike" cap="none" dirty="0" smtClean="0">
                <a:solidFill>
                  <a:schemeClr val="tx1"/>
                </a:solidFill>
                <a:latin typeface="Calibri"/>
                <a:ea typeface="Calibri"/>
                <a:cs typeface="Calibri"/>
                <a:sym typeface="Calibri"/>
              </a:rPr>
              <a:t>Viewer </a:t>
            </a:r>
            <a:r>
              <a:rPr lang="en-IN" sz="2000" b="0" i="0" u="none" strike="noStrike" cap="none" dirty="0" smtClean="0">
                <a:solidFill>
                  <a:schemeClr val="tx1"/>
                </a:solidFill>
                <a:latin typeface="Calibri"/>
                <a:ea typeface="Calibri"/>
                <a:cs typeface="Calibri"/>
                <a:sym typeface="Calibri"/>
              </a:rPr>
              <a:t>:</a:t>
            </a:r>
            <a:r>
              <a:rPr lang="en-IN" sz="2000" b="0" i="0" u="none" strike="noStrike" cap="none" dirty="0">
                <a:solidFill>
                  <a:schemeClr val="tx1"/>
                </a:solidFill>
                <a:latin typeface="Calibri"/>
                <a:ea typeface="Calibri"/>
                <a:cs typeface="Calibri"/>
                <a:sym typeface="Calibri"/>
              </a:rPr>
              <a:t/>
            </a:r>
            <a:br>
              <a:rPr lang="en-IN" sz="2000" b="0" i="0" u="none" strike="noStrike" cap="none" dirty="0">
                <a:solidFill>
                  <a:schemeClr val="tx1"/>
                </a:solidFill>
                <a:latin typeface="Calibri"/>
                <a:ea typeface="Calibri"/>
                <a:cs typeface="Calibri"/>
                <a:sym typeface="Calibri"/>
              </a:rPr>
            </a:br>
            <a:r>
              <a:rPr lang="en-US" sz="2000" b="1" dirty="0" smtClean="0">
                <a:solidFill>
                  <a:schemeClr val="tx1"/>
                </a:solidFill>
              </a:rPr>
              <a:t>Enhancing </a:t>
            </a:r>
            <a:r>
              <a:rPr lang="en-US" sz="2000" b="1" dirty="0">
                <a:solidFill>
                  <a:schemeClr val="tx1"/>
                </a:solidFill>
              </a:rPr>
              <a:t>Search Engine Relevance for Video </a:t>
            </a:r>
            <a:r>
              <a:rPr lang="en-US" sz="2000" b="1" dirty="0" smtClean="0">
                <a:solidFill>
                  <a:schemeClr val="tx1"/>
                </a:solidFill>
              </a:rPr>
              <a:t>Subtitles</a:t>
            </a:r>
          </a:p>
          <a:p>
            <a:pPr lvl="0" algn="ctr"/>
            <a:endParaRPr lang="en-US" sz="2000" b="1" dirty="0" smtClean="0">
              <a:solidFill>
                <a:schemeClr val="tx1"/>
              </a:solidFill>
            </a:endParaRPr>
          </a:p>
          <a:p>
            <a:pPr lvl="2" algn="ctr"/>
            <a:endParaRPr lang="en-US" sz="2000" b="1" dirty="0" smtClean="0">
              <a:solidFill>
                <a:schemeClr val="tx1"/>
              </a:solidFill>
            </a:endParaRPr>
          </a:p>
          <a:p>
            <a:pPr lvl="2" algn="ctr"/>
            <a:endParaRPr lang="en-US" sz="2000" b="1" dirty="0">
              <a:solidFill>
                <a:schemeClr val="tx1"/>
              </a:solidFill>
            </a:endParaRPr>
          </a:p>
          <a:p>
            <a:pPr lvl="3" algn="ctr"/>
            <a:r>
              <a:rPr lang="en-US" sz="2000" b="1" dirty="0">
                <a:solidFill>
                  <a:schemeClr val="tx1"/>
                </a:solidFill>
              </a:rPr>
              <a:t> </a:t>
            </a:r>
            <a:r>
              <a:rPr lang="en-US" sz="2000" b="1" dirty="0" smtClean="0">
                <a:solidFill>
                  <a:schemeClr val="tx1"/>
                </a:solidFill>
              </a:rPr>
              <a:t>                                                                   </a:t>
            </a:r>
            <a:r>
              <a:rPr lang="en-US" sz="2000" b="1" dirty="0" smtClean="0">
                <a:solidFill>
                  <a:schemeClr val="tx1"/>
                </a:solidFill>
              </a:rPr>
              <a:t> </a:t>
            </a:r>
            <a:r>
              <a:rPr lang="en-US" sz="2000" b="1" dirty="0">
                <a:solidFill>
                  <a:srgbClr val="FF0000"/>
                </a:solidFill>
                <a:latin typeface="Times New Roman" panose="02020603050405020304" pitchFamily="18" charset="0"/>
                <a:cs typeface="Times New Roman" panose="02020603050405020304" pitchFamily="18" charset="0"/>
              </a:rPr>
              <a:t>Submitted By </a:t>
            </a:r>
            <a:r>
              <a:rPr lang="en-US" sz="2000" b="1" dirty="0" smtClean="0">
                <a:solidFill>
                  <a:srgbClr val="FF0000"/>
                </a:solidFill>
                <a:latin typeface="Times New Roman" panose="02020603050405020304" pitchFamily="18" charset="0"/>
                <a:cs typeface="Times New Roman" panose="02020603050405020304" pitchFamily="18" charset="0"/>
              </a:rPr>
              <a:t>:</a:t>
            </a:r>
            <a:endParaRPr lang="en-US" sz="2000" dirty="0" smtClean="0">
              <a:solidFill>
                <a:schemeClr val="tx1"/>
              </a:solidFill>
            </a:endParaRPr>
          </a:p>
          <a:p>
            <a:pPr lvl="3" algn="ctr"/>
            <a:r>
              <a:rPr lang="en-US" sz="2000" b="1" dirty="0" smtClean="0">
                <a:solidFill>
                  <a:schemeClr val="tx1"/>
                </a:solidFill>
              </a:rPr>
              <a:t>                                                                   </a:t>
            </a:r>
            <a:r>
              <a:rPr lang="en-US" sz="1600" b="1" dirty="0" err="1" smtClean="0">
                <a:solidFill>
                  <a:schemeClr val="tx1"/>
                </a:solidFill>
              </a:rPr>
              <a:t>G.Prashanth</a:t>
            </a:r>
            <a:endParaRPr lang="en-US" sz="1600" b="1" dirty="0" smtClean="0">
              <a:solidFill>
                <a:schemeClr val="tx1"/>
              </a:solidFill>
            </a:endParaRPr>
          </a:p>
          <a:p>
            <a:pPr lvl="3" algn="ctr"/>
            <a:r>
              <a:rPr lang="en-US" sz="1600" b="1" dirty="0">
                <a:solidFill>
                  <a:schemeClr val="tx1"/>
                </a:solidFill>
              </a:rPr>
              <a:t> </a:t>
            </a:r>
            <a:r>
              <a:rPr lang="en-US" sz="1600" b="1" dirty="0" smtClean="0">
                <a:solidFill>
                  <a:schemeClr val="tx1"/>
                </a:solidFill>
              </a:rPr>
              <a:t>                                                                                  </a:t>
            </a:r>
            <a:endParaRPr lang="en-US" sz="1600" b="1"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After Applying preprocessing steps with Sample Data</a:t>
            </a:r>
            <a:endParaRPr lang="en-US" sz="2000" dirty="0"/>
          </a:p>
        </p:txBody>
      </p:sp>
      <p:sp>
        <p:nvSpPr>
          <p:cNvPr id="3" name="Tex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109" y="1676802"/>
            <a:ext cx="10392691" cy="4520160"/>
          </a:xfrm>
          <a:prstGeom prst="rect">
            <a:avLst/>
          </a:prstGeom>
        </p:spPr>
      </p:pic>
    </p:spTree>
    <p:extLst>
      <p:ext uri="{BB962C8B-B14F-4D97-AF65-F5344CB8AC3E}">
        <p14:creationId xmlns:p14="http://schemas.microsoft.com/office/powerpoint/2010/main" val="1447144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VECTORIZATION</a:t>
            </a:r>
            <a:endParaRPr lang="en-US" dirty="0">
              <a:solidFill>
                <a:srgbClr val="FF0000"/>
              </a:solidFill>
            </a:endParaRPr>
          </a:p>
        </p:txBody>
      </p:sp>
      <p:sp>
        <p:nvSpPr>
          <p:cNvPr id="3" name="Text Placeholder 2"/>
          <p:cNvSpPr>
            <a:spLocks noGrp="1"/>
          </p:cNvSpPr>
          <p:nvPr>
            <p:ph idx="1"/>
          </p:nvPr>
        </p:nvSpPr>
        <p:spPr>
          <a:xfrm>
            <a:off x="838200" y="1511726"/>
            <a:ext cx="10515600" cy="4351338"/>
          </a:xfrm>
        </p:spPr>
        <p:txBody>
          <a:bodyPr/>
          <a:lstStyle/>
          <a:p>
            <a:pPr algn="just"/>
            <a:r>
              <a:rPr lang="en-US" dirty="0">
                <a:latin typeface="Times New Roman" panose="02020603050405020304" pitchFamily="18" charset="0"/>
                <a:cs typeface="Times New Roman" panose="02020603050405020304" pitchFamily="18" charset="0"/>
              </a:rPr>
              <a:t>Utilizing Bag-of-Words (BOW) or TF-IDF to generate sparse vector representations, primarily aiding in constructing a Keyword-Based Search Engine for efficient retrieval based on keyword matches.</a:t>
            </a:r>
          </a:p>
          <a:p>
            <a:pPr algn="just"/>
            <a:r>
              <a:rPr lang="en-US" dirty="0">
                <a:latin typeface="Times New Roman" panose="02020603050405020304" pitchFamily="18" charset="0"/>
                <a:cs typeface="Times New Roman" panose="02020603050405020304" pitchFamily="18" charset="0"/>
              </a:rPr>
              <a:t>Leveraging BERT-based "Sentence Transformers" to generate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that encode semantic information. These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are instrumental in developing a Semantic Search Engine, allowing for a deeper understanding of text context and meaning.</a:t>
            </a:r>
          </a:p>
          <a:p>
            <a:pPr algn="just"/>
            <a:r>
              <a:rPr lang="en-US" dirty="0">
                <a:latin typeface="Times New Roman" panose="02020603050405020304" pitchFamily="18" charset="0"/>
                <a:cs typeface="Times New Roman" panose="02020603050405020304" pitchFamily="18" charset="0"/>
              </a:rPr>
              <a:t>Prior to integrating BERT, preprocessing steps such as text normalization and </a:t>
            </a:r>
            <a:r>
              <a:rPr lang="en-US" dirty="0" smtClean="0">
                <a:latin typeface="Times New Roman" panose="02020603050405020304" pitchFamily="18" charset="0"/>
                <a:cs typeface="Times New Roman" panose="02020603050405020304" pitchFamily="18" charset="0"/>
              </a:rPr>
              <a:t>chunking </a:t>
            </a:r>
            <a:r>
              <a:rPr lang="en-US" dirty="0">
                <a:latin typeface="Times New Roman" panose="02020603050405020304" pitchFamily="18" charset="0"/>
                <a:cs typeface="Times New Roman" panose="02020603050405020304" pitchFamily="18" charset="0"/>
              </a:rPr>
              <a:t>necessary to enhance the efficiency and effectiveness of semantic representation.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784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2000" dirty="0" err="1" smtClean="0">
                <a:latin typeface="Times New Roman" panose="02020603050405020304" pitchFamily="18" charset="0"/>
                <a:cs typeface="Times New Roman" panose="02020603050405020304" pitchFamily="18" charset="0"/>
              </a:rPr>
              <a:t>TfIdf</a:t>
            </a:r>
            <a:r>
              <a:rPr lang="en-US" sz="2000" dirty="0" smtClean="0">
                <a:latin typeface="Times New Roman" panose="02020603050405020304" pitchFamily="18" charset="0"/>
                <a:cs typeface="Times New Roman" panose="02020603050405020304" pitchFamily="18" charset="0"/>
              </a:rPr>
              <a:t> Sparse Matrix : -</a:t>
            </a:r>
            <a:endParaRPr lang="en-US" sz="2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p:txBody>
          <a:bodyPr/>
          <a:lstStyle/>
          <a:p>
            <a:r>
              <a:rPr lang="en-US" dirty="0" smtClean="0"/>
              <a:t>Bert Vector:-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454" y="884422"/>
            <a:ext cx="8173591" cy="10574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728" y="2558128"/>
            <a:ext cx="10058400" cy="3553096"/>
          </a:xfrm>
          <a:prstGeom prst="rect">
            <a:avLst/>
          </a:prstGeom>
        </p:spPr>
      </p:pic>
    </p:spTree>
    <p:extLst>
      <p:ext uri="{BB962C8B-B14F-4D97-AF65-F5344CB8AC3E}">
        <p14:creationId xmlns:p14="http://schemas.microsoft.com/office/powerpoint/2010/main" val="2236989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rPr>
              <a:t>CHROMADB</a:t>
            </a:r>
            <a:endParaRPr lang="en-US" dirty="0">
              <a:solidFill>
                <a:srgbClr val="00B050"/>
              </a:solidFill>
            </a:endParaRPr>
          </a:p>
        </p:txBody>
      </p:sp>
      <p:sp>
        <p:nvSpPr>
          <p:cNvPr id="3" name="Text Placeholder 2"/>
          <p:cNvSpPr>
            <a:spLocks noGrp="1"/>
          </p:cNvSpPr>
          <p:nvPr>
            <p:ph idx="1"/>
          </p:nvPr>
        </p:nvSpPr>
        <p:spPr/>
        <p:txBody>
          <a:bodyPr/>
          <a:lstStyle/>
          <a:p>
            <a:pPr algn="just"/>
            <a:r>
              <a:rPr lang="en-US" dirty="0"/>
              <a:t>Incorporating </a:t>
            </a:r>
            <a:r>
              <a:rPr lang="en-US" dirty="0" err="1"/>
              <a:t>ChromaDB</a:t>
            </a:r>
            <a:r>
              <a:rPr lang="en-US" dirty="0"/>
              <a:t>, we store the generated </a:t>
            </a:r>
            <a:r>
              <a:rPr lang="en-US" dirty="0" err="1"/>
              <a:t>embeddings</a:t>
            </a:r>
            <a:r>
              <a:rPr lang="en-US" dirty="0"/>
              <a:t> efficiently to manage the substantial volume of data effectively. </a:t>
            </a:r>
            <a:endParaRPr lang="en-US" dirty="0" smtClean="0"/>
          </a:p>
          <a:p>
            <a:pPr algn="just"/>
            <a:r>
              <a:rPr lang="en-US" dirty="0" smtClean="0"/>
              <a:t>By </a:t>
            </a:r>
            <a:r>
              <a:rPr lang="en-US" dirty="0"/>
              <a:t>leveraging </a:t>
            </a:r>
            <a:r>
              <a:rPr lang="en-US" dirty="0" err="1"/>
              <a:t>ChromaDB's</a:t>
            </a:r>
            <a:r>
              <a:rPr lang="en-US" dirty="0"/>
              <a:t> capabilities, we ensure fast retrieval and storage of </a:t>
            </a:r>
            <a:r>
              <a:rPr lang="en-US" dirty="0" err="1"/>
              <a:t>embeddings</a:t>
            </a:r>
            <a:r>
              <a:rPr lang="en-US" dirty="0"/>
              <a:t>, enabling seamless integration with our search engine architecture</a:t>
            </a:r>
            <a:r>
              <a:rPr lang="en-US" dirty="0" smtClean="0"/>
              <a:t>.</a:t>
            </a:r>
          </a:p>
          <a:p>
            <a:pPr algn="just"/>
            <a:r>
              <a:rPr lang="en-US" dirty="0" smtClean="0"/>
              <a:t> </a:t>
            </a:r>
            <a:r>
              <a:rPr lang="en-US" dirty="0"/>
              <a:t>This approach optimizes resource utilization and enhances scalability, laying a robust foundation for building advanced search functionalities based on semantic representations.</a:t>
            </a:r>
          </a:p>
        </p:txBody>
      </p:sp>
    </p:spTree>
    <p:extLst>
      <p:ext uri="{BB962C8B-B14F-4D97-AF65-F5344CB8AC3E}">
        <p14:creationId xmlns:p14="http://schemas.microsoft.com/office/powerpoint/2010/main" val="2776442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8531" y="4117130"/>
            <a:ext cx="4016991" cy="221521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88652"/>
            <a:ext cx="8038531" cy="314368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8531" y="131984"/>
            <a:ext cx="4016991" cy="398514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31984"/>
            <a:ext cx="8038531" cy="3056668"/>
          </a:xfrm>
          <a:prstGeom prst="rect">
            <a:avLst/>
          </a:prstGeom>
        </p:spPr>
      </p:pic>
    </p:spTree>
    <p:extLst>
      <p:ext uri="{BB962C8B-B14F-4D97-AF65-F5344CB8AC3E}">
        <p14:creationId xmlns:p14="http://schemas.microsoft.com/office/powerpoint/2010/main" val="2392925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rPr>
              <a:t>RETRIEVING</a:t>
            </a:r>
            <a:endParaRPr lang="en-US" dirty="0">
              <a:solidFill>
                <a:srgbClr val="00B0F0"/>
              </a:solidFill>
            </a:endParaRPr>
          </a:p>
        </p:txBody>
      </p:sp>
      <p:sp>
        <p:nvSpPr>
          <p:cNvPr id="3" name="Text Placeholder 2"/>
          <p:cNvSpPr>
            <a:spLocks noGrp="1"/>
          </p:cNvSpPr>
          <p:nvPr>
            <p:ph idx="1"/>
          </p:nvPr>
        </p:nvSpPr>
        <p:spPr>
          <a:xfrm>
            <a:off x="838200" y="1690688"/>
            <a:ext cx="10515600" cy="4486275"/>
          </a:xfrm>
        </p:spPr>
        <p:txBody>
          <a:bodyPr>
            <a:normAutofit/>
          </a:bodyPr>
          <a:lstStyle/>
          <a:p>
            <a:pPr marL="114300" indent="0">
              <a:buNone/>
            </a:pPr>
            <a:r>
              <a:rPr lang="en-US" dirty="0"/>
              <a:t>For document retrieval, the following steps are executed:</a:t>
            </a:r>
          </a:p>
          <a:p>
            <a:pPr marL="114300" indent="0">
              <a:buNone/>
            </a:pPr>
            <a:endParaRPr lang="en-US" dirty="0"/>
          </a:p>
          <a:p>
            <a:pPr marL="114300" indent="0">
              <a:buNone/>
            </a:pPr>
            <a:r>
              <a:rPr lang="en-US" dirty="0"/>
              <a:t>1. Receive the user's search query.</a:t>
            </a:r>
          </a:p>
          <a:p>
            <a:pPr marL="114300" indent="0">
              <a:buNone/>
            </a:pPr>
            <a:r>
              <a:rPr lang="en-US" dirty="0"/>
              <a:t>2. Preprocess the query if necessary, ensuring consistency with the document data.</a:t>
            </a:r>
          </a:p>
          <a:p>
            <a:pPr marL="114300" indent="0">
              <a:buNone/>
            </a:pPr>
            <a:r>
              <a:rPr lang="en-US" dirty="0"/>
              <a:t>3. Generate a query embedding using appropriate techniques like BERT-based Sentence Transformers.</a:t>
            </a:r>
          </a:p>
          <a:p>
            <a:pPr marL="114300" indent="0">
              <a:buNone/>
            </a:pPr>
            <a:r>
              <a:rPr lang="en-US" dirty="0"/>
              <a:t>4. Utilize cosine distance to compute the similarity score between the query embedding and </a:t>
            </a:r>
            <a:r>
              <a:rPr lang="en-US" dirty="0" err="1"/>
              <a:t>embeddings</a:t>
            </a:r>
            <a:r>
              <a:rPr lang="en-US" dirty="0"/>
              <a:t> of documents in the database.</a:t>
            </a:r>
          </a:p>
          <a:p>
            <a:pPr marL="114300" indent="0">
              <a:buNone/>
            </a:pPr>
            <a:r>
              <a:rPr lang="en-US" dirty="0"/>
              <a:t>5. Leverage cosine similarity scores to rank and retrieve the most relevant candidate documents according to the user's search query, ensuring optimal search result relevance and accuracy.</a:t>
            </a:r>
          </a:p>
        </p:txBody>
      </p:sp>
    </p:spTree>
    <p:extLst>
      <p:ext uri="{BB962C8B-B14F-4D97-AF65-F5344CB8AC3E}">
        <p14:creationId xmlns:p14="http://schemas.microsoft.com/office/powerpoint/2010/main" val="3675185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513" y="1285875"/>
            <a:ext cx="10058400" cy="3626417"/>
          </a:xfrm>
          <a:prstGeom prst="rect">
            <a:avLst/>
          </a:prstGeom>
        </p:spPr>
      </p:pic>
    </p:spTree>
    <p:extLst>
      <p:ext uri="{BB962C8B-B14F-4D97-AF65-F5344CB8AC3E}">
        <p14:creationId xmlns:p14="http://schemas.microsoft.com/office/powerpoint/2010/main" val="1150811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rPr>
              <a:t>WEB APPLICATION</a:t>
            </a:r>
            <a:endParaRPr lang="en-US" dirty="0">
              <a:solidFill>
                <a:srgbClr val="00B0F0"/>
              </a:solidFill>
            </a:endParaRPr>
          </a:p>
        </p:txBody>
      </p:sp>
      <p:sp>
        <p:nvSpPr>
          <p:cNvPr id="3" name="Text Placeholder 2"/>
          <p:cNvSpPr>
            <a:spLocks noGrp="1"/>
          </p:cNvSpPr>
          <p:nvPr>
            <p:ph idx="1"/>
          </p:nvPr>
        </p:nvSpPr>
        <p:spPr/>
        <p:txBody>
          <a:bodyPr/>
          <a:lstStyle/>
          <a:p>
            <a:r>
              <a:rPr lang="en-US" dirty="0" smtClean="0"/>
              <a:t>Create a </a:t>
            </a:r>
            <a:r>
              <a:rPr lang="en-US" dirty="0" err="1" smtClean="0"/>
              <a:t>Streamlit</a:t>
            </a:r>
            <a:r>
              <a:rPr lang="en-US" dirty="0" smtClean="0"/>
              <a:t> Application which Takes User’s Input</a:t>
            </a:r>
          </a:p>
          <a:p>
            <a:r>
              <a:rPr lang="en-US" dirty="0" smtClean="0"/>
              <a:t>After Click on the submit button which will redirected to a page where all the top 10 Subtitled movies with Subtitles</a:t>
            </a:r>
            <a:endParaRPr lang="en-US" dirty="0"/>
          </a:p>
        </p:txBody>
      </p:sp>
    </p:spTree>
    <p:extLst>
      <p:ext uri="{BB962C8B-B14F-4D97-AF65-F5344CB8AC3E}">
        <p14:creationId xmlns:p14="http://schemas.microsoft.com/office/powerpoint/2010/main" val="2824538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4" y="271464"/>
            <a:ext cx="5834062" cy="255309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262" y="365125"/>
            <a:ext cx="5253037" cy="59054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24" y="2547677"/>
            <a:ext cx="6551296" cy="4309529"/>
          </a:xfrm>
          <a:prstGeom prst="rect">
            <a:avLst/>
          </a:prstGeom>
        </p:spPr>
      </p:pic>
    </p:spTree>
    <p:extLst>
      <p:ext uri="{BB962C8B-B14F-4D97-AF65-F5344CB8AC3E}">
        <p14:creationId xmlns:p14="http://schemas.microsoft.com/office/powerpoint/2010/main" val="375680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2119978" y="1117176"/>
            <a:ext cx="7007400" cy="3693278"/>
          </a:xfrm>
          <a:prstGeom prst="rect">
            <a:avLst/>
          </a:prstGeom>
          <a:noFill/>
          <a:ln>
            <a:noFill/>
          </a:ln>
        </p:spPr>
        <p:txBody>
          <a:bodyPr spcFirstLastPara="1" wrap="square" lIns="91425" tIns="45700" rIns="91425" bIns="45700" anchor="t" anchorCtr="0">
            <a:spAutoFit/>
          </a:bodyPr>
          <a:lstStyle/>
          <a:p>
            <a:pPr marL="285750" lvl="0" indent="-285750">
              <a:buClr>
                <a:schemeClr val="dk1"/>
              </a:buClr>
              <a:buSzPts val="1800"/>
              <a:buFont typeface="Arial"/>
              <a:buChar char="•"/>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AKULA NIKHIL</a:t>
            </a:r>
          </a:p>
          <a:p>
            <a:pPr marL="285750" lvl="0" indent="-285750">
              <a:buClr>
                <a:schemeClr val="dk1"/>
              </a:buClr>
              <a:buSzPts val="1800"/>
              <a:buFont typeface="Arial"/>
              <a:buChar char="•"/>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B.TECH (CSE) - 2023</a:t>
            </a:r>
          </a:p>
          <a:p>
            <a:pPr marL="285750" lvl="0" indent="-285750">
              <a:buClr>
                <a:schemeClr val="dk1"/>
              </a:buClr>
              <a:buSzPts val="1800"/>
              <a:buFont typeface="Arial"/>
              <a:buChar char="•"/>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Why you want to learn Data Science</a:t>
            </a:r>
          </a:p>
          <a:p>
            <a:pPr lvl="0">
              <a:buClr>
                <a:schemeClr val="dk1"/>
              </a:buClr>
              <a:buSzPts val="1800"/>
            </a:pPr>
            <a:r>
              <a:rPr lang="en-US" sz="1800" dirty="0">
                <a:latin typeface="Times New Roman" panose="02020603050405020304" pitchFamily="18" charset="0"/>
                <a:cs typeface="Times New Roman" panose="02020603050405020304" pitchFamily="18" charset="0"/>
              </a:rPr>
              <a:t>	Data science is a field that involves scientific methods, processes, algorithms, and systems. It's a common platform for the unification of statistics, data analysis, and machine learning.</a:t>
            </a:r>
          </a:p>
          <a:p>
            <a:pPr lvl="0" algn="just">
              <a:buClr>
                <a:schemeClr val="dk1"/>
              </a:buClr>
              <a:buSzPts val="1800"/>
            </a:pPr>
            <a:r>
              <a:rPr lang="en-US" sz="1800" dirty="0">
                <a:latin typeface="Times New Roman" panose="02020603050405020304" pitchFamily="18" charset="0"/>
                <a:cs typeface="Times New Roman" panose="02020603050405020304" pitchFamily="18" charset="0"/>
              </a:rPr>
              <a:t>	It powers everything from innovation and the customer experience to the future of health care. Data science has the potential to improve the way we live and work, and it can empower others to make better decisions, solve problems, discover new advancements, and address some of the world's most pressing issues.</a:t>
            </a:r>
            <a:endParaRPr lang="en-US"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lvl="0" indent="-285750">
              <a:buClr>
                <a:schemeClr val="dk1"/>
              </a:buClr>
              <a:buSzPts val="1800"/>
              <a:buFont typeface="Calibri"/>
              <a:buChar char="•"/>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linkedin.com/in/akula-nikhil-214974214/</a:t>
            </a:r>
          </a:p>
          <a:p>
            <a:pPr marL="285750" lvl="0" indent="-285750">
              <a:buClr>
                <a:schemeClr val="dk1"/>
              </a:buClr>
              <a:buSzPts val="1800"/>
              <a:buFont typeface="Calibri"/>
              <a:buChar char="•"/>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github.com/NikhilAkula4511</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IN" b="1" dirty="0" smtClean="0">
                <a:solidFill>
                  <a:srgbClr val="FF0000"/>
                </a:solidFill>
              </a:rPr>
              <a:t>	Agenda  </a:t>
            </a:r>
            <a:endParaRPr b="1" dirty="0">
              <a:solidFill>
                <a:srgbClr val="FF0000"/>
              </a:solidFill>
            </a:endParaRPr>
          </a:p>
        </p:txBody>
      </p:sp>
      <p:sp>
        <p:nvSpPr>
          <p:cNvPr id="111" name="Google Shape;111;p4"/>
          <p:cNvSpPr txBox="1">
            <a:spLocks noGrp="1"/>
          </p:cNvSpPr>
          <p:nvPr>
            <p:ph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554990" lvl="0" indent="-457200" algn="l" rtl="0">
              <a:lnSpc>
                <a:spcPct val="90000"/>
              </a:lnSpc>
              <a:spcBef>
                <a:spcPts val="1000"/>
              </a:spcBef>
              <a:spcAft>
                <a:spcPts val="0"/>
              </a:spcAft>
              <a:buClr>
                <a:schemeClr val="dk1"/>
              </a:buClr>
              <a:buSzPct val="100000"/>
              <a:buFont typeface="Arial" panose="020B0604020202020204" pitchFamily="34" charset="0"/>
              <a:buChar char="•"/>
            </a:pPr>
            <a:r>
              <a:rPr lang="en-US" dirty="0" smtClean="0"/>
              <a:t>ABSTRACT</a:t>
            </a:r>
          </a:p>
          <a:p>
            <a:pPr marL="554990" lvl="0" indent="-457200" algn="l" rtl="0">
              <a:lnSpc>
                <a:spcPct val="90000"/>
              </a:lnSpc>
              <a:spcBef>
                <a:spcPts val="1000"/>
              </a:spcBef>
              <a:spcAft>
                <a:spcPts val="0"/>
              </a:spcAft>
              <a:buClr>
                <a:schemeClr val="dk1"/>
              </a:buClr>
              <a:buSzPct val="100000"/>
              <a:buFont typeface="Arial" panose="020B0604020202020204" pitchFamily="34" charset="0"/>
              <a:buChar char="•"/>
            </a:pPr>
            <a:r>
              <a:rPr lang="en-US" dirty="0" smtClean="0"/>
              <a:t>INTRODUCTION</a:t>
            </a:r>
          </a:p>
          <a:p>
            <a:pPr marL="554990" lvl="0" indent="-457200" algn="l" rtl="0">
              <a:lnSpc>
                <a:spcPct val="90000"/>
              </a:lnSpc>
              <a:spcBef>
                <a:spcPts val="1000"/>
              </a:spcBef>
              <a:spcAft>
                <a:spcPts val="0"/>
              </a:spcAft>
              <a:buClr>
                <a:schemeClr val="dk1"/>
              </a:buClr>
              <a:buSzPct val="100000"/>
              <a:buFont typeface="Arial" panose="020B0604020202020204" pitchFamily="34" charset="0"/>
              <a:buChar char="•"/>
            </a:pPr>
            <a:r>
              <a:rPr lang="en-US" dirty="0" smtClean="0"/>
              <a:t>MODULES</a:t>
            </a:r>
          </a:p>
          <a:p>
            <a:pPr marL="554990" lvl="0" indent="-457200" algn="l" rtl="0">
              <a:lnSpc>
                <a:spcPct val="90000"/>
              </a:lnSpc>
              <a:spcBef>
                <a:spcPts val="1000"/>
              </a:spcBef>
              <a:spcAft>
                <a:spcPts val="0"/>
              </a:spcAft>
              <a:buClr>
                <a:schemeClr val="dk1"/>
              </a:buClr>
              <a:buSzPct val="100000"/>
              <a:buFont typeface="Arial" panose="020B0604020202020204" pitchFamily="34" charset="0"/>
              <a:buChar char="•"/>
            </a:pPr>
            <a:r>
              <a:rPr lang="en-US" dirty="0" smtClean="0"/>
              <a:t>MODULE EXPLANATIONS</a:t>
            </a:r>
          </a:p>
          <a:p>
            <a:pPr marL="228600" lvl="0" indent="-130810" algn="l" rtl="0">
              <a:lnSpc>
                <a:spcPct val="90000"/>
              </a:lnSpc>
              <a:spcBef>
                <a:spcPts val="1000"/>
              </a:spcBef>
              <a:spcAft>
                <a:spcPts val="0"/>
              </a:spcAft>
              <a:buClr>
                <a:schemeClr val="dk1"/>
              </a:buClr>
              <a:buSzPct val="100000"/>
              <a:buNone/>
            </a:pPr>
            <a:endParaRPr lang="en-US" dirty="0" smtClean="0"/>
          </a:p>
          <a:p>
            <a:pPr marL="228600" lvl="0" indent="-130810" algn="l" rtl="0">
              <a:lnSpc>
                <a:spcPct val="90000"/>
              </a:lnSpc>
              <a:spcBef>
                <a:spcPts val="1000"/>
              </a:spcBef>
              <a:spcAft>
                <a:spcPts val="0"/>
              </a:spcAft>
              <a:buClr>
                <a:schemeClr val="dk1"/>
              </a:buClr>
              <a:buSzPct val="100000"/>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solidFill>
                  <a:srgbClr val="FF0000"/>
                </a:solidFill>
              </a:rPr>
              <a:t>ABSTRACT</a:t>
            </a:r>
            <a:endParaRPr lang="en-US" dirty="0">
              <a:solidFill>
                <a:srgbClr val="FF0000"/>
              </a:solidFill>
            </a:endParaRPr>
          </a:p>
        </p:txBody>
      </p:sp>
      <p:sp>
        <p:nvSpPr>
          <p:cNvPr id="3" name="Text Placeholder 2"/>
          <p:cNvSpPr>
            <a:spLocks noGrp="1"/>
          </p:cNvSpPr>
          <p:nvPr>
            <p:ph idx="1"/>
          </p:nvPr>
        </p:nvSpPr>
        <p:spPr>
          <a:xfrm>
            <a:off x="838200" y="1325563"/>
            <a:ext cx="10515600" cy="4486275"/>
          </a:xfrm>
        </p:spPr>
        <p:txBody>
          <a:bodyPr>
            <a:normAutofit/>
          </a:bodyPr>
          <a:lstStyle/>
          <a:p>
            <a:pPr marL="114300" indent="0" algn="just">
              <a:buNone/>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study presents an advanced subtitle search algorithm integrating </a:t>
            </a:r>
            <a:r>
              <a:rPr lang="en-US" dirty="0" err="1">
                <a:latin typeface="Times New Roman" panose="02020603050405020304" pitchFamily="18" charset="0"/>
                <a:cs typeface="Times New Roman" panose="02020603050405020304" pitchFamily="18" charset="0"/>
              </a:rPr>
              <a:t>ChromaDB</a:t>
            </a:r>
            <a:r>
              <a:rPr lang="en-US" dirty="0">
                <a:latin typeface="Times New Roman" panose="02020603050405020304" pitchFamily="18" charset="0"/>
                <a:cs typeface="Times New Roman" panose="02020603050405020304" pitchFamily="18" charset="0"/>
              </a:rPr>
              <a:t> for efficient data storage and retrieval, alongside BERT and TF-IDF for contextual understanding and term importance assessment. The algorithm preprocesses subtitles, computes BERT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and TF-IDF vectors, and calculates similarity scores between user queries and subtitles. Results are ranked, filtered, and presented to users with metadata. A feedback loop ensures algorithmic adaptation based on user interactions. This approach offers a streamlined method for retrieving accurate and relevant subtitles based on user queries.</a:t>
            </a:r>
          </a:p>
          <a:p>
            <a:endParaRPr lang="en-US" dirty="0"/>
          </a:p>
        </p:txBody>
      </p:sp>
    </p:spTree>
    <p:extLst>
      <p:ext uri="{BB962C8B-B14F-4D97-AF65-F5344CB8AC3E}">
        <p14:creationId xmlns:p14="http://schemas.microsoft.com/office/powerpoint/2010/main" val="437802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solidFill>
                  <a:srgbClr val="0070C0"/>
                </a:solidFill>
              </a:rPr>
              <a:t>INTRODUCTION</a:t>
            </a:r>
            <a:endParaRPr lang="en-US" dirty="0">
              <a:solidFill>
                <a:srgbClr val="0070C0"/>
              </a:solidFill>
            </a:endParaRPr>
          </a:p>
        </p:txBody>
      </p:sp>
      <p:sp>
        <p:nvSpPr>
          <p:cNvPr id="3" name="Text Placeholder 2"/>
          <p:cNvSpPr>
            <a:spLocks noGrp="1"/>
          </p:cNvSpPr>
          <p:nvPr>
            <p:ph idx="1"/>
          </p:nvPr>
        </p:nvSpPr>
        <p:spPr>
          <a:xfrm>
            <a:off x="838200" y="1325563"/>
            <a:ext cx="10515600" cy="4351338"/>
          </a:xfrm>
        </p:spPr>
        <p:txBody>
          <a:bodyPr>
            <a:noAutofit/>
          </a:bodyPr>
          <a:lstStyle/>
          <a:p>
            <a:pPr marL="114300" indent="0" algn="just">
              <a:buNone/>
            </a:pPr>
            <a:r>
              <a:rPr lang="en-US" sz="2400" dirty="0">
                <a:latin typeface="Times New Roman" panose="02020603050405020304" pitchFamily="18" charset="0"/>
                <a:cs typeface="Times New Roman" panose="02020603050405020304" pitchFamily="18" charset="0"/>
              </a:rPr>
              <a:t>In the era of digital media consumption, subtitles serve as a vital aid for accessibility and comprehension. However, efficiently retrieving relevant subtitles remains a challenge. </a:t>
            </a:r>
            <a:endParaRPr lang="en-US" sz="2400" dirty="0" smtClean="0">
              <a:latin typeface="Times New Roman" panose="02020603050405020304" pitchFamily="18" charset="0"/>
              <a:cs typeface="Times New Roman" panose="02020603050405020304" pitchFamily="18" charset="0"/>
            </a:endParaRPr>
          </a:p>
          <a:p>
            <a:pPr marL="114300" indent="0" algn="just">
              <a:buNone/>
            </a:pPr>
            <a:r>
              <a:rPr lang="en-US" sz="2400" dirty="0" smtClean="0">
                <a:latin typeface="Times New Roman" panose="02020603050405020304" pitchFamily="18" charset="0"/>
                <a:cs typeface="Times New Roman" panose="02020603050405020304" pitchFamily="18" charset="0"/>
              </a:rPr>
              <a:t>Our </a:t>
            </a:r>
            <a:r>
              <a:rPr lang="en-US" sz="2400" dirty="0">
                <a:latin typeface="Times New Roman" panose="02020603050405020304" pitchFamily="18" charset="0"/>
                <a:cs typeface="Times New Roman" panose="02020603050405020304" pitchFamily="18" charset="0"/>
              </a:rPr>
              <a:t>proposed advanced subtitle search algorithm aims to tackle this issue by integrating </a:t>
            </a:r>
            <a:r>
              <a:rPr lang="en-US" sz="2400" dirty="0" err="1">
                <a:latin typeface="Times New Roman" panose="02020603050405020304" pitchFamily="18" charset="0"/>
                <a:cs typeface="Times New Roman" panose="02020603050405020304" pitchFamily="18" charset="0"/>
              </a:rPr>
              <a:t>ChromaDB</a:t>
            </a:r>
            <a:r>
              <a:rPr lang="en-US" sz="2400" dirty="0">
                <a:latin typeface="Times New Roman" panose="02020603050405020304" pitchFamily="18" charset="0"/>
                <a:cs typeface="Times New Roman" panose="02020603050405020304" pitchFamily="18" charset="0"/>
              </a:rPr>
              <a:t> for optimized data management and incorporating BERT and TF-IDF techniques to capture contextual understanding and term importance. </a:t>
            </a:r>
            <a:endParaRPr lang="en-US" sz="2400" dirty="0" smtClean="0">
              <a:latin typeface="Times New Roman" panose="02020603050405020304" pitchFamily="18" charset="0"/>
              <a:cs typeface="Times New Roman" panose="02020603050405020304" pitchFamily="18" charset="0"/>
            </a:endParaRPr>
          </a:p>
          <a:p>
            <a:pPr marL="114300" indent="0" algn="just">
              <a:buNone/>
            </a:pPr>
            <a:r>
              <a:rPr lang="en-US" sz="2400" dirty="0" smtClean="0">
                <a:latin typeface="Times New Roman" panose="02020603050405020304" pitchFamily="18" charset="0"/>
                <a:cs typeface="Times New Roman" panose="02020603050405020304" pitchFamily="18" charset="0"/>
              </a:rPr>
              <a:t>Through </a:t>
            </a:r>
            <a:r>
              <a:rPr lang="en-US" sz="2400" dirty="0">
                <a:latin typeface="Times New Roman" panose="02020603050405020304" pitchFamily="18" charset="0"/>
                <a:cs typeface="Times New Roman" panose="02020603050405020304" pitchFamily="18" charset="0"/>
              </a:rPr>
              <a:t>a systematic process of preprocessing, similarity calculation, and result presentation, our algorithm endeavors to streamline the retrieval of accurate subtitles tailored to user queries. </a:t>
            </a:r>
            <a:endParaRPr lang="en-US" sz="2400" dirty="0" smtClean="0">
              <a:latin typeface="Times New Roman" panose="02020603050405020304" pitchFamily="18" charset="0"/>
              <a:cs typeface="Times New Roman" panose="02020603050405020304" pitchFamily="18" charset="0"/>
            </a:endParaRPr>
          </a:p>
          <a:p>
            <a:pPr marL="114300" indent="0" algn="just">
              <a:buNone/>
            </a:pPr>
            <a:r>
              <a:rPr lang="en-US" sz="2400" dirty="0" smtClean="0">
                <a:latin typeface="Times New Roman" panose="02020603050405020304" pitchFamily="18" charset="0"/>
                <a:cs typeface="Times New Roman" panose="02020603050405020304" pitchFamily="18" charset="0"/>
              </a:rPr>
              <a:t>Additionally</a:t>
            </a:r>
            <a:r>
              <a:rPr lang="en-US" sz="2400" dirty="0">
                <a:latin typeface="Times New Roman" panose="02020603050405020304" pitchFamily="18" charset="0"/>
                <a:cs typeface="Times New Roman" panose="02020603050405020304" pitchFamily="18" charset="0"/>
              </a:rPr>
              <a:t>, a feedback loop mechanism ensures continual refinement based on user interactions, promising an enhanced user experience in accessing multimedia content.</a:t>
            </a:r>
          </a:p>
        </p:txBody>
      </p:sp>
    </p:spTree>
    <p:extLst>
      <p:ext uri="{BB962C8B-B14F-4D97-AF65-F5344CB8AC3E}">
        <p14:creationId xmlns:p14="http://schemas.microsoft.com/office/powerpoint/2010/main" val="2169215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MODULES</a:t>
            </a:r>
            <a:endParaRPr lang="en-US" dirty="0">
              <a:solidFill>
                <a:srgbClr val="0070C0"/>
              </a:solidFill>
            </a:endParaRPr>
          </a:p>
        </p:txBody>
      </p:sp>
      <p:sp>
        <p:nvSpPr>
          <p:cNvPr id="3" name="Text Placeholder 2"/>
          <p:cNvSpPr>
            <a:spLocks noGrp="1"/>
          </p:cNvSpPr>
          <p:nvPr>
            <p:ph idx="1"/>
          </p:nvPr>
        </p:nvSpPr>
        <p:spPr/>
        <p:txBody>
          <a:bodyPr/>
          <a:lstStyle/>
          <a:p>
            <a:r>
              <a:rPr lang="en-US" dirty="0" smtClean="0"/>
              <a:t>Data Collection</a:t>
            </a:r>
          </a:p>
          <a:p>
            <a:r>
              <a:rPr lang="en-US" dirty="0" smtClean="0"/>
              <a:t>Data Preprocessing</a:t>
            </a:r>
          </a:p>
          <a:p>
            <a:r>
              <a:rPr lang="en-US" dirty="0" err="1" smtClean="0"/>
              <a:t>Vectorization</a:t>
            </a:r>
            <a:endParaRPr lang="en-US" dirty="0" smtClean="0"/>
          </a:p>
          <a:p>
            <a:r>
              <a:rPr lang="en-US" dirty="0" err="1" smtClean="0"/>
              <a:t>ChromaDB</a:t>
            </a:r>
            <a:endParaRPr lang="en-US" dirty="0" smtClean="0"/>
          </a:p>
          <a:p>
            <a:r>
              <a:rPr lang="en-US" dirty="0" smtClean="0"/>
              <a:t>Retrieving Data</a:t>
            </a:r>
          </a:p>
          <a:p>
            <a:r>
              <a:rPr lang="en-US" dirty="0" smtClean="0"/>
              <a:t>Web Application</a:t>
            </a:r>
          </a:p>
          <a:p>
            <a:endParaRPr lang="en-US" dirty="0" smtClean="0"/>
          </a:p>
          <a:p>
            <a:endParaRPr lang="en-US" dirty="0"/>
          </a:p>
        </p:txBody>
      </p:sp>
    </p:spTree>
    <p:extLst>
      <p:ext uri="{BB962C8B-B14F-4D97-AF65-F5344CB8AC3E}">
        <p14:creationId xmlns:p14="http://schemas.microsoft.com/office/powerpoint/2010/main" val="1600004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C00000"/>
                </a:solidFill>
              </a:rPr>
              <a:t>DATA COLLECTION</a:t>
            </a:r>
            <a:endParaRPr lang="en-US" dirty="0">
              <a:solidFill>
                <a:srgbClr val="C00000"/>
              </a:solidFill>
            </a:endParaRPr>
          </a:p>
        </p:txBody>
      </p:sp>
      <p:sp>
        <p:nvSpPr>
          <p:cNvPr id="3" name="Text Placeholder 2"/>
          <p:cNvSpPr>
            <a:spLocks noGrp="1"/>
          </p:cNvSpPr>
          <p:nvPr>
            <p:ph idx="1"/>
          </p:nvPr>
        </p:nvSpPr>
        <p:spPr/>
        <p:txBody>
          <a:bodyPr/>
          <a:lstStyle/>
          <a:p>
            <a:pPr algn="just"/>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Download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the dataset and convert it from a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db</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file into a pandas </a:t>
            </a:r>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DataFrame</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while we extract latin-1 to extract information from it. </a:t>
            </a:r>
          </a:p>
          <a:p>
            <a:pPr algn="just"/>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Subsequently</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select a representative subset comprising 30% of the data for analysis and processing. </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This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reduced dataset size ensures efficient computational handling while maintaining adequate data diversity for comprehensive exploration and modeling.</a:t>
            </a:r>
          </a:p>
        </p:txBody>
      </p:sp>
    </p:spTree>
    <p:extLst>
      <p:ext uri="{BB962C8B-B14F-4D97-AF65-F5344CB8AC3E}">
        <p14:creationId xmlns:p14="http://schemas.microsoft.com/office/powerpoint/2010/main" val="3470299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idx="1"/>
          </p:nvPr>
        </p:nvSpPr>
        <p:spPr/>
        <p:txBody>
          <a:bodyPr/>
          <a:lstStyle/>
          <a:p>
            <a:r>
              <a:rPr lang="en-US" dirty="0" smtClean="0"/>
              <a:t>Sample Data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62972"/>
            <a:ext cx="10058400" cy="2476643"/>
          </a:xfrm>
          <a:prstGeom prst="rect">
            <a:avLst/>
          </a:prstGeom>
        </p:spPr>
      </p:pic>
    </p:spTree>
    <p:extLst>
      <p:ext uri="{BB962C8B-B14F-4D97-AF65-F5344CB8AC3E}">
        <p14:creationId xmlns:p14="http://schemas.microsoft.com/office/powerpoint/2010/main" val="1367407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solidFill>
              </a:rPr>
              <a:t>DATA PREPROCESSING</a:t>
            </a:r>
            <a:endParaRPr lang="en-US" dirty="0">
              <a:solidFill>
                <a:schemeClr val="accent2"/>
              </a:solidFill>
            </a:endParaRPr>
          </a:p>
        </p:txBody>
      </p:sp>
      <p:sp>
        <p:nvSpPr>
          <p:cNvPr id="3" name="Tex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preprocessing stage, timestamps are removed, stop words and punctuations are eliminated, and all text is converted into lower case to ensure uniformity.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Additionally</a:t>
            </a:r>
            <a:r>
              <a:rPr lang="en-US" dirty="0">
                <a:latin typeface="Times New Roman" panose="02020603050405020304" pitchFamily="18" charset="0"/>
                <a:cs typeface="Times New Roman" panose="02020603050405020304" pitchFamily="18" charset="0"/>
              </a:rPr>
              <a:t>, lemmatization is applied to reduce words to their base forms, enhancing the text's consistency and interpretability.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meticulous steps streamline the text data, preparing it for advanced analyses and modeling tasks.</a:t>
            </a:r>
          </a:p>
        </p:txBody>
      </p:sp>
    </p:spTree>
    <p:extLst>
      <p:ext uri="{BB962C8B-B14F-4D97-AF65-F5344CB8AC3E}">
        <p14:creationId xmlns:p14="http://schemas.microsoft.com/office/powerpoint/2010/main" val="3541025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146</TotalTime>
  <Words>681</Words>
  <Application>Microsoft Office PowerPoint</Application>
  <PresentationFormat>Widescreen</PresentationFormat>
  <Paragraphs>66</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Trebuchet MS</vt:lpstr>
      <vt:lpstr>Wingdings 3</vt:lpstr>
      <vt:lpstr>Lato Black</vt:lpstr>
      <vt:lpstr>Libre Baskerville</vt:lpstr>
      <vt:lpstr>Calibri</vt:lpstr>
      <vt:lpstr>Times New Roman</vt:lpstr>
      <vt:lpstr>Facet</vt:lpstr>
      <vt:lpstr>PowerPoint Presentation</vt:lpstr>
      <vt:lpstr>PowerPoint Presentation</vt:lpstr>
      <vt:lpstr> Agenda  </vt:lpstr>
      <vt:lpstr>ABSTRACT</vt:lpstr>
      <vt:lpstr>INTRODUCTION</vt:lpstr>
      <vt:lpstr>MODULES</vt:lpstr>
      <vt:lpstr>DATA COLLECTION</vt:lpstr>
      <vt:lpstr>PowerPoint Presentation</vt:lpstr>
      <vt:lpstr>DATA PREPROCESSING</vt:lpstr>
      <vt:lpstr>After Applying preprocessing steps with Sample Data</vt:lpstr>
      <vt:lpstr>VECTORIZATION</vt:lpstr>
      <vt:lpstr>TfIdf Sparse Matrix : -</vt:lpstr>
      <vt:lpstr>CHROMADB</vt:lpstr>
      <vt:lpstr>PowerPoint Presentation</vt:lpstr>
      <vt:lpstr>RETRIEVING</vt:lpstr>
      <vt:lpstr>PowerPoint Presentation</vt:lpstr>
      <vt:lpstr>WEB APPLICATION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Hi</cp:lastModifiedBy>
  <cp:revision>13</cp:revision>
  <dcterms:created xsi:type="dcterms:W3CDTF">2021-02-16T05:19:01Z</dcterms:created>
  <dcterms:modified xsi:type="dcterms:W3CDTF">2024-04-26T10:58:11Z</dcterms:modified>
</cp:coreProperties>
</file>