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5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9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23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31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4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3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1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8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019300"/>
            <a:ext cx="11896979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b="1" spc="-5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9600" b="1" spc="-5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NAME:</a:t>
            </a:r>
            <a:r>
              <a:rPr sz="9600" b="1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3619500"/>
            <a:ext cx="15460980" cy="176522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805"/>
              </a:spcBef>
              <a:tabLst>
                <a:tab pos="6207125" algn="l"/>
                <a:tab pos="8541385" algn="l"/>
              </a:tabLst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Leveraging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flow 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Experiment Tracking and Model Management, and Prefect for Workflow Orchestration in Analyzing Flipkart Product Reviews.</a:t>
            </a:r>
            <a:endParaRPr sz="335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7090" y="8146033"/>
            <a:ext cx="4075429" cy="10656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lang="en-US" sz="3350" b="1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sz="3350" b="1" u="sng" spc="3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3350" b="1" u="sng" spc="3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lang="en-US" sz="335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. </a:t>
            </a:r>
            <a:r>
              <a:rPr lang="en-US" sz="335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Prashanth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45" dirty="0"/>
              <a:t>DEMONSTRATION</a:t>
            </a:r>
            <a:r>
              <a:rPr sz="3600" spc="-250" dirty="0"/>
              <a:t> </a:t>
            </a:r>
            <a:r>
              <a:rPr sz="3600" spc="-355" dirty="0"/>
              <a:t>OF</a:t>
            </a:r>
            <a:r>
              <a:rPr sz="3600" spc="15" dirty="0"/>
              <a:t> </a:t>
            </a:r>
            <a:r>
              <a:rPr sz="3600" spc="-240" dirty="0"/>
              <a:t>HYPERPARAMETER</a:t>
            </a:r>
            <a:r>
              <a:rPr sz="3600" spc="-210" dirty="0"/>
              <a:t> </a:t>
            </a:r>
            <a:r>
              <a:rPr sz="3600" spc="-135" dirty="0"/>
              <a:t>PLOTS: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457" y="1215326"/>
            <a:ext cx="17146905" cy="13068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5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sz="2750" spc="4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hyperparameters,</a:t>
            </a:r>
            <a:r>
              <a:rPr sz="2750" spc="4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750" spc="48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4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750" spc="5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sz="2750" spc="5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4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750" spc="4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4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'Parallel</a:t>
            </a:r>
            <a:r>
              <a:rPr sz="2750" spc="5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Coordinates'</a:t>
            </a:r>
            <a:r>
              <a:rPr sz="2750" spc="5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sz="2750" spc="5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2750" spc="5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4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48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r>
              <a:rPr sz="2750" spc="3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5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</a:t>
            </a:r>
            <a:r>
              <a:rPr sz="2750" spc="4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sz="2750" spc="409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750" spc="4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sz="2750" spc="4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48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750" spc="4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43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750" spc="4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hyperparameters.</a:t>
            </a:r>
            <a:r>
              <a:rPr sz="2750" spc="3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750" spc="43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selected,</a:t>
            </a:r>
            <a:r>
              <a:rPr sz="2750" spc="409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4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coordinatesplotvisualizesthe</a:t>
            </a:r>
            <a:r>
              <a:rPr sz="2750" spc="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interactionsand</a:t>
            </a:r>
            <a:r>
              <a:rPr sz="2750" spc="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theirimpacton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modelperformance.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81300"/>
            <a:ext cx="171450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0025"/>
            <a:ext cx="17754600" cy="47720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075" y="5314948"/>
            <a:ext cx="18068925" cy="48577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09700"/>
            <a:ext cx="17907000" cy="6619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57" y="576198"/>
            <a:ext cx="1312671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sz="44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4400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44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44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TAGS: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005" y="1399476"/>
            <a:ext cx="16309340" cy="173608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sz="2750" spc="1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2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750" spc="2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2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2750" spc="2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750" spc="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sz="2750" spc="2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2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sz="2750" spc="1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750" spc="1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750" spc="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750" spc="2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750" spc="11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2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750" spc="1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</a:t>
            </a:r>
            <a:r>
              <a:rPr sz="2750" spc="1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750" spc="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  <a:r>
              <a:rPr sz="2750" spc="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parameters,</a:t>
            </a:r>
            <a:r>
              <a:rPr sz="2750" spc="6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metrics,</a:t>
            </a:r>
            <a:r>
              <a:rPr sz="2750" spc="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etc.).</a:t>
            </a:r>
            <a:r>
              <a:rPr sz="2750" spc="6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750" spc="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750" spc="6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750" spc="1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2750" spc="1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750" spc="6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1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750" spc="11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r>
              <a:rPr sz="2750" spc="3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750" spc="4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3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750" spc="4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3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registered,</a:t>
            </a:r>
            <a:r>
              <a:rPr sz="2750" spc="3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750" spc="4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2750" spc="4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sz="2750" spc="4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750" spc="4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3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2750" spc="3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2750" spc="4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4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750" spc="3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deployedto</a:t>
            </a:r>
            <a:r>
              <a:rPr sz="2750" spc="-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variousenvironmentsforinferenceor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productionuse.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6775" y="3448050"/>
            <a:ext cx="16611600" cy="6324600"/>
            <a:chOff x="866775" y="3448050"/>
            <a:chExt cx="16611600" cy="6324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3448050"/>
              <a:ext cx="16459200" cy="6324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82800" y="3695700"/>
              <a:ext cx="2667000" cy="2209800"/>
            </a:xfrm>
            <a:custGeom>
              <a:avLst/>
              <a:gdLst/>
              <a:ahLst/>
              <a:cxnLst/>
              <a:rect l="l" t="t" r="r" b="b"/>
              <a:pathLst>
                <a:path w="2667000" h="2209800">
                  <a:moveTo>
                    <a:pt x="0" y="2209800"/>
                  </a:moveTo>
                  <a:lnTo>
                    <a:pt x="2667000" y="22098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075" y="133350"/>
            <a:ext cx="17849850" cy="10106025"/>
            <a:chOff x="219075" y="133350"/>
            <a:chExt cx="17849850" cy="10106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4381498"/>
              <a:ext cx="14792325" cy="5857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133350"/>
              <a:ext cx="15706725" cy="5029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5200" y="3238500"/>
              <a:ext cx="11734800" cy="6372225"/>
            </a:xfrm>
            <a:custGeom>
              <a:avLst/>
              <a:gdLst/>
              <a:ahLst/>
              <a:cxnLst/>
              <a:rect l="l" t="t" r="r" b="b"/>
              <a:pathLst>
                <a:path w="11734800" h="6372225">
                  <a:moveTo>
                    <a:pt x="1600200" y="914400"/>
                  </a:moveTo>
                  <a:lnTo>
                    <a:pt x="9601200" y="914400"/>
                  </a:lnTo>
                  <a:lnTo>
                    <a:pt x="9601200" y="0"/>
                  </a:lnTo>
                  <a:lnTo>
                    <a:pt x="1600200" y="0"/>
                  </a:lnTo>
                  <a:lnTo>
                    <a:pt x="1600200" y="914400"/>
                  </a:lnTo>
                  <a:close/>
                </a:path>
                <a:path w="11734800" h="6372225">
                  <a:moveTo>
                    <a:pt x="0" y="6372225"/>
                  </a:moveTo>
                  <a:lnTo>
                    <a:pt x="11734800" y="6372225"/>
                  </a:lnTo>
                  <a:lnTo>
                    <a:pt x="11734800" y="6019800"/>
                  </a:lnTo>
                  <a:lnTo>
                    <a:pt x="0" y="6019800"/>
                  </a:lnTo>
                  <a:lnTo>
                    <a:pt x="0" y="637222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714" y="1038162"/>
            <a:ext cx="16516350" cy="43486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49900"/>
              </a:lnSpc>
              <a:spcBef>
                <a:spcPts val="40"/>
              </a:spcBef>
            </a:pP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3200" spc="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sz="320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3200" spc="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3200" spc="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(Decision</a:t>
            </a:r>
            <a:r>
              <a:rPr sz="3200" spc="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3200" spc="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3200" spc="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Forest)</a:t>
            </a:r>
            <a:r>
              <a:rPr sz="320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spc="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sz="3200" spc="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Bayes,</a:t>
            </a:r>
            <a:r>
              <a:rPr sz="320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3200" spc="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3200" spc="3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sz="3200" spc="2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3200" spc="3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3200" spc="2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3200" spc="2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scores.</a:t>
            </a:r>
            <a:r>
              <a:rPr sz="3200" spc="2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3200" spc="2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2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3200" spc="2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sz="3200" spc="2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sz="3200" spc="229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3200" spc="2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3200" spc="3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3200" spc="409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3200" spc="3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3200" spc="3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3200" spc="4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3200" spc="3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3200" spc="3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r>
              <a:rPr sz="3200" spc="3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3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3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case,</a:t>
            </a:r>
            <a:r>
              <a:rPr sz="3200" spc="3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sz="3200" spc="3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3200" spc="3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3200" spc="2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2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25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200" spc="3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spc="2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2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3200" spc="2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3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3200" spc="2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3200" spc="2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3200" spc="2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32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25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inference,</a:t>
            </a:r>
            <a:r>
              <a:rPr sz="3200" spc="2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3200" spc="2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200" spc="2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3200" spc="3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sz="3200" spc="2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3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2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3200" spc="3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r>
              <a:rPr sz="3200" spc="3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3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3200" spc="3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sz="3200" spc="3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3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3200" spc="2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2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3200" spc="7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7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3200" spc="7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inference,</a:t>
            </a:r>
            <a:r>
              <a:rPr sz="3200" spc="6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3200" spc="7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sz="3200" spc="6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3200" spc="7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7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environments.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75" y="430071"/>
            <a:ext cx="9756775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200" b="0" spc="-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b="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3200" b="0" spc="-9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3200" b="0" spc="-2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spc="5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b="0" spc="-114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3200" b="0" spc="-1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3200" b="0" spc="7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spc="-10" dirty="0" smtClean="0">
                <a:solidFill>
                  <a:srgbClr val="3EC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http://127.0.0.1:4200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2815" y="1112519"/>
            <a:ext cx="3524250" cy="9525"/>
          </a:xfrm>
          <a:custGeom>
            <a:avLst/>
            <a:gdLst/>
            <a:ahLst/>
            <a:cxnLst/>
            <a:rect l="l" t="t" r="r" b="b"/>
            <a:pathLst>
              <a:path w="3524250" h="9525">
                <a:moveTo>
                  <a:pt x="3524250" y="0"/>
                </a:moveTo>
                <a:lnTo>
                  <a:pt x="0" y="0"/>
                </a:lnTo>
                <a:lnTo>
                  <a:pt x="0" y="9525"/>
                </a:lnTo>
                <a:lnTo>
                  <a:pt x="3524250" y="9525"/>
                </a:lnTo>
                <a:lnTo>
                  <a:pt x="3524250" y="0"/>
                </a:lnTo>
                <a:close/>
              </a:path>
            </a:pathLst>
          </a:custGeom>
          <a:solidFill>
            <a:srgbClr val="3E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975" y="1167701"/>
            <a:ext cx="9761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7250" algn="l"/>
              </a:tabLst>
            </a:pP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3200" spc="-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3200" spc="-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</a:t>
            </a:r>
            <a:r>
              <a:rPr sz="3200" spc="-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320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Prefect</a:t>
            </a:r>
            <a:r>
              <a:rPr sz="3600" spc="-1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24050"/>
            <a:ext cx="17145000" cy="802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190500"/>
            <a:ext cx="9601200" cy="9829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457" y="961579"/>
            <a:ext cx="7525384" cy="7062383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50"/>
              </a:spcBef>
            </a:pP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750" spc="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Prefect</a:t>
            </a:r>
            <a:r>
              <a:rPr sz="2750" spc="-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750" spc="-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sz="2750" spc="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750" spc="-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newest</a:t>
            </a:r>
            <a:r>
              <a:rPr sz="2750" spc="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oldest.</a:t>
            </a:r>
            <a:r>
              <a:rPr sz="2750" spc="-1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750" spc="-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750" spc="-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-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1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sz="2750" spc="-1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2750" spc="-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750" spc="-1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750" spc="-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sz="2750" spc="-1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deployment.</a:t>
            </a:r>
            <a:r>
              <a:rPr sz="2750" spc="-1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750" spc="-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750" spc="-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sz="2750" spc="-1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750" spc="-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sz="2750" spc="-1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-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sz="2750" spc="-1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750" spc="-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sz="2750" spc="-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750" spc="-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750" spc="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future.</a:t>
            </a:r>
            <a:r>
              <a:rPr sz="2750" spc="-1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11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'Completed'</a:t>
            </a:r>
            <a:r>
              <a:rPr sz="2750" spc="-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750" spc="-14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2750" spc="-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1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750" spc="-1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750" spc="-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completion,</a:t>
            </a:r>
            <a:r>
              <a:rPr sz="2750" spc="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750" spc="-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z="275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750" spc="-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750" spc="-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750" spc="-1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z="2750" spc="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-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750" spc="-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flow.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750" spc="-1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750" spc="-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2750" spc="-1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750" spc="-1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750" spc="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-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750" spc="-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spc="1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sz="2750" spc="-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sz="275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12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75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sz="2750" spc="-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2750" spc="-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sz="275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2750" spc="1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790700"/>
            <a:ext cx="179070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9167" y="679077"/>
            <a:ext cx="14107085" cy="1096644"/>
          </a:xfrm>
          <a:prstGeom prst="rect">
            <a:avLst/>
          </a:prstGeom>
        </p:spPr>
        <p:txBody>
          <a:bodyPr vert="horz" wrap="square" lIns="0" tIns="125918" rIns="0" bIns="0" rtlCol="0">
            <a:spAutoFit/>
          </a:bodyPr>
          <a:lstStyle/>
          <a:p>
            <a:pPr marL="5288280">
              <a:lnSpc>
                <a:spcPct val="100000"/>
              </a:lnSpc>
              <a:spcBef>
                <a:spcPts val="105"/>
              </a:spcBef>
            </a:pPr>
            <a:r>
              <a:rPr b="1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PREFECT-</a:t>
            </a:r>
            <a:r>
              <a:rPr b="1" spc="-8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4600" y="4533900"/>
            <a:ext cx="944372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60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1" spc="-6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917" y="4098840"/>
            <a:ext cx="15356205" cy="2246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44700"/>
              </a:lnSpc>
              <a:spcBef>
                <a:spcPts val="125"/>
              </a:spcBef>
            </a:pPr>
            <a:r>
              <a:rPr sz="3350" spc="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Theobjectiveof</a:t>
            </a:r>
            <a:r>
              <a:rPr sz="335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thisproject</a:t>
            </a:r>
            <a:r>
              <a:rPr sz="335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35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</a:t>
            </a:r>
            <a:r>
              <a:rPr sz="3350" spc="6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MLflowfor</a:t>
            </a:r>
            <a:r>
              <a:rPr sz="335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experimenttracking,</a:t>
            </a:r>
            <a:r>
              <a:rPr sz="335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management,</a:t>
            </a:r>
            <a:r>
              <a:rPr sz="335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r>
              <a:rPr sz="335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335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335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sz="320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35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Sentimental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335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704" y="3057271"/>
            <a:ext cx="89852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385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sz="5400" b="1" spc="-285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spc="-55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5400" b="1" spc="-5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spc="-49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5400" b="1" spc="-125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spc="-40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9256" y="3222244"/>
            <a:ext cx="228600" cy="686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44" y="658113"/>
            <a:ext cx="6116956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1" spc="-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6600" b="1" spc="-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6600" b="1" spc="-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244" y="2017331"/>
            <a:ext cx="16725900" cy="7542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08585" indent="-457200">
              <a:lnSpc>
                <a:spcPct val="1008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33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Mlflowis</a:t>
            </a:r>
            <a:r>
              <a:rPr sz="335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35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335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335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335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335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335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335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lifecycle.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1674495" indent="-457200">
              <a:lnSpc>
                <a:spcPts val="3979"/>
              </a:lnSpc>
              <a:spcBef>
                <a:spcPts val="200"/>
              </a:spcBef>
              <a:buFont typeface="Arial MT"/>
              <a:buChar char="•"/>
              <a:tabLst>
                <a:tab pos="469265" algn="l"/>
              </a:tabLst>
            </a:pP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350" spc="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encompasses</a:t>
            </a:r>
            <a:r>
              <a:rPr sz="335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sz="335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tracking,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reproducibility,</a:t>
            </a:r>
            <a:r>
              <a:rPr sz="335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35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335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,and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57200">
              <a:lnSpc>
                <a:spcPts val="3979"/>
              </a:lnSpc>
              <a:spcBef>
                <a:spcPts val="75"/>
              </a:spcBef>
              <a:buFont typeface="Arial MT"/>
              <a:buChar char="•"/>
              <a:tabLst>
                <a:tab pos="469265" algn="l"/>
                <a:tab pos="1899285" algn="l"/>
                <a:tab pos="3681095" algn="l"/>
                <a:tab pos="4052570" algn="l"/>
                <a:tab pos="5473065" algn="l"/>
                <a:tab pos="7312025" algn="l"/>
                <a:tab pos="8208009" algn="l"/>
                <a:tab pos="9599295" algn="l"/>
                <a:tab pos="10561955" algn="l"/>
                <a:tab pos="12534265" algn="l"/>
                <a:tab pos="13373100" algn="l"/>
                <a:tab pos="15135860" algn="l"/>
              </a:tabLst>
            </a:pP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335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toeasilytrack</a:t>
            </a:r>
            <a:r>
              <a:rPr sz="335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experiments,collaborate</a:t>
            </a:r>
            <a:r>
              <a:rPr sz="335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35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sz="3350" spc="-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5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reproduce</a:t>
            </a:r>
            <a:r>
              <a:rPr sz="335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1215390" indent="-457200">
              <a:lnSpc>
                <a:spcPts val="4050"/>
              </a:lnSpc>
              <a:spcBef>
                <a:spcPts val="15"/>
              </a:spcBef>
              <a:buFont typeface="Arial MT"/>
              <a:buChar char="•"/>
              <a:tabLst>
                <a:tab pos="469265" algn="l"/>
              </a:tabLst>
            </a:pPr>
            <a:r>
              <a:rPr sz="33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35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Mlflow,</a:t>
            </a:r>
            <a:r>
              <a:rPr sz="335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35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35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effectivelymanage</a:t>
            </a:r>
            <a:r>
              <a:rPr sz="335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335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workflows,</a:t>
            </a:r>
            <a:r>
              <a:rPr sz="335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335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35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  <a:r>
              <a:rPr sz="3350" spc="-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,and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sz="335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335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3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335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sz="33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seamlessly.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155"/>
              </a:spcBef>
              <a:buClr>
                <a:srgbClr val="FFFFFF"/>
              </a:buClr>
              <a:buFont typeface="Arial MT"/>
              <a:buChar char="•"/>
            </a:pP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</a:pPr>
            <a:r>
              <a:rPr sz="3600" b="1" spc="-25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3600" b="1" spc="-12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30" dirty="0">
                <a:solidFill>
                  <a:srgbClr val="17AF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457200">
              <a:lnSpc>
                <a:spcPct val="100000"/>
              </a:lnSpc>
              <a:spcBef>
                <a:spcPts val="2460"/>
              </a:spcBef>
              <a:buFont typeface="Arial MT"/>
              <a:buChar char="•"/>
              <a:tabLst>
                <a:tab pos="574675" algn="l"/>
              </a:tabLst>
            </a:pP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sz="335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4572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574675" algn="l"/>
              </a:tabLst>
            </a:pP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35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4675" lvl="1" indent="-45720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574675" algn="l"/>
              </a:tabLst>
            </a:pP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060" y="570928"/>
            <a:ext cx="1483931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1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sz="66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b="1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6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b="1" spc="-9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6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b="1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17" y="1871027"/>
            <a:ext cx="16730344" cy="105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335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r>
              <a:rPr sz="33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350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33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3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sz="335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335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335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335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workflow,</a:t>
            </a:r>
            <a:r>
              <a:rPr sz="3350" spc="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facilitating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335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350" spc="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</a:t>
            </a:r>
            <a:r>
              <a:rPr sz="3350" spc="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3257550"/>
            <a:ext cx="15963900" cy="5296322"/>
          </a:xfrm>
          <a:prstGeom prst="rect">
            <a:avLst/>
          </a:prstGeom>
          <a:ln w="19050">
            <a:solidFill>
              <a:srgbClr val="4494AF"/>
            </a:solidFill>
          </a:ln>
        </p:spPr>
        <p:txBody>
          <a:bodyPr vert="horz" wrap="square" lIns="0" tIns="325120" rIns="0" bIns="0" rtlCol="0">
            <a:spAutoFit/>
          </a:bodyPr>
          <a:lstStyle/>
          <a:p>
            <a:pPr marL="358775" marR="12022455">
              <a:lnSpc>
                <a:spcPts val="4280"/>
              </a:lnSpc>
              <a:spcBef>
                <a:spcPts val="2560"/>
              </a:spcBef>
            </a:pP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!pip</a:t>
            </a:r>
            <a:r>
              <a:rPr sz="36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sz="3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36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1196975">
              <a:lnSpc>
                <a:spcPts val="8630"/>
              </a:lnSpc>
              <a:spcBef>
                <a:spcPts val="950"/>
              </a:spcBef>
            </a:pPr>
            <a:r>
              <a:rPr sz="3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mlflow.set_experiment("FILPKART_PRODUCT_REVIEWS_PREDICTION") mlflow.sklearn.autolog(max_tuning_runs=None)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100">
              <a:lnSpc>
                <a:spcPct val="100000"/>
              </a:lnSpc>
              <a:spcBef>
                <a:spcPts val="3309"/>
              </a:spcBef>
            </a:pP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6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mlflow.start_run()</a:t>
            </a:r>
            <a:r>
              <a:rPr sz="3600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6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7425">
              <a:lnSpc>
                <a:spcPct val="100000"/>
              </a:lnSpc>
              <a:spcBef>
                <a:spcPts val="30"/>
              </a:spcBef>
            </a:pP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%time</a:t>
            </a:r>
            <a:r>
              <a:rPr sz="36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grid_search.fit(X_train,</a:t>
            </a:r>
            <a:r>
              <a:rPr sz="36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y_train)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9167" y="679077"/>
            <a:ext cx="14107085" cy="1107480"/>
          </a:xfrm>
          <a:prstGeom prst="rect">
            <a:avLst/>
          </a:prstGeom>
        </p:spPr>
        <p:txBody>
          <a:bodyPr vert="horz" wrap="square" lIns="0" tIns="90929" rIns="0" bIns="0" rtlCol="0">
            <a:spAutoFit/>
          </a:bodyPr>
          <a:lstStyle/>
          <a:p>
            <a:pPr marL="3771265">
              <a:lnSpc>
                <a:spcPct val="100000"/>
              </a:lnSpc>
              <a:spcBef>
                <a:spcPts val="105"/>
              </a:spcBef>
            </a:pPr>
            <a:r>
              <a:rPr sz="6600" b="1" spc="-9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6600" b="1" spc="-9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6600" b="1" spc="-9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6600" b="1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b="1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9773"/>
            <a:ext cx="18287999" cy="82772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57" y="1231582"/>
            <a:ext cx="1577530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Wingdings"/>
              <a:buChar char=""/>
              <a:tabLst>
                <a:tab pos="469900" algn="l"/>
              </a:tabLst>
            </a:pPr>
            <a:r>
              <a:rPr sz="27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Renaming</a:t>
            </a:r>
            <a:r>
              <a:rPr sz="275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75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sz="275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75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75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75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75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Mlflowdashboard‘s</a:t>
            </a:r>
            <a:r>
              <a:rPr sz="275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6115" y="1895475"/>
            <a:ext cx="17674590" cy="8296275"/>
            <a:chOff x="366115" y="1895475"/>
            <a:chExt cx="17674590" cy="8296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115" y="1895475"/>
              <a:ext cx="9254109" cy="481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7246" y="4713984"/>
              <a:ext cx="9333103" cy="54777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77199" y="1943100"/>
              <a:ext cx="876300" cy="1447800"/>
            </a:xfrm>
            <a:custGeom>
              <a:avLst/>
              <a:gdLst/>
              <a:ahLst/>
              <a:cxnLst/>
              <a:rect l="l" t="t" r="r" b="b"/>
              <a:pathLst>
                <a:path w="876300" h="1447800">
                  <a:moveTo>
                    <a:pt x="0" y="1447800"/>
                  </a:moveTo>
                  <a:lnTo>
                    <a:pt x="876300" y="1447800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9" y="7124700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0" y="95250"/>
                  </a:moveTo>
                  <a:lnTo>
                    <a:pt x="2171700" y="95250"/>
                  </a:lnTo>
                  <a:lnTo>
                    <a:pt x="2171700" y="0"/>
                  </a:lnTo>
                  <a:lnTo>
                    <a:pt x="2362200" y="190500"/>
                  </a:lnTo>
                  <a:lnTo>
                    <a:pt x="2171700" y="381000"/>
                  </a:lnTo>
                  <a:lnTo>
                    <a:pt x="21717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58079" y="341630"/>
            <a:ext cx="8187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</a:t>
            </a:r>
            <a:r>
              <a:rPr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3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NAMES:</a:t>
            </a:r>
            <a:r>
              <a:rPr sz="1800" b="1" spc="-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29" y="1011491"/>
            <a:ext cx="18009870" cy="11258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0" marR="5080" indent="-457834">
              <a:lnSpc>
                <a:spcPts val="2850"/>
              </a:lnSpc>
              <a:spcBef>
                <a:spcPts val="220"/>
              </a:spcBef>
              <a:buClr>
                <a:srgbClr val="EBEBEB"/>
              </a:buClr>
              <a:buFont typeface="Wingdings"/>
              <a:buChar char=""/>
              <a:tabLst>
                <a:tab pos="469900" algn="l"/>
              </a:tabLst>
            </a:pP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'Overview'</a:t>
            </a:r>
            <a:r>
              <a:rPr sz="2400" spc="2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2400" spc="25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2400" spc="2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3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sz="2400" spc="2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sz="2400" spc="27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sz="2400" spc="2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8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2400" spc="19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</a:t>
            </a:r>
            <a:r>
              <a:rPr sz="2400" spc="2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204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400" spc="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2400" spc="27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spc="29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scores,</a:t>
            </a:r>
            <a:r>
              <a:rPr sz="2400" spc="2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aiding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5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2840"/>
              </a:lnSpc>
              <a:buFont typeface="Wingdings"/>
              <a:buChar char=""/>
              <a:tabLst>
                <a:tab pos="469900" algn="l"/>
              </a:tabLst>
            </a:pP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</a:t>
            </a:r>
            <a:r>
              <a:rPr sz="2400" spc="-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400" spc="-6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3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model's</a:t>
            </a:r>
            <a:r>
              <a:rPr sz="2400" spc="-10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parameters,</a:t>
            </a:r>
            <a:r>
              <a:rPr sz="2400" spc="-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400" spc="-8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'Columns'</a:t>
            </a:r>
            <a:r>
              <a:rPr sz="2400" spc="-15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2400" spc="-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400" spc="-3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4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2400" spc="-2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2552700"/>
            <a:ext cx="9010269" cy="75204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2552700"/>
            <a:ext cx="8505825" cy="754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702" y="265430"/>
            <a:ext cx="17089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18305" algn="l"/>
              </a:tabLst>
            </a:pPr>
            <a:r>
              <a:rPr sz="275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r>
              <a:rPr sz="275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75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275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PARAMETERS,</a:t>
            </a:r>
            <a:r>
              <a:rPr sz="275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METRICS,</a:t>
            </a:r>
            <a:r>
              <a:rPr sz="275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sz="275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7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275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275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3134" y="280670"/>
            <a:ext cx="75317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345" dirty="0">
                <a:solidFill>
                  <a:srgbClr val="17AFE3"/>
                </a:solidFill>
                <a:latin typeface="Times New Roman"/>
                <a:cs typeface="Times New Roman"/>
              </a:rPr>
              <a:t>DEMONSTRATION</a:t>
            </a:r>
            <a:r>
              <a:rPr sz="3600" b="1" spc="-280" dirty="0">
                <a:solidFill>
                  <a:srgbClr val="17AFE3"/>
                </a:solidFill>
                <a:latin typeface="Times New Roman"/>
                <a:cs typeface="Times New Roman"/>
              </a:rPr>
              <a:t> </a:t>
            </a:r>
            <a:r>
              <a:rPr sz="3600" b="1" spc="-355" dirty="0">
                <a:solidFill>
                  <a:srgbClr val="17AFE3"/>
                </a:solidFill>
                <a:latin typeface="Times New Roman"/>
                <a:cs typeface="Times New Roman"/>
              </a:rPr>
              <a:t>OF</a:t>
            </a:r>
            <a:r>
              <a:rPr sz="3600" b="1" spc="-25" dirty="0">
                <a:solidFill>
                  <a:srgbClr val="17AFE3"/>
                </a:solidFill>
                <a:latin typeface="Times New Roman"/>
                <a:cs typeface="Times New Roman"/>
              </a:rPr>
              <a:t> </a:t>
            </a:r>
            <a:r>
              <a:rPr sz="3600" b="1" spc="-375" dirty="0">
                <a:solidFill>
                  <a:srgbClr val="17AFE3"/>
                </a:solidFill>
                <a:latin typeface="Times New Roman"/>
                <a:cs typeface="Times New Roman"/>
              </a:rPr>
              <a:t>METRIC</a:t>
            </a:r>
            <a:r>
              <a:rPr sz="3600" b="1" spc="-210" dirty="0">
                <a:solidFill>
                  <a:srgbClr val="17AFE3"/>
                </a:solidFill>
                <a:latin typeface="Times New Roman"/>
                <a:cs typeface="Times New Roman"/>
              </a:rPr>
              <a:t> </a:t>
            </a:r>
            <a:r>
              <a:rPr sz="3600" b="1" spc="-170" dirty="0">
                <a:solidFill>
                  <a:srgbClr val="17AFE3"/>
                </a:solidFill>
                <a:latin typeface="Times New Roman"/>
                <a:cs typeface="Times New Roman"/>
              </a:rPr>
              <a:t>PLOTS: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57" y="941006"/>
            <a:ext cx="1631378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3200" spc="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sz="32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plots,</a:t>
            </a:r>
            <a:r>
              <a:rPr sz="3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3200" spc="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'Charts'</a:t>
            </a:r>
            <a:r>
              <a:rPr sz="3200" spc="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32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sz="3200" spc="1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  <a:r>
              <a:rPr sz="32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32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3200" spc="1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sz="32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plots,</a:t>
            </a:r>
            <a:r>
              <a:rPr sz="3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3200" spc="2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2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3200" spc="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3200" spc="1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sz="3200" spc="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r>
              <a:rPr sz="32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32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32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390775"/>
            <a:ext cx="8610600" cy="6486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2390775"/>
            <a:ext cx="8915400" cy="6486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800100"/>
            <a:ext cx="8858250" cy="64103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3562350"/>
            <a:ext cx="8553450" cy="64103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565</Words>
  <Application>Microsoft Office PowerPoint</Application>
  <PresentationFormat>Custom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Century Gothic</vt:lpstr>
      <vt:lpstr>Times New Roman</vt:lpstr>
      <vt:lpstr>Wingdings</vt:lpstr>
      <vt:lpstr>Wingdings 3</vt:lpstr>
      <vt:lpstr>Ion</vt:lpstr>
      <vt:lpstr>PROJECT NAME: </vt:lpstr>
      <vt:lpstr>PowerPoint Presentation</vt:lpstr>
      <vt:lpstr>ML     FLOW</vt:lpstr>
      <vt:lpstr>ACCESSING THE MLFLOW DASHBOARD:</vt:lpstr>
      <vt:lpstr>ML    FLOW DASHBOARD:</vt:lpstr>
      <vt:lpstr>CUSTOMIZING MLFLOW UI WITH RUN NAMES:.</vt:lpstr>
      <vt:lpstr>DEMONSTRATION OF THE LOG PARAMETERS, METRICS, AND ARTIFACTS USING MLFLOW TRACKING APIS.</vt:lpstr>
      <vt:lpstr>PowerPoint Presentation</vt:lpstr>
      <vt:lpstr>PowerPoint Presentation</vt:lpstr>
      <vt:lpstr>DEMONSTRATION OF HYPERPARAMETER PLOTS:</vt:lpstr>
      <vt:lpstr>PowerPoint Presentation</vt:lpstr>
      <vt:lpstr>PowerPoint Presentation</vt:lpstr>
      <vt:lpstr>REGISTERING MODELS AND MANAGING WITH TAGS:</vt:lpstr>
      <vt:lpstr>PowerPoint Presentation</vt:lpstr>
      <vt:lpstr>PowerPoint Presentation</vt:lpstr>
      <vt:lpstr>We can check out the dashboard at http://127.0.0.1:4200</vt:lpstr>
      <vt:lpstr>PowerPoint Presentation</vt:lpstr>
      <vt:lpstr>PREFECT-WORKFLOW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:</dc:title>
  <cp:lastModifiedBy>Hi</cp:lastModifiedBy>
  <cp:revision>2</cp:revision>
  <dcterms:created xsi:type="dcterms:W3CDTF">2024-04-10T14:11:54Z</dcterms:created>
  <dcterms:modified xsi:type="dcterms:W3CDTF">2024-04-10T14:27:01Z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2024-03-29T00:00:00Z</vt:filetime>
  </property>
  <property fmtid="{D5CDD505-2E9C-101B-9397-08002B2CF9AE}" pid="3" name="LastSaved">
    <vt:filetime>2024-04-10T00:00:00Z</vt:filetime>
  </property>
</Properties>
</file>