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1493" r:id="rId3"/>
    <p:sldId id="1423" r:id="rId5"/>
    <p:sldId id="1424" r:id="rId6"/>
    <p:sldId id="1425" r:id="rId7"/>
    <p:sldId id="1428" r:id="rId8"/>
    <p:sldId id="1431" r:id="rId9"/>
    <p:sldId id="1435" r:id="rId10"/>
    <p:sldId id="1434" r:id="rId11"/>
    <p:sldId id="1436" r:id="rId12"/>
    <p:sldId id="1442" r:id="rId13"/>
    <p:sldId id="1443" r:id="rId14"/>
    <p:sldId id="1438" r:id="rId15"/>
    <p:sldId id="1439" r:id="rId16"/>
    <p:sldId id="1433" r:id="rId17"/>
    <p:sldId id="1395" r:id="rId18"/>
    <p:sldId id="1510" r:id="rId19"/>
  </p:sldIdLst>
  <p:sldSz cx="9144000" cy="6858000" type="screen4x3"/>
  <p:notesSz cx="69850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Char char="•"/>
      <a:defRPr sz="2400" b="0" i="0" u="none" kern="1200" baseline="0">
        <a:solidFill>
          <a:schemeClr val="bg2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CCCC"/>
    <a:srgbClr val="FF99CC"/>
    <a:srgbClr val="99FF33"/>
    <a:srgbClr val="FFCC00"/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/>
    <p:restoredTop sz="94155"/>
  </p:normalViewPr>
  <p:slideViewPr>
    <p:cSldViewPr snapToObjects="1" showGuides="1">
      <p:cViewPr varScale="1">
        <p:scale>
          <a:sx n="66" d="100"/>
          <a:sy n="66" d="100"/>
        </p:scale>
        <p:origin x="-630" y="-108"/>
      </p:cViewPr>
      <p:guideLst>
        <p:guide orient="horz" pos="2209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t" anchorCtr="0" compatLnSpc="1"/>
          <a:lstStyle>
            <a:lvl1pPr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t" anchorCtr="0" compatLnSpc="1"/>
          <a:lstStyle>
            <a:lvl1pPr algn="r"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b" anchorCtr="0" compatLnSpc="1"/>
          <a:lstStyle>
            <a:lvl1pPr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b" anchorCtr="0" compatLnSpc="1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t" anchorCtr="0" compatLnSpc="1"/>
          <a:lstStyle>
            <a:lvl1pPr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t" anchorCtr="0" compatLnSpc="1"/>
          <a:lstStyle>
            <a:lvl1pPr algn="r"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2" name="Rectangle 4"/>
          <p:cNvSpPr>
            <a:spLocks noTextEdit="1"/>
          </p:cNvSpPr>
          <p:nvPr>
            <p:ph type="sldImg" idx="2"/>
          </p:nvPr>
        </p:nvSpPr>
        <p:spPr>
          <a:xfrm>
            <a:off x="1173163" y="696913"/>
            <a:ext cx="4641850" cy="34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b" anchorCtr="0" compatLnSpc="1"/>
          <a:lstStyle>
            <a:lvl1pPr defTabSz="928370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29" tIns="46466" rIns="92929" bIns="46466" numCol="1" anchor="b" anchorCtr="0" compatLnSpc="1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3" name="Slide Image Placeholder 18432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4" name="Text Placeholder 184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11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dirty="0" err="1">
                <a:solidFill>
                  <a:srgbClr val="000000"/>
                </a:solidFill>
                <a:latin typeface="Open Sans" pitchFamily="32" charset="0"/>
                <a:cs typeface="Segoe UI" panose="020B0502040204020203" charset="0"/>
              </a:rPr>
            </a:fld>
            <a:endParaRPr lang="en-IN" altLang="x-none" sz="1400" dirty="0" err="1">
              <a:solidFill>
                <a:srgbClr val="000000"/>
              </a:solidFill>
              <a:latin typeface="Open Sans" pitchFamily="32" charset="0"/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</a:ln>
        </p:spPr>
        <p:txBody>
          <a:bodyPr lIns="92929" tIns="46466" rIns="92929" bIns="46466" anchor="b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929" tIns="46466" rIns="92929" bIns="46466" anchor="t"/>
          <a:p>
            <a:pPr lvl="0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</a:ln>
        </p:spPr>
        <p:txBody>
          <a:bodyPr lIns="92929" tIns="46466" rIns="92929" bIns="46466" anchor="b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929" tIns="46466" rIns="92929" bIns="46466" anchor="t"/>
          <a:p>
            <a:pPr lvl="0" eaLnBrk="1" hangingPunct="1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</a:ln>
        </p:spPr>
        <p:txBody>
          <a:bodyPr lIns="92929" tIns="46466" rIns="92929" bIns="46466" anchor="b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929" tIns="46466" rIns="92929" bIns="46466" anchor="t"/>
          <a:p>
            <a:pPr lvl="0"/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</a:ln>
        </p:spPr>
        <p:txBody>
          <a:bodyPr lIns="92929" tIns="46466" rIns="92929" bIns="46466" anchor="b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31" name="Rectangle 2"/>
          <p:cNvSpPr>
            <a:spLocks noRo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929" tIns="46466" rIns="92929" bIns="46466" anchor="t"/>
          <a:p>
            <a:pPr marL="227330" lvl="0" indent="-227330" eaLnBrk="1" hangingPunct="1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</a:ln>
        </p:spPr>
        <p:txBody>
          <a:bodyPr lIns="92929" tIns="46466" rIns="92929" bIns="46466" anchor="b"/>
          <a:p>
            <a:pPr lvl="0" algn="r" defTabSz="92900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929" tIns="46466" rIns="92929" bIns="46466" anchor="t"/>
          <a:p>
            <a:pPr marL="227330" lvl="0" indent="-227330" eaLnBrk="1" hangingPunct="1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r">
              <a:spcBef>
                <a:spcPct val="50000"/>
              </a:spcBef>
              <a:buClrTx/>
              <a:buNone/>
            </a:pPr>
            <a:r>
              <a:rPr dirty="0">
                <a:solidFill>
                  <a:srgbClr val="5E574E"/>
                </a:solidFill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spcBef>
                <a:spcPct val="50000"/>
              </a:spcBef>
              <a:buClrTx/>
              <a:buNone/>
            </a:pPr>
            <a:r>
              <a:rPr dirty="0"/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0" y="474980"/>
            <a:ext cx="7771765" cy="1437005"/>
          </a:xfrm>
        </p:spPr>
        <p:txBody>
          <a:bodyPr wrap="square" lIns="0" tIns="8294" rIns="0" bIns="0" anchor="ctr"/>
          <a:p>
            <a:pPr algn="ctr" defTabSz="0">
              <a:lnSpc>
                <a:spcPct val="98000"/>
              </a:lnSpc>
              <a:buSzPct val="10000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</a:tabLst>
            </a:pPr>
            <a:r>
              <a:rPr lang="en-US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K</a:t>
            </a:r>
            <a:r>
              <a:rPr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-Anonymity </a:t>
            </a:r>
            <a:r>
              <a:rPr lang="en-US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problem</a:t>
            </a:r>
            <a:endParaRPr lang="en-US" b="1" i="1" kern="1200" baseline="0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dmaa-Bold.1.1" charset="0"/>
              <a:ea typeface="Droid Sans Fallback" charset="0"/>
              <a:sym typeface="+mn-ea"/>
            </a:endParaRPr>
          </a:p>
        </p:txBody>
      </p:sp>
      <p:sp>
        <p:nvSpPr>
          <p:cNvPr id="4098" name="Subtitle 4097"/>
          <p:cNvSpPr>
            <a:spLocks noGrp="1"/>
          </p:cNvSpPr>
          <p:nvPr>
            <p:ph type="subTitle" idx="1"/>
          </p:nvPr>
        </p:nvSpPr>
        <p:spPr>
          <a:xfrm>
            <a:off x="5140325" y="2355850"/>
            <a:ext cx="4319270" cy="3119120"/>
          </a:xfrm>
        </p:spPr>
        <p:txBody>
          <a:bodyPr wrap="square" lIns="0" tIns="0" rIns="0" bIns="0" anchor="ctr"/>
          <a:p>
            <a:pPr marL="1905" indent="-344805" algn="l" defTabSz="0">
              <a:lnSpc>
                <a:spcPct val="11200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r>
              <a:rPr lang="en-IN" altLang="x-none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Under the guidance of</a:t>
            </a:r>
            <a:endParaRPr lang="en-IN" altLang="x-none" sz="2175" b="1" kern="1200" baseline="0" dirty="0" err="1">
              <a:solidFill>
                <a:srgbClr val="C00000"/>
              </a:solidFill>
              <a:latin typeface="Abyssinica SIL" charset="0"/>
              <a:ea typeface="Droid Sans Fallback" charset="0"/>
            </a:endParaRPr>
          </a:p>
          <a:p>
            <a:pPr marL="1905" indent="-344805" algn="l" defTabSz="0">
              <a:lnSpc>
                <a:spcPct val="11200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r>
              <a:rPr lang="en-US" altLang="en-IN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Karuna Arava</a:t>
            </a:r>
            <a:endParaRPr lang="en-US" altLang="en-IN" sz="2175" b="1" kern="1200" baseline="0" dirty="0" err="1">
              <a:solidFill>
                <a:srgbClr val="C00000"/>
              </a:solidFill>
              <a:latin typeface="Abyssinica SIL" charset="0"/>
              <a:ea typeface="Droid Sans Fallback" charset="0"/>
            </a:endParaRPr>
          </a:p>
          <a:p>
            <a:pPr marL="1905" indent="-344805" algn="l" defTabSz="0">
              <a:lnSpc>
                <a:spcPct val="11200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r>
              <a:rPr lang="en-US" altLang="en-IN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Asst.</a:t>
            </a:r>
            <a:r>
              <a:rPr lang="en-IN" altLang="x-none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Professor</a:t>
            </a:r>
            <a:endParaRPr lang="en-IN" altLang="x-none" sz="2175" b="1" kern="1200" baseline="0" dirty="0" err="1">
              <a:solidFill>
                <a:srgbClr val="C00000"/>
              </a:solidFill>
              <a:latin typeface="Abyssinica SIL" charset="0"/>
              <a:ea typeface="Droid Sans Fallback" charset="0"/>
            </a:endParaRPr>
          </a:p>
          <a:p>
            <a:pPr marL="1905" indent="-344805" algn="l" defTabSz="0">
              <a:lnSpc>
                <a:spcPct val="11200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r>
              <a:rPr lang="en-IN" altLang="x-none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Department of </a:t>
            </a:r>
            <a:r>
              <a:rPr lang="en-US" altLang="en-IN" sz="2175" b="1" kern="1200" baseline="0" dirty="0" err="1">
                <a:solidFill>
                  <a:srgbClr val="C00000"/>
                </a:solidFill>
                <a:latin typeface="Abyssinica SIL" charset="0"/>
                <a:ea typeface="Droid Sans Fallback" charset="0"/>
              </a:rPr>
              <a:t>CSE</a:t>
            </a:r>
            <a:endParaRPr lang="en-US" altLang="en-IN" sz="2175" b="1" kern="1200" baseline="0" dirty="0" err="1">
              <a:solidFill>
                <a:srgbClr val="C00000"/>
              </a:solidFill>
              <a:latin typeface="Abyssinica SIL" charset="0"/>
              <a:ea typeface="Droid Sans Fallback" charset="0"/>
            </a:endParaRPr>
          </a:p>
        </p:txBody>
      </p:sp>
      <p:pic>
        <p:nvPicPr>
          <p:cNvPr id="4099" name="Picture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1680" y="109800"/>
            <a:ext cx="1175040" cy="1196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 Box 4099"/>
          <p:cNvSpPr txBox="1"/>
          <p:nvPr/>
        </p:nvSpPr>
        <p:spPr>
          <a:xfrm>
            <a:off x="178435" y="4144645"/>
            <a:ext cx="5529580" cy="1959610"/>
          </a:xfrm>
          <a:prstGeom prst="rect">
            <a:avLst/>
          </a:prstGeom>
          <a:noFill/>
          <a:ln w="9525">
            <a:noFill/>
          </a:ln>
        </p:spPr>
        <p:txBody>
          <a:bodyPr wrap="none" lIns="81637" tIns="40818" rIns="81637" bIns="40818" anchor="t"/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175" b="1" dirty="0" err="1">
                <a:solidFill>
                  <a:srgbClr val="002060"/>
                </a:solidFill>
                <a:latin typeface="Abyssinica SIL" charset="0"/>
              </a:rPr>
              <a:t>Project Students:</a:t>
            </a:r>
            <a:endParaRPr lang="en-IN" altLang="x-none" sz="2175" b="1" dirty="0" err="1">
              <a:solidFill>
                <a:srgbClr val="002060"/>
              </a:solidFill>
              <a:latin typeface="Abyssinica SIL" charset="0"/>
            </a:endParaRPr>
          </a:p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US" altLang="en-IN" sz="2175" b="1" dirty="0" err="1">
                <a:solidFill>
                  <a:srgbClr val="002060"/>
                </a:solidFill>
                <a:latin typeface="Abyssinica SIL" charset="0"/>
              </a:rPr>
              <a:t>M.Jawad (14021A0521)</a:t>
            </a:r>
            <a:endParaRPr lang="en-US" altLang="en-IN" sz="2175" b="1" dirty="0" err="1">
              <a:solidFill>
                <a:srgbClr val="002060"/>
              </a:solidFill>
              <a:latin typeface="Abyssinica SIL" charset="0"/>
            </a:endParaRPr>
          </a:p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US" altLang="en-IN" sz="2175" b="1" dirty="0" err="1">
                <a:solidFill>
                  <a:srgbClr val="002060"/>
                </a:solidFill>
                <a:latin typeface="Abyssinica SIL" charset="0"/>
              </a:rPr>
              <a:t>V.Srihari (14021A0518)</a:t>
            </a:r>
            <a:endParaRPr lang="en-US" altLang="en-IN" sz="2175" b="1" dirty="0" err="1">
              <a:solidFill>
                <a:srgbClr val="002060"/>
              </a:solidFill>
              <a:latin typeface="Abyssinica SIL" charset="0"/>
            </a:endParaRPr>
          </a:p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US" altLang="en-IN" sz="2175" b="1" dirty="0" err="1">
                <a:solidFill>
                  <a:srgbClr val="002060"/>
                </a:solidFill>
                <a:latin typeface="Abyssinica SIL" charset="0"/>
              </a:rPr>
              <a:t>R.Yogeshwari (14021A0535)</a:t>
            </a:r>
            <a:endParaRPr lang="en-US" altLang="en-IN" sz="2175" b="1" dirty="0" err="1">
              <a:solidFill>
                <a:srgbClr val="002060"/>
              </a:solidFill>
              <a:latin typeface="Abyssinica SIL" charset="0"/>
            </a:endParaRPr>
          </a:p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US" altLang="en-IN" sz="2175" b="1" dirty="0" err="1">
                <a:solidFill>
                  <a:srgbClr val="002060"/>
                </a:solidFill>
                <a:latin typeface="Abyssinica SIL" charset="0"/>
              </a:rPr>
              <a:t>G.Raghava (14021A0531)</a:t>
            </a:r>
            <a:endParaRPr lang="en-US" altLang="en-IN" sz="2175" b="1" dirty="0" err="1">
              <a:solidFill>
                <a:srgbClr val="002060"/>
              </a:solidFill>
              <a:latin typeface="Abyssinica SIL" charset="0"/>
            </a:endParaRPr>
          </a:p>
          <a:p>
            <a:pPr defTabSz="0">
              <a:lnSpc>
                <a:spcPct val="112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US" altLang="en-IN" sz="2175" b="1" dirty="0" err="1">
              <a:solidFill>
                <a:srgbClr val="002060"/>
              </a:solidFill>
              <a:latin typeface="Abyssinica SIL" charset="0"/>
            </a:endParaRPr>
          </a:p>
        </p:txBody>
      </p:sp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 lvl="0" defTabSz="0" eaLnBrk="1">
              <a:lnSpc>
                <a:spcPct val="11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</a:pPr>
            <a:fld id="{9A0DB2DC-4C9A-4742-B13C-FB6460FD3503}" type="slidenum">
              <a:rPr lang="en-IN" altLang="x-none" sz="1090" dirty="0" err="1">
                <a:cs typeface="Segoe UI" panose="020B0502040204020203" charset="0"/>
              </a:rPr>
            </a:fld>
            <a:r>
              <a:rPr lang="en-IN" altLang="x-none" sz="1270" dirty="0" err="1">
                <a:solidFill>
                  <a:srgbClr val="000000"/>
                </a:solidFill>
                <a:latin typeface="Open Sans" pitchFamily="32" charset="0"/>
                <a:cs typeface="Segoe UI" panose="020B0502040204020203" charset="0"/>
              </a:rPr>
              <a:t> / 14</a:t>
            </a:r>
            <a:endParaRPr lang="en-IN" altLang="x-none" sz="1270" dirty="0" err="1">
              <a:solidFill>
                <a:srgbClr val="000000"/>
              </a:solidFill>
              <a:latin typeface="Open Sans" pitchFamily="32" charset="0"/>
              <a:ea typeface="Segoe UI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dirty="0">
                <a:solidFill>
                  <a:schemeClr val="accent5">
                    <a:lumMod val="25000"/>
                  </a:schemeClr>
                </a:solidFill>
              </a:rPr>
              <a:t>Achieving k-Anonymity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436" name="Rectangle 5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 vert="horz" wrap="square" lIns="91440" tIns="45720" rIns="91440" bIns="45720" anchor="t"/>
          <a:p>
            <a:r>
              <a:rPr dirty="0">
                <a:solidFill>
                  <a:srgbClr val="C00000"/>
                </a:solidFill>
              </a:rPr>
              <a:t>Generalization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chemeClr val="accent2"/>
                </a:solidFill>
              </a:rPr>
              <a:t>Replace specific quasi-identifiers with less specific values until get k identical values</a:t>
            </a:r>
            <a:endParaRPr dirty="0">
              <a:solidFill>
                <a:schemeClr val="accent2"/>
              </a:solidFill>
            </a:endParaRPr>
          </a:p>
          <a:p>
            <a:pPr lvl="1"/>
            <a:r>
              <a:rPr dirty="0">
                <a:solidFill>
                  <a:schemeClr val="accent2"/>
                </a:solidFill>
              </a:rPr>
              <a:t>Partition ordered-value domains into intervals</a:t>
            </a:r>
            <a:endParaRPr dirty="0">
              <a:solidFill>
                <a:schemeClr val="accent2"/>
              </a:solidFill>
            </a:endParaRPr>
          </a:p>
          <a:p>
            <a:r>
              <a:rPr dirty="0">
                <a:solidFill>
                  <a:srgbClr val="C00000"/>
                </a:solidFill>
              </a:rPr>
              <a:t>Suppression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chemeClr val="accent2"/>
                </a:solidFill>
              </a:rPr>
              <a:t>When generalization causes too much information loss</a:t>
            </a:r>
            <a:endParaRPr dirty="0">
              <a:solidFill>
                <a:schemeClr val="accent2"/>
              </a:solidFill>
            </a:endParaRPr>
          </a:p>
          <a:p>
            <a:pPr lvl="2"/>
            <a:r>
              <a:rPr dirty="0">
                <a:solidFill>
                  <a:schemeClr val="accent2"/>
                </a:solidFill>
              </a:rPr>
              <a:t>This is common with “outliers”</a:t>
            </a:r>
            <a:endParaRPr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dirty="0">
                <a:solidFill>
                  <a:schemeClr val="accent5">
                    <a:lumMod val="25000"/>
                  </a:schemeClr>
                </a:solidFill>
              </a:rPr>
              <a:t>Generalization in Action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9460" name="Picture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9788" y="1636713"/>
            <a:ext cx="7339012" cy="4459287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sz="4000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Example of a k-Anonymous Table</a:t>
            </a:r>
            <a:endParaRPr lang="en-US" altLang="zh-CN" sz="4000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28800"/>
            <a:ext cx="79248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5"/>
          <p:cNvSpPr/>
          <p:nvPr/>
        </p:nvSpPr>
        <p:spPr>
          <a:xfrm>
            <a:off x="1752600" y="2362200"/>
            <a:ext cx="57912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20485" name="Rectangle 6"/>
          <p:cNvSpPr/>
          <p:nvPr/>
        </p:nvSpPr>
        <p:spPr>
          <a:xfrm>
            <a:off x="1752600" y="3048000"/>
            <a:ext cx="5791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FF3399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7"/>
          <p:cNvSpPr/>
          <p:nvPr/>
        </p:nvSpPr>
        <p:spPr>
          <a:xfrm>
            <a:off x="1752600" y="3581400"/>
            <a:ext cx="5791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FF3399"/>
              </a:solidFill>
              <a:latin typeface="Tahoma" panose="020B0604030504040204" pitchFamily="34" charset="0"/>
            </a:endParaRPr>
          </a:p>
        </p:txBody>
      </p:sp>
      <p:sp>
        <p:nvSpPr>
          <p:cNvPr id="20487" name="Rectangle 8"/>
          <p:cNvSpPr/>
          <p:nvPr/>
        </p:nvSpPr>
        <p:spPr>
          <a:xfrm>
            <a:off x="1752600" y="4114800"/>
            <a:ext cx="57912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FF3399"/>
              </a:solidFill>
              <a:latin typeface="Tahoma" panose="020B0604030504040204" pitchFamily="34" charset="0"/>
            </a:endParaRPr>
          </a:p>
        </p:txBody>
      </p:sp>
      <p:sp>
        <p:nvSpPr>
          <p:cNvPr id="20488" name="Rectangle 9"/>
          <p:cNvSpPr/>
          <p:nvPr/>
        </p:nvSpPr>
        <p:spPr>
          <a:xfrm>
            <a:off x="1752600" y="4876800"/>
            <a:ext cx="5791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FF3399"/>
              </a:solidFill>
              <a:latin typeface="Tahoma" panose="020B0604030504040204" pitchFamily="34" charset="0"/>
            </a:endParaRPr>
          </a:p>
        </p:txBody>
      </p:sp>
      <p:sp>
        <p:nvSpPr>
          <p:cNvPr id="2048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11313"/>
            <a:ext cx="44196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5"/>
          <p:cNvSpPr/>
          <p:nvPr/>
        </p:nvSpPr>
        <p:spPr>
          <a:xfrm>
            <a:off x="838200" y="3886200"/>
            <a:ext cx="33528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56391" name="Group 71"/>
          <p:cNvGraphicFramePr>
            <a:graphicFrameLocks noGrp="1"/>
          </p:cNvGraphicFramePr>
          <p:nvPr>
            <p:ph idx="1"/>
          </p:nvPr>
        </p:nvGraphicFramePr>
        <p:xfrm>
          <a:off x="5334000" y="2057400"/>
          <a:ext cx="3540125" cy="3200400"/>
        </p:xfrm>
        <a:graphic>
          <a:graphicData uri="http://schemas.openxmlformats.org/drawingml/2006/table">
            <a:tbl>
              <a:tblPr/>
              <a:tblGrid>
                <a:gridCol w="685800"/>
                <a:gridCol w="693738"/>
                <a:gridCol w="754062"/>
                <a:gridCol w="685800"/>
                <a:gridCol w="720725"/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Name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Birth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Gender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ZIP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Race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Andre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1964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02135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White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Beth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1964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55410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Black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Carol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1964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90210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White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1967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02174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White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Ellen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1968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02237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White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2" name="Rectangle 72"/>
          <p:cNvSpPr/>
          <p:nvPr/>
        </p:nvSpPr>
        <p:spPr>
          <a:xfrm>
            <a:off x="5181600" y="2590800"/>
            <a:ext cx="38100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cxnSp>
        <p:nvCxnSpPr>
          <p:cNvPr id="21553" name="AutoShape 73"/>
          <p:cNvCxnSpPr>
            <a:stCxn id="21552" idx="1"/>
            <a:endCxn id="21507" idx="3"/>
          </p:cNvCxnSpPr>
          <p:nvPr/>
        </p:nvCxnSpPr>
        <p:spPr>
          <a:xfrm flipH="1">
            <a:off x="4205288" y="2781300"/>
            <a:ext cx="962025" cy="1524000"/>
          </a:xfrm>
          <a:prstGeom prst="straightConnector1">
            <a:avLst/>
          </a:prstGeom>
          <a:ln w="38100" cap="flat" cmpd="sng">
            <a:solidFill>
              <a:srgbClr val="FF33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554" name="Rectangle 74"/>
          <p:cNvSpPr/>
          <p:nvPr/>
        </p:nvSpPr>
        <p:spPr>
          <a:xfrm>
            <a:off x="1295400" y="1462088"/>
            <a:ext cx="2159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Released table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1555" name="Rectangle 124"/>
          <p:cNvSpPr/>
          <p:nvPr/>
        </p:nvSpPr>
        <p:spPr>
          <a:xfrm>
            <a:off x="5943600" y="1524000"/>
            <a:ext cx="2362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External data Source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1556" name="Rectangle 125"/>
          <p:cNvSpPr/>
          <p:nvPr/>
        </p:nvSpPr>
        <p:spPr>
          <a:xfrm>
            <a:off x="228600" y="5486400"/>
            <a:ext cx="8534400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By linking these 2 tables, you still don’t learn Andre’s problem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1557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Example of Generalization (1)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2155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4861" name="Group 77"/>
          <p:cNvGraphicFramePr>
            <a:graphicFrameLocks noGrp="1"/>
          </p:cNvGraphicFramePr>
          <p:nvPr>
            <p:ph sz="quarter" idx="1"/>
          </p:nvPr>
        </p:nvGraphicFramePr>
        <p:xfrm>
          <a:off x="1066800" y="2133600"/>
          <a:ext cx="3429000" cy="2003425"/>
        </p:xfrm>
        <a:graphic>
          <a:graphicData uri="http://schemas.openxmlformats.org/drawingml/2006/table">
            <a:tbl>
              <a:tblPr/>
              <a:tblGrid>
                <a:gridCol w="895350"/>
                <a:gridCol w="506413"/>
                <a:gridCol w="506412"/>
                <a:gridCol w="1520825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QID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SA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Sex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Disease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47677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29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47602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22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47678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27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Prostate Cancer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47905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43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Flu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47909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52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47906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4860" name="Group 76"/>
          <p:cNvGraphicFramePr>
            <a:graphicFrameLocks noGrp="1"/>
          </p:cNvGraphicFramePr>
          <p:nvPr/>
        </p:nvGraphicFramePr>
        <p:xfrm>
          <a:off x="4800600" y="2133600"/>
          <a:ext cx="3733800" cy="2019300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533400"/>
                <a:gridCol w="1600200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QID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Sex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Prostate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[43,52]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[43,52]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[43,52]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*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Flu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0" name="Rectangle 73"/>
          <p:cNvSpPr/>
          <p:nvPr/>
        </p:nvSpPr>
        <p:spPr>
          <a:xfrm>
            <a:off x="990600" y="1676400"/>
            <a:ext cx="25908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Microdata</a:t>
            </a:r>
            <a:endParaRPr lang="en-US" altLang="zh-CN" sz="20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74858" name="Rectangle 74"/>
          <p:cNvSpPr/>
          <p:nvPr/>
        </p:nvSpPr>
        <p:spPr>
          <a:xfrm>
            <a:off x="4829175" y="1676400"/>
            <a:ext cx="3200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Generalized table</a:t>
            </a:r>
            <a:endParaRPr lang="en-US" altLang="zh-CN" sz="20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74862" name="Oval 78"/>
          <p:cNvSpPr/>
          <p:nvPr/>
        </p:nvSpPr>
        <p:spPr>
          <a:xfrm>
            <a:off x="1066800" y="2590800"/>
            <a:ext cx="1925638" cy="304800"/>
          </a:xfrm>
          <a:prstGeom prst="ellipse">
            <a:avLst/>
          </a:prstGeom>
          <a:noFill/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374863" name="Oval 79"/>
          <p:cNvSpPr/>
          <p:nvPr/>
        </p:nvSpPr>
        <p:spPr>
          <a:xfrm>
            <a:off x="4800600" y="2590800"/>
            <a:ext cx="2209800" cy="762000"/>
          </a:xfrm>
          <a:prstGeom prst="ellipse">
            <a:avLst/>
          </a:prstGeom>
          <a:noFill/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22604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Example of Generalization (2)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3" name="Rectangle 3"/>
          <p:cNvSpPr>
            <a:spLocks noGrp="1"/>
          </p:cNvSpPr>
          <p:nvPr>
            <p:ph type="body" sz="half" idx="1"/>
          </p:nvPr>
        </p:nvSpPr>
        <p:spPr>
          <a:xfrm>
            <a:off x="406400" y="4457700"/>
            <a:ext cx="8178800" cy="2019300"/>
          </a:xfrm>
        </p:spPr>
        <p:txBody>
          <a:bodyPr vert="horz" wrap="square" lIns="91440" tIns="45720" rIns="91440" bIns="45720" anchor="t"/>
          <a:p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Released table is 3-anonymous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If the adversary knows Alice’s quasi-identifier (47677, 29, F), he still does not know which of the first 3 records corresponds to Alice’s record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14" name="Oval 79"/>
          <p:cNvSpPr/>
          <p:nvPr/>
        </p:nvSpPr>
        <p:spPr>
          <a:xfrm>
            <a:off x="6781800" y="2895600"/>
            <a:ext cx="1930400" cy="609600"/>
          </a:xfrm>
          <a:prstGeom prst="irregularSeal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675" y="3276600"/>
            <a:ext cx="390525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dirty="0">
                <a:solidFill>
                  <a:srgbClr val="FF0000"/>
                </a:solidFill>
                <a:latin typeface="Tahoma" panose="020B0604030504040204" pitchFamily="34" charset="0"/>
              </a:rPr>
              <a:t>!!</a:t>
            </a:r>
            <a:endParaRPr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260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3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58" grpId="0"/>
      <p:bldP spid="374862" grpId="0" animBg="1"/>
      <p:bldP spid="374863" grpId="0" animBg="1"/>
      <p:bldP spid="13" grpId="0" build="p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2579" name="Group 3"/>
          <p:cNvGraphicFramePr>
            <a:graphicFrameLocks noGrp="1"/>
          </p:cNvGraphicFramePr>
          <p:nvPr>
            <p:ph sz="quarter" idx="1"/>
          </p:nvPr>
        </p:nvGraphicFramePr>
        <p:xfrm>
          <a:off x="4733925" y="3657600"/>
          <a:ext cx="2873375" cy="2895600"/>
        </p:xfrm>
        <a:graphic>
          <a:graphicData uri="http://schemas.openxmlformats.org/drawingml/2006/table">
            <a:tbl>
              <a:tblPr/>
              <a:tblGrid>
                <a:gridCol w="838200"/>
                <a:gridCol w="633413"/>
                <a:gridCol w="14017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Flu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40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Cancer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Cancer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476**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3*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Cancer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25" name="Rectangle 49"/>
          <p:cNvSpPr/>
          <p:nvPr/>
        </p:nvSpPr>
        <p:spPr>
          <a:xfrm>
            <a:off x="4572000" y="3200400"/>
            <a:ext cx="3563938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A 3-anonymous patient table</a:t>
            </a:r>
            <a:endParaRPr lang="en-US" altLang="zh-CN" sz="20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52626" name="Group 50"/>
          <p:cNvGraphicFramePr>
            <a:graphicFrameLocks noGrp="1"/>
          </p:cNvGraphicFramePr>
          <p:nvPr>
            <p:ph sz="quarter" idx="1"/>
          </p:nvPr>
        </p:nvGraphicFramePr>
        <p:xfrm>
          <a:off x="1524000" y="3819525"/>
          <a:ext cx="2209800" cy="960438"/>
        </p:xfrm>
        <a:graphic>
          <a:graphicData uri="http://schemas.openxmlformats.org/drawingml/2006/table">
            <a:tbl>
              <a:tblPr/>
              <a:tblGrid>
                <a:gridCol w="1071563"/>
                <a:gridCol w="1138237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Bob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47678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27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639" name="Group 63"/>
          <p:cNvGraphicFramePr>
            <a:graphicFrameLocks noGrp="1"/>
          </p:cNvGraphicFramePr>
          <p:nvPr/>
        </p:nvGraphicFramePr>
        <p:xfrm>
          <a:off x="1524000" y="5573713"/>
          <a:ext cx="2209800" cy="960438"/>
        </p:xfrm>
        <a:graphic>
          <a:graphicData uri="http://schemas.openxmlformats.org/drawingml/2006/table">
            <a:tbl>
              <a:tblPr/>
              <a:tblGrid>
                <a:gridCol w="1071563"/>
                <a:gridCol w="1138237"/>
              </a:tblGrid>
              <a:tr h="1587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Carl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47673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36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52" name="Line 76"/>
          <p:cNvSpPr/>
          <p:nvPr/>
        </p:nvSpPr>
        <p:spPr>
          <a:xfrm>
            <a:off x="3733800" y="4108450"/>
            <a:ext cx="990600" cy="5334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3" name="Line 77"/>
          <p:cNvSpPr/>
          <p:nvPr/>
        </p:nvSpPr>
        <p:spPr>
          <a:xfrm flipV="1">
            <a:off x="3733800" y="4108450"/>
            <a:ext cx="990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4" name="Line 78"/>
          <p:cNvSpPr/>
          <p:nvPr/>
        </p:nvSpPr>
        <p:spPr>
          <a:xfrm>
            <a:off x="3733800" y="4108450"/>
            <a:ext cx="990600" cy="228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5" name="Line 79"/>
          <p:cNvSpPr/>
          <p:nvPr/>
        </p:nvSpPr>
        <p:spPr>
          <a:xfrm>
            <a:off x="3733800" y="6013450"/>
            <a:ext cx="990600" cy="38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6" name="Line 80"/>
          <p:cNvSpPr/>
          <p:nvPr/>
        </p:nvSpPr>
        <p:spPr>
          <a:xfrm flipV="1">
            <a:off x="3733800" y="5937250"/>
            <a:ext cx="990600" cy="762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7" name="Line 81"/>
          <p:cNvSpPr/>
          <p:nvPr/>
        </p:nvSpPr>
        <p:spPr>
          <a:xfrm>
            <a:off x="3733800" y="6013450"/>
            <a:ext cx="990600" cy="1524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52658" name="AutoShape 82"/>
          <p:cNvSpPr/>
          <p:nvPr/>
        </p:nvSpPr>
        <p:spPr>
          <a:xfrm>
            <a:off x="4721225" y="3956050"/>
            <a:ext cx="2865438" cy="838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152659" name="AutoShape 83"/>
          <p:cNvSpPr/>
          <p:nvPr/>
        </p:nvSpPr>
        <p:spPr>
          <a:xfrm>
            <a:off x="4721225" y="5708650"/>
            <a:ext cx="2865438" cy="838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152661" name="Rectangle 85"/>
          <p:cNvSpPr/>
          <p:nvPr/>
        </p:nvSpPr>
        <p:spPr>
          <a:xfrm>
            <a:off x="1447800" y="3346450"/>
            <a:ext cx="2438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Homogeneity attack</a:t>
            </a:r>
            <a:endParaRPr lang="en-US" altLang="zh-CN" sz="2000" dirty="0">
              <a:solidFill>
                <a:srgbClr val="C00000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52662" name="Rectangle 86"/>
          <p:cNvSpPr/>
          <p:nvPr/>
        </p:nvSpPr>
        <p:spPr>
          <a:xfrm>
            <a:off x="762000" y="5105400"/>
            <a:ext cx="3886200" cy="468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Background knowledge  attack</a:t>
            </a:r>
            <a:endParaRPr lang="en-US" altLang="zh-CN" sz="2000" dirty="0">
              <a:solidFill>
                <a:srgbClr val="C00000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9781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Attacks on k-Anonymity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29782" name="Rectangle 3"/>
          <p:cNvSpPr>
            <a:spLocks noGrp="1"/>
          </p:cNvSpPr>
          <p:nvPr>
            <p:ph type="body" sz="half" idx="1"/>
          </p:nvPr>
        </p:nvSpPr>
        <p:spPr>
          <a:xfrm>
            <a:off x="406400" y="1464310"/>
            <a:ext cx="8178800" cy="990600"/>
          </a:xfrm>
        </p:spPr>
        <p:txBody>
          <a:bodyPr vert="horz" wrap="square" lIns="91440" tIns="45720" rIns="91440" bIns="45720" anchor="t"/>
          <a:p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k-Anonymity does not provide privacy if</a:t>
            </a:r>
            <a:endParaRPr lang="en-US" altLang="zh-CN" sz="2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Sensitive values in an equivalence class lack diversity</a:t>
            </a:r>
            <a:endParaRPr lang="en-US" altLang="zh-CN" sz="2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The attacker has background knowledge</a:t>
            </a:r>
            <a:endParaRPr lang="en-US" altLang="zh-CN" sz="2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endParaRPr lang="en-US" altLang="zh-CN" sz="2400" dirty="0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2978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5" grpId="0"/>
      <p:bldP spid="152658" grpId="0" animBg="1"/>
      <p:bldP spid="152659" grpId="0" animBg="1"/>
      <p:bldP spid="152661" grpId="0"/>
      <p:bldP spid="1526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375920"/>
            <a:ext cx="8001000" cy="1216025"/>
          </a:xfrm>
        </p:spPr>
        <p:txBody>
          <a:bodyPr/>
          <a:p>
            <a:r>
              <a:rPr lang="en-US" sz="3900">
                <a:solidFill>
                  <a:schemeClr val="accent5">
                    <a:lumMod val="25000"/>
                  </a:schemeClr>
                </a:solidFill>
              </a:rPr>
              <a:t>Our approach towards K-anonymity</a:t>
            </a:r>
            <a:endParaRPr lang="en-US" sz="390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7055" y="1752600"/>
            <a:ext cx="7563485" cy="4267200"/>
          </a:xfrm>
        </p:spPr>
        <p:txBody>
          <a:bodyPr/>
          <a:p>
            <a:r>
              <a:rPr lang="en-US" sz="2700">
                <a:solidFill>
                  <a:srgbClr val="C00000"/>
                </a:solidFill>
              </a:rPr>
              <a:t> To overcome these types of attacks and achieve a good trade off between utility and privacy we came up with the idea of using graph theory to solve this k-anonimity problem with a hueristic algorithm.</a:t>
            </a:r>
            <a:endParaRPr lang="en-US" sz="27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700">
              <a:solidFill>
                <a:srgbClr val="C00000"/>
              </a:solidFill>
            </a:endParaRPr>
          </a:p>
          <a:p>
            <a:r>
              <a:rPr lang="en-US" sz="2700">
                <a:solidFill>
                  <a:srgbClr val="C00000"/>
                </a:solidFill>
              </a:rPr>
              <a:t> The algorithm is scalable for data set with more no.of records or even dimensions.</a:t>
            </a:r>
            <a:endParaRPr lang="en-US" sz="27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Background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 vert="horz" wrap="square" lIns="91440" tIns="45720" rIns="91440" bIns="45720" anchor="t"/>
          <a:p>
            <a:r>
              <a:rPr lang="en-US" altLang="zh-CN" sz="2500" dirty="0">
                <a:solidFill>
                  <a:srgbClr val="C00000"/>
                </a:solidFill>
                <a:ea typeface="SimSun" panose="02010600030101010101" pitchFamily="2" charset="-122"/>
              </a:rPr>
              <a:t>Large amount of person-specific data has been collected in recent years</a:t>
            </a:r>
            <a:endParaRPr lang="en-US" altLang="zh-CN" sz="25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500" dirty="0">
                <a:solidFill>
                  <a:schemeClr val="accent2"/>
                </a:solidFill>
                <a:ea typeface="SimSun" panose="02010600030101010101" pitchFamily="2" charset="-122"/>
              </a:rPr>
              <a:t>Both by governments and by private entities</a:t>
            </a:r>
            <a:endParaRPr lang="en-US" altLang="zh-CN" sz="25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lang="en-US" altLang="zh-CN" sz="2500" dirty="0">
                <a:solidFill>
                  <a:srgbClr val="C00000"/>
                </a:solidFill>
                <a:ea typeface="SimSun" panose="02010600030101010101" pitchFamily="2" charset="-122"/>
              </a:rPr>
              <a:t>Data and knowledge extracted by data mining techniques represent a key asset to the society</a:t>
            </a:r>
            <a:endParaRPr lang="en-US" altLang="zh-CN" sz="25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500" dirty="0">
                <a:solidFill>
                  <a:schemeClr val="accent2"/>
                </a:solidFill>
                <a:ea typeface="SimSun" panose="02010600030101010101" pitchFamily="2" charset="-122"/>
              </a:rPr>
              <a:t>Analyzing trends and patterns.</a:t>
            </a:r>
            <a:endParaRPr lang="en-US" altLang="zh-CN" sz="25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500" dirty="0">
                <a:solidFill>
                  <a:schemeClr val="accent2"/>
                </a:solidFill>
                <a:ea typeface="SimSun" panose="02010600030101010101" pitchFamily="2" charset="-122"/>
              </a:rPr>
              <a:t>Formulating public policies</a:t>
            </a:r>
            <a:endParaRPr lang="en-US" altLang="zh-CN" sz="25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lang="en-US" altLang="zh-CN" sz="2500" dirty="0">
                <a:solidFill>
                  <a:srgbClr val="C00000"/>
                </a:solidFill>
                <a:ea typeface="SimSun" panose="02010600030101010101" pitchFamily="2" charset="-122"/>
              </a:rPr>
              <a:t>Laws and regulations require that some collected data must be made public</a:t>
            </a:r>
            <a:endParaRPr lang="en-US" altLang="zh-CN" sz="25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500" dirty="0">
                <a:solidFill>
                  <a:schemeClr val="accent2"/>
                </a:solidFill>
                <a:ea typeface="SimSun" panose="02010600030101010101" pitchFamily="2" charset="-122"/>
              </a:rPr>
              <a:t>For example, Census data</a:t>
            </a:r>
            <a:endParaRPr lang="en-US" altLang="zh-CN" sz="2500" dirty="0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 vert="horz" wrap="square" lIns="91440" tIns="45720" rIns="91440" bIns="45720" anchor="t"/>
          <a:p>
            <a:r>
              <a:rPr dirty="0">
                <a:solidFill>
                  <a:srgbClr val="C00000"/>
                </a:solidFill>
              </a:rPr>
              <a:t>First thought</a:t>
            </a:r>
            <a:r>
              <a:rPr dirty="0"/>
              <a:t>: </a:t>
            </a:r>
            <a:r>
              <a:rPr dirty="0">
                <a:solidFill>
                  <a:schemeClr val="accent2"/>
                </a:solidFill>
              </a:rPr>
              <a:t>anonymize the data</a:t>
            </a:r>
            <a:endParaRPr dirty="0">
              <a:solidFill>
                <a:schemeClr val="accent2"/>
              </a:solidFill>
            </a:endParaRPr>
          </a:p>
          <a:p>
            <a:r>
              <a:rPr dirty="0">
                <a:solidFill>
                  <a:srgbClr val="C00000"/>
                </a:solidFill>
              </a:rPr>
              <a:t>How</a:t>
            </a:r>
            <a:r>
              <a:rPr dirty="0"/>
              <a:t>?</a:t>
            </a:r>
            <a:endParaRPr dirty="0"/>
          </a:p>
          <a:p>
            <a:r>
              <a:rPr dirty="0"/>
              <a:t>Remove</a:t>
            </a:r>
            <a:r>
              <a:rPr dirty="0">
                <a:solidFill>
                  <a:schemeClr val="hlink"/>
                </a:solidFill>
              </a:rPr>
              <a:t> </a:t>
            </a:r>
            <a:r>
              <a:rPr dirty="0">
                <a:solidFill>
                  <a:schemeClr val="accent2"/>
                </a:solidFill>
              </a:rPr>
              <a:t>“personally identifying information” (PII)</a:t>
            </a:r>
            <a:endParaRPr dirty="0">
              <a:solidFill>
                <a:schemeClr val="accent2"/>
              </a:solidFill>
            </a:endParaRPr>
          </a:p>
          <a:p>
            <a:pPr lvl="1"/>
            <a:r>
              <a:rPr dirty="0">
                <a:solidFill>
                  <a:schemeClr val="accent2"/>
                </a:solidFill>
              </a:rPr>
              <a:t>Name, Social Security number, phone number, email, address… what else?</a:t>
            </a:r>
            <a:endParaRPr dirty="0">
              <a:solidFill>
                <a:schemeClr val="accent2"/>
              </a:solidFill>
            </a:endParaRPr>
          </a:p>
          <a:p>
            <a:pPr lvl="1"/>
            <a:r>
              <a:rPr dirty="0">
                <a:solidFill>
                  <a:schemeClr val="accent2"/>
                </a:solidFill>
              </a:rPr>
              <a:t>Anything that identifies the person directly</a:t>
            </a:r>
            <a:endParaRPr dirty="0">
              <a:solidFill>
                <a:schemeClr val="accent2"/>
              </a:solidFill>
            </a:endParaRPr>
          </a:p>
          <a:p>
            <a:r>
              <a:rPr dirty="0">
                <a:solidFill>
                  <a:srgbClr val="C00000"/>
                </a:solidFill>
              </a:rPr>
              <a:t>Is this enough</a:t>
            </a:r>
            <a:r>
              <a:rPr dirty="0"/>
              <a:t>?</a:t>
            </a:r>
            <a:endParaRPr dirty="0"/>
          </a:p>
        </p:txBody>
      </p:sp>
      <p:sp>
        <p:nvSpPr>
          <p:cNvPr id="102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dirty="0">
                <a:solidFill>
                  <a:schemeClr val="accent5">
                    <a:lumMod val="25000"/>
                  </a:schemeClr>
                </a:solidFill>
              </a:rPr>
              <a:t>What About Privacy?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Re-identification by Linking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graphicFrame>
        <p:nvGraphicFramePr>
          <p:cNvPr id="370691" name="Group 3"/>
          <p:cNvGraphicFramePr>
            <a:graphicFrameLocks noGrp="1"/>
          </p:cNvGraphicFramePr>
          <p:nvPr>
            <p:ph sz="half" idx="1"/>
          </p:nvPr>
        </p:nvGraphicFramePr>
        <p:xfrm>
          <a:off x="5219700" y="2743200"/>
          <a:ext cx="3352800" cy="2133600"/>
        </p:xfrm>
        <a:graphic>
          <a:graphicData uri="http://schemas.openxmlformats.org/drawingml/2006/table">
            <a:tbl>
              <a:tblPr/>
              <a:tblGrid>
                <a:gridCol w="705597"/>
                <a:gridCol w="934307"/>
                <a:gridCol w="856448"/>
                <a:gridCol w="856448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Sex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Alice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Bob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47983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65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Carol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Dan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47532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Ellen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46789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728" name="Rectangle 40"/>
          <p:cNvSpPr/>
          <p:nvPr/>
        </p:nvSpPr>
        <p:spPr>
          <a:xfrm>
            <a:off x="5448300" y="2209800"/>
            <a:ext cx="3124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Voter registration data</a:t>
            </a:r>
            <a:endParaRPr lang="en-US" altLang="zh-CN" sz="20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70729" name="Oval 41"/>
          <p:cNvSpPr/>
          <p:nvPr/>
        </p:nvSpPr>
        <p:spPr>
          <a:xfrm>
            <a:off x="5829300" y="3048000"/>
            <a:ext cx="2667000" cy="381000"/>
          </a:xfrm>
          <a:prstGeom prst="ellipse">
            <a:avLst/>
          </a:prstGeom>
          <a:noFill/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370730" name="Oval 42"/>
          <p:cNvSpPr/>
          <p:nvPr/>
        </p:nvSpPr>
        <p:spPr>
          <a:xfrm>
            <a:off x="1181100" y="3200400"/>
            <a:ext cx="1925638" cy="381000"/>
          </a:xfrm>
          <a:prstGeom prst="ellipse">
            <a:avLst/>
          </a:prstGeom>
          <a:noFill/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370802" name="Group 114"/>
          <p:cNvGraphicFramePr>
            <a:graphicFrameLocks noGrp="1"/>
          </p:cNvGraphicFramePr>
          <p:nvPr/>
        </p:nvGraphicFramePr>
        <p:xfrm>
          <a:off x="1257300" y="2743200"/>
          <a:ext cx="3429000" cy="2085340"/>
        </p:xfrm>
        <a:graphic>
          <a:graphicData uri="http://schemas.openxmlformats.org/drawingml/2006/table">
            <a:tbl>
              <a:tblPr/>
              <a:tblGrid>
                <a:gridCol w="895350"/>
                <a:gridCol w="506730"/>
                <a:gridCol w="506095"/>
                <a:gridCol w="1520825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QID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Sex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47602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Ovarian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47678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27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Prostate Cancer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47905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Flu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52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47906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47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777" name="AutoShape 89"/>
          <p:cNvSpPr/>
          <p:nvPr/>
        </p:nvSpPr>
        <p:spPr>
          <a:xfrm>
            <a:off x="381000" y="2667000"/>
            <a:ext cx="914400" cy="2209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370801" name="Group 113"/>
          <p:cNvGraphicFramePr>
            <a:graphicFrameLocks noGrp="1"/>
          </p:cNvGraphicFramePr>
          <p:nvPr/>
        </p:nvGraphicFramePr>
        <p:xfrm>
          <a:off x="419100" y="2743200"/>
          <a:ext cx="838200" cy="207327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Alice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Betty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Charles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David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Emily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Fred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5" name="Rectangle 112"/>
          <p:cNvSpPr/>
          <p:nvPr/>
        </p:nvSpPr>
        <p:spPr>
          <a:xfrm>
            <a:off x="952500" y="2209800"/>
            <a:ext cx="3200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9900" indent="-469900" algn="ctr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Microdata</a:t>
            </a:r>
            <a:endParaRPr lang="en-US" altLang="zh-CN" sz="20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137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370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4" dur="500"/>
                                        <p:tgtEl>
                                          <p:spTgt spid="370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8" grpId="0"/>
      <p:bldP spid="370729" grpId="0" animBg="1"/>
      <p:bldP spid="370730" grpId="0" animBg="1"/>
      <p:bldP spid="370777" grpId="0" animBg="1"/>
      <p:bldP spid="37077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Quasi-Identifiers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Key attributes</a:t>
            </a:r>
            <a:endParaRPr lang="en-US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SimSun" panose="02010600030101010101" pitchFamily="2" charset="-122"/>
              </a:rPr>
              <a:t>Name, address, phone number - uniquely identifying!</a:t>
            </a:r>
            <a:endParaRPr lang="en-US" altLang="zh-CN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SimSun" panose="02010600030101010101" pitchFamily="2" charset="-122"/>
              </a:rPr>
              <a:t>Always removed before release</a:t>
            </a:r>
            <a:endParaRPr lang="en-US" altLang="zh-CN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Quasi-identifiers</a:t>
            </a:r>
            <a:endParaRPr lang="en-US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SimSun" panose="02010600030101010101" pitchFamily="2" charset="-122"/>
              </a:rPr>
              <a:t>(5-digit ZIP code, birth date, gender) uniquely identify 87% of the population in the U.S.</a:t>
            </a:r>
            <a:endParaRPr lang="en-US" altLang="zh-CN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SimSun" panose="02010600030101010101" pitchFamily="2" charset="-122"/>
              </a:rPr>
              <a:t>Can be used for linking anonymized dataset with other datasets</a:t>
            </a:r>
            <a:endParaRPr lang="en-US" altLang="zh-CN" dirty="0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dirty="0">
                <a:solidFill>
                  <a:schemeClr val="accent5">
                    <a:lumMod val="25000"/>
                  </a:schemeClr>
                </a:solidFill>
              </a:rPr>
              <a:t>Classification of Attributes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sz="half"/>
          </p:nvPr>
        </p:nvSpPr>
        <p:spPr>
          <a:xfrm>
            <a:off x="457200" y="1600200"/>
            <a:ext cx="8001000" cy="1828800"/>
          </a:xfrm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/>
            <a:r>
              <a:rPr lang="en-US" altLang="zh-CN" sz="2800" dirty="0">
                <a:solidFill>
                  <a:srgbClr val="C00000"/>
                </a:solidFill>
                <a:ea typeface="SimSun" panose="02010600030101010101" pitchFamily="2" charset="-122"/>
              </a:rPr>
              <a:t>Sensitive attributes</a:t>
            </a:r>
            <a:endParaRPr lang="en-US" altLang="zh-CN" sz="28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300" dirty="0">
                <a:solidFill>
                  <a:schemeClr val="accent2"/>
                </a:solidFill>
                <a:ea typeface="SimSun" panose="02010600030101010101" pitchFamily="2" charset="-122"/>
              </a:rPr>
              <a:t>Medical records, salaries, etc.</a:t>
            </a:r>
            <a:endParaRPr lang="en-US" altLang="zh-CN" sz="23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300" dirty="0">
                <a:solidFill>
                  <a:schemeClr val="accent2"/>
                </a:solidFill>
                <a:ea typeface="SimSun" panose="02010600030101010101" pitchFamily="2" charset="-122"/>
              </a:rPr>
              <a:t>These attributes is what the researchers need, so they are always released directly</a:t>
            </a:r>
            <a:endParaRPr lang="en-US" altLang="zh-CN" sz="23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endParaRPr lang="en-US" altLang="zh-CN" sz="2300" dirty="0">
              <a:ea typeface="SimSun" panose="02010600030101010101" pitchFamily="2" charset="-122"/>
            </a:endParaRPr>
          </a:p>
        </p:txBody>
      </p:sp>
      <p:graphicFrame>
        <p:nvGraphicFramePr>
          <p:cNvPr id="47271" name="Group 167"/>
          <p:cNvGraphicFramePr>
            <a:graphicFrameLocks noGrp="1"/>
          </p:cNvGraphicFramePr>
          <p:nvPr>
            <p:ph sz="half" idx="1"/>
          </p:nvPr>
        </p:nvGraphicFramePr>
        <p:xfrm>
          <a:off x="457200" y="3733800"/>
          <a:ext cx="7661275" cy="2754313"/>
        </p:xfrm>
        <a:graphic>
          <a:graphicData uri="http://schemas.openxmlformats.org/drawingml/2006/table">
            <a:tbl>
              <a:tblPr/>
              <a:tblGrid>
                <a:gridCol w="1444625"/>
                <a:gridCol w="1444625"/>
                <a:gridCol w="1198563"/>
                <a:gridCol w="1398587"/>
                <a:gridCol w="2174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Name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DOB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Gender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Zipcode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Disease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Andre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1/21/76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Heart Disease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Beth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4/13/86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Female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Hepatitis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Carol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2/28/76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53703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Brochitis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Dan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1/21/76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53703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Broken Arm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Ellen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4/13/86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Female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53706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Flu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Eric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2/28/76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Female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53706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Hang Nail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0" name="Rectangle 158"/>
          <p:cNvSpPr/>
          <p:nvPr/>
        </p:nvSpPr>
        <p:spPr>
          <a:xfrm>
            <a:off x="304800" y="3352800"/>
            <a:ext cx="1730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Key Attribute</a:t>
            </a:r>
            <a:endParaRPr lang="en-US" altLang="zh-CN" sz="1800" b="1" dirty="0">
              <a:solidFill>
                <a:schemeClr val="folHlink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4391" name="Rectangle 159"/>
          <p:cNvSpPr/>
          <p:nvPr/>
        </p:nvSpPr>
        <p:spPr>
          <a:xfrm>
            <a:off x="2971800" y="3352800"/>
            <a:ext cx="2362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Quasi-identifier</a:t>
            </a:r>
            <a:endParaRPr lang="en-US" altLang="zh-CN" sz="1800" b="1" dirty="0">
              <a:solidFill>
                <a:schemeClr val="folHlink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4392" name="Rectangle 160"/>
          <p:cNvSpPr/>
          <p:nvPr/>
        </p:nvSpPr>
        <p:spPr>
          <a:xfrm>
            <a:off x="5943600" y="3352800"/>
            <a:ext cx="2362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Sensitive attribute</a:t>
            </a:r>
            <a:endParaRPr lang="en-US" altLang="zh-CN" sz="1800" b="1" dirty="0">
              <a:solidFill>
                <a:schemeClr val="folHlink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4393" name="Line 161"/>
          <p:cNvSpPr/>
          <p:nvPr/>
        </p:nvSpPr>
        <p:spPr>
          <a:xfrm>
            <a:off x="2057400" y="3352800"/>
            <a:ext cx="0" cy="3429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94" name="Line 162"/>
          <p:cNvSpPr/>
          <p:nvPr/>
        </p:nvSpPr>
        <p:spPr>
          <a:xfrm>
            <a:off x="5791200" y="3352800"/>
            <a:ext cx="0" cy="3429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9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K-Anonymity: Intuition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343400"/>
          </a:xfrm>
        </p:spPr>
        <p:txBody>
          <a:bodyPr vert="horz" wrap="square" lIns="91440" tIns="45720" rIns="91440" bIns="45720" anchor="t"/>
          <a:p>
            <a:r>
              <a:rPr lang="en-US" altLang="zh-CN" sz="2700" dirty="0">
                <a:solidFill>
                  <a:srgbClr val="C00000"/>
                </a:solidFill>
                <a:ea typeface="SimSun" panose="02010600030101010101" pitchFamily="2" charset="-122"/>
              </a:rPr>
              <a:t>The information for each person contained in the released table cannot be distinguished from at least k-1 individuals whose information also appears in the release</a:t>
            </a:r>
            <a:endParaRPr lang="en-US" altLang="zh-CN" sz="27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Example: you try to identify a man in the released table, but the only information you have is his birth date and gender. There are k men in the table with the same birth date and gender.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sz="2700" dirty="0">
                <a:solidFill>
                  <a:srgbClr val="C00000"/>
                </a:solidFill>
              </a:rPr>
              <a:t>Any quasi-identifier present in the released table must appear in at least k records</a:t>
            </a:r>
            <a:endParaRPr lang="en-US" altLang="zh-CN" sz="27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K-Anonymity Protection Model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Private table</a:t>
            </a:r>
            <a:endParaRPr lang="en-US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Released table: RT</a:t>
            </a:r>
            <a:endParaRPr lang="en-US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Attributes: A</a:t>
            </a:r>
            <a:r>
              <a:rPr lang="en-US" altLang="zh-CN" baseline="-25000" dirty="0">
                <a:solidFill>
                  <a:srgbClr val="C00000"/>
                </a:solidFill>
                <a:ea typeface="SimSun" panose="02010600030101010101" pitchFamily="2" charset="-122"/>
              </a:rPr>
              <a:t>1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, A</a:t>
            </a:r>
            <a:r>
              <a:rPr lang="en-US" altLang="zh-CN" baseline="-25000" dirty="0">
                <a:solidFill>
                  <a:srgbClr val="C00000"/>
                </a:solidFill>
                <a:ea typeface="SimSun" panose="02010600030101010101" pitchFamily="2" charset="-122"/>
              </a:rPr>
              <a:t>2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, …, A</a:t>
            </a:r>
            <a:r>
              <a:rPr lang="en-US" altLang="zh-CN" baseline="-25000" dirty="0">
                <a:solidFill>
                  <a:srgbClr val="C00000"/>
                </a:solidFill>
                <a:ea typeface="SimSun" panose="02010600030101010101" pitchFamily="2" charset="-122"/>
              </a:rPr>
              <a:t>n</a:t>
            </a:r>
            <a:endParaRPr lang="en-US" altLang="zh-CN" baseline="-250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Quasi-identifier subset: A</a:t>
            </a:r>
            <a:r>
              <a:rPr lang="en-US" altLang="zh-CN" baseline="-25000" dirty="0">
                <a:solidFill>
                  <a:srgbClr val="C00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, …, A</a:t>
            </a:r>
            <a:r>
              <a:rPr lang="en-US" altLang="zh-CN" baseline="-25000" dirty="0">
                <a:solidFill>
                  <a:srgbClr val="C00000"/>
                </a:solidFill>
                <a:ea typeface="SimSun" panose="02010600030101010101" pitchFamily="2" charset="-122"/>
              </a:rPr>
              <a:t>j</a:t>
            </a:r>
            <a:endParaRPr lang="en-US" altLang="zh-CN" baseline="-25000" dirty="0">
              <a:solidFill>
                <a:srgbClr val="C00000"/>
              </a:solidFill>
              <a:ea typeface="SimSun" panose="02010600030101010101" pitchFamily="2" charset="-122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4267200"/>
            <a:ext cx="8382000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4"/>
          <p:cNvGrpSpPr/>
          <p:nvPr/>
        </p:nvGrpSpPr>
        <p:grpSpPr>
          <a:xfrm>
            <a:off x="6019800" y="4857750"/>
            <a:ext cx="2073275" cy="1211263"/>
            <a:chOff x="3299" y="2600"/>
            <a:chExt cx="1306" cy="709"/>
          </a:xfrm>
        </p:grpSpPr>
        <p:grpSp>
          <p:nvGrpSpPr>
            <p:cNvPr id="17435" name="Group 5"/>
            <p:cNvGrpSpPr/>
            <p:nvPr/>
          </p:nvGrpSpPr>
          <p:grpSpPr>
            <a:xfrm>
              <a:off x="3347" y="3072"/>
              <a:ext cx="1258" cy="237"/>
              <a:chOff x="3926" y="3072"/>
              <a:chExt cx="1258" cy="237"/>
            </a:xfrm>
          </p:grpSpPr>
          <p:sp>
            <p:nvSpPr>
              <p:cNvPr id="13344" name="Text Box 6"/>
              <p:cNvSpPr txBox="1">
                <a:spLocks noChangeArrowheads="1"/>
              </p:cNvSpPr>
              <p:nvPr/>
            </p:nvSpPr>
            <p:spPr bwMode="auto">
              <a:xfrm>
                <a:off x="3926" y="3075"/>
                <a:ext cx="448" cy="2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Male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45" name="Text Box 7"/>
              <p:cNvSpPr txBox="1">
                <a:spLocks noChangeArrowheads="1"/>
              </p:cNvSpPr>
              <p:nvPr/>
            </p:nvSpPr>
            <p:spPr bwMode="auto">
              <a:xfrm>
                <a:off x="4560" y="3072"/>
                <a:ext cx="624" cy="2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Female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436" name="Group 8"/>
            <p:cNvGrpSpPr/>
            <p:nvPr/>
          </p:nvGrpSpPr>
          <p:grpSpPr>
            <a:xfrm>
              <a:off x="3299" y="2600"/>
              <a:ext cx="850" cy="472"/>
              <a:chOff x="3278" y="1352"/>
              <a:chExt cx="850" cy="472"/>
            </a:xfrm>
          </p:grpSpPr>
          <p:sp>
            <p:nvSpPr>
              <p:cNvPr id="13341" name="Text Box 9"/>
              <p:cNvSpPr txBox="1">
                <a:spLocks noChangeArrowheads="1"/>
              </p:cNvSpPr>
              <p:nvPr/>
            </p:nvSpPr>
            <p:spPr bwMode="auto">
              <a:xfrm>
                <a:off x="3278" y="1352"/>
                <a:ext cx="659" cy="2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algn="ctr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 dirty="0">
                    <a:latin typeface="+mn-lt"/>
                    <a:ea typeface="SimSun" panose="02010600030101010101" pitchFamily="2" charset="-122"/>
                    <a:cs typeface="+mn-cs"/>
                  </a:rPr>
                  <a:t>         *</a:t>
                </a:r>
                <a:endParaRPr kumimoji="0" lang="en-US" altLang="zh-CN" sz="2000" kern="1200" cap="none" spc="0" normalizeH="0" baseline="0" noProof="0" dirty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42" name="Line 10"/>
              <p:cNvSpPr>
                <a:spLocks noChangeShapeType="1"/>
              </p:cNvSpPr>
              <p:nvPr/>
            </p:nvSpPr>
            <p:spPr bwMode="auto">
              <a:xfrm flipV="1">
                <a:off x="3552" y="153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43" name="Line 11"/>
              <p:cNvSpPr>
                <a:spLocks noChangeShapeType="1"/>
              </p:cNvSpPr>
              <p:nvPr/>
            </p:nvSpPr>
            <p:spPr bwMode="auto">
              <a:xfrm flipH="1" flipV="1">
                <a:off x="3888" y="153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411" name="Group 12"/>
          <p:cNvGrpSpPr/>
          <p:nvPr/>
        </p:nvGrpSpPr>
        <p:grpSpPr>
          <a:xfrm>
            <a:off x="609600" y="4572000"/>
            <a:ext cx="2819400" cy="1504950"/>
            <a:chOff x="1344" y="2544"/>
            <a:chExt cx="1776" cy="948"/>
          </a:xfrm>
        </p:grpSpPr>
        <p:sp>
          <p:nvSpPr>
            <p:cNvPr id="13331" name="Text Box 13"/>
            <p:cNvSpPr txBox="1">
              <a:spLocks noChangeArrowheads="1"/>
            </p:cNvSpPr>
            <p:nvPr/>
          </p:nvSpPr>
          <p:spPr bwMode="auto">
            <a:xfrm>
              <a:off x="1536" y="2544"/>
              <a:ext cx="101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algn="ctr" defTabSz="914400" eaLnBrk="1" hangingPunct="1">
                <a:buClr>
                  <a:schemeClr val="accent2"/>
                </a:buClr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latin typeface="+mn-lt"/>
                  <a:ea typeface="SimSun" panose="02010600030101010101" pitchFamily="2" charset="-122"/>
                  <a:cs typeface="+mn-cs"/>
                </a:rPr>
                <a:t>         476**</a:t>
              </a:r>
              <a:endParaRPr kumimoji="0" lang="en-US" altLang="zh-CN" sz="2000" kern="1200" cap="none" spc="0" normalizeH="0" baseline="0" noProof="0" dirty="0">
                <a:latin typeface="+mn-lt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 flipV="1">
              <a:off x="1776" y="2784"/>
              <a:ext cx="357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3" name="Line 15"/>
            <p:cNvSpPr>
              <a:spLocks noChangeShapeType="1"/>
            </p:cNvSpPr>
            <p:nvPr/>
          </p:nvSpPr>
          <p:spPr bwMode="auto">
            <a:xfrm flipH="1" flipV="1">
              <a:off x="2229" y="2784"/>
              <a:ext cx="36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V="1">
              <a:off x="2160" y="2768"/>
              <a:ext cx="16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31" name="Group 17"/>
            <p:cNvGrpSpPr/>
            <p:nvPr/>
          </p:nvGrpSpPr>
          <p:grpSpPr>
            <a:xfrm>
              <a:off x="1344" y="3235"/>
              <a:ext cx="1776" cy="257"/>
              <a:chOff x="1344" y="3235"/>
              <a:chExt cx="1776" cy="257"/>
            </a:xfrm>
          </p:grpSpPr>
          <p:sp>
            <p:nvSpPr>
              <p:cNvPr id="13336" name="Text Box 18"/>
              <p:cNvSpPr txBox="1">
                <a:spLocks noChangeArrowheads="1"/>
              </p:cNvSpPr>
              <p:nvPr/>
            </p:nvSpPr>
            <p:spPr bwMode="auto">
              <a:xfrm>
                <a:off x="1344" y="3235"/>
                <a:ext cx="55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 dirty="0">
                    <a:latin typeface="+mn-lt"/>
                    <a:ea typeface="SimSun" panose="02010600030101010101" pitchFamily="2" charset="-122"/>
                    <a:cs typeface="+mn-cs"/>
                  </a:rPr>
                  <a:t>47677</a:t>
                </a:r>
                <a:endParaRPr kumimoji="0" lang="en-US" altLang="zh-CN" sz="2000" kern="1200" cap="none" spc="0" normalizeH="0" baseline="0" noProof="0" dirty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37" name="Text Box 19"/>
              <p:cNvSpPr txBox="1">
                <a:spLocks noChangeArrowheads="1"/>
              </p:cNvSpPr>
              <p:nvPr/>
            </p:nvSpPr>
            <p:spPr bwMode="auto">
              <a:xfrm>
                <a:off x="2564" y="3240"/>
                <a:ext cx="55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 dirty="0">
                    <a:latin typeface="+mn-lt"/>
                    <a:ea typeface="SimSun" panose="02010600030101010101" pitchFamily="2" charset="-122"/>
                    <a:cs typeface="+mn-cs"/>
                  </a:rPr>
                  <a:t>47678</a:t>
                </a:r>
                <a:endParaRPr kumimoji="0" lang="en-US" altLang="zh-CN" sz="2000" kern="1200" cap="none" spc="0" normalizeH="0" baseline="0" noProof="0" dirty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38" name="Text Box 20"/>
              <p:cNvSpPr txBox="1">
                <a:spLocks noChangeArrowheads="1"/>
              </p:cNvSpPr>
              <p:nvPr/>
            </p:nvSpPr>
            <p:spPr bwMode="auto">
              <a:xfrm>
                <a:off x="1968" y="3240"/>
                <a:ext cx="55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47602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412" name="Group 21"/>
          <p:cNvGrpSpPr/>
          <p:nvPr/>
        </p:nvGrpSpPr>
        <p:grpSpPr>
          <a:xfrm>
            <a:off x="3581400" y="4572000"/>
            <a:ext cx="1927225" cy="1504950"/>
            <a:chOff x="2544" y="2448"/>
            <a:chExt cx="1214" cy="948"/>
          </a:xfrm>
        </p:grpSpPr>
        <p:sp>
          <p:nvSpPr>
            <p:cNvPr id="13323" name="Text Box 22"/>
            <p:cNvSpPr txBox="1">
              <a:spLocks noChangeArrowheads="1"/>
            </p:cNvSpPr>
            <p:nvPr/>
          </p:nvSpPr>
          <p:spPr bwMode="auto">
            <a:xfrm>
              <a:off x="2544" y="2448"/>
              <a:ext cx="74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algn="ctr" defTabSz="914400" eaLnBrk="1" hangingPunct="1">
                <a:buClr>
                  <a:schemeClr val="accent2"/>
                </a:buClr>
                <a:buSzTx/>
                <a:buFontTx/>
                <a:buNone/>
                <a:defRPr/>
              </a:pPr>
              <a:r>
                <a:rPr kumimoji="0" lang="en-US" altLang="zh-CN" sz="2000" kern="1200" cap="none" spc="0" normalizeH="0" baseline="0" noProof="0" dirty="0">
                  <a:latin typeface="+mn-lt"/>
                  <a:ea typeface="SimSun" panose="02010600030101010101" pitchFamily="2" charset="-122"/>
                  <a:cs typeface="+mn-cs"/>
                </a:rPr>
                <a:t>         2*</a:t>
              </a:r>
              <a:endParaRPr kumimoji="0" lang="en-US" altLang="zh-CN" sz="2000" kern="1200" cap="none" spc="0" normalizeH="0" baseline="0" noProof="0" dirty="0">
                <a:latin typeface="+mn-lt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3324" name="Line 23"/>
            <p:cNvSpPr>
              <a:spLocks noChangeShapeType="1"/>
            </p:cNvSpPr>
            <p:nvPr/>
          </p:nvSpPr>
          <p:spPr bwMode="auto">
            <a:xfrm flipV="1">
              <a:off x="2726" y="2688"/>
              <a:ext cx="357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25" name="Line 24"/>
            <p:cNvSpPr>
              <a:spLocks noChangeShapeType="1"/>
            </p:cNvSpPr>
            <p:nvPr/>
          </p:nvSpPr>
          <p:spPr bwMode="auto">
            <a:xfrm flipH="1" flipV="1">
              <a:off x="3179" y="2688"/>
              <a:ext cx="36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26" name="Line 25"/>
            <p:cNvSpPr>
              <a:spLocks noChangeShapeType="1"/>
            </p:cNvSpPr>
            <p:nvPr/>
          </p:nvSpPr>
          <p:spPr bwMode="auto">
            <a:xfrm flipV="1">
              <a:off x="3110" y="2672"/>
              <a:ext cx="16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23" name="Group 26"/>
            <p:cNvGrpSpPr/>
            <p:nvPr/>
          </p:nvGrpSpPr>
          <p:grpSpPr>
            <a:xfrm>
              <a:off x="2589" y="3139"/>
              <a:ext cx="1169" cy="257"/>
              <a:chOff x="1536" y="3235"/>
              <a:chExt cx="1169" cy="257"/>
            </a:xfrm>
          </p:grpSpPr>
          <p:sp>
            <p:nvSpPr>
              <p:cNvPr id="13328" name="Text Box 27"/>
              <p:cNvSpPr txBox="1">
                <a:spLocks noChangeArrowheads="1"/>
              </p:cNvSpPr>
              <p:nvPr/>
            </p:nvSpPr>
            <p:spPr bwMode="auto">
              <a:xfrm>
                <a:off x="1536" y="3235"/>
                <a:ext cx="292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29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29" name="Text Box 28"/>
              <p:cNvSpPr txBox="1">
                <a:spLocks noChangeArrowheads="1"/>
              </p:cNvSpPr>
              <p:nvPr/>
            </p:nvSpPr>
            <p:spPr bwMode="auto">
              <a:xfrm>
                <a:off x="2413" y="3240"/>
                <a:ext cx="292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27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  <p:sp>
            <p:nvSpPr>
              <p:cNvPr id="13330" name="Text Box 29"/>
              <p:cNvSpPr txBox="1">
                <a:spLocks noChangeArrowheads="1"/>
              </p:cNvSpPr>
              <p:nvPr/>
            </p:nvSpPr>
            <p:spPr bwMode="auto">
              <a:xfrm>
                <a:off x="1968" y="3240"/>
                <a:ext cx="292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>
                    <a:schemeClr val="accent2"/>
                  </a:buClr>
                  <a:buSzTx/>
                  <a:buFontTx/>
                  <a:buNone/>
                  <a:defRPr/>
                </a:pPr>
                <a:r>
                  <a:rPr kumimoji="0" lang="en-US" altLang="zh-CN" sz="2000" kern="1200" cap="none" spc="0" normalizeH="0" baseline="0" noProof="0">
                    <a:latin typeface="+mn-lt"/>
                    <a:ea typeface="SimSun" panose="02010600030101010101" pitchFamily="2" charset="-122"/>
                    <a:cs typeface="+mn-cs"/>
                  </a:rPr>
                  <a:t>22</a:t>
                </a:r>
                <a:endParaRPr kumimoji="0" lang="en-US" altLang="zh-CN" sz="2000" kern="1200" cap="none" spc="0" normalizeH="0" baseline="0" noProof="0">
                  <a:latin typeface="+mn-lt"/>
                  <a:ea typeface="SimSun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2766" name="Text Box 30"/>
          <p:cNvSpPr txBox="1">
            <a:spLocks noChangeArrowheads="1"/>
          </p:cNvSpPr>
          <p:nvPr/>
        </p:nvSpPr>
        <p:spPr bwMode="auto">
          <a:xfrm>
            <a:off x="1143000" y="6064250"/>
            <a:ext cx="1524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C00000"/>
                </a:solidFill>
                <a:latin typeface="+mn-lt"/>
                <a:ea typeface="SimSun" panose="02010600030101010101" pitchFamily="2" charset="-122"/>
                <a:cs typeface="+mn-cs"/>
              </a:rPr>
              <a:t>ZIP code</a:t>
            </a:r>
            <a:endParaRPr kumimoji="0" lang="en-US" altLang="zh-CN" sz="2000" kern="1200" cap="none" spc="0" normalizeH="0" baseline="0" noProof="0" dirty="0">
              <a:solidFill>
                <a:srgbClr val="C00000"/>
              </a:solidFill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3733800" y="6064250"/>
            <a:ext cx="1524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solidFill>
                  <a:srgbClr val="C00000"/>
                </a:solidFill>
                <a:latin typeface="+mn-lt"/>
                <a:ea typeface="SimSun" panose="02010600030101010101" pitchFamily="2" charset="-122"/>
                <a:cs typeface="+mn-cs"/>
              </a:rPr>
              <a:t>Age</a:t>
            </a:r>
            <a:endParaRPr kumimoji="0" lang="en-US" altLang="zh-CN" sz="2000" kern="1200" cap="none" spc="0" normalizeH="0" baseline="0" noProof="0">
              <a:solidFill>
                <a:srgbClr val="C00000"/>
              </a:solidFill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72768" name="Text Box 32"/>
          <p:cNvSpPr txBox="1">
            <a:spLocks noChangeArrowheads="1"/>
          </p:cNvSpPr>
          <p:nvPr/>
        </p:nvSpPr>
        <p:spPr bwMode="auto">
          <a:xfrm>
            <a:off x="6172200" y="6064250"/>
            <a:ext cx="1524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solidFill>
                  <a:srgbClr val="C00000"/>
                </a:solidFill>
                <a:latin typeface="+mn-lt"/>
                <a:ea typeface="SimSun" panose="02010600030101010101" pitchFamily="2" charset="-122"/>
                <a:cs typeface="+mn-cs"/>
              </a:rPr>
              <a:t>Sex</a:t>
            </a:r>
            <a:endParaRPr kumimoji="0" lang="en-US" altLang="zh-CN" sz="2000" kern="1200" cap="none" spc="0" normalizeH="0" baseline="0" noProof="0">
              <a:solidFill>
                <a:srgbClr val="C00000"/>
              </a:solidFill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416" name="Rectangle 2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SimSun" panose="02010600030101010101" pitchFamily="2" charset="-122"/>
              </a:rPr>
              <a:t>Generalization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741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4876800"/>
          </a:xfrm>
        </p:spPr>
        <p:txBody>
          <a:bodyPr vert="horz" wrap="square" lIns="91440" tIns="45720" rIns="91440" bIns="45720" anchor="t"/>
          <a:p>
            <a:r>
              <a:rPr lang="en-US" altLang="zh-CN" sz="2700" dirty="0">
                <a:solidFill>
                  <a:srgbClr val="C00000"/>
                </a:solidFill>
                <a:ea typeface="SimSun" panose="02010600030101010101" pitchFamily="2" charset="-122"/>
              </a:rPr>
              <a:t>Goal of k-Anonymity</a:t>
            </a:r>
            <a:endParaRPr lang="en-US" altLang="zh-CN" sz="2700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Each record is indistinguishable from at least k-1 other records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These k records form an equivalence class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r>
              <a:rPr lang="en-US" altLang="zh-CN" sz="2700" dirty="0">
                <a:solidFill>
                  <a:srgbClr val="C00000"/>
                </a:solidFill>
                <a:ea typeface="SimSun" panose="02010600030101010101" pitchFamily="2" charset="-122"/>
              </a:rPr>
              <a:t>Generalization:</a:t>
            </a:r>
            <a:r>
              <a:rPr lang="en-US" altLang="zh-CN" sz="2700" dirty="0">
                <a:solidFill>
                  <a:schemeClr val="accent2"/>
                </a:solidFill>
                <a:ea typeface="SimSun" panose="02010600030101010101" pitchFamily="2" charset="-122"/>
              </a:rPr>
              <a:t> replace quasi-identifiers with less specific, but semantically consistent values</a:t>
            </a:r>
            <a:endParaRPr lang="en-US" altLang="zh-CN" sz="27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>
              <a:buNone/>
            </a:pPr>
            <a:endParaRPr lang="en-US" altLang="zh-CN" sz="2700" dirty="0">
              <a:ea typeface="SimSun" panose="02010600030101010101" pitchFamily="2" charset="-122"/>
            </a:endParaRPr>
          </a:p>
          <a:p>
            <a:pPr lvl="1"/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1741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0" i="0" u="none" kern="1200" baseline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ClrTx/>
              <a:buNone/>
            </a:pPr>
            <a:r>
              <a:rPr sz="1200" dirty="0">
                <a:latin typeface="Arial" panose="020B0604020202020204" pitchFamily="34" charset="0"/>
              </a:rPr>
              <a:t>slide </a:t>
            </a:r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0</TotalTime>
  <Words>4682</Words>
  <Application>WPS Presentation</Application>
  <PresentationFormat>On-screen Show (4:3)</PresentationFormat>
  <Paragraphs>649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Tahoma</vt:lpstr>
      <vt:lpstr>Monotype Sorts</vt:lpstr>
      <vt:lpstr>Times New Roman</vt:lpstr>
      <vt:lpstr>padmaa-Bold.1.1</vt:lpstr>
      <vt:lpstr>Droid Sans Fallback</vt:lpstr>
      <vt:lpstr>Abyssinica SIL</vt:lpstr>
      <vt:lpstr>Segoe UI</vt:lpstr>
      <vt:lpstr>Open Sans</vt:lpstr>
      <vt:lpstr>Verdana</vt:lpstr>
      <vt:lpstr>Segoe Print</vt:lpstr>
      <vt:lpstr>Microsoft YaHei</vt:lpstr>
      <vt:lpstr/>
      <vt:lpstr>Arial Unicode MS</vt:lpstr>
      <vt:lpstr>Wingdings</vt:lpstr>
      <vt:lpstr>Business Cooperate</vt:lpstr>
      <vt:lpstr>k-Anonymity</vt:lpstr>
      <vt:lpstr>Background</vt:lpstr>
      <vt:lpstr>What About Privacy?</vt:lpstr>
      <vt:lpstr>Re-identification by Linking</vt:lpstr>
      <vt:lpstr>Quasi-Identifiers</vt:lpstr>
      <vt:lpstr>Classification of Attributes</vt:lpstr>
      <vt:lpstr>K-Anonymity: Intuition</vt:lpstr>
      <vt:lpstr>K-Anonymity Protection Model</vt:lpstr>
      <vt:lpstr>Generalization</vt:lpstr>
      <vt:lpstr>Achieving k-Anonymity</vt:lpstr>
      <vt:lpstr>Generalization in Action</vt:lpstr>
      <vt:lpstr>Example of a k-Anonymous Table</vt:lpstr>
      <vt:lpstr>Example of Generalization (1)</vt:lpstr>
      <vt:lpstr>Example of Generalization (2)</vt:lpstr>
      <vt:lpstr>Attacks on k-Anonymity</vt:lpstr>
      <vt:lpstr>PowerPoint 演示文稿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380S - Theory and Practice of Secure Systems</dc:title>
  <dc:creator>Vitaly Shmatikov</dc:creator>
  <dc:subject>k-Anonymity</dc:subject>
  <cp:lastModifiedBy>Jawad</cp:lastModifiedBy>
  <cp:revision>6026</cp:revision>
  <cp:lastPrinted>1998-09-22T18:15:00Z</cp:lastPrinted>
  <dcterms:created xsi:type="dcterms:W3CDTF">1997-09-07T20:51:00Z</dcterms:created>
  <dcterms:modified xsi:type="dcterms:W3CDTF">2018-03-05T16:38:33Z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  <property fmtid="{D5CDD505-2E9C-101B-9397-08002B2CF9AE}" pid="22" name="KSOProductBuildVer">
    <vt:lpwstr>1033-10.2.0.5996</vt:lpwstr>
  </property>
</Properties>
</file>