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985000" cy="9283700"/>
  <p:embeddedFontLst>
    <p:embeddedFont>
      <p:font typeface="Roboto"/>
      <p:regular r:id="rId30"/>
      <p:bold r:id="rId31"/>
      <p:italic r:id="rId32"/>
      <p:boldItalic r:id="rId33"/>
    </p:embeddedFont>
    <p:embeddedFont>
      <p:font typeface="Tahoma"/>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9">
          <p15:clr>
            <a:srgbClr val="000000"/>
          </p15:clr>
        </p15:guide>
        <p15:guide id="2" pos="2880">
          <p15:clr>
            <a:srgbClr val="000000"/>
          </p15:clr>
        </p15:guide>
      </p15:sldGuideLst>
    </p:ext>
    <p:ext uri="http://customooxmlschemas.google.com/">
      <go:slidesCustomData xmlns:go="http://customooxmlschemas.google.com/" r:id="rId40" roundtripDataSignature="AMtx7mhsPxCi5aI7H1C7OpZB8BMBQ1Uk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2C28DF-0ABE-4592-A5A4-A8E87EBD4AB6}">
  <a:tblStyle styleId="{F12C28DF-0ABE-4592-A5A4-A8E87EBD4AB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9"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Tahoma-bold.fntdata"/><Relationship Id="rId12" Type="http://schemas.openxmlformats.org/officeDocument/2006/relationships/slide" Target="slides/slide6.xml"/><Relationship Id="rId34" Type="http://schemas.openxmlformats.org/officeDocument/2006/relationships/font" Target="fonts/Tahoma-regular.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25775" cy="463550"/>
          </a:xfrm>
          <a:prstGeom prst="rect">
            <a:avLst/>
          </a:prstGeom>
          <a:noFill/>
          <a:ln>
            <a:noFill/>
          </a:ln>
        </p:spPr>
        <p:txBody>
          <a:bodyPr anchorCtr="0" anchor="t" bIns="46450" lIns="92925" spcFirstLastPara="1" rIns="92925" wrap="square" tIns="46450">
            <a:noAutofit/>
          </a:bodyPr>
          <a:lstStyle>
            <a:lvl1pPr lvl="0" marR="0" rtl="0" algn="l">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2pPr>
            <a:lvl3pPr lvl="2"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3pPr>
            <a:lvl4pPr lvl="3"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4pPr>
            <a:lvl5pPr lvl="4"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5pPr>
            <a:lvl6pPr lvl="5"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6pPr>
            <a:lvl7pPr lvl="6"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7pPr>
            <a:lvl8pPr lvl="7"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8pPr>
            <a:lvl9pPr lvl="8"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9pPr>
          </a:lstStyle>
          <a:p/>
        </p:txBody>
      </p:sp>
      <p:sp>
        <p:nvSpPr>
          <p:cNvPr id="4" name="Google Shape;4;n"/>
          <p:cNvSpPr txBox="1"/>
          <p:nvPr>
            <p:ph idx="10" type="dt"/>
          </p:nvPr>
        </p:nvSpPr>
        <p:spPr>
          <a:xfrm>
            <a:off x="3959225" y="0"/>
            <a:ext cx="3025775" cy="463550"/>
          </a:xfrm>
          <a:prstGeom prst="rect">
            <a:avLst/>
          </a:prstGeom>
          <a:noFill/>
          <a:ln>
            <a:noFill/>
          </a:ln>
        </p:spPr>
        <p:txBody>
          <a:bodyPr anchorCtr="0" anchor="t" bIns="46450" lIns="92925" spcFirstLastPara="1" rIns="92925" wrap="square" tIns="46450">
            <a:noAutofit/>
          </a:bodyPr>
          <a:lstStyle>
            <a:lvl1pPr lvl="0" marR="0" rtl="0" algn="r">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2pPr>
            <a:lvl3pPr lvl="2"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3pPr>
            <a:lvl4pPr lvl="3"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4pPr>
            <a:lvl5pPr lvl="4"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5pPr>
            <a:lvl6pPr lvl="5"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6pPr>
            <a:lvl7pPr lvl="6"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7pPr>
            <a:lvl8pPr lvl="7"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8pPr>
            <a:lvl9pPr lvl="8"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9pPr>
          </a:lstStyle>
          <a:p/>
        </p:txBody>
      </p:sp>
      <p:sp>
        <p:nvSpPr>
          <p:cNvPr id="5" name="Google Shape;5;n"/>
          <p:cNvSpPr/>
          <p:nvPr>
            <p:ph idx="3"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30275" y="4408488"/>
            <a:ext cx="5124450" cy="4178300"/>
          </a:xfrm>
          <a:prstGeom prst="rect">
            <a:avLst/>
          </a:prstGeom>
          <a:noFill/>
          <a:ln>
            <a:noFill/>
          </a:ln>
        </p:spPr>
        <p:txBody>
          <a:bodyPr anchorCtr="0" anchor="t" bIns="46450" lIns="92925" spcFirstLastPara="1" rIns="92925" wrap="square" tIns="464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0150"/>
            <a:ext cx="3025775" cy="463550"/>
          </a:xfrm>
          <a:prstGeom prst="rect">
            <a:avLst/>
          </a:prstGeom>
          <a:noFill/>
          <a:ln>
            <a:noFill/>
          </a:ln>
        </p:spPr>
        <p:txBody>
          <a:bodyPr anchorCtr="0" anchor="b" bIns="46450" lIns="92925" spcFirstLastPara="1" rIns="92925" wrap="square" tIns="46450">
            <a:noAutofit/>
          </a:bodyPr>
          <a:lstStyle>
            <a:lvl1pPr lvl="0" marR="0" rtl="0" algn="l">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2pPr>
            <a:lvl3pPr lvl="2"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3pPr>
            <a:lvl4pPr lvl="3"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4pPr>
            <a:lvl5pPr lvl="4"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5pPr>
            <a:lvl6pPr lvl="5"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6pPr>
            <a:lvl7pPr lvl="6"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7pPr>
            <a:lvl8pPr lvl="7"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8pPr>
            <a:lvl9pPr lvl="8"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9pPr>
          </a:lstStyle>
          <a:p/>
        </p:txBody>
      </p:sp>
      <p:sp>
        <p:nvSpPr>
          <p:cNvPr id="8" name="Google Shape;8;n"/>
          <p:cNvSpPr txBox="1"/>
          <p:nvPr>
            <p:ph idx="12" type="sldNum"/>
          </p:nvPr>
        </p:nvSpPr>
        <p:spPr>
          <a:xfrm>
            <a:off x="3959225" y="8820150"/>
            <a:ext cx="3025775" cy="463550"/>
          </a:xfrm>
          <a:prstGeom prst="rect">
            <a:avLst/>
          </a:prstGeom>
          <a:noFill/>
          <a:ln>
            <a:noFill/>
          </a:ln>
        </p:spPr>
        <p:txBody>
          <a:bodyPr anchorCtr="0" anchor="b" bIns="46450" lIns="92925" spcFirstLastPara="1" rIns="92925" wrap="square" tIns="464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1106488" y="812800"/>
            <a:ext cx="5345112"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95" name="Google Shape;95;p1:notes"/>
          <p:cNvSpPr txBox="1"/>
          <p:nvPr>
            <p:ph idx="1" type="body"/>
          </p:nvPr>
        </p:nvSpPr>
        <p:spPr>
          <a:xfrm>
            <a:off x="755650" y="5078413"/>
            <a:ext cx="6048375" cy="4811712"/>
          </a:xfrm>
          <a:prstGeom prst="rect">
            <a:avLst/>
          </a:prstGeom>
          <a:noFill/>
          <a:ln>
            <a:noFill/>
          </a:ln>
        </p:spPr>
        <p:txBody>
          <a:bodyPr anchorCtr="0" anchor="ctr" bIns="46450" lIns="92925" spcFirstLastPara="1" rIns="92925" wrap="square" tIns="46450">
            <a:noAutofit/>
          </a:bodyPr>
          <a:lstStyle/>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96" name="Google Shape;96;p1:notes"/>
          <p:cNvSpPr txBox="1"/>
          <p:nvPr>
            <p:ph idx="12" type="sldNum"/>
          </p:nvPr>
        </p:nvSpPr>
        <p:spPr>
          <a:xfrm>
            <a:off x="3959225" y="8820150"/>
            <a:ext cx="3025775" cy="463550"/>
          </a:xfrm>
          <a:prstGeom prst="rect">
            <a:avLst/>
          </a:prstGeom>
          <a:noFill/>
          <a:ln>
            <a:noFill/>
          </a:ln>
        </p:spPr>
        <p:txBody>
          <a:bodyPr anchorCtr="0" anchor="b" bIns="46450" lIns="92925" spcFirstLastPara="1" rIns="92925" wrap="square" tIns="46450">
            <a:noAutofit/>
          </a:bodyPr>
          <a:lstStyle/>
          <a:p>
            <a:pPr indent="0" lvl="0" marL="0" rtl="0" algn="r">
              <a:lnSpc>
                <a:spcPct val="113000"/>
              </a:lnSpc>
              <a:spcBef>
                <a:spcPts val="0"/>
              </a:spcBef>
              <a:spcAft>
                <a:spcPts val="0"/>
              </a:spcAft>
              <a:buSzPts val="1400"/>
              <a:buFont typeface="Open Sans"/>
              <a:buNone/>
            </a:pPr>
            <a:fld id="{00000000-1234-1234-1234-123412341234}" type="slidenum">
              <a:rPr lang="en-US" sz="1400">
                <a:solidFill>
                  <a:srgbClr val="000000"/>
                </a:solidFill>
                <a:latin typeface="Open Sans"/>
                <a:ea typeface="Open Sans"/>
                <a:cs typeface="Open Sans"/>
                <a:sym typeface="Open Sans"/>
              </a:rPr>
              <a:t>‹#›</a:t>
            </a:fld>
            <a:endParaRPr sz="1400">
              <a:solidFill>
                <a:srgbClr val="000000"/>
              </a:solidFill>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73" name="Google Shape;173;p8: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2" type="sldNum"/>
          </p:nvPr>
        </p:nvSpPr>
        <p:spPr>
          <a:xfrm>
            <a:off x="3959225" y="8820150"/>
            <a:ext cx="3025775" cy="46355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81" name="Google Shape;181;p9:notes"/>
          <p:cNvSpPr/>
          <p:nvPr>
            <p:ph idx="2" type="sldImg"/>
          </p:nvPr>
        </p:nvSpPr>
        <p:spPr>
          <a:xfrm>
            <a:off x="1174750" y="696913"/>
            <a:ext cx="4638675"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82" name="Google Shape;182;p9:notes"/>
          <p:cNvSpPr txBox="1"/>
          <p:nvPr>
            <p:ph idx="1" type="body"/>
          </p:nvPr>
        </p:nvSpPr>
        <p:spPr>
          <a:xfrm>
            <a:off x="930275" y="4408488"/>
            <a:ext cx="5124450" cy="4178300"/>
          </a:xfrm>
          <a:prstGeom prst="rect">
            <a:avLst/>
          </a:prstGeom>
          <a:noFill/>
          <a:ln>
            <a:noFill/>
          </a:ln>
        </p:spPr>
        <p:txBody>
          <a:bodyPr anchorCtr="0" anchor="t" bIns="46450" lIns="92925" spcFirstLastPara="1" rIns="92925" wrap="square" tIns="46450">
            <a:noAutofit/>
          </a:bodyPr>
          <a:lstStyle/>
          <a:p>
            <a:pPr indent="-227330" lvl="0" marL="22733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218" name="Google Shape;218;p10: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224" name="Google Shape;224;p11: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231" name="Google Shape;231;p12: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242" name="Google Shape;242;p13: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2" type="sldNum"/>
          </p:nvPr>
        </p:nvSpPr>
        <p:spPr>
          <a:xfrm>
            <a:off x="3959225" y="8820150"/>
            <a:ext cx="3025775" cy="46355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5" name="Google Shape;255;p14:notes"/>
          <p:cNvSpPr/>
          <p:nvPr>
            <p:ph idx="2" type="sldImg"/>
          </p:nvPr>
        </p:nvSpPr>
        <p:spPr>
          <a:xfrm>
            <a:off x="1174750" y="696913"/>
            <a:ext cx="4638675"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56" name="Google Shape;256;p14:notes"/>
          <p:cNvSpPr txBox="1"/>
          <p:nvPr>
            <p:ph idx="1" type="body"/>
          </p:nvPr>
        </p:nvSpPr>
        <p:spPr>
          <a:xfrm>
            <a:off x="930275" y="4408488"/>
            <a:ext cx="5124450" cy="4178300"/>
          </a:xfrm>
          <a:prstGeom prst="rect">
            <a:avLst/>
          </a:prstGeom>
          <a:noFill/>
          <a:ln>
            <a:noFill/>
          </a:ln>
        </p:spPr>
        <p:txBody>
          <a:bodyPr anchorCtr="0" anchor="t" bIns="46450" lIns="92925" spcFirstLastPara="1" rIns="92925" wrap="square" tIns="46450">
            <a:noAutofit/>
          </a:bodyPr>
          <a:lstStyle/>
          <a:p>
            <a:pPr indent="-227330" lvl="0" marL="22733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271" name="Google Shape;271;p15: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7670b8ab1_1_6:notes"/>
          <p:cNvSpPr/>
          <p:nvPr>
            <p:ph idx="2" type="sldImg"/>
          </p:nvPr>
        </p:nvSpPr>
        <p:spPr>
          <a:xfrm>
            <a:off x="1173163" y="696913"/>
            <a:ext cx="4641900" cy="34797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7670b8ab1_1_6:notes"/>
          <p:cNvSpPr txBox="1"/>
          <p:nvPr>
            <p:ph idx="1" type="body"/>
          </p:nvPr>
        </p:nvSpPr>
        <p:spPr>
          <a:xfrm>
            <a:off x="930275" y="4408488"/>
            <a:ext cx="5124600" cy="41784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292" name="Google Shape;292;g107670b8ab1_1_6:notes"/>
          <p:cNvSpPr txBox="1"/>
          <p:nvPr>
            <p:ph idx="12" type="sldNum"/>
          </p:nvPr>
        </p:nvSpPr>
        <p:spPr>
          <a:xfrm>
            <a:off x="3959225" y="8820150"/>
            <a:ext cx="3025800" cy="4635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298" name="Google Shape;298;p16: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2" type="sldNum"/>
          </p:nvPr>
        </p:nvSpPr>
        <p:spPr>
          <a:xfrm>
            <a:off x="3959225" y="8820150"/>
            <a:ext cx="3025775" cy="46355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3" name="Google Shape;103;p2:notes"/>
          <p:cNvSpPr/>
          <p:nvPr>
            <p:ph idx="2" type="sldImg"/>
          </p:nvPr>
        </p:nvSpPr>
        <p:spPr>
          <a:xfrm>
            <a:off x="1174750" y="696913"/>
            <a:ext cx="4638675"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4" name="Google Shape;104;p2:notes"/>
          <p:cNvSpPr txBox="1"/>
          <p:nvPr>
            <p:ph idx="1" type="body"/>
          </p:nvPr>
        </p:nvSpPr>
        <p:spPr>
          <a:xfrm>
            <a:off x="930275" y="4408488"/>
            <a:ext cx="5124450" cy="4178300"/>
          </a:xfrm>
          <a:prstGeom prst="rect">
            <a:avLst/>
          </a:prstGeom>
          <a:noFill/>
          <a:ln>
            <a:noFill/>
          </a:ln>
        </p:spPr>
        <p:txBody>
          <a:bodyPr anchorCtr="0" anchor="t" bIns="46450" lIns="92925" spcFirstLastPara="1" rIns="92925" wrap="square" tIns="464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7271d1b74_0_1:notes"/>
          <p:cNvSpPr/>
          <p:nvPr>
            <p:ph idx="2" type="sldImg"/>
          </p:nvPr>
        </p:nvSpPr>
        <p:spPr>
          <a:xfrm>
            <a:off x="1173163" y="696913"/>
            <a:ext cx="4641900" cy="34797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7271d1b74_0_1:notes"/>
          <p:cNvSpPr txBox="1"/>
          <p:nvPr>
            <p:ph idx="1" type="body"/>
          </p:nvPr>
        </p:nvSpPr>
        <p:spPr>
          <a:xfrm>
            <a:off x="930275" y="4408488"/>
            <a:ext cx="5124600" cy="41784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305" name="Google Shape;305;g107271d1b74_0_1:notes"/>
          <p:cNvSpPr txBox="1"/>
          <p:nvPr>
            <p:ph idx="12" type="sldNum"/>
          </p:nvPr>
        </p:nvSpPr>
        <p:spPr>
          <a:xfrm>
            <a:off x="3959225" y="8820150"/>
            <a:ext cx="3025800" cy="4635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7271d1b74_0_7:notes"/>
          <p:cNvSpPr/>
          <p:nvPr>
            <p:ph idx="2" type="sldImg"/>
          </p:nvPr>
        </p:nvSpPr>
        <p:spPr>
          <a:xfrm>
            <a:off x="1173163" y="696913"/>
            <a:ext cx="4641900" cy="34797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7271d1b74_0_7:notes"/>
          <p:cNvSpPr txBox="1"/>
          <p:nvPr>
            <p:ph idx="1" type="body"/>
          </p:nvPr>
        </p:nvSpPr>
        <p:spPr>
          <a:xfrm>
            <a:off x="930275" y="4408488"/>
            <a:ext cx="5124600" cy="41784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312" name="Google Shape;312;g107271d1b74_0_7:notes"/>
          <p:cNvSpPr txBox="1"/>
          <p:nvPr>
            <p:ph idx="12" type="sldNum"/>
          </p:nvPr>
        </p:nvSpPr>
        <p:spPr>
          <a:xfrm>
            <a:off x="3959225" y="8820150"/>
            <a:ext cx="3025800" cy="4635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7271d1b74_0_23:notes"/>
          <p:cNvSpPr/>
          <p:nvPr>
            <p:ph idx="2" type="sldImg"/>
          </p:nvPr>
        </p:nvSpPr>
        <p:spPr>
          <a:xfrm>
            <a:off x="1173163" y="696913"/>
            <a:ext cx="4641900" cy="34797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7271d1b74_0_23:notes"/>
          <p:cNvSpPr txBox="1"/>
          <p:nvPr>
            <p:ph idx="1" type="body"/>
          </p:nvPr>
        </p:nvSpPr>
        <p:spPr>
          <a:xfrm>
            <a:off x="930275" y="4408488"/>
            <a:ext cx="5124600" cy="41784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319" name="Google Shape;319;g107271d1b74_0_23:notes"/>
          <p:cNvSpPr txBox="1"/>
          <p:nvPr>
            <p:ph idx="12" type="sldNum"/>
          </p:nvPr>
        </p:nvSpPr>
        <p:spPr>
          <a:xfrm>
            <a:off x="3959225" y="8820150"/>
            <a:ext cx="3025800" cy="4635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7271d1b74_0_18:notes"/>
          <p:cNvSpPr/>
          <p:nvPr>
            <p:ph idx="2" type="sldImg"/>
          </p:nvPr>
        </p:nvSpPr>
        <p:spPr>
          <a:xfrm>
            <a:off x="1173163" y="696913"/>
            <a:ext cx="4641900" cy="34797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7271d1b74_0_18:notes"/>
          <p:cNvSpPr txBox="1"/>
          <p:nvPr>
            <p:ph idx="1" type="body"/>
          </p:nvPr>
        </p:nvSpPr>
        <p:spPr>
          <a:xfrm>
            <a:off x="930275" y="4408488"/>
            <a:ext cx="5124600" cy="41784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326" name="Google Shape;326;g107271d1b74_0_18:notes"/>
          <p:cNvSpPr txBox="1"/>
          <p:nvPr>
            <p:ph idx="12" type="sldNum"/>
          </p:nvPr>
        </p:nvSpPr>
        <p:spPr>
          <a:xfrm>
            <a:off x="3959225" y="8820150"/>
            <a:ext cx="3025800" cy="4635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7670b8ab1_1_0:notes"/>
          <p:cNvSpPr/>
          <p:nvPr>
            <p:ph idx="2" type="sldImg"/>
          </p:nvPr>
        </p:nvSpPr>
        <p:spPr>
          <a:xfrm>
            <a:off x="1173163" y="696913"/>
            <a:ext cx="4641900" cy="34797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7670b8ab1_1_0:notes"/>
          <p:cNvSpPr txBox="1"/>
          <p:nvPr>
            <p:ph idx="1" type="body"/>
          </p:nvPr>
        </p:nvSpPr>
        <p:spPr>
          <a:xfrm>
            <a:off x="930275" y="4408488"/>
            <a:ext cx="5124600" cy="41784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12" name="Google Shape;112;g107670b8ab1_1_0:notes"/>
          <p:cNvSpPr txBox="1"/>
          <p:nvPr>
            <p:ph idx="12" type="sldNum"/>
          </p:nvPr>
        </p:nvSpPr>
        <p:spPr>
          <a:xfrm>
            <a:off x="3959225" y="8820150"/>
            <a:ext cx="3025800" cy="4635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18" name="Google Shape;118;p3: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2" type="sldNum"/>
          </p:nvPr>
        </p:nvSpPr>
        <p:spPr>
          <a:xfrm>
            <a:off x="3959225" y="8820150"/>
            <a:ext cx="3025775" cy="46355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5" name="Google Shape;125;p4:notes"/>
          <p:cNvSpPr/>
          <p:nvPr>
            <p:ph idx="2" type="sldImg"/>
          </p:nvPr>
        </p:nvSpPr>
        <p:spPr>
          <a:xfrm>
            <a:off x="1174750" y="696913"/>
            <a:ext cx="4638675"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26" name="Google Shape;126;p4:notes"/>
          <p:cNvSpPr txBox="1"/>
          <p:nvPr>
            <p:ph idx="1" type="body"/>
          </p:nvPr>
        </p:nvSpPr>
        <p:spPr>
          <a:xfrm>
            <a:off x="930275" y="4408488"/>
            <a:ext cx="5124450" cy="4178300"/>
          </a:xfrm>
          <a:prstGeom prst="rect">
            <a:avLst/>
          </a:prstGeom>
          <a:noFill/>
          <a:ln>
            <a:noFill/>
          </a:ln>
        </p:spPr>
        <p:txBody>
          <a:bodyPr anchorCtr="0" anchor="t" bIns="46450" lIns="92925" spcFirstLastPara="1" rIns="92925" wrap="square" tIns="4645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2" type="sldNum"/>
          </p:nvPr>
        </p:nvSpPr>
        <p:spPr>
          <a:xfrm>
            <a:off x="3959225" y="8820150"/>
            <a:ext cx="3025775" cy="463550"/>
          </a:xfrm>
          <a:prstGeom prst="rect">
            <a:avLst/>
          </a:prstGeom>
          <a:noFill/>
          <a:ln>
            <a:noFill/>
          </a:ln>
        </p:spPr>
        <p:txBody>
          <a:bodyPr anchorCtr="0" anchor="b" bIns="46450" lIns="92925" spcFirstLastPara="1" rIns="92925" wrap="square" tIns="4645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0" name="Google Shape;140;p5:notes"/>
          <p:cNvSpPr/>
          <p:nvPr>
            <p:ph idx="2" type="sldImg"/>
          </p:nvPr>
        </p:nvSpPr>
        <p:spPr>
          <a:xfrm>
            <a:off x="1174750" y="696913"/>
            <a:ext cx="4638675"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41" name="Google Shape;141;p5:notes"/>
          <p:cNvSpPr txBox="1"/>
          <p:nvPr>
            <p:ph idx="1" type="body"/>
          </p:nvPr>
        </p:nvSpPr>
        <p:spPr>
          <a:xfrm>
            <a:off x="930275" y="4408488"/>
            <a:ext cx="5124450" cy="4178300"/>
          </a:xfrm>
          <a:prstGeom prst="rect">
            <a:avLst/>
          </a:prstGeom>
          <a:noFill/>
          <a:ln>
            <a:noFill/>
          </a:ln>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47" name="Google Shape;147;p6: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73c738d7c_0_0:notes"/>
          <p:cNvSpPr/>
          <p:nvPr>
            <p:ph idx="2" type="sldImg"/>
          </p:nvPr>
        </p:nvSpPr>
        <p:spPr>
          <a:xfrm>
            <a:off x="1173163" y="696913"/>
            <a:ext cx="4641900" cy="34797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73c738d7c_0_0:notes"/>
          <p:cNvSpPr txBox="1"/>
          <p:nvPr>
            <p:ph idx="1" type="body"/>
          </p:nvPr>
        </p:nvSpPr>
        <p:spPr>
          <a:xfrm>
            <a:off x="930275" y="4408488"/>
            <a:ext cx="5124600" cy="41784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61" name="Google Shape;161;g1073c738d7c_0_0:notes"/>
          <p:cNvSpPr txBox="1"/>
          <p:nvPr>
            <p:ph idx="12" type="sldNum"/>
          </p:nvPr>
        </p:nvSpPr>
        <p:spPr>
          <a:xfrm>
            <a:off x="3959225" y="8820150"/>
            <a:ext cx="3025800" cy="4635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930275" y="4408488"/>
            <a:ext cx="5124450" cy="41783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67" name="Google Shape;167;p7:notes"/>
          <p:cNvSpPr/>
          <p:nvPr>
            <p:ph idx="2" type="sldImg"/>
          </p:nvPr>
        </p:nvSpPr>
        <p:spPr>
          <a:xfrm>
            <a:off x="1173163" y="696913"/>
            <a:ext cx="4641850"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7" name="Shape 17"/>
        <p:cNvGrpSpPr/>
        <p:nvPr/>
      </p:nvGrpSpPr>
      <p:grpSpPr>
        <a:xfrm>
          <a:off x="0" y="0"/>
          <a:ext cx="0" cy="0"/>
          <a:chOff x="0" y="0"/>
          <a:chExt cx="0" cy="0"/>
        </a:xfrm>
      </p:grpSpPr>
      <p:pic>
        <p:nvPicPr>
          <p:cNvPr descr="关系图" id="18" name="Google Shape;18;p18"/>
          <p:cNvPicPr preferRelativeResize="0"/>
          <p:nvPr/>
        </p:nvPicPr>
        <p:blipFill rotWithShape="1">
          <a:blip r:embed="rId2">
            <a:alphaModFix/>
          </a:blip>
          <a:srcRect b="10909" l="0" r="2527" t="0"/>
          <a:stretch/>
        </p:blipFill>
        <p:spPr>
          <a:xfrm>
            <a:off x="179388" y="692150"/>
            <a:ext cx="8913812" cy="6110288"/>
          </a:xfrm>
          <a:prstGeom prst="rect">
            <a:avLst/>
          </a:prstGeom>
          <a:noFill/>
          <a:ln>
            <a:noFill/>
          </a:ln>
        </p:spPr>
      </p:pic>
      <p:sp>
        <p:nvSpPr>
          <p:cNvPr id="19" name="Google Shape;19;p18"/>
          <p:cNvSpPr/>
          <p:nvPr/>
        </p:nvSpPr>
        <p:spPr>
          <a:xfrm>
            <a:off x="1588" y="549275"/>
            <a:ext cx="9144000" cy="1511300"/>
          </a:xfrm>
          <a:prstGeom prst="rect">
            <a:avLst/>
          </a:prstGeom>
          <a:gradFill>
            <a:gsLst>
              <a:gs pos="0">
                <a:srgbClr val="FFFFFF"/>
              </a:gs>
              <a:gs pos="100000">
                <a:srgbClr val="808080">
                  <a:alpha val="53725"/>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ahoma"/>
              <a:buNone/>
            </a:pPr>
            <a:r>
              <a:t/>
            </a:r>
            <a:endParaRPr b="0" i="0" sz="1800" u="none" cap="none" strike="noStrike">
              <a:solidFill>
                <a:schemeClr val="dk1"/>
              </a:solidFill>
              <a:latin typeface="Arial"/>
              <a:ea typeface="Arial"/>
              <a:cs typeface="Arial"/>
              <a:sym typeface="Arial"/>
            </a:endParaRPr>
          </a:p>
        </p:txBody>
      </p:sp>
      <p:sp>
        <p:nvSpPr>
          <p:cNvPr id="20" name="Google Shape;20;p18"/>
          <p:cNvSpPr txBox="1"/>
          <p:nvPr>
            <p:ph idx="1" type="subTitle"/>
          </p:nvPr>
        </p:nvSpPr>
        <p:spPr>
          <a:xfrm>
            <a:off x="1908175" y="2492375"/>
            <a:ext cx="5545138" cy="1222375"/>
          </a:xfrm>
          <a:prstGeom prst="rect">
            <a:avLst/>
          </a:prstGeom>
          <a:noFill/>
          <a:ln>
            <a:noFill/>
          </a:ln>
        </p:spPr>
        <p:txBody>
          <a:bodyPr anchorCtr="0" anchor="ctr"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1" name="Google Shape;21;p18"/>
          <p:cNvSpPr txBox="1"/>
          <p:nvPr>
            <p:ph type="ctrTitle"/>
          </p:nvPr>
        </p:nvSpPr>
        <p:spPr>
          <a:xfrm>
            <a:off x="755650" y="620713"/>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Font typeface="Tahoma"/>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3" name="Google Shape;23;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280"/>
              </a:spcBef>
              <a:spcAft>
                <a:spcPts val="0"/>
              </a:spcAft>
              <a:buSzPts val="1400"/>
              <a:buFont typeface="Tahoma"/>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4" name="Google Shape;24;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r">
              <a:spcBef>
                <a:spcPts val="0"/>
              </a:spcBef>
              <a:spcAft>
                <a:spcPts val="0"/>
              </a:spcAft>
              <a:buNone/>
            </a:pPr>
            <a:r>
              <a:rPr lang="en-US"/>
              <a:t>slide </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1000"/>
                                        <p:tgtEl>
                                          <p:spTgt spid="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27"/>
          <p:cNvSpPr/>
          <p:nvPr>
            <p:ph idx="2" type="pic"/>
          </p:nvPr>
        </p:nvSpPr>
        <p:spPr>
          <a:xfrm>
            <a:off x="3887788" y="987425"/>
            <a:ext cx="4629150" cy="4873625"/>
          </a:xfrm>
          <a:prstGeom prst="rect">
            <a:avLst/>
          </a:prstGeom>
          <a:noFill/>
          <a:ln>
            <a:noFill/>
          </a:ln>
        </p:spPr>
      </p:sp>
      <p:sp>
        <p:nvSpPr>
          <p:cNvPr id="77" name="Google Shape;77;p2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79" name="Google Shape;79;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80" name="Google Shape;80;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85" name="Google Shape;85;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86" name="Google Shape;86;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91" name="Google Shape;91;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92" name="Google Shape;92;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9" name="Google Shape;29;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0" name="Google Shape;30;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6" name="Google Shape;36;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7" name="Google Shape;37;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41" name="Google Shape;41;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42" name="Google Shape;42;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3" name="Shape 43"/>
        <p:cNvGrpSpPr/>
        <p:nvPr/>
      </p:nvGrpSpPr>
      <p:grpSpPr>
        <a:xfrm>
          <a:off x="0" y="0"/>
          <a:ext cx="0" cy="0"/>
          <a:chOff x="0" y="0"/>
          <a:chExt cx="0" cy="0"/>
        </a:xfrm>
      </p:grpSpPr>
      <p:sp>
        <p:nvSpPr>
          <p:cNvPr id="44" name="Google Shape;4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46" name="Google Shape;46;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47" name="Google Shape;47;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23"/>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2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51" name="Google Shape;51;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52" name="Google Shape;52;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53" name="Google Shape;53;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4"/>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24"/>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4"/>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4"/>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4"/>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61" name="Google Shape;61;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62" name="Google Shape;62;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65" name="Google Shape;65;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66" name="Google Shape;66;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2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2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72" name="Google Shape;72;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73" name="Google Shape;73;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Clr>
                <a:schemeClr val="lt2"/>
              </a:buClr>
              <a:buSzPts val="1400"/>
              <a:buFont typeface="Tahoma"/>
              <a:buNone/>
              <a:defRPr/>
            </a:lvl1pPr>
            <a:lvl2pPr indent="0" lvl="1" marL="0" algn="r">
              <a:lnSpc>
                <a:spcPct val="100000"/>
              </a:lnSpc>
              <a:spcBef>
                <a:spcPts val="0"/>
              </a:spcBef>
              <a:spcAft>
                <a:spcPts val="0"/>
              </a:spcAft>
              <a:buClr>
                <a:schemeClr val="lt2"/>
              </a:buClr>
              <a:buSzPts val="1400"/>
              <a:buFont typeface="Tahoma"/>
              <a:buNone/>
              <a:defRPr/>
            </a:lvl2pPr>
            <a:lvl3pPr indent="0" lvl="2" marL="0" algn="r">
              <a:lnSpc>
                <a:spcPct val="100000"/>
              </a:lnSpc>
              <a:spcBef>
                <a:spcPts val="0"/>
              </a:spcBef>
              <a:spcAft>
                <a:spcPts val="0"/>
              </a:spcAft>
              <a:buClr>
                <a:schemeClr val="lt2"/>
              </a:buClr>
              <a:buSzPts val="1400"/>
              <a:buFont typeface="Tahoma"/>
              <a:buNone/>
              <a:defRPr/>
            </a:lvl3pPr>
            <a:lvl4pPr indent="0" lvl="3" marL="0" algn="r">
              <a:lnSpc>
                <a:spcPct val="100000"/>
              </a:lnSpc>
              <a:spcBef>
                <a:spcPts val="0"/>
              </a:spcBef>
              <a:spcAft>
                <a:spcPts val="0"/>
              </a:spcAft>
              <a:buClr>
                <a:schemeClr val="lt2"/>
              </a:buClr>
              <a:buSzPts val="1400"/>
              <a:buFont typeface="Tahoma"/>
              <a:buNone/>
              <a:defRPr/>
            </a:lvl4pPr>
            <a:lvl5pPr indent="0" lvl="4" marL="0" algn="r">
              <a:lnSpc>
                <a:spcPct val="100000"/>
              </a:lnSpc>
              <a:spcBef>
                <a:spcPts val="0"/>
              </a:spcBef>
              <a:spcAft>
                <a:spcPts val="0"/>
              </a:spcAft>
              <a:buClr>
                <a:schemeClr val="lt2"/>
              </a:buClr>
              <a:buSzPts val="1400"/>
              <a:buFont typeface="Tahoma"/>
              <a:buNone/>
              <a:defRPr/>
            </a:lvl5pPr>
            <a:lvl6pPr indent="0" lvl="5" marL="0" algn="r">
              <a:lnSpc>
                <a:spcPct val="100000"/>
              </a:lnSpc>
              <a:spcBef>
                <a:spcPts val="0"/>
              </a:spcBef>
              <a:spcAft>
                <a:spcPts val="0"/>
              </a:spcAft>
              <a:buClr>
                <a:schemeClr val="lt2"/>
              </a:buClr>
              <a:buSzPts val="1400"/>
              <a:buFont typeface="Tahoma"/>
              <a:buNone/>
              <a:defRPr/>
            </a:lvl6pPr>
            <a:lvl7pPr indent="0" lvl="6" marL="0" algn="r">
              <a:lnSpc>
                <a:spcPct val="100000"/>
              </a:lnSpc>
              <a:spcBef>
                <a:spcPts val="0"/>
              </a:spcBef>
              <a:spcAft>
                <a:spcPts val="0"/>
              </a:spcAft>
              <a:buClr>
                <a:schemeClr val="lt2"/>
              </a:buClr>
              <a:buSzPts val="1400"/>
              <a:buFont typeface="Tahoma"/>
              <a:buNone/>
              <a:defRPr/>
            </a:lvl7pPr>
            <a:lvl8pPr indent="0" lvl="7" marL="0" algn="r">
              <a:lnSpc>
                <a:spcPct val="100000"/>
              </a:lnSpc>
              <a:spcBef>
                <a:spcPts val="0"/>
              </a:spcBef>
              <a:spcAft>
                <a:spcPts val="0"/>
              </a:spcAft>
              <a:buClr>
                <a:schemeClr val="lt2"/>
              </a:buClr>
              <a:buSzPts val="1400"/>
              <a:buFont typeface="Tahoma"/>
              <a:buNone/>
              <a:defRPr/>
            </a:lvl8pPr>
            <a:lvl9pPr indent="0" lvl="8" marL="0" algn="r">
              <a:lnSpc>
                <a:spcPct val="100000"/>
              </a:lnSpc>
              <a:spcBef>
                <a:spcPts val="0"/>
              </a:spcBef>
              <a:spcAft>
                <a:spcPts val="0"/>
              </a:spcAft>
              <a:buClr>
                <a:schemeClr val="lt2"/>
              </a:buClr>
              <a:buSzPts val="1400"/>
              <a:buFont typeface="Tahoma"/>
              <a:buNone/>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1588" y="333375"/>
            <a:ext cx="9144000" cy="1009650"/>
          </a:xfrm>
          <a:prstGeom prst="rect">
            <a:avLst/>
          </a:prstGeom>
          <a:gradFill>
            <a:gsLst>
              <a:gs pos="0">
                <a:srgbClr val="FFFFFF"/>
              </a:gs>
              <a:gs pos="100000">
                <a:srgbClr val="808080">
                  <a:alpha val="53725"/>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ahoma"/>
              <a:buNone/>
            </a:pPr>
            <a:r>
              <a:t/>
            </a:r>
            <a:endParaRPr b="0" i="0" sz="1800" u="none" cap="none" strike="noStrike">
              <a:solidFill>
                <a:schemeClr val="dk1"/>
              </a:solidFill>
              <a:latin typeface="Arial"/>
              <a:ea typeface="Arial"/>
              <a:cs typeface="Arial"/>
              <a:sym typeface="Arial"/>
            </a:endParaRPr>
          </a:p>
        </p:txBody>
      </p:sp>
      <p:pic>
        <p:nvPicPr>
          <p:cNvPr descr="关系图" id="11" name="Google Shape;11;p17"/>
          <p:cNvPicPr preferRelativeResize="0"/>
          <p:nvPr/>
        </p:nvPicPr>
        <p:blipFill rotWithShape="1">
          <a:blip r:embed="rId1">
            <a:alphaModFix/>
          </a:blip>
          <a:srcRect b="13317" l="0" r="8122" t="1094"/>
          <a:stretch/>
        </p:blipFill>
        <p:spPr>
          <a:xfrm>
            <a:off x="5797550" y="4438650"/>
            <a:ext cx="3340100" cy="2333625"/>
          </a:xfrm>
          <a:prstGeom prst="rect">
            <a:avLst/>
          </a:prstGeom>
          <a:noFill/>
          <a:ln>
            <a:noFill/>
          </a:ln>
        </p:spPr>
      </p:pic>
      <p:sp>
        <p:nvSpPr>
          <p:cNvPr id="12" name="Google Shape;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Clr>
                <a:schemeClr val="accent2"/>
              </a:buClr>
              <a:buSzPts val="1400"/>
              <a:buFont typeface="Tahoma"/>
              <a:buChar char="•"/>
              <a:defRPr b="0" i="0" sz="1400" u="none" cap="none" strike="noStrike">
                <a:solidFill>
                  <a:schemeClr val="lt2"/>
                </a:solidFill>
                <a:latin typeface="Tahoma"/>
                <a:ea typeface="Tahoma"/>
                <a:cs typeface="Tahoma"/>
                <a:sym typeface="Tahoma"/>
              </a:defRPr>
            </a:lvl1pPr>
            <a:lvl2pPr lvl="1"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2pPr>
            <a:lvl3pPr lvl="2"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3pPr>
            <a:lvl4pPr lvl="3"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4pPr>
            <a:lvl5pPr lvl="4"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5pPr>
            <a:lvl6pPr lvl="5"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6pPr>
            <a:lvl7pPr lvl="6"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7pPr>
            <a:lvl8pPr lvl="7"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8pPr>
            <a:lvl9pPr lvl="8"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9pPr>
          </a:lstStyle>
          <a:p/>
        </p:txBody>
      </p:sp>
      <p:sp>
        <p:nvSpPr>
          <p:cNvPr id="15" name="Google Shape;15;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280"/>
              </a:spcBef>
              <a:spcAft>
                <a:spcPts val="0"/>
              </a:spcAft>
              <a:buClr>
                <a:schemeClr val="accent2"/>
              </a:buClr>
              <a:buSzPts val="1400"/>
              <a:buFont typeface="Tahoma"/>
              <a:buChar char="•"/>
              <a:defRPr b="0" i="0" sz="1400" u="none" cap="none" strike="noStrike">
                <a:solidFill>
                  <a:schemeClr val="lt2"/>
                </a:solidFill>
                <a:latin typeface="Tahoma"/>
                <a:ea typeface="Tahoma"/>
                <a:cs typeface="Tahoma"/>
                <a:sym typeface="Tahoma"/>
              </a:defRPr>
            </a:lvl1pPr>
            <a:lvl2pPr lvl="1"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2pPr>
            <a:lvl3pPr lvl="2"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3pPr>
            <a:lvl4pPr lvl="3"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4pPr>
            <a:lvl5pPr lvl="4"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5pPr>
            <a:lvl6pPr lvl="5"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6pPr>
            <a:lvl7pPr lvl="6"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7pPr>
            <a:lvl8pPr lvl="7"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8pPr>
            <a:lvl9pPr lvl="8" marR="0" rtl="0" algn="l">
              <a:lnSpc>
                <a:spcPct val="100000"/>
              </a:lnSpc>
              <a:spcBef>
                <a:spcPts val="480"/>
              </a:spcBef>
              <a:spcAft>
                <a:spcPts val="0"/>
              </a:spcAft>
              <a:buClr>
                <a:schemeClr val="accent2"/>
              </a:buClr>
              <a:buSzPts val="2400"/>
              <a:buFont typeface="Tahoma"/>
              <a:buChar char="•"/>
              <a:defRPr b="0" i="0" sz="2400" u="none" cap="none" strike="noStrike">
                <a:solidFill>
                  <a:schemeClr val="lt2"/>
                </a:solidFill>
                <a:latin typeface="Tahoma"/>
                <a:ea typeface="Tahoma"/>
                <a:cs typeface="Tahoma"/>
                <a:sym typeface="Tahoma"/>
              </a:defRPr>
            </a:lvl9pPr>
          </a:lstStyle>
          <a:p/>
        </p:txBody>
      </p:sp>
      <p:sp>
        <p:nvSpPr>
          <p:cNvPr id="16" name="Google Shape;16;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r>
              <a:rPr lang="en-US"/>
              <a:t>slide </a:t>
            </a: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
                                        </p:tgtEl>
                                        <p:attrNameLst>
                                          <p:attrName>style.visibility</p:attrName>
                                        </p:attrNameLst>
                                      </p:cBhvr>
                                      <p:to>
                                        <p:strVal val="visible"/>
                                      </p:to>
                                    </p:set>
                                    <p:animEffect filter="fade" transition="in">
                                      <p:cBhvr>
                                        <p:cTn dur="1000"/>
                                        <p:tgtEl>
                                          <p:spTgt spid="10"/>
                                        </p:tgtEl>
                                      </p:cBhvr>
                                    </p:animEffect>
                                  </p:childTnLst>
                                </p:cTn>
                              </p:par>
                              <p:par>
                                <p:cTn fill="hold" nodeType="withEffect" presetClass="entr" presetID="10" presetSubtype="0">
                                  <p:stCondLst>
                                    <p:cond delay="0"/>
                                  </p:stCondLst>
                                  <p:childTnLst>
                                    <p:set>
                                      <p:cBhvr>
                                        <p:cTn dur="1" fill="hold">
                                          <p:stCondLst>
                                            <p:cond delay="0"/>
                                          </p:stCondLst>
                                        </p:cTn>
                                        <p:tgtEl>
                                          <p:spTgt spid="12"/>
                                        </p:tgtEl>
                                        <p:attrNameLst>
                                          <p:attrName>style.visibility</p:attrName>
                                        </p:attrNameLst>
                                      </p:cBhvr>
                                      <p:to>
                                        <p:strVal val="visible"/>
                                      </p:to>
                                    </p:set>
                                    <p:animEffect filter="fade" transition="in">
                                      <p:cBhvr>
                                        <p:cTn dur="1000"/>
                                        <p:tgtEl>
                                          <p:spTgt spid="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idx="4294967295" type="title"/>
          </p:nvPr>
        </p:nvSpPr>
        <p:spPr>
          <a:xfrm>
            <a:off x="0" y="474980"/>
            <a:ext cx="7771765" cy="1437005"/>
          </a:xfrm>
          <a:prstGeom prst="rect">
            <a:avLst/>
          </a:prstGeom>
          <a:noFill/>
          <a:ln>
            <a:noFill/>
          </a:ln>
        </p:spPr>
        <p:txBody>
          <a:bodyPr anchorCtr="0" anchor="ctr" bIns="0" lIns="0" spcFirstLastPara="1" rIns="0" wrap="square" tIns="8275">
            <a:noAutofit/>
          </a:bodyPr>
          <a:lstStyle/>
          <a:p>
            <a:pPr indent="0" lvl="0" marL="0" marR="0" rtl="0" algn="ctr">
              <a:lnSpc>
                <a:spcPct val="98000"/>
              </a:lnSpc>
              <a:spcBef>
                <a:spcPts val="0"/>
              </a:spcBef>
              <a:spcAft>
                <a:spcPts val="0"/>
              </a:spcAft>
              <a:buNone/>
            </a:pPr>
            <a:r>
              <a:rPr b="1" i="1" lang="en-US" sz="3600" u="none" cap="none" strike="noStrike">
                <a:solidFill>
                  <a:srgbClr val="224B4F"/>
                </a:solidFill>
                <a:latin typeface="Arial"/>
                <a:ea typeface="Arial"/>
                <a:cs typeface="Arial"/>
                <a:sym typeface="Arial"/>
              </a:rPr>
              <a:t>The K-Anonymity problem</a:t>
            </a:r>
            <a:endParaRPr b="1" i="1" sz="3600" u="none" cap="none" strike="noStrike">
              <a:solidFill>
                <a:srgbClr val="224B4F"/>
              </a:solidFill>
              <a:latin typeface="Arial"/>
              <a:ea typeface="Arial"/>
              <a:cs typeface="Arial"/>
              <a:sym typeface="Arial"/>
            </a:endParaRPr>
          </a:p>
        </p:txBody>
      </p:sp>
      <p:sp>
        <p:nvSpPr>
          <p:cNvPr id="99" name="Google Shape;99;p1"/>
          <p:cNvSpPr txBox="1"/>
          <p:nvPr/>
        </p:nvSpPr>
        <p:spPr>
          <a:xfrm>
            <a:off x="178425" y="4665200"/>
            <a:ext cx="6476100" cy="1884000"/>
          </a:xfrm>
          <a:prstGeom prst="rect">
            <a:avLst/>
          </a:prstGeom>
          <a:noFill/>
          <a:ln>
            <a:noFill/>
          </a:ln>
        </p:spPr>
        <p:txBody>
          <a:bodyPr anchorCtr="0" anchor="t" bIns="40800" lIns="81625" spcFirstLastPara="1" rIns="81625" wrap="square" tIns="40800">
            <a:noAutofit/>
          </a:bodyPr>
          <a:lstStyle/>
          <a:p>
            <a:pPr indent="0" lvl="0" marL="0" marR="0" rtl="0" algn="l">
              <a:lnSpc>
                <a:spcPct val="112000"/>
              </a:lnSpc>
              <a:spcBef>
                <a:spcPts val="0"/>
              </a:spcBef>
              <a:spcAft>
                <a:spcPts val="0"/>
              </a:spcAft>
              <a:buClr>
                <a:schemeClr val="accent2"/>
              </a:buClr>
              <a:buSzPts val="2175"/>
              <a:buFont typeface="Arial"/>
              <a:buNone/>
            </a:pPr>
            <a:r>
              <a:rPr b="1" i="0" lang="en-US" sz="2175" u="none" cap="none" strike="noStrike">
                <a:solidFill>
                  <a:srgbClr val="002060"/>
                </a:solidFill>
                <a:latin typeface="Arial"/>
                <a:ea typeface="Arial"/>
                <a:cs typeface="Arial"/>
                <a:sym typeface="Arial"/>
              </a:rPr>
              <a:t>Project</a:t>
            </a:r>
            <a:r>
              <a:rPr b="1" lang="en-US" sz="2175">
                <a:solidFill>
                  <a:srgbClr val="002060"/>
                </a:solidFill>
              </a:rPr>
              <a:t> by</a:t>
            </a:r>
            <a:r>
              <a:rPr b="1" i="0" lang="en-US" sz="2175" u="none" cap="none" strike="noStrike">
                <a:solidFill>
                  <a:srgbClr val="002060"/>
                </a:solidFill>
                <a:latin typeface="Arial"/>
                <a:ea typeface="Arial"/>
                <a:cs typeface="Arial"/>
                <a:sym typeface="Arial"/>
              </a:rPr>
              <a:t>:</a:t>
            </a:r>
            <a:endParaRPr b="1" i="0" sz="2175" u="none" cap="none" strike="noStrike">
              <a:solidFill>
                <a:srgbClr val="002060"/>
              </a:solidFill>
              <a:latin typeface="Arial"/>
              <a:ea typeface="Arial"/>
              <a:cs typeface="Arial"/>
              <a:sym typeface="Arial"/>
            </a:endParaRPr>
          </a:p>
          <a:p>
            <a:pPr indent="0" lvl="0" marL="0" marR="0" rtl="0" algn="l">
              <a:lnSpc>
                <a:spcPct val="112000"/>
              </a:lnSpc>
              <a:spcBef>
                <a:spcPts val="435"/>
              </a:spcBef>
              <a:spcAft>
                <a:spcPts val="0"/>
              </a:spcAft>
              <a:buClr>
                <a:schemeClr val="accent2"/>
              </a:buClr>
              <a:buSzPts val="2175"/>
              <a:buFont typeface="Arial"/>
              <a:buNone/>
            </a:pPr>
            <a:r>
              <a:rPr b="1" i="0" lang="en-US" sz="2175" u="none" cap="none" strike="noStrike">
                <a:solidFill>
                  <a:srgbClr val="002060"/>
                </a:solidFill>
                <a:latin typeface="Arial"/>
                <a:ea typeface="Arial"/>
                <a:cs typeface="Arial"/>
                <a:sym typeface="Arial"/>
              </a:rPr>
              <a:t>G.Raghava (21</a:t>
            </a:r>
            <a:r>
              <a:rPr b="1" lang="en-US" sz="2175">
                <a:solidFill>
                  <a:srgbClr val="002060"/>
                </a:solidFill>
              </a:rPr>
              <a:t>2IS009</a:t>
            </a:r>
            <a:r>
              <a:rPr b="1" i="0" lang="en-US" sz="2175" u="none" cap="none" strike="noStrike">
                <a:solidFill>
                  <a:srgbClr val="002060"/>
                </a:solidFill>
                <a:latin typeface="Arial"/>
                <a:ea typeface="Arial"/>
                <a:cs typeface="Arial"/>
                <a:sym typeface="Arial"/>
              </a:rPr>
              <a:t>)</a:t>
            </a:r>
            <a:endParaRPr b="1" i="0" sz="2175" u="none" cap="none" strike="noStrike">
              <a:solidFill>
                <a:srgbClr val="002060"/>
              </a:solidFill>
              <a:latin typeface="Arial"/>
              <a:ea typeface="Arial"/>
              <a:cs typeface="Arial"/>
              <a:sym typeface="Arial"/>
            </a:endParaRPr>
          </a:p>
          <a:p>
            <a:pPr indent="0" lvl="0" marL="0" marR="0" rtl="0" algn="l">
              <a:lnSpc>
                <a:spcPct val="112000"/>
              </a:lnSpc>
              <a:spcBef>
                <a:spcPts val="435"/>
              </a:spcBef>
              <a:spcAft>
                <a:spcPts val="0"/>
              </a:spcAft>
              <a:buClr>
                <a:schemeClr val="accent2"/>
              </a:buClr>
              <a:buSzPts val="2175"/>
              <a:buFont typeface="Arial"/>
              <a:buNone/>
            </a:pPr>
            <a:r>
              <a:rPr b="1" lang="en-US" sz="2175">
                <a:solidFill>
                  <a:srgbClr val="002060"/>
                </a:solidFill>
              </a:rPr>
              <a:t>M.Tech First Year (CSIS)</a:t>
            </a:r>
            <a:endParaRPr b="1" sz="2175">
              <a:solidFill>
                <a:srgbClr val="002060"/>
              </a:solidFill>
            </a:endParaRPr>
          </a:p>
          <a:p>
            <a:pPr indent="0" lvl="0" marL="0" marR="0" rtl="0" algn="l">
              <a:lnSpc>
                <a:spcPct val="112000"/>
              </a:lnSpc>
              <a:spcBef>
                <a:spcPts val="435"/>
              </a:spcBef>
              <a:spcAft>
                <a:spcPts val="0"/>
              </a:spcAft>
              <a:buClr>
                <a:schemeClr val="accent2"/>
              </a:buClr>
              <a:buSzPts val="2175"/>
              <a:buFont typeface="Arial"/>
              <a:buNone/>
            </a:pPr>
            <a:r>
              <a:rPr b="1" lang="en-US" sz="2175">
                <a:solidFill>
                  <a:srgbClr val="002060"/>
                </a:solidFill>
              </a:rPr>
              <a:t>Computer Science and Engineering Department</a:t>
            </a:r>
            <a:endParaRPr b="1" sz="2175">
              <a:solidFill>
                <a:srgbClr val="002060"/>
              </a:solidFill>
            </a:endParaRPr>
          </a:p>
          <a:p>
            <a:pPr indent="0" lvl="0" marL="0" marR="0" rtl="0" algn="l">
              <a:lnSpc>
                <a:spcPct val="112000"/>
              </a:lnSpc>
              <a:spcBef>
                <a:spcPts val="435"/>
              </a:spcBef>
              <a:spcAft>
                <a:spcPts val="0"/>
              </a:spcAft>
              <a:buClr>
                <a:schemeClr val="accent2"/>
              </a:buClr>
              <a:buSzPts val="2175"/>
              <a:buFont typeface="Tahoma"/>
              <a:buNone/>
            </a:pPr>
            <a:r>
              <a:t/>
            </a:r>
            <a:endParaRPr b="1" i="0" sz="2175" u="none" cap="none" strike="noStrike">
              <a:solidFill>
                <a:srgbClr val="002060"/>
              </a:solidFill>
              <a:latin typeface="Arial"/>
              <a:ea typeface="Arial"/>
              <a:cs typeface="Arial"/>
              <a:sym typeface="Arial"/>
            </a:endParaRPr>
          </a:p>
        </p:txBody>
      </p:sp>
      <p:pic>
        <p:nvPicPr>
          <p:cNvPr id="100" name="Google Shape;100;p1"/>
          <p:cNvPicPr preferRelativeResize="0"/>
          <p:nvPr/>
        </p:nvPicPr>
        <p:blipFill>
          <a:blip r:embed="rId3">
            <a:alphaModFix/>
          </a:blip>
          <a:stretch>
            <a:fillRect/>
          </a:stretch>
        </p:blipFill>
        <p:spPr>
          <a:xfrm>
            <a:off x="7343025" y="603426"/>
            <a:ext cx="1598200" cy="143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K-Anonymity Protection Model</a:t>
            </a:r>
            <a:endParaRPr>
              <a:solidFill>
                <a:srgbClr val="224B4F"/>
              </a:solidFill>
            </a:endParaRPr>
          </a:p>
        </p:txBody>
      </p:sp>
      <p:sp>
        <p:nvSpPr>
          <p:cNvPr id="176" name="Google Shape;17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Font typeface="Arial"/>
              <a:buChar char="•"/>
            </a:pPr>
            <a:r>
              <a:rPr lang="en-US">
                <a:solidFill>
                  <a:srgbClr val="C00000"/>
                </a:solidFill>
              </a:rPr>
              <a:t>Private table</a:t>
            </a:r>
            <a:endParaRPr>
              <a:solidFill>
                <a:srgbClr val="C00000"/>
              </a:solidFill>
            </a:endParaRPr>
          </a:p>
          <a:p>
            <a:pPr indent="-342900" lvl="0" marL="342900" rtl="0" algn="l">
              <a:spcBef>
                <a:spcPts val="640"/>
              </a:spcBef>
              <a:spcAft>
                <a:spcPts val="0"/>
              </a:spcAft>
              <a:buClr>
                <a:srgbClr val="C00000"/>
              </a:buClr>
              <a:buSzPts val="3200"/>
              <a:buFont typeface="Arial"/>
              <a:buChar char="•"/>
            </a:pPr>
            <a:r>
              <a:rPr lang="en-US">
                <a:solidFill>
                  <a:srgbClr val="C00000"/>
                </a:solidFill>
              </a:rPr>
              <a:t>Released table: RT</a:t>
            </a:r>
            <a:endParaRPr>
              <a:solidFill>
                <a:srgbClr val="C00000"/>
              </a:solidFill>
            </a:endParaRPr>
          </a:p>
          <a:p>
            <a:pPr indent="-342900" lvl="0" marL="342900" rtl="0" algn="l">
              <a:spcBef>
                <a:spcPts val="640"/>
              </a:spcBef>
              <a:spcAft>
                <a:spcPts val="0"/>
              </a:spcAft>
              <a:buClr>
                <a:srgbClr val="C00000"/>
              </a:buClr>
              <a:buSzPts val="3200"/>
              <a:buFont typeface="Arial"/>
              <a:buChar char="•"/>
            </a:pPr>
            <a:r>
              <a:rPr lang="en-US">
                <a:solidFill>
                  <a:srgbClr val="C00000"/>
                </a:solidFill>
              </a:rPr>
              <a:t>Attributes: A</a:t>
            </a:r>
            <a:r>
              <a:rPr baseline="-25000" lang="en-US">
                <a:solidFill>
                  <a:srgbClr val="C00000"/>
                </a:solidFill>
              </a:rPr>
              <a:t>1</a:t>
            </a:r>
            <a:r>
              <a:rPr lang="en-US">
                <a:solidFill>
                  <a:srgbClr val="C00000"/>
                </a:solidFill>
              </a:rPr>
              <a:t>, A</a:t>
            </a:r>
            <a:r>
              <a:rPr baseline="-25000" lang="en-US">
                <a:solidFill>
                  <a:srgbClr val="C00000"/>
                </a:solidFill>
              </a:rPr>
              <a:t>2</a:t>
            </a:r>
            <a:r>
              <a:rPr lang="en-US">
                <a:solidFill>
                  <a:srgbClr val="C00000"/>
                </a:solidFill>
              </a:rPr>
              <a:t>, …, A</a:t>
            </a:r>
            <a:r>
              <a:rPr baseline="-25000" lang="en-US">
                <a:solidFill>
                  <a:srgbClr val="C00000"/>
                </a:solidFill>
              </a:rPr>
              <a:t>n</a:t>
            </a:r>
            <a:endParaRPr baseline="-25000">
              <a:solidFill>
                <a:srgbClr val="C00000"/>
              </a:solidFill>
            </a:endParaRPr>
          </a:p>
          <a:p>
            <a:pPr indent="-342900" lvl="0" marL="342900" rtl="0" algn="l">
              <a:spcBef>
                <a:spcPts val="640"/>
              </a:spcBef>
              <a:spcAft>
                <a:spcPts val="0"/>
              </a:spcAft>
              <a:buClr>
                <a:srgbClr val="C00000"/>
              </a:buClr>
              <a:buSzPts val="3200"/>
              <a:buFont typeface="Arial"/>
              <a:buChar char="•"/>
            </a:pPr>
            <a:r>
              <a:rPr lang="en-US">
                <a:solidFill>
                  <a:srgbClr val="C00000"/>
                </a:solidFill>
              </a:rPr>
              <a:t>Quasi-identifier subset: A</a:t>
            </a:r>
            <a:r>
              <a:rPr baseline="-25000" lang="en-US">
                <a:solidFill>
                  <a:srgbClr val="C00000"/>
                </a:solidFill>
              </a:rPr>
              <a:t>i</a:t>
            </a:r>
            <a:r>
              <a:rPr lang="en-US">
                <a:solidFill>
                  <a:srgbClr val="C00000"/>
                </a:solidFill>
              </a:rPr>
              <a:t>, …, A</a:t>
            </a:r>
            <a:r>
              <a:rPr baseline="-25000" lang="en-US">
                <a:solidFill>
                  <a:srgbClr val="C00000"/>
                </a:solidFill>
              </a:rPr>
              <a:t>j</a:t>
            </a:r>
            <a:endParaRPr baseline="-25000">
              <a:solidFill>
                <a:srgbClr val="C00000"/>
              </a:solidFill>
            </a:endParaRPr>
          </a:p>
        </p:txBody>
      </p:sp>
      <p:pic>
        <p:nvPicPr>
          <p:cNvPr id="177" name="Google Shape;177;p8"/>
          <p:cNvPicPr preferRelativeResize="0"/>
          <p:nvPr/>
        </p:nvPicPr>
        <p:blipFill rotWithShape="1">
          <a:blip r:embed="rId3">
            <a:alphaModFix/>
          </a:blip>
          <a:srcRect b="0" l="0" r="0" t="0"/>
          <a:stretch/>
        </p:blipFill>
        <p:spPr>
          <a:xfrm>
            <a:off x="406400" y="4267200"/>
            <a:ext cx="8382000" cy="1371600"/>
          </a:xfrm>
          <a:prstGeom prst="rect">
            <a:avLst/>
          </a:prstGeom>
          <a:noFill/>
          <a:ln>
            <a:noFill/>
          </a:ln>
        </p:spPr>
      </p:pic>
      <p:sp>
        <p:nvSpPr>
          <p:cNvPr id="178" name="Google Shape;178;p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Arial"/>
              <a:buNone/>
            </a:pPr>
            <a:r>
              <a:t/>
            </a:r>
            <a:endParaRPr b="0" i="0" sz="1200" u="none">
              <a:solidFill>
                <a:schemeClr val="l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9"/>
          <p:cNvGrpSpPr/>
          <p:nvPr/>
        </p:nvGrpSpPr>
        <p:grpSpPr>
          <a:xfrm>
            <a:off x="6019800" y="4857750"/>
            <a:ext cx="2073275" cy="1211263"/>
            <a:chOff x="3299" y="2600"/>
            <a:chExt cx="1306" cy="709"/>
          </a:xfrm>
        </p:grpSpPr>
        <p:grpSp>
          <p:nvGrpSpPr>
            <p:cNvPr id="185" name="Google Shape;185;p9"/>
            <p:cNvGrpSpPr/>
            <p:nvPr/>
          </p:nvGrpSpPr>
          <p:grpSpPr>
            <a:xfrm>
              <a:off x="3347" y="3072"/>
              <a:ext cx="1258" cy="237"/>
              <a:chOff x="3926" y="3072"/>
              <a:chExt cx="1258" cy="237"/>
            </a:xfrm>
          </p:grpSpPr>
          <p:sp>
            <p:nvSpPr>
              <p:cNvPr id="186" name="Google Shape;186;p9"/>
              <p:cNvSpPr txBox="1"/>
              <p:nvPr/>
            </p:nvSpPr>
            <p:spPr>
              <a:xfrm>
                <a:off x="3926" y="3075"/>
                <a:ext cx="448" cy="2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Male</a:t>
                </a:r>
                <a:endParaRPr b="0" i="0" sz="2000" u="none" cap="none">
                  <a:solidFill>
                    <a:schemeClr val="lt2"/>
                  </a:solidFill>
                  <a:latin typeface="Arial"/>
                  <a:ea typeface="Arial"/>
                  <a:cs typeface="Arial"/>
                  <a:sym typeface="Arial"/>
                </a:endParaRPr>
              </a:p>
            </p:txBody>
          </p:sp>
          <p:sp>
            <p:nvSpPr>
              <p:cNvPr id="187" name="Google Shape;187;p9"/>
              <p:cNvSpPr txBox="1"/>
              <p:nvPr/>
            </p:nvSpPr>
            <p:spPr>
              <a:xfrm>
                <a:off x="4560" y="3072"/>
                <a:ext cx="624" cy="2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Female</a:t>
                </a:r>
                <a:endParaRPr b="0" i="0" sz="2000" u="none" cap="none">
                  <a:solidFill>
                    <a:schemeClr val="lt2"/>
                  </a:solidFill>
                  <a:latin typeface="Arial"/>
                  <a:ea typeface="Arial"/>
                  <a:cs typeface="Arial"/>
                  <a:sym typeface="Arial"/>
                </a:endParaRPr>
              </a:p>
            </p:txBody>
          </p:sp>
        </p:grpSp>
        <p:grpSp>
          <p:nvGrpSpPr>
            <p:cNvPr id="188" name="Google Shape;188;p9"/>
            <p:cNvGrpSpPr/>
            <p:nvPr/>
          </p:nvGrpSpPr>
          <p:grpSpPr>
            <a:xfrm>
              <a:off x="3299" y="2600"/>
              <a:ext cx="850" cy="472"/>
              <a:chOff x="3278" y="1352"/>
              <a:chExt cx="850" cy="472"/>
            </a:xfrm>
          </p:grpSpPr>
          <p:sp>
            <p:nvSpPr>
              <p:cNvPr id="189" name="Google Shape;189;p9"/>
              <p:cNvSpPr txBox="1"/>
              <p:nvPr/>
            </p:nvSpPr>
            <p:spPr>
              <a:xfrm>
                <a:off x="3278" y="1352"/>
                <a:ext cx="659" cy="23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         *</a:t>
                </a:r>
                <a:endParaRPr b="0" i="0" sz="2000" u="none" cap="none">
                  <a:solidFill>
                    <a:schemeClr val="lt2"/>
                  </a:solidFill>
                  <a:latin typeface="Arial"/>
                  <a:ea typeface="Arial"/>
                  <a:cs typeface="Arial"/>
                  <a:sym typeface="Arial"/>
                </a:endParaRPr>
              </a:p>
            </p:txBody>
          </p:sp>
          <p:cxnSp>
            <p:nvCxnSpPr>
              <p:cNvPr id="190" name="Google Shape;190;p9"/>
              <p:cNvCxnSpPr/>
              <p:nvPr/>
            </p:nvCxnSpPr>
            <p:spPr>
              <a:xfrm flipH="1" rot="10800000">
                <a:off x="3552" y="1536"/>
                <a:ext cx="240" cy="288"/>
              </a:xfrm>
              <a:prstGeom prst="straightConnector1">
                <a:avLst/>
              </a:prstGeom>
              <a:noFill/>
              <a:ln cap="flat" cmpd="sng" w="9525">
                <a:solidFill>
                  <a:schemeClr val="dk1"/>
                </a:solidFill>
                <a:prstDash val="solid"/>
                <a:round/>
                <a:headEnd len="sm" w="sm" type="none"/>
                <a:tailEnd len="med" w="med" type="triangle"/>
              </a:ln>
            </p:spPr>
          </p:cxnSp>
          <p:cxnSp>
            <p:nvCxnSpPr>
              <p:cNvPr id="191" name="Google Shape;191;p9"/>
              <p:cNvCxnSpPr/>
              <p:nvPr/>
            </p:nvCxnSpPr>
            <p:spPr>
              <a:xfrm rot="10800000">
                <a:off x="3888" y="1536"/>
                <a:ext cx="240" cy="288"/>
              </a:xfrm>
              <a:prstGeom prst="straightConnector1">
                <a:avLst/>
              </a:prstGeom>
              <a:noFill/>
              <a:ln cap="flat" cmpd="sng" w="9525">
                <a:solidFill>
                  <a:schemeClr val="dk1"/>
                </a:solidFill>
                <a:prstDash val="solid"/>
                <a:round/>
                <a:headEnd len="sm" w="sm" type="none"/>
                <a:tailEnd len="med" w="med" type="triangle"/>
              </a:ln>
            </p:spPr>
          </p:cxnSp>
        </p:grpSp>
      </p:grpSp>
      <p:grpSp>
        <p:nvGrpSpPr>
          <p:cNvPr id="192" name="Google Shape;192;p9"/>
          <p:cNvGrpSpPr/>
          <p:nvPr/>
        </p:nvGrpSpPr>
        <p:grpSpPr>
          <a:xfrm>
            <a:off x="609600" y="4572000"/>
            <a:ext cx="2819400" cy="1504950"/>
            <a:chOff x="1344" y="2544"/>
            <a:chExt cx="1776" cy="948"/>
          </a:xfrm>
        </p:grpSpPr>
        <p:sp>
          <p:nvSpPr>
            <p:cNvPr id="193" name="Google Shape;193;p9"/>
            <p:cNvSpPr txBox="1"/>
            <p:nvPr/>
          </p:nvSpPr>
          <p:spPr>
            <a:xfrm>
              <a:off x="1536" y="2544"/>
              <a:ext cx="1010"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         476**</a:t>
              </a:r>
              <a:endParaRPr b="0" i="0" sz="2000" u="none" cap="none">
                <a:solidFill>
                  <a:schemeClr val="lt2"/>
                </a:solidFill>
                <a:latin typeface="Arial"/>
                <a:ea typeface="Arial"/>
                <a:cs typeface="Arial"/>
                <a:sym typeface="Arial"/>
              </a:endParaRPr>
            </a:p>
          </p:txBody>
        </p:sp>
        <p:cxnSp>
          <p:nvCxnSpPr>
            <p:cNvPr id="194" name="Google Shape;194;p9"/>
            <p:cNvCxnSpPr/>
            <p:nvPr/>
          </p:nvCxnSpPr>
          <p:spPr>
            <a:xfrm flipH="1" rot="10800000">
              <a:off x="1776" y="2784"/>
              <a:ext cx="357" cy="432"/>
            </a:xfrm>
            <a:prstGeom prst="straightConnector1">
              <a:avLst/>
            </a:prstGeom>
            <a:noFill/>
            <a:ln cap="flat" cmpd="sng" w="9525">
              <a:solidFill>
                <a:schemeClr val="dk1"/>
              </a:solidFill>
              <a:prstDash val="solid"/>
              <a:round/>
              <a:headEnd len="sm" w="sm" type="none"/>
              <a:tailEnd len="med" w="med" type="triangle"/>
            </a:ln>
          </p:spPr>
        </p:cxnSp>
        <p:cxnSp>
          <p:nvCxnSpPr>
            <p:cNvPr id="195" name="Google Shape;195;p9"/>
            <p:cNvCxnSpPr/>
            <p:nvPr/>
          </p:nvCxnSpPr>
          <p:spPr>
            <a:xfrm rot="10800000">
              <a:off x="2229" y="2784"/>
              <a:ext cx="363" cy="432"/>
            </a:xfrm>
            <a:prstGeom prst="straightConnector1">
              <a:avLst/>
            </a:prstGeom>
            <a:noFill/>
            <a:ln cap="flat" cmpd="sng" w="9525">
              <a:solidFill>
                <a:schemeClr val="dk1"/>
              </a:solidFill>
              <a:prstDash val="solid"/>
              <a:round/>
              <a:headEnd len="sm" w="sm" type="none"/>
              <a:tailEnd len="med" w="med" type="triangle"/>
            </a:ln>
          </p:spPr>
        </p:cxnSp>
        <p:cxnSp>
          <p:nvCxnSpPr>
            <p:cNvPr id="196" name="Google Shape;196;p9"/>
            <p:cNvCxnSpPr/>
            <p:nvPr/>
          </p:nvCxnSpPr>
          <p:spPr>
            <a:xfrm flipH="1" rot="10800000">
              <a:off x="2160" y="2768"/>
              <a:ext cx="16" cy="448"/>
            </a:xfrm>
            <a:prstGeom prst="straightConnector1">
              <a:avLst/>
            </a:prstGeom>
            <a:noFill/>
            <a:ln cap="flat" cmpd="sng" w="9525">
              <a:solidFill>
                <a:schemeClr val="dk1"/>
              </a:solidFill>
              <a:prstDash val="solid"/>
              <a:round/>
              <a:headEnd len="sm" w="sm" type="none"/>
              <a:tailEnd len="med" w="med" type="triangle"/>
            </a:ln>
          </p:spPr>
        </p:cxnSp>
        <p:grpSp>
          <p:nvGrpSpPr>
            <p:cNvPr id="197" name="Google Shape;197;p9"/>
            <p:cNvGrpSpPr/>
            <p:nvPr/>
          </p:nvGrpSpPr>
          <p:grpSpPr>
            <a:xfrm>
              <a:off x="1344" y="3235"/>
              <a:ext cx="1776" cy="257"/>
              <a:chOff x="1344" y="3235"/>
              <a:chExt cx="1776" cy="257"/>
            </a:xfrm>
          </p:grpSpPr>
          <p:sp>
            <p:nvSpPr>
              <p:cNvPr id="198" name="Google Shape;198;p9"/>
              <p:cNvSpPr txBox="1"/>
              <p:nvPr/>
            </p:nvSpPr>
            <p:spPr>
              <a:xfrm>
                <a:off x="1344" y="3235"/>
                <a:ext cx="556"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47677</a:t>
                </a:r>
                <a:endParaRPr b="0" i="0" sz="2000" u="none" cap="none">
                  <a:solidFill>
                    <a:schemeClr val="lt2"/>
                  </a:solidFill>
                  <a:latin typeface="Arial"/>
                  <a:ea typeface="Arial"/>
                  <a:cs typeface="Arial"/>
                  <a:sym typeface="Arial"/>
                </a:endParaRPr>
              </a:p>
            </p:txBody>
          </p:sp>
          <p:sp>
            <p:nvSpPr>
              <p:cNvPr id="199" name="Google Shape;199;p9"/>
              <p:cNvSpPr txBox="1"/>
              <p:nvPr/>
            </p:nvSpPr>
            <p:spPr>
              <a:xfrm>
                <a:off x="2564" y="3240"/>
                <a:ext cx="556"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47678</a:t>
                </a:r>
                <a:endParaRPr b="0" i="0" sz="2000" u="none" cap="none">
                  <a:solidFill>
                    <a:schemeClr val="lt2"/>
                  </a:solidFill>
                  <a:latin typeface="Arial"/>
                  <a:ea typeface="Arial"/>
                  <a:cs typeface="Arial"/>
                  <a:sym typeface="Arial"/>
                </a:endParaRPr>
              </a:p>
            </p:txBody>
          </p:sp>
          <p:sp>
            <p:nvSpPr>
              <p:cNvPr id="200" name="Google Shape;200;p9"/>
              <p:cNvSpPr txBox="1"/>
              <p:nvPr/>
            </p:nvSpPr>
            <p:spPr>
              <a:xfrm>
                <a:off x="1968" y="3240"/>
                <a:ext cx="556"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47602</a:t>
                </a:r>
                <a:endParaRPr b="0" i="0" sz="2000" u="none" cap="none">
                  <a:solidFill>
                    <a:schemeClr val="lt2"/>
                  </a:solidFill>
                  <a:latin typeface="Arial"/>
                  <a:ea typeface="Arial"/>
                  <a:cs typeface="Arial"/>
                  <a:sym typeface="Arial"/>
                </a:endParaRPr>
              </a:p>
            </p:txBody>
          </p:sp>
        </p:grpSp>
      </p:grpSp>
      <p:grpSp>
        <p:nvGrpSpPr>
          <p:cNvPr id="201" name="Google Shape;201;p9"/>
          <p:cNvGrpSpPr/>
          <p:nvPr/>
        </p:nvGrpSpPr>
        <p:grpSpPr>
          <a:xfrm>
            <a:off x="3581400" y="4572000"/>
            <a:ext cx="1927225" cy="1504950"/>
            <a:chOff x="2544" y="2448"/>
            <a:chExt cx="1214" cy="948"/>
          </a:xfrm>
        </p:grpSpPr>
        <p:sp>
          <p:nvSpPr>
            <p:cNvPr id="202" name="Google Shape;202;p9"/>
            <p:cNvSpPr txBox="1"/>
            <p:nvPr/>
          </p:nvSpPr>
          <p:spPr>
            <a:xfrm>
              <a:off x="2544" y="2448"/>
              <a:ext cx="746"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         2*</a:t>
              </a:r>
              <a:endParaRPr b="0" i="0" sz="2000" u="none" cap="none">
                <a:solidFill>
                  <a:schemeClr val="lt2"/>
                </a:solidFill>
                <a:latin typeface="Arial"/>
                <a:ea typeface="Arial"/>
                <a:cs typeface="Arial"/>
                <a:sym typeface="Arial"/>
              </a:endParaRPr>
            </a:p>
          </p:txBody>
        </p:sp>
        <p:cxnSp>
          <p:nvCxnSpPr>
            <p:cNvPr id="203" name="Google Shape;203;p9"/>
            <p:cNvCxnSpPr/>
            <p:nvPr/>
          </p:nvCxnSpPr>
          <p:spPr>
            <a:xfrm flipH="1" rot="10800000">
              <a:off x="2726" y="2688"/>
              <a:ext cx="357" cy="432"/>
            </a:xfrm>
            <a:prstGeom prst="straightConnector1">
              <a:avLst/>
            </a:prstGeom>
            <a:noFill/>
            <a:ln cap="flat" cmpd="sng" w="9525">
              <a:solidFill>
                <a:schemeClr val="dk1"/>
              </a:solidFill>
              <a:prstDash val="solid"/>
              <a:round/>
              <a:headEnd len="sm" w="sm" type="none"/>
              <a:tailEnd len="med" w="med" type="triangle"/>
            </a:ln>
          </p:spPr>
        </p:cxnSp>
        <p:cxnSp>
          <p:nvCxnSpPr>
            <p:cNvPr id="204" name="Google Shape;204;p9"/>
            <p:cNvCxnSpPr/>
            <p:nvPr/>
          </p:nvCxnSpPr>
          <p:spPr>
            <a:xfrm rot="10800000">
              <a:off x="3179" y="2688"/>
              <a:ext cx="363" cy="432"/>
            </a:xfrm>
            <a:prstGeom prst="straightConnector1">
              <a:avLst/>
            </a:prstGeom>
            <a:noFill/>
            <a:ln cap="flat" cmpd="sng" w="9525">
              <a:solidFill>
                <a:schemeClr val="dk1"/>
              </a:solidFill>
              <a:prstDash val="solid"/>
              <a:round/>
              <a:headEnd len="sm" w="sm" type="none"/>
              <a:tailEnd len="med" w="med" type="triangle"/>
            </a:ln>
          </p:spPr>
        </p:cxnSp>
        <p:cxnSp>
          <p:nvCxnSpPr>
            <p:cNvPr id="205" name="Google Shape;205;p9"/>
            <p:cNvCxnSpPr/>
            <p:nvPr/>
          </p:nvCxnSpPr>
          <p:spPr>
            <a:xfrm flipH="1" rot="10800000">
              <a:off x="3110" y="2672"/>
              <a:ext cx="16" cy="448"/>
            </a:xfrm>
            <a:prstGeom prst="straightConnector1">
              <a:avLst/>
            </a:prstGeom>
            <a:noFill/>
            <a:ln cap="flat" cmpd="sng" w="9525">
              <a:solidFill>
                <a:schemeClr val="dk1"/>
              </a:solidFill>
              <a:prstDash val="solid"/>
              <a:round/>
              <a:headEnd len="sm" w="sm" type="none"/>
              <a:tailEnd len="med" w="med" type="triangle"/>
            </a:ln>
          </p:spPr>
        </p:cxnSp>
        <p:grpSp>
          <p:nvGrpSpPr>
            <p:cNvPr id="206" name="Google Shape;206;p9"/>
            <p:cNvGrpSpPr/>
            <p:nvPr/>
          </p:nvGrpSpPr>
          <p:grpSpPr>
            <a:xfrm>
              <a:off x="2589" y="3139"/>
              <a:ext cx="1169" cy="257"/>
              <a:chOff x="1536" y="3235"/>
              <a:chExt cx="1169" cy="257"/>
            </a:xfrm>
          </p:grpSpPr>
          <p:sp>
            <p:nvSpPr>
              <p:cNvPr id="207" name="Google Shape;207;p9"/>
              <p:cNvSpPr txBox="1"/>
              <p:nvPr/>
            </p:nvSpPr>
            <p:spPr>
              <a:xfrm>
                <a:off x="1536" y="3235"/>
                <a:ext cx="292"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29</a:t>
                </a:r>
                <a:endParaRPr b="0" i="0" sz="2000" u="none" cap="none">
                  <a:solidFill>
                    <a:schemeClr val="lt2"/>
                  </a:solidFill>
                  <a:latin typeface="Arial"/>
                  <a:ea typeface="Arial"/>
                  <a:cs typeface="Arial"/>
                  <a:sym typeface="Arial"/>
                </a:endParaRPr>
              </a:p>
            </p:txBody>
          </p:sp>
          <p:sp>
            <p:nvSpPr>
              <p:cNvPr id="208" name="Google Shape;208;p9"/>
              <p:cNvSpPr txBox="1"/>
              <p:nvPr/>
            </p:nvSpPr>
            <p:spPr>
              <a:xfrm>
                <a:off x="2413" y="3240"/>
                <a:ext cx="292"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27</a:t>
                </a:r>
                <a:endParaRPr b="0" i="0" sz="2000" u="none" cap="none">
                  <a:solidFill>
                    <a:schemeClr val="lt2"/>
                  </a:solidFill>
                  <a:latin typeface="Arial"/>
                  <a:ea typeface="Arial"/>
                  <a:cs typeface="Arial"/>
                  <a:sym typeface="Arial"/>
                </a:endParaRPr>
              </a:p>
            </p:txBody>
          </p:sp>
          <p:sp>
            <p:nvSpPr>
              <p:cNvPr id="209" name="Google Shape;209;p9"/>
              <p:cNvSpPr txBox="1"/>
              <p:nvPr/>
            </p:nvSpPr>
            <p:spPr>
              <a:xfrm>
                <a:off x="1968" y="3240"/>
                <a:ext cx="292"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a:solidFill>
                      <a:schemeClr val="lt2"/>
                    </a:solidFill>
                    <a:latin typeface="Arial"/>
                    <a:ea typeface="Arial"/>
                    <a:cs typeface="Arial"/>
                    <a:sym typeface="Arial"/>
                  </a:rPr>
                  <a:t>22</a:t>
                </a:r>
                <a:endParaRPr b="0" i="0" sz="2000" u="none" cap="none">
                  <a:solidFill>
                    <a:schemeClr val="lt2"/>
                  </a:solidFill>
                  <a:latin typeface="Arial"/>
                  <a:ea typeface="Arial"/>
                  <a:cs typeface="Arial"/>
                  <a:sym typeface="Arial"/>
                </a:endParaRPr>
              </a:p>
            </p:txBody>
          </p:sp>
        </p:grpSp>
      </p:grpSp>
      <p:sp>
        <p:nvSpPr>
          <p:cNvPr id="210" name="Google Shape;210;p9"/>
          <p:cNvSpPr txBox="1"/>
          <p:nvPr/>
        </p:nvSpPr>
        <p:spPr>
          <a:xfrm>
            <a:off x="1143000" y="6064250"/>
            <a:ext cx="15240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a:solidFill>
                  <a:srgbClr val="C00000"/>
                </a:solidFill>
                <a:latin typeface="Arial"/>
                <a:ea typeface="Arial"/>
                <a:cs typeface="Arial"/>
                <a:sym typeface="Arial"/>
              </a:rPr>
              <a:t>ZIP code</a:t>
            </a:r>
            <a:endParaRPr b="0" i="0" sz="2000" u="none" cap="none">
              <a:solidFill>
                <a:srgbClr val="C00000"/>
              </a:solidFill>
              <a:latin typeface="Arial"/>
              <a:ea typeface="Arial"/>
              <a:cs typeface="Arial"/>
              <a:sym typeface="Arial"/>
            </a:endParaRPr>
          </a:p>
        </p:txBody>
      </p:sp>
      <p:sp>
        <p:nvSpPr>
          <p:cNvPr id="211" name="Google Shape;211;p9"/>
          <p:cNvSpPr txBox="1"/>
          <p:nvPr/>
        </p:nvSpPr>
        <p:spPr>
          <a:xfrm>
            <a:off x="3733800" y="6064250"/>
            <a:ext cx="15240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a:solidFill>
                  <a:srgbClr val="C00000"/>
                </a:solidFill>
                <a:latin typeface="Arial"/>
                <a:ea typeface="Arial"/>
                <a:cs typeface="Arial"/>
                <a:sym typeface="Arial"/>
              </a:rPr>
              <a:t>Age</a:t>
            </a:r>
            <a:endParaRPr b="0" i="0" sz="2000" u="none" cap="none">
              <a:solidFill>
                <a:srgbClr val="C00000"/>
              </a:solidFill>
              <a:latin typeface="Arial"/>
              <a:ea typeface="Arial"/>
              <a:cs typeface="Arial"/>
              <a:sym typeface="Arial"/>
            </a:endParaRPr>
          </a:p>
        </p:txBody>
      </p:sp>
      <p:sp>
        <p:nvSpPr>
          <p:cNvPr id="212" name="Google Shape;212;p9"/>
          <p:cNvSpPr txBox="1"/>
          <p:nvPr/>
        </p:nvSpPr>
        <p:spPr>
          <a:xfrm>
            <a:off x="6172200" y="6064250"/>
            <a:ext cx="15240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a:solidFill>
                  <a:srgbClr val="C00000"/>
                </a:solidFill>
                <a:latin typeface="Arial"/>
                <a:ea typeface="Arial"/>
                <a:cs typeface="Arial"/>
                <a:sym typeface="Arial"/>
              </a:rPr>
              <a:t>Sex</a:t>
            </a:r>
            <a:endParaRPr b="0" i="0" sz="2000" u="none" cap="none">
              <a:solidFill>
                <a:srgbClr val="C00000"/>
              </a:solidFill>
              <a:latin typeface="Arial"/>
              <a:ea typeface="Arial"/>
              <a:cs typeface="Arial"/>
              <a:sym typeface="Arial"/>
            </a:endParaRPr>
          </a:p>
        </p:txBody>
      </p:sp>
      <p:sp>
        <p:nvSpPr>
          <p:cNvPr id="213" name="Google Shape;213;p9"/>
          <p:cNvSpPr txBox="1"/>
          <p:nvPr>
            <p:ph type="title"/>
          </p:nvPr>
        </p:nvSpPr>
        <p:spPr>
          <a:xfrm>
            <a:off x="406400" y="228600"/>
            <a:ext cx="77724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Generalization</a:t>
            </a:r>
            <a:endParaRPr>
              <a:solidFill>
                <a:srgbClr val="224B4F"/>
              </a:solidFill>
            </a:endParaRPr>
          </a:p>
        </p:txBody>
      </p:sp>
      <p:sp>
        <p:nvSpPr>
          <p:cNvPr id="214" name="Google Shape;214;p9"/>
          <p:cNvSpPr txBox="1"/>
          <p:nvPr>
            <p:ph idx="4294967295" type="body"/>
          </p:nvPr>
        </p:nvSpPr>
        <p:spPr>
          <a:xfrm>
            <a:off x="482550" y="1527875"/>
            <a:ext cx="8178900" cy="5193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700"/>
              <a:buFont typeface="Arial"/>
              <a:buChar char="•"/>
            </a:pPr>
            <a:r>
              <a:rPr lang="en-US" sz="2700">
                <a:solidFill>
                  <a:srgbClr val="C00000"/>
                </a:solidFill>
                <a:latin typeface="Arial"/>
                <a:ea typeface="Arial"/>
                <a:cs typeface="Arial"/>
                <a:sym typeface="Arial"/>
              </a:rPr>
              <a:t>Goal of k-Anonymity</a:t>
            </a:r>
            <a:endParaRPr sz="2700">
              <a:solidFill>
                <a:srgbClr val="C00000"/>
              </a:solidFill>
              <a:latin typeface="Arial"/>
              <a:ea typeface="Arial"/>
              <a:cs typeface="Arial"/>
              <a:sym typeface="Arial"/>
            </a:endParaRPr>
          </a:p>
          <a:p>
            <a:pPr indent="-285750" lvl="1" marL="742950" marR="0" rtl="0" algn="l">
              <a:spcBef>
                <a:spcPts val="540"/>
              </a:spcBef>
              <a:spcAft>
                <a:spcPts val="0"/>
              </a:spcAft>
              <a:buClr>
                <a:schemeClr val="accent2"/>
              </a:buClr>
              <a:buSzPts val="2700"/>
              <a:buFont typeface="Arial"/>
              <a:buChar char="–"/>
            </a:pPr>
            <a:r>
              <a:rPr b="0" i="0" lang="en-US" sz="2700" u="none" cap="none" strike="noStrike">
                <a:solidFill>
                  <a:schemeClr val="accent2"/>
                </a:solidFill>
                <a:latin typeface="Arial"/>
                <a:ea typeface="Arial"/>
                <a:cs typeface="Arial"/>
                <a:sym typeface="Arial"/>
              </a:rPr>
              <a:t>Each record is indistinguishable from at least k-1 other records</a:t>
            </a:r>
            <a:endParaRPr b="0" i="0" sz="2700" u="none" cap="none" strike="noStrike">
              <a:solidFill>
                <a:schemeClr val="accent2"/>
              </a:solidFill>
              <a:latin typeface="Arial"/>
              <a:ea typeface="Arial"/>
              <a:cs typeface="Arial"/>
              <a:sym typeface="Arial"/>
            </a:endParaRPr>
          </a:p>
          <a:p>
            <a:pPr indent="-285750" lvl="1" marL="742950" marR="0" rtl="0" algn="l">
              <a:spcBef>
                <a:spcPts val="540"/>
              </a:spcBef>
              <a:spcAft>
                <a:spcPts val="0"/>
              </a:spcAft>
              <a:buClr>
                <a:schemeClr val="accent2"/>
              </a:buClr>
              <a:buSzPts val="2700"/>
              <a:buFont typeface="Arial"/>
              <a:buChar char="–"/>
            </a:pPr>
            <a:r>
              <a:rPr b="0" i="0" lang="en-US" sz="2700" u="none" cap="none" strike="noStrike">
                <a:solidFill>
                  <a:schemeClr val="accent2"/>
                </a:solidFill>
                <a:latin typeface="Arial"/>
                <a:ea typeface="Arial"/>
                <a:cs typeface="Arial"/>
                <a:sym typeface="Arial"/>
              </a:rPr>
              <a:t>These k records form an equivalence class</a:t>
            </a:r>
            <a:endParaRPr b="0" i="0" sz="2700" u="none" cap="none" strike="noStrike">
              <a:solidFill>
                <a:schemeClr val="accent2"/>
              </a:solidFill>
              <a:latin typeface="Arial"/>
              <a:ea typeface="Arial"/>
              <a:cs typeface="Arial"/>
              <a:sym typeface="Arial"/>
            </a:endParaRPr>
          </a:p>
          <a:p>
            <a:pPr indent="-342900" lvl="0" marL="342900" marR="0" rtl="0" algn="l">
              <a:spcBef>
                <a:spcPts val="540"/>
              </a:spcBef>
              <a:spcAft>
                <a:spcPts val="0"/>
              </a:spcAft>
              <a:buClr>
                <a:srgbClr val="C00000"/>
              </a:buClr>
              <a:buSzPts val="2700"/>
              <a:buFont typeface="Arial"/>
              <a:buChar char="•"/>
            </a:pPr>
            <a:r>
              <a:rPr lang="en-US" sz="2700">
                <a:solidFill>
                  <a:srgbClr val="C00000"/>
                </a:solidFill>
                <a:latin typeface="Arial"/>
                <a:ea typeface="Arial"/>
                <a:cs typeface="Arial"/>
                <a:sym typeface="Arial"/>
              </a:rPr>
              <a:t>Generalization:</a:t>
            </a:r>
            <a:r>
              <a:rPr lang="en-US" sz="2700">
                <a:solidFill>
                  <a:schemeClr val="accent2"/>
                </a:solidFill>
                <a:latin typeface="Arial"/>
                <a:ea typeface="Arial"/>
                <a:cs typeface="Arial"/>
                <a:sym typeface="Arial"/>
              </a:rPr>
              <a:t> replace quasi-identifiers with less specific, but semantically consistent values</a:t>
            </a:r>
            <a:endParaRPr sz="2700">
              <a:solidFill>
                <a:schemeClr val="accent2"/>
              </a:solidFill>
              <a:latin typeface="Arial"/>
              <a:ea typeface="Arial"/>
              <a:cs typeface="Arial"/>
              <a:sym typeface="Arial"/>
            </a:endParaRPr>
          </a:p>
          <a:p>
            <a:pPr indent="-342900" lvl="0" marL="342900" marR="0" rtl="0" algn="l">
              <a:spcBef>
                <a:spcPts val="540"/>
              </a:spcBef>
              <a:spcAft>
                <a:spcPts val="0"/>
              </a:spcAft>
              <a:buClr>
                <a:schemeClr val="dk1"/>
              </a:buClr>
              <a:buSzPts val="2700"/>
              <a:buFont typeface="Arial"/>
              <a:buNone/>
            </a:pPr>
            <a:r>
              <a:t/>
            </a:r>
            <a:endParaRPr sz="2700">
              <a:solidFill>
                <a:schemeClr val="dk1"/>
              </a:solidFill>
              <a:latin typeface="Arial"/>
              <a:ea typeface="Arial"/>
              <a:cs typeface="Arial"/>
              <a:sym typeface="Arial"/>
            </a:endParaRPr>
          </a:p>
          <a:p>
            <a:pPr indent="-114300" lvl="1" marL="742950" marR="0" rtl="0" algn="l">
              <a:spcBef>
                <a:spcPts val="540"/>
              </a:spcBef>
              <a:spcAft>
                <a:spcPts val="0"/>
              </a:spcAft>
              <a:buClr>
                <a:schemeClr val="dk1"/>
              </a:buClr>
              <a:buSzPts val="2700"/>
              <a:buFont typeface="Arial"/>
              <a:buNone/>
            </a:pPr>
            <a:r>
              <a:t/>
            </a:r>
            <a:endParaRPr b="0" i="0" sz="2700" u="none" cap="none" strike="noStrike">
              <a:solidFill>
                <a:schemeClr val="dk1"/>
              </a:solidFill>
              <a:latin typeface="Arial"/>
              <a:ea typeface="Arial"/>
              <a:cs typeface="Arial"/>
              <a:sym typeface="Arial"/>
            </a:endParaRPr>
          </a:p>
        </p:txBody>
      </p:sp>
      <p:sp>
        <p:nvSpPr>
          <p:cNvPr id="215" name="Google Shape;215;p9"/>
          <p:cNvSpPr txBox="1"/>
          <p:nvPr>
            <p:ph idx="12" type="sldNum"/>
          </p:nvPr>
        </p:nvSpPr>
        <p:spPr>
          <a:xfrm>
            <a:off x="6934200" y="6245225"/>
            <a:ext cx="2133600" cy="4761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Arial"/>
              <a:buNone/>
            </a:pPr>
            <a:r>
              <a:rPr b="0" i="0" lang="en-US" sz="1200" u="none">
                <a:solidFill>
                  <a:schemeClr val="lt2"/>
                </a:solidFill>
                <a:latin typeface="Arial"/>
                <a:ea typeface="Arial"/>
                <a:cs typeface="Arial"/>
                <a:sym typeface="Arial"/>
              </a:rPr>
              <a:t>s</a:t>
            </a:r>
            <a:endParaRPr b="0" i="0" sz="1200" u="none">
              <a:solidFill>
                <a:schemeClr val="lt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Achieving k-Anonymity</a:t>
            </a:r>
            <a:endParaRPr>
              <a:solidFill>
                <a:srgbClr val="224B4F"/>
              </a:solidFill>
            </a:endParaRPr>
          </a:p>
        </p:txBody>
      </p:sp>
      <p:sp>
        <p:nvSpPr>
          <p:cNvPr id="221" name="Google Shape;221;p10"/>
          <p:cNvSpPr txBox="1"/>
          <p:nvPr>
            <p:ph idx="1" type="body"/>
          </p:nvPr>
        </p:nvSpPr>
        <p:spPr>
          <a:xfrm>
            <a:off x="457200" y="1600200"/>
            <a:ext cx="83820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Font typeface="Arial"/>
              <a:buChar char="•"/>
            </a:pPr>
            <a:r>
              <a:rPr lang="en-US">
                <a:solidFill>
                  <a:srgbClr val="C00000"/>
                </a:solidFill>
              </a:rPr>
              <a:t>Generalization</a:t>
            </a:r>
            <a:endParaRPr>
              <a:solidFill>
                <a:srgbClr val="C00000"/>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Replace specific quasi-identifiers with less specific values until get k identical values</a:t>
            </a:r>
            <a:endParaRPr>
              <a:solidFill>
                <a:schemeClr val="accent2"/>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Partition ordered-value domains into intervals</a:t>
            </a:r>
            <a:endParaRPr>
              <a:solidFill>
                <a:schemeClr val="accent2"/>
              </a:solidFill>
            </a:endParaRPr>
          </a:p>
          <a:p>
            <a:pPr indent="-342900" lvl="0" marL="342900" rtl="0" algn="l">
              <a:spcBef>
                <a:spcPts val="640"/>
              </a:spcBef>
              <a:spcAft>
                <a:spcPts val="0"/>
              </a:spcAft>
              <a:buClr>
                <a:srgbClr val="C00000"/>
              </a:buClr>
              <a:buSzPts val="3200"/>
              <a:buFont typeface="Arial"/>
              <a:buChar char="•"/>
            </a:pPr>
            <a:r>
              <a:rPr lang="en-US">
                <a:solidFill>
                  <a:srgbClr val="C00000"/>
                </a:solidFill>
              </a:rPr>
              <a:t>Suppression</a:t>
            </a:r>
            <a:endParaRPr>
              <a:solidFill>
                <a:srgbClr val="C00000"/>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When generalization causes too much information loss</a:t>
            </a:r>
            <a:endParaRPr>
              <a:solidFill>
                <a:schemeClr val="accent2"/>
              </a:solidFill>
            </a:endParaRPr>
          </a:p>
          <a:p>
            <a:pPr indent="-228600" lvl="2" marL="1143000" rtl="0" algn="l">
              <a:spcBef>
                <a:spcPts val="480"/>
              </a:spcBef>
              <a:spcAft>
                <a:spcPts val="0"/>
              </a:spcAft>
              <a:buClr>
                <a:schemeClr val="accent2"/>
              </a:buClr>
              <a:buSzPts val="2400"/>
              <a:buFont typeface="Arial"/>
              <a:buChar char="•"/>
            </a:pPr>
            <a:r>
              <a:rPr lang="en-US">
                <a:solidFill>
                  <a:schemeClr val="accent2"/>
                </a:solidFill>
              </a:rPr>
              <a:t>This is common with “outliers”</a:t>
            </a:r>
            <a:endParaRPr>
              <a:solidFill>
                <a:schemeClr val="accent2"/>
              </a:solidFill>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200"/>
              <a:buFont typeface="Arial"/>
              <a:buNone/>
            </a:pPr>
            <a:r>
              <a:t/>
            </a:r>
            <a:endParaRPr b="0" i="0" sz="1200" u="none">
              <a:solidFill>
                <a:schemeClr val="lt2"/>
              </a:solidFill>
              <a:latin typeface="Arial"/>
              <a:ea typeface="Arial"/>
              <a:cs typeface="Arial"/>
              <a:sym typeface="Arial"/>
            </a:endParaRPr>
          </a:p>
        </p:txBody>
      </p:sp>
      <p:sp>
        <p:nvSpPr>
          <p:cNvPr id="227" name="Google Shape;227;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Generalization in Action</a:t>
            </a:r>
            <a:endParaRPr>
              <a:solidFill>
                <a:srgbClr val="224B4F"/>
              </a:solidFill>
            </a:endParaRPr>
          </a:p>
        </p:txBody>
      </p:sp>
      <p:pic>
        <p:nvPicPr>
          <p:cNvPr id="228" name="Google Shape;228;p11"/>
          <p:cNvPicPr preferRelativeResize="0"/>
          <p:nvPr>
            <p:ph idx="1" type="body"/>
          </p:nvPr>
        </p:nvPicPr>
        <p:blipFill rotWithShape="1">
          <a:blip r:embed="rId3">
            <a:alphaModFix/>
          </a:blip>
          <a:srcRect b="0" l="0" r="0" t="0"/>
          <a:stretch/>
        </p:blipFill>
        <p:spPr>
          <a:xfrm>
            <a:off x="839788" y="1636713"/>
            <a:ext cx="7339012" cy="44592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4000">
                <a:solidFill>
                  <a:srgbClr val="224B4F"/>
                </a:solidFill>
              </a:rPr>
              <a:t>Example of a k-Anonymous Table</a:t>
            </a:r>
            <a:endParaRPr sz="4000">
              <a:solidFill>
                <a:srgbClr val="224B4F"/>
              </a:solidFill>
            </a:endParaRPr>
          </a:p>
        </p:txBody>
      </p:sp>
      <p:pic>
        <p:nvPicPr>
          <p:cNvPr id="234" name="Google Shape;234;p12"/>
          <p:cNvPicPr preferRelativeResize="0"/>
          <p:nvPr/>
        </p:nvPicPr>
        <p:blipFill rotWithShape="1">
          <a:blip r:embed="rId3">
            <a:alphaModFix/>
          </a:blip>
          <a:srcRect b="0" l="0" r="0" t="0"/>
          <a:stretch/>
        </p:blipFill>
        <p:spPr>
          <a:xfrm>
            <a:off x="609600" y="1828800"/>
            <a:ext cx="7924800" cy="4191000"/>
          </a:xfrm>
          <a:prstGeom prst="rect">
            <a:avLst/>
          </a:prstGeom>
          <a:noFill/>
          <a:ln>
            <a:noFill/>
          </a:ln>
        </p:spPr>
      </p:pic>
      <p:sp>
        <p:nvSpPr>
          <p:cNvPr id="235" name="Google Shape;235;p12"/>
          <p:cNvSpPr/>
          <p:nvPr/>
        </p:nvSpPr>
        <p:spPr>
          <a:xfrm>
            <a:off x="1752600" y="2362200"/>
            <a:ext cx="5791200" cy="609600"/>
          </a:xfrm>
          <a:prstGeom prst="rect">
            <a:avLst/>
          </a:prstGeom>
          <a:solidFill>
            <a:schemeClr val="accent1">
              <a:alpha val="0"/>
            </a:schemeClr>
          </a:solidFill>
          <a:ln cap="flat" cmpd="sng" w="28575">
            <a:solidFill>
              <a:schemeClr val="fo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sp>
        <p:nvSpPr>
          <p:cNvPr id="236" name="Google Shape;236;p12"/>
          <p:cNvSpPr/>
          <p:nvPr/>
        </p:nvSpPr>
        <p:spPr>
          <a:xfrm>
            <a:off x="1752600" y="3048000"/>
            <a:ext cx="5791200" cy="457200"/>
          </a:xfrm>
          <a:prstGeom prst="rect">
            <a:avLst/>
          </a:prstGeom>
          <a:solidFill>
            <a:schemeClr val="accent1">
              <a:alpha val="0"/>
            </a:schemeClr>
          </a:solidFill>
          <a:ln cap="flat" cmpd="sng" w="28575">
            <a:solidFill>
              <a:srgbClr val="FF339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Tahoma"/>
              <a:buNone/>
            </a:pPr>
            <a:r>
              <a:t/>
            </a:r>
            <a:endParaRPr b="0" i="0" sz="2400" u="none">
              <a:solidFill>
                <a:srgbClr val="FF3399"/>
              </a:solidFill>
              <a:latin typeface="Tahoma"/>
              <a:ea typeface="Tahoma"/>
              <a:cs typeface="Tahoma"/>
              <a:sym typeface="Tahoma"/>
            </a:endParaRPr>
          </a:p>
        </p:txBody>
      </p:sp>
      <p:sp>
        <p:nvSpPr>
          <p:cNvPr id="237" name="Google Shape;237;p12"/>
          <p:cNvSpPr/>
          <p:nvPr/>
        </p:nvSpPr>
        <p:spPr>
          <a:xfrm>
            <a:off x="1752600" y="3581400"/>
            <a:ext cx="5791200" cy="457200"/>
          </a:xfrm>
          <a:prstGeom prst="rect">
            <a:avLst/>
          </a:prstGeom>
          <a:solidFill>
            <a:schemeClr val="accent1">
              <a:alpha val="0"/>
            </a:schemeClr>
          </a:solidFill>
          <a:ln cap="flat" cmpd="sng" w="28575">
            <a:solidFill>
              <a:srgbClr val="0099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Tahoma"/>
              <a:buNone/>
            </a:pPr>
            <a:r>
              <a:t/>
            </a:r>
            <a:endParaRPr b="0" i="0" sz="2400" u="none">
              <a:solidFill>
                <a:srgbClr val="FF3399"/>
              </a:solidFill>
              <a:latin typeface="Tahoma"/>
              <a:ea typeface="Tahoma"/>
              <a:cs typeface="Tahoma"/>
              <a:sym typeface="Tahoma"/>
            </a:endParaRPr>
          </a:p>
        </p:txBody>
      </p:sp>
      <p:sp>
        <p:nvSpPr>
          <p:cNvPr id="238" name="Google Shape;238;p12"/>
          <p:cNvSpPr/>
          <p:nvPr/>
        </p:nvSpPr>
        <p:spPr>
          <a:xfrm>
            <a:off x="1752600" y="4114800"/>
            <a:ext cx="5791200" cy="685800"/>
          </a:xfrm>
          <a:prstGeom prst="rect">
            <a:avLst/>
          </a:prstGeom>
          <a:solidFill>
            <a:schemeClr val="accent1">
              <a:alpha val="0"/>
            </a:schemeClr>
          </a:solidFill>
          <a:ln cap="flat" cmpd="sng" w="28575">
            <a:solidFill>
              <a:srgbClr val="FFFF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Tahoma"/>
              <a:buNone/>
            </a:pPr>
            <a:r>
              <a:t/>
            </a:r>
            <a:endParaRPr b="0" i="0" sz="2400" u="none">
              <a:solidFill>
                <a:srgbClr val="FF3399"/>
              </a:solidFill>
              <a:latin typeface="Tahoma"/>
              <a:ea typeface="Tahoma"/>
              <a:cs typeface="Tahoma"/>
              <a:sym typeface="Tahoma"/>
            </a:endParaRPr>
          </a:p>
        </p:txBody>
      </p:sp>
      <p:sp>
        <p:nvSpPr>
          <p:cNvPr id="239" name="Google Shape;239;p12"/>
          <p:cNvSpPr/>
          <p:nvPr/>
        </p:nvSpPr>
        <p:spPr>
          <a:xfrm>
            <a:off x="1752600" y="4876800"/>
            <a:ext cx="5791200" cy="533400"/>
          </a:xfrm>
          <a:prstGeom prst="rect">
            <a:avLst/>
          </a:prstGeom>
          <a:solidFill>
            <a:schemeClr val="accent1">
              <a:alpha val="0"/>
            </a:schemeClr>
          </a:solidFill>
          <a:ln cap="flat" cmpd="sng" w="28575">
            <a:solidFill>
              <a:srgbClr val="0000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Tahoma"/>
              <a:buNone/>
            </a:pPr>
            <a:r>
              <a:t/>
            </a:r>
            <a:endParaRPr b="0" i="0" sz="2400" u="none">
              <a:solidFill>
                <a:srgbClr val="FF3399"/>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3"/>
          <p:cNvPicPr preferRelativeResize="0"/>
          <p:nvPr/>
        </p:nvPicPr>
        <p:blipFill rotWithShape="1">
          <a:blip r:embed="rId3">
            <a:alphaModFix/>
          </a:blip>
          <a:srcRect b="0" l="0" r="0" t="0"/>
          <a:stretch/>
        </p:blipFill>
        <p:spPr>
          <a:xfrm>
            <a:off x="152400" y="1611313"/>
            <a:ext cx="4419600" cy="4191000"/>
          </a:xfrm>
          <a:prstGeom prst="rect">
            <a:avLst/>
          </a:prstGeom>
          <a:noFill/>
          <a:ln>
            <a:noFill/>
          </a:ln>
        </p:spPr>
      </p:pic>
      <p:sp>
        <p:nvSpPr>
          <p:cNvPr id="245" name="Google Shape;245;p13"/>
          <p:cNvSpPr/>
          <p:nvPr/>
        </p:nvSpPr>
        <p:spPr>
          <a:xfrm>
            <a:off x="838200" y="3886200"/>
            <a:ext cx="3352800" cy="838200"/>
          </a:xfrm>
          <a:prstGeom prst="rect">
            <a:avLst/>
          </a:prstGeom>
          <a:solidFill>
            <a:schemeClr val="accent1">
              <a:alpha val="0"/>
            </a:schemeClr>
          </a:solidFill>
          <a:ln cap="flat" cmpd="sng" w="28575">
            <a:solidFill>
              <a:schemeClr val="fo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graphicFrame>
        <p:nvGraphicFramePr>
          <p:cNvPr id="246" name="Google Shape;246;p13"/>
          <p:cNvGraphicFramePr/>
          <p:nvPr/>
        </p:nvGraphicFramePr>
        <p:xfrm>
          <a:off x="5334000" y="2057400"/>
          <a:ext cx="3000000" cy="3000000"/>
        </p:xfrm>
        <a:graphic>
          <a:graphicData uri="http://schemas.openxmlformats.org/drawingml/2006/table">
            <a:tbl>
              <a:tblPr>
                <a:noFill/>
                <a:tableStyleId>{F12C28DF-0ABE-4592-A5A4-A8E87EBD4AB6}</a:tableStyleId>
              </a:tblPr>
              <a:tblGrid>
                <a:gridCol w="685800"/>
                <a:gridCol w="693750"/>
                <a:gridCol w="754050"/>
                <a:gridCol w="685800"/>
                <a:gridCol w="720725"/>
              </a:tblGrid>
              <a:tr h="477850">
                <a:tc>
                  <a:txBody>
                    <a:bodyPr/>
                    <a:lstStyle/>
                    <a:p>
                      <a:pPr indent="0" lvl="0" marL="0" marR="0" rtl="0" algn="ctr">
                        <a:lnSpc>
                          <a:spcPct val="100000"/>
                        </a:lnSpc>
                        <a:spcBef>
                          <a:spcPts val="0"/>
                        </a:spcBef>
                        <a:spcAft>
                          <a:spcPts val="0"/>
                        </a:spcAft>
                        <a:buClr>
                          <a:schemeClr val="accent1"/>
                        </a:buClr>
                        <a:buSzPts val="1200"/>
                        <a:buFont typeface="Noto Sans Symbols"/>
                        <a:buNone/>
                      </a:pPr>
                      <a:r>
                        <a:rPr b="1" i="0" lang="en-US" sz="1200" u="none" cap="none" strike="noStrike">
                          <a:solidFill>
                            <a:schemeClr val="dk1"/>
                          </a:solidFill>
                          <a:latin typeface="Arial"/>
                          <a:ea typeface="Arial"/>
                          <a:cs typeface="Arial"/>
                          <a:sym typeface="Arial"/>
                        </a:rPr>
                        <a:t>Name</a:t>
                      </a:r>
                      <a:endParaRPr b="1" i="0" sz="12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1" i="0" lang="en-US" sz="1200" u="none" cap="none" strike="noStrike">
                          <a:solidFill>
                            <a:schemeClr val="dk1"/>
                          </a:solidFill>
                          <a:latin typeface="Arial"/>
                          <a:ea typeface="Arial"/>
                          <a:cs typeface="Arial"/>
                          <a:sym typeface="Arial"/>
                        </a:rPr>
                        <a:t>Birth</a:t>
                      </a:r>
                      <a:endParaRPr b="1"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1" i="0" lang="en-US" sz="1200" u="none" cap="none" strike="noStrike">
                          <a:solidFill>
                            <a:schemeClr val="dk1"/>
                          </a:solidFill>
                          <a:latin typeface="Arial"/>
                          <a:ea typeface="Arial"/>
                          <a:cs typeface="Arial"/>
                          <a:sym typeface="Arial"/>
                        </a:rPr>
                        <a:t>Gender</a:t>
                      </a:r>
                      <a:endParaRPr b="1"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1" i="0" lang="en-US" sz="1200" u="none" cap="none" strike="noStrike">
                          <a:solidFill>
                            <a:schemeClr val="dk1"/>
                          </a:solidFill>
                          <a:latin typeface="Arial"/>
                          <a:ea typeface="Arial"/>
                          <a:cs typeface="Arial"/>
                          <a:sym typeface="Arial"/>
                        </a:rPr>
                        <a:t>ZIP</a:t>
                      </a:r>
                      <a:endParaRPr b="1"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1" i="0" lang="en-US" sz="1200" u="none" cap="none" strike="noStrike">
                          <a:solidFill>
                            <a:schemeClr val="dk1"/>
                          </a:solidFill>
                          <a:latin typeface="Arial"/>
                          <a:ea typeface="Arial"/>
                          <a:cs typeface="Arial"/>
                          <a:sym typeface="Arial"/>
                        </a:rPr>
                        <a:t>Race</a:t>
                      </a:r>
                      <a:endParaRPr b="1"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542925">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Andre</a:t>
                      </a:r>
                      <a:endParaRPr b="0" i="0" sz="12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1964</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m</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02135</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White</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6100">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Beth</a:t>
                      </a:r>
                      <a:endParaRPr b="0" i="0" sz="12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1964</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f</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55410</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Black</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4525">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Carol</a:t>
                      </a:r>
                      <a:endParaRPr b="0" i="0" sz="12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1964</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f</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90210</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White</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4525">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Dan</a:t>
                      </a:r>
                      <a:endParaRPr b="0" i="0" sz="12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1967</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m</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02174</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White</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4525">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Ellen</a:t>
                      </a:r>
                      <a:endParaRPr b="0" i="0" sz="12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1968</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f</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02237</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200"/>
                        <a:buFont typeface="Noto Sans Symbols"/>
                        <a:buNone/>
                      </a:pPr>
                      <a:r>
                        <a:rPr b="0" i="0" lang="en-US" sz="1200" u="none" cap="none" strike="noStrike">
                          <a:solidFill>
                            <a:schemeClr val="dk1"/>
                          </a:solidFill>
                          <a:latin typeface="Arial"/>
                          <a:ea typeface="Arial"/>
                          <a:cs typeface="Arial"/>
                          <a:sym typeface="Arial"/>
                        </a:rPr>
                        <a:t>White</a:t>
                      </a:r>
                      <a:endParaRPr b="0" i="0"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7" name="Google Shape;247;p13"/>
          <p:cNvSpPr/>
          <p:nvPr/>
        </p:nvSpPr>
        <p:spPr>
          <a:xfrm>
            <a:off x="5181600" y="2590800"/>
            <a:ext cx="3810000" cy="381000"/>
          </a:xfrm>
          <a:prstGeom prst="rect">
            <a:avLst/>
          </a:prstGeom>
          <a:solidFill>
            <a:schemeClr val="accent1">
              <a:alpha val="0"/>
            </a:schemeClr>
          </a:solidFill>
          <a:ln cap="flat" cmpd="sng" w="28575">
            <a:solidFill>
              <a:schemeClr val="folHlink"/>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cxnSp>
        <p:nvCxnSpPr>
          <p:cNvPr id="248" name="Google Shape;248;p13"/>
          <p:cNvCxnSpPr>
            <a:stCxn id="247" idx="1"/>
            <a:endCxn id="245" idx="3"/>
          </p:cNvCxnSpPr>
          <p:nvPr/>
        </p:nvCxnSpPr>
        <p:spPr>
          <a:xfrm flipH="1">
            <a:off x="4191000" y="2781300"/>
            <a:ext cx="990600" cy="1524000"/>
          </a:xfrm>
          <a:prstGeom prst="straightConnector1">
            <a:avLst/>
          </a:prstGeom>
          <a:noFill/>
          <a:ln cap="flat" cmpd="sng" w="38100">
            <a:solidFill>
              <a:srgbClr val="FF3399"/>
            </a:solidFill>
            <a:prstDash val="solid"/>
            <a:round/>
            <a:headEnd len="sm" w="sm" type="none"/>
            <a:tailEnd len="med" w="med" type="triangle"/>
          </a:ln>
        </p:spPr>
      </p:cxnSp>
      <p:sp>
        <p:nvSpPr>
          <p:cNvPr id="249" name="Google Shape;249;p13"/>
          <p:cNvSpPr/>
          <p:nvPr/>
        </p:nvSpPr>
        <p:spPr>
          <a:xfrm>
            <a:off x="1295400" y="1462088"/>
            <a:ext cx="21590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Noto Sans Symbols"/>
              <a:buNone/>
            </a:pPr>
            <a:r>
              <a:rPr b="0" i="0" lang="en-US" sz="2400" u="none">
                <a:solidFill>
                  <a:schemeClr val="lt2"/>
                </a:solidFill>
                <a:latin typeface="Tahoma"/>
                <a:ea typeface="Tahoma"/>
                <a:cs typeface="Tahoma"/>
                <a:sym typeface="Tahoma"/>
              </a:rPr>
              <a:t>Released table</a:t>
            </a:r>
            <a:endParaRPr b="0" i="0" sz="2400" u="none">
              <a:solidFill>
                <a:schemeClr val="lt2"/>
              </a:solidFill>
              <a:latin typeface="Tahoma"/>
              <a:ea typeface="Tahoma"/>
              <a:cs typeface="Tahoma"/>
              <a:sym typeface="Tahoma"/>
            </a:endParaRPr>
          </a:p>
        </p:txBody>
      </p:sp>
      <p:sp>
        <p:nvSpPr>
          <p:cNvPr id="250" name="Google Shape;250;p13"/>
          <p:cNvSpPr/>
          <p:nvPr/>
        </p:nvSpPr>
        <p:spPr>
          <a:xfrm>
            <a:off x="5943600" y="1524000"/>
            <a:ext cx="2362200" cy="830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Noto Sans Symbols"/>
              <a:buNone/>
            </a:pPr>
            <a:r>
              <a:rPr b="0" i="0" lang="en-US" sz="2400" u="none">
                <a:solidFill>
                  <a:schemeClr val="lt2"/>
                </a:solidFill>
                <a:latin typeface="Tahoma"/>
                <a:ea typeface="Tahoma"/>
                <a:cs typeface="Tahoma"/>
                <a:sym typeface="Tahoma"/>
              </a:rPr>
              <a:t>External data Source</a:t>
            </a:r>
            <a:endParaRPr b="0" i="0" sz="2400" u="none">
              <a:solidFill>
                <a:schemeClr val="lt2"/>
              </a:solidFill>
              <a:latin typeface="Tahoma"/>
              <a:ea typeface="Tahoma"/>
              <a:cs typeface="Tahoma"/>
              <a:sym typeface="Tahoma"/>
            </a:endParaRPr>
          </a:p>
        </p:txBody>
      </p:sp>
      <p:sp>
        <p:nvSpPr>
          <p:cNvPr id="251" name="Google Shape;251;p13"/>
          <p:cNvSpPr/>
          <p:nvPr/>
        </p:nvSpPr>
        <p:spPr>
          <a:xfrm>
            <a:off x="228600" y="5486400"/>
            <a:ext cx="8534400" cy="4619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Noto Sans Symbols"/>
              <a:buNone/>
            </a:pPr>
            <a:r>
              <a:rPr i="0" lang="en-US" sz="2400" u="none">
                <a:solidFill>
                  <a:schemeClr val="lt2"/>
                </a:solidFill>
              </a:rPr>
              <a:t>By linking these 2 tables, you still don’t learn Andre’s problem</a:t>
            </a:r>
            <a:endParaRPr i="0" sz="2400" u="none">
              <a:solidFill>
                <a:schemeClr val="lt2"/>
              </a:solidFill>
            </a:endParaRPr>
          </a:p>
        </p:txBody>
      </p:sp>
      <p:sp>
        <p:nvSpPr>
          <p:cNvPr id="252" name="Google Shape;252;p13"/>
          <p:cNvSpPr txBox="1"/>
          <p:nvPr>
            <p:ph type="title"/>
          </p:nvPr>
        </p:nvSpPr>
        <p:spPr>
          <a:xfrm>
            <a:off x="406400" y="228600"/>
            <a:ext cx="77724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Example of Generalization (1)</a:t>
            </a:r>
            <a:endParaRPr>
              <a:solidFill>
                <a:srgbClr val="224B4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14"/>
          <p:cNvGraphicFramePr/>
          <p:nvPr/>
        </p:nvGraphicFramePr>
        <p:xfrm>
          <a:off x="1066800" y="2133600"/>
          <a:ext cx="3000000" cy="3000000"/>
        </p:xfrm>
        <a:graphic>
          <a:graphicData uri="http://schemas.openxmlformats.org/drawingml/2006/table">
            <a:tbl>
              <a:tblPr>
                <a:noFill/>
                <a:tableStyleId>{F12C28DF-0ABE-4592-A5A4-A8E87EBD4AB6}</a:tableStyleId>
              </a:tblPr>
              <a:tblGrid>
                <a:gridCol w="895350"/>
                <a:gridCol w="506425"/>
                <a:gridCol w="506400"/>
                <a:gridCol w="1520825"/>
              </a:tblGrid>
              <a:tr h="250825">
                <a:tc gridSpan="3">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QID</a:t>
                      </a:r>
                      <a:endParaRPr b="0" i="0" sz="10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SA</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Zipcode</a:t>
                      </a:r>
                      <a:endParaRPr b="0" i="0" sz="10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Age</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Sex</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Disease</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9250">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47677</a:t>
                      </a:r>
                      <a:endParaRPr b="0" i="0" sz="10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29</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F</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Ovarian Cancer</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47602</a:t>
                      </a:r>
                      <a:endParaRPr b="0" i="0" sz="10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22</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F</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Ovarian Cancer</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47678</a:t>
                      </a:r>
                      <a:endParaRPr b="0" i="0" sz="10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27</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M</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Prostate Cancer</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47905</a:t>
                      </a:r>
                      <a:endParaRPr b="0" i="0" sz="10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43</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M</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Flu</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9250">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47909</a:t>
                      </a:r>
                      <a:endParaRPr b="0" i="0" sz="10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52</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F</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Heart Disease</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47906</a:t>
                      </a:r>
                      <a:endParaRPr b="0" i="0" sz="10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47</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M</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000"/>
                        <a:buFont typeface="Noto Sans Symbols"/>
                        <a:buNone/>
                      </a:pPr>
                      <a:r>
                        <a:rPr b="0" i="0" lang="en-US" sz="1000" u="none" cap="none" strike="noStrike">
                          <a:solidFill>
                            <a:schemeClr val="dk1"/>
                          </a:solidFill>
                          <a:latin typeface="Verdana"/>
                          <a:ea typeface="Verdana"/>
                          <a:cs typeface="Verdana"/>
                          <a:sym typeface="Verdana"/>
                        </a:rPr>
                        <a:t>Heart Disease</a:t>
                      </a:r>
                      <a:endParaRPr b="0" i="0" sz="10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59" name="Google Shape;259;p14"/>
          <p:cNvGraphicFramePr/>
          <p:nvPr/>
        </p:nvGraphicFramePr>
        <p:xfrm>
          <a:off x="4800600" y="2133600"/>
          <a:ext cx="3000000" cy="3000000"/>
        </p:xfrm>
        <a:graphic>
          <a:graphicData uri="http://schemas.openxmlformats.org/drawingml/2006/table">
            <a:tbl>
              <a:tblPr>
                <a:noFill/>
                <a:tableStyleId>{F12C28DF-0ABE-4592-A5A4-A8E87EBD4AB6}</a:tableStyleId>
              </a:tblPr>
              <a:tblGrid>
                <a:gridCol w="838200"/>
                <a:gridCol w="762000"/>
                <a:gridCol w="533400"/>
                <a:gridCol w="1600200"/>
              </a:tblGrid>
              <a:tr h="250825">
                <a:tc gridSpan="3">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QID</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SA</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Zipcode</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Age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Sex</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Disease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090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476**</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476**</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476**</a:t>
                      </a:r>
                      <a:endParaRPr b="0" i="0" sz="1100" u="none" cap="none" strike="noStrike">
                        <a:solidFill>
                          <a:srgbClr val="FF0066"/>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2*</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2*</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2*</a:t>
                      </a:r>
                      <a:endParaRPr b="0" i="0" sz="1100" u="none" cap="none" strike="noStrike">
                        <a:solidFill>
                          <a:srgbClr val="FF0066"/>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a:t>
                      </a:r>
                      <a:endParaRPr b="0" i="0" sz="1100" u="none" cap="none" strike="noStrike">
                        <a:solidFill>
                          <a:srgbClr val="FF0066"/>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Ovarian Cancer</a:t>
                      </a:r>
                      <a:endParaRPr b="0" i="0" sz="1100" u="none" cap="none" strike="noStrike">
                        <a:solidFill>
                          <a:schemeClr val="dk1"/>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Ovarian Cancer</a:t>
                      </a:r>
                      <a:endParaRPr b="0" i="0" sz="1100" u="none" cap="none" strike="noStrike">
                        <a:solidFill>
                          <a:schemeClr val="dk1"/>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Prostate Cancer</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090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4790*</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4790*</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4790*</a:t>
                      </a:r>
                      <a:endParaRPr b="0" i="0" sz="1100" u="none" cap="none" strike="noStrike">
                        <a:solidFill>
                          <a:srgbClr val="FF0066"/>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[43,52]</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[43,52]</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[43,52]</a:t>
                      </a:r>
                      <a:endParaRPr b="0" i="0" sz="1100" u="none" cap="none" strike="noStrike">
                        <a:solidFill>
                          <a:srgbClr val="FF0066"/>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a:t>
                      </a:r>
                      <a:endParaRPr b="0" i="0" sz="1100" u="none" cap="none" strike="noStrike">
                        <a:solidFill>
                          <a:srgbClr val="FF0066"/>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rgbClr val="FF0066"/>
                          </a:solidFill>
                          <a:latin typeface="Verdana"/>
                          <a:ea typeface="Verdana"/>
                          <a:cs typeface="Verdana"/>
                          <a:sym typeface="Verdana"/>
                        </a:rPr>
                        <a:t>*</a:t>
                      </a:r>
                      <a:endParaRPr b="0" i="0" sz="1100" u="none" cap="none" strike="noStrike">
                        <a:solidFill>
                          <a:srgbClr val="FF0066"/>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Flu</a:t>
                      </a:r>
                      <a:endParaRPr b="0" i="0" sz="1100" u="none" cap="none" strike="noStrike">
                        <a:solidFill>
                          <a:schemeClr val="dk1"/>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Heart Disease</a:t>
                      </a:r>
                      <a:endParaRPr b="0" i="0" sz="1100" u="none" cap="none" strike="noStrike">
                        <a:solidFill>
                          <a:schemeClr val="dk1"/>
                        </a:solidFill>
                        <a:latin typeface="Verdana"/>
                        <a:ea typeface="Verdana"/>
                        <a:cs typeface="Verdana"/>
                        <a:sym typeface="Verdana"/>
                      </a:endParaRPr>
                    </a:p>
                    <a:p>
                      <a:pPr indent="0" lvl="0" marL="0" marR="0" rtl="0" algn="ctr">
                        <a:lnSpc>
                          <a:spcPct val="100000"/>
                        </a:lnSpc>
                        <a:spcBef>
                          <a:spcPts val="22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Heart Disease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60" name="Google Shape;260;p14"/>
          <p:cNvSpPr/>
          <p:nvPr/>
        </p:nvSpPr>
        <p:spPr>
          <a:xfrm>
            <a:off x="990600" y="1676400"/>
            <a:ext cx="2590800" cy="3810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None/>
            </a:pPr>
            <a:r>
              <a:rPr b="0" i="0" lang="en-US" sz="2000" u="none">
                <a:solidFill>
                  <a:schemeClr val="lt2"/>
                </a:solidFill>
                <a:latin typeface="Tahoma"/>
                <a:ea typeface="Tahoma"/>
                <a:cs typeface="Tahoma"/>
                <a:sym typeface="Tahoma"/>
              </a:rPr>
              <a:t>Microdata</a:t>
            </a:r>
            <a:endParaRPr b="0" i="0" sz="2000" u="none">
              <a:solidFill>
                <a:schemeClr val="lt2"/>
              </a:solidFill>
              <a:latin typeface="Tahoma"/>
              <a:ea typeface="Tahoma"/>
              <a:cs typeface="Tahoma"/>
              <a:sym typeface="Tahoma"/>
            </a:endParaRPr>
          </a:p>
        </p:txBody>
      </p:sp>
      <p:sp>
        <p:nvSpPr>
          <p:cNvPr id="261" name="Google Shape;261;p14"/>
          <p:cNvSpPr/>
          <p:nvPr/>
        </p:nvSpPr>
        <p:spPr>
          <a:xfrm>
            <a:off x="4829175" y="1676400"/>
            <a:ext cx="3200400" cy="3810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None/>
            </a:pPr>
            <a:r>
              <a:rPr b="0" i="0" lang="en-US" sz="2000" u="none">
                <a:solidFill>
                  <a:schemeClr val="lt2"/>
                </a:solidFill>
                <a:latin typeface="Tahoma"/>
                <a:ea typeface="Tahoma"/>
                <a:cs typeface="Tahoma"/>
                <a:sym typeface="Tahoma"/>
              </a:rPr>
              <a:t>Generalized table</a:t>
            </a:r>
            <a:endParaRPr b="0" i="0" sz="2000" u="none">
              <a:solidFill>
                <a:schemeClr val="lt2"/>
              </a:solidFill>
              <a:latin typeface="Tahoma"/>
              <a:ea typeface="Tahoma"/>
              <a:cs typeface="Tahoma"/>
              <a:sym typeface="Tahoma"/>
            </a:endParaRPr>
          </a:p>
        </p:txBody>
      </p:sp>
      <p:sp>
        <p:nvSpPr>
          <p:cNvPr id="262" name="Google Shape;262;p14"/>
          <p:cNvSpPr/>
          <p:nvPr/>
        </p:nvSpPr>
        <p:spPr>
          <a:xfrm>
            <a:off x="1066800" y="2590800"/>
            <a:ext cx="1925638" cy="304800"/>
          </a:xfrm>
          <a:prstGeom prst="ellipse">
            <a:avLst/>
          </a:prstGeom>
          <a:noFill/>
          <a:ln cap="flat" cmpd="sng" w="349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sp>
        <p:nvSpPr>
          <p:cNvPr id="263" name="Google Shape;263;p14"/>
          <p:cNvSpPr/>
          <p:nvPr/>
        </p:nvSpPr>
        <p:spPr>
          <a:xfrm>
            <a:off x="4800600" y="2590800"/>
            <a:ext cx="2209800" cy="762000"/>
          </a:xfrm>
          <a:prstGeom prst="ellipse">
            <a:avLst/>
          </a:prstGeom>
          <a:noFill/>
          <a:ln cap="flat" cmpd="sng" w="349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sp>
        <p:nvSpPr>
          <p:cNvPr id="264" name="Google Shape;264;p14"/>
          <p:cNvSpPr txBox="1"/>
          <p:nvPr>
            <p:ph type="title"/>
          </p:nvPr>
        </p:nvSpPr>
        <p:spPr>
          <a:xfrm>
            <a:off x="406400" y="228600"/>
            <a:ext cx="77724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Example of Generalization (2)</a:t>
            </a:r>
            <a:endParaRPr>
              <a:solidFill>
                <a:srgbClr val="224B4F"/>
              </a:solidFill>
            </a:endParaRPr>
          </a:p>
        </p:txBody>
      </p:sp>
      <p:sp>
        <p:nvSpPr>
          <p:cNvPr id="265" name="Google Shape;265;p14"/>
          <p:cNvSpPr txBox="1"/>
          <p:nvPr>
            <p:ph idx="4294967295" type="body"/>
          </p:nvPr>
        </p:nvSpPr>
        <p:spPr>
          <a:xfrm>
            <a:off x="406400" y="4457700"/>
            <a:ext cx="8178800" cy="2019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2700"/>
              <a:buFont typeface="Arial"/>
              <a:buChar char="•"/>
            </a:pPr>
            <a:r>
              <a:rPr lang="en-US" sz="2700">
                <a:solidFill>
                  <a:schemeClr val="accent2"/>
                </a:solidFill>
                <a:latin typeface="Arial"/>
                <a:ea typeface="Arial"/>
                <a:cs typeface="Arial"/>
                <a:sym typeface="Arial"/>
              </a:rPr>
              <a:t>Released table is 3-anonymous</a:t>
            </a:r>
            <a:endParaRPr sz="2700">
              <a:solidFill>
                <a:schemeClr val="accent2"/>
              </a:solidFill>
              <a:latin typeface="Arial"/>
              <a:ea typeface="Arial"/>
              <a:cs typeface="Arial"/>
              <a:sym typeface="Arial"/>
            </a:endParaRPr>
          </a:p>
          <a:p>
            <a:pPr indent="-342900" lvl="0" marL="342900" marR="0" rtl="0" algn="l">
              <a:spcBef>
                <a:spcPts val="540"/>
              </a:spcBef>
              <a:spcAft>
                <a:spcPts val="0"/>
              </a:spcAft>
              <a:buClr>
                <a:schemeClr val="accent2"/>
              </a:buClr>
              <a:buSzPts val="2700"/>
              <a:buFont typeface="Arial"/>
              <a:buChar char="•"/>
            </a:pPr>
            <a:r>
              <a:rPr lang="en-US" sz="2700">
                <a:solidFill>
                  <a:schemeClr val="accent2"/>
                </a:solidFill>
                <a:latin typeface="Arial"/>
                <a:ea typeface="Arial"/>
                <a:cs typeface="Arial"/>
                <a:sym typeface="Arial"/>
              </a:rPr>
              <a:t>If the adversary knows Alice’s quasi-identifier (47677, 29, F), he still does not know which of the first 3 records corresponds to Alice’s record</a:t>
            </a:r>
            <a:endParaRPr sz="2700">
              <a:solidFill>
                <a:schemeClr val="accent2"/>
              </a:solidFill>
              <a:latin typeface="Arial"/>
              <a:ea typeface="Arial"/>
              <a:cs typeface="Arial"/>
              <a:sym typeface="Arial"/>
            </a:endParaRPr>
          </a:p>
          <a:p>
            <a:pPr indent="-114300" lvl="1" marL="742950" marR="0" rtl="0" algn="l">
              <a:spcBef>
                <a:spcPts val="540"/>
              </a:spcBef>
              <a:spcAft>
                <a:spcPts val="0"/>
              </a:spcAft>
              <a:buClr>
                <a:schemeClr val="dk1"/>
              </a:buClr>
              <a:buSzPts val="2700"/>
              <a:buFont typeface="Arial"/>
              <a:buNone/>
            </a:pPr>
            <a:r>
              <a:t/>
            </a:r>
            <a:endParaRPr b="0" i="0" sz="2700" u="none" cap="none" strike="noStrike">
              <a:solidFill>
                <a:schemeClr val="accent2"/>
              </a:solidFill>
              <a:latin typeface="Arial"/>
              <a:ea typeface="Arial"/>
              <a:cs typeface="Arial"/>
              <a:sym typeface="Arial"/>
            </a:endParaRPr>
          </a:p>
        </p:txBody>
      </p:sp>
      <p:sp>
        <p:nvSpPr>
          <p:cNvPr id="266" name="Google Shape;266;p14"/>
          <p:cNvSpPr/>
          <p:nvPr/>
        </p:nvSpPr>
        <p:spPr>
          <a:xfrm>
            <a:off x="6781800" y="2895600"/>
            <a:ext cx="1930400" cy="609600"/>
          </a:xfrm>
          <a:prstGeom prst="irregularSeal1">
            <a:avLst/>
          </a:prstGeom>
          <a:noFill/>
          <a:ln cap="flat" cmpd="sng" w="349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sp>
        <p:nvSpPr>
          <p:cNvPr id="267" name="Google Shape;267;p14"/>
          <p:cNvSpPr txBox="1"/>
          <p:nvPr/>
        </p:nvSpPr>
        <p:spPr>
          <a:xfrm>
            <a:off x="8448675" y="3276600"/>
            <a:ext cx="390525" cy="4619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ahoma"/>
              <a:buNone/>
            </a:pPr>
            <a:r>
              <a:rPr b="0" i="0" lang="en-US" sz="2400" u="none">
                <a:solidFill>
                  <a:srgbClr val="FF0000"/>
                </a:solidFill>
                <a:latin typeface="Tahoma"/>
                <a:ea typeface="Tahoma"/>
                <a:cs typeface="Tahoma"/>
                <a:sym typeface="Tahoma"/>
              </a:rPr>
              <a:t>!!</a:t>
            </a:r>
            <a:endParaRPr b="0" i="0" sz="2400" u="none">
              <a:solidFill>
                <a:srgbClr val="FF0000"/>
              </a:solidFill>
              <a:latin typeface="Tahoma"/>
              <a:ea typeface="Tahoma"/>
              <a:cs typeface="Tahoma"/>
              <a:sym typeface="Tahoma"/>
            </a:endParaRPr>
          </a:p>
        </p:txBody>
      </p:sp>
      <p:sp>
        <p:nvSpPr>
          <p:cNvPr id="268" name="Google Shape;268;p1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Arial"/>
              <a:buNone/>
            </a:pPr>
            <a:r>
              <a:t/>
            </a:r>
            <a:endParaRPr b="0" i="0" sz="1200" u="none">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aphicFrame>
        <p:nvGraphicFramePr>
          <p:cNvPr id="273" name="Google Shape;273;p15"/>
          <p:cNvGraphicFramePr/>
          <p:nvPr/>
        </p:nvGraphicFramePr>
        <p:xfrm>
          <a:off x="4733925" y="3657600"/>
          <a:ext cx="3000000" cy="3000000"/>
        </p:xfrm>
        <a:graphic>
          <a:graphicData uri="http://schemas.openxmlformats.org/drawingml/2006/table">
            <a:tbl>
              <a:tblPr>
                <a:noFill/>
                <a:tableStyleId>{F12C28DF-0ABE-4592-A5A4-A8E87EBD4AB6}</a:tableStyleId>
              </a:tblPr>
              <a:tblGrid>
                <a:gridCol w="838200"/>
                <a:gridCol w="633425"/>
                <a:gridCol w="1401750"/>
              </a:tblGrid>
              <a:tr h="165100">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Zipcode</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Age</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Disease</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7175">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476**</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2*</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Heart Disease</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8750">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476**</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2*</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Heart Disease</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8750">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476**</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2*</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Heart Disease</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7175">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4790*</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≥40</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Flu</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8750">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4790*</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≥40</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Heart Disease</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8750">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4790*</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≥40</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Cancer</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8750">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476**</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3*</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Heart Disease</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7175">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476**</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3*</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Cancer</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476**</a:t>
                      </a:r>
                      <a:endParaRPr b="0" i="0" sz="13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3*</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300"/>
                        <a:buFont typeface="Noto Sans Symbols"/>
                        <a:buNone/>
                      </a:pPr>
                      <a:r>
                        <a:rPr b="0" i="0" lang="en-US" sz="1300" u="none" cap="none" strike="noStrike">
                          <a:solidFill>
                            <a:schemeClr val="dk1"/>
                          </a:solidFill>
                          <a:latin typeface="Verdana"/>
                          <a:ea typeface="Verdana"/>
                          <a:cs typeface="Verdana"/>
                          <a:sym typeface="Verdana"/>
                        </a:rPr>
                        <a:t>Cancer</a:t>
                      </a:r>
                      <a:endParaRPr b="0" i="0" sz="13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74" name="Google Shape;274;p15"/>
          <p:cNvSpPr/>
          <p:nvPr/>
        </p:nvSpPr>
        <p:spPr>
          <a:xfrm>
            <a:off x="4572000" y="3200400"/>
            <a:ext cx="3563938" cy="45085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None/>
            </a:pPr>
            <a:r>
              <a:rPr b="0" i="0" lang="en-US" sz="2000" u="none">
                <a:solidFill>
                  <a:schemeClr val="lt2"/>
                </a:solidFill>
                <a:latin typeface="Tahoma"/>
                <a:ea typeface="Tahoma"/>
                <a:cs typeface="Tahoma"/>
                <a:sym typeface="Tahoma"/>
              </a:rPr>
              <a:t>A 3-anonymous patient table</a:t>
            </a:r>
            <a:endParaRPr b="0" i="0" sz="2000" u="none">
              <a:solidFill>
                <a:schemeClr val="lt2"/>
              </a:solidFill>
              <a:latin typeface="Tahoma"/>
              <a:ea typeface="Tahoma"/>
              <a:cs typeface="Tahoma"/>
              <a:sym typeface="Tahoma"/>
            </a:endParaRPr>
          </a:p>
        </p:txBody>
      </p:sp>
      <p:graphicFrame>
        <p:nvGraphicFramePr>
          <p:cNvPr id="275" name="Google Shape;275;p15"/>
          <p:cNvGraphicFramePr/>
          <p:nvPr/>
        </p:nvGraphicFramePr>
        <p:xfrm>
          <a:off x="1524000" y="3819525"/>
          <a:ext cx="3000000" cy="3000000"/>
        </p:xfrm>
        <a:graphic>
          <a:graphicData uri="http://schemas.openxmlformats.org/drawingml/2006/table">
            <a:tbl>
              <a:tblPr>
                <a:noFill/>
                <a:tableStyleId>{F12C28DF-0ABE-4592-A5A4-A8E87EBD4AB6}</a:tableStyleId>
              </a:tblPr>
              <a:tblGrid>
                <a:gridCol w="1071575"/>
                <a:gridCol w="1138225"/>
              </a:tblGrid>
              <a:tr h="233375">
                <a:tc gridSpan="2">
                  <a:txBody>
                    <a:bodyPr/>
                    <a:lstStyle/>
                    <a:p>
                      <a:pPr indent="0" lvl="0" marL="0" marR="0" rtl="0" algn="l">
                        <a:lnSpc>
                          <a:spcPct val="100000"/>
                        </a:lnSpc>
                        <a:spcBef>
                          <a:spcPts val="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Bob</a:t>
                      </a:r>
                      <a:endParaRPr b="0" i="0" sz="15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244475">
                <a:tc>
                  <a:txBody>
                    <a:bodyPr/>
                    <a:lstStyle/>
                    <a:p>
                      <a:pPr indent="0" lvl="0" marL="0" marR="0" rtl="0" algn="l">
                        <a:lnSpc>
                          <a:spcPct val="100000"/>
                        </a:lnSpc>
                        <a:spcBef>
                          <a:spcPts val="0"/>
                        </a:spcBef>
                        <a:spcAft>
                          <a:spcPts val="0"/>
                        </a:spcAft>
                        <a:buClr>
                          <a:schemeClr val="accent2"/>
                        </a:buClr>
                        <a:buSzPts val="1500"/>
                        <a:buFont typeface="Noto Sans Symbols"/>
                        <a:buNone/>
                      </a:pPr>
                      <a:r>
                        <a:rPr b="1" i="1" lang="en-US" sz="1500" u="none" cap="none" strike="noStrike">
                          <a:solidFill>
                            <a:schemeClr val="dk1"/>
                          </a:solidFill>
                          <a:latin typeface="Verdana"/>
                          <a:ea typeface="Verdana"/>
                          <a:cs typeface="Verdana"/>
                          <a:sym typeface="Verdana"/>
                        </a:rPr>
                        <a:t>Zipcode</a:t>
                      </a:r>
                      <a:endParaRPr b="1" i="1" sz="15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00"/>
                        <a:buFont typeface="Noto Sans Symbols"/>
                        <a:buNone/>
                      </a:pPr>
                      <a:r>
                        <a:rPr b="1" i="1" lang="en-US" sz="1500" u="none" cap="none" strike="noStrike">
                          <a:solidFill>
                            <a:schemeClr val="dk1"/>
                          </a:solidFill>
                          <a:latin typeface="Verdana"/>
                          <a:ea typeface="Verdana"/>
                          <a:cs typeface="Verdana"/>
                          <a:sym typeface="Verdana"/>
                        </a:rPr>
                        <a:t>Age</a:t>
                      </a:r>
                      <a:endParaRPr b="1" i="1" sz="15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3375">
                <a:tc>
                  <a:txBody>
                    <a:bodyPr/>
                    <a:lstStyle/>
                    <a:p>
                      <a:pPr indent="0" lvl="0" marL="0" marR="0" rtl="0" algn="l">
                        <a:lnSpc>
                          <a:spcPct val="100000"/>
                        </a:lnSpc>
                        <a:spcBef>
                          <a:spcPts val="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47678</a:t>
                      </a:r>
                      <a:endParaRPr b="0" i="0" sz="15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27</a:t>
                      </a:r>
                      <a:endParaRPr b="0" i="0" sz="15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6" name="Google Shape;276;p15"/>
          <p:cNvGraphicFramePr/>
          <p:nvPr/>
        </p:nvGraphicFramePr>
        <p:xfrm>
          <a:off x="1524000" y="5573713"/>
          <a:ext cx="3000000" cy="3000000"/>
        </p:xfrm>
        <a:graphic>
          <a:graphicData uri="http://schemas.openxmlformats.org/drawingml/2006/table">
            <a:tbl>
              <a:tblPr>
                <a:noFill/>
                <a:tableStyleId>{F12C28DF-0ABE-4592-A5A4-A8E87EBD4AB6}</a:tableStyleId>
              </a:tblPr>
              <a:tblGrid>
                <a:gridCol w="1071575"/>
                <a:gridCol w="1138225"/>
              </a:tblGrid>
              <a:tr h="158750">
                <a:tc gridSpan="2">
                  <a:txBody>
                    <a:bodyPr/>
                    <a:lstStyle/>
                    <a:p>
                      <a:pPr indent="0" lvl="0" marL="0" marR="0" rtl="0" algn="l">
                        <a:lnSpc>
                          <a:spcPct val="100000"/>
                        </a:lnSpc>
                        <a:spcBef>
                          <a:spcPts val="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Carl</a:t>
                      </a:r>
                      <a:endParaRPr b="0" i="0" sz="15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39700">
                <a:tc>
                  <a:txBody>
                    <a:bodyPr/>
                    <a:lstStyle/>
                    <a:p>
                      <a:pPr indent="0" lvl="0" marL="0" marR="0" rtl="0" algn="l">
                        <a:lnSpc>
                          <a:spcPct val="100000"/>
                        </a:lnSpc>
                        <a:spcBef>
                          <a:spcPts val="0"/>
                        </a:spcBef>
                        <a:spcAft>
                          <a:spcPts val="0"/>
                        </a:spcAft>
                        <a:buClr>
                          <a:schemeClr val="accent2"/>
                        </a:buClr>
                        <a:buSzPts val="1500"/>
                        <a:buFont typeface="Noto Sans Symbols"/>
                        <a:buNone/>
                      </a:pPr>
                      <a:r>
                        <a:rPr b="1" i="1" lang="en-US" sz="1500" u="none" cap="none" strike="noStrike">
                          <a:solidFill>
                            <a:schemeClr val="dk1"/>
                          </a:solidFill>
                          <a:latin typeface="Verdana"/>
                          <a:ea typeface="Verdana"/>
                          <a:cs typeface="Verdana"/>
                          <a:sym typeface="Verdana"/>
                        </a:rPr>
                        <a:t>Zipcode</a:t>
                      </a:r>
                      <a:endParaRPr b="1" i="1" sz="15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00"/>
                        <a:buFont typeface="Noto Sans Symbols"/>
                        <a:buNone/>
                      </a:pPr>
                      <a:r>
                        <a:rPr b="1" i="1" lang="en-US" sz="1500" u="none" cap="none" strike="noStrike">
                          <a:solidFill>
                            <a:schemeClr val="dk1"/>
                          </a:solidFill>
                          <a:latin typeface="Verdana"/>
                          <a:ea typeface="Verdana"/>
                          <a:cs typeface="Verdana"/>
                          <a:sym typeface="Verdana"/>
                        </a:rPr>
                        <a:t>Age</a:t>
                      </a:r>
                      <a:endParaRPr b="1" i="1" sz="15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8750">
                <a:tc>
                  <a:txBody>
                    <a:bodyPr/>
                    <a:lstStyle/>
                    <a:p>
                      <a:pPr indent="0" lvl="0" marL="0" marR="0" rtl="0" algn="l">
                        <a:lnSpc>
                          <a:spcPct val="100000"/>
                        </a:lnSpc>
                        <a:spcBef>
                          <a:spcPts val="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47673</a:t>
                      </a:r>
                      <a:endParaRPr b="0" i="0" sz="15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36</a:t>
                      </a:r>
                      <a:endParaRPr b="0" i="0" sz="15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277" name="Google Shape;277;p15"/>
          <p:cNvCxnSpPr/>
          <p:nvPr/>
        </p:nvCxnSpPr>
        <p:spPr>
          <a:xfrm>
            <a:off x="3733800" y="4108450"/>
            <a:ext cx="990600" cy="533400"/>
          </a:xfrm>
          <a:prstGeom prst="straightConnector1">
            <a:avLst/>
          </a:prstGeom>
          <a:noFill/>
          <a:ln cap="flat" cmpd="sng" w="19050">
            <a:solidFill>
              <a:srgbClr val="FF0000"/>
            </a:solidFill>
            <a:prstDash val="solid"/>
            <a:round/>
            <a:headEnd len="sm" w="sm" type="none"/>
            <a:tailEnd len="lg" w="lg" type="triangle"/>
          </a:ln>
        </p:spPr>
      </p:cxnSp>
      <p:cxnSp>
        <p:nvCxnSpPr>
          <p:cNvPr id="278" name="Google Shape;278;p15"/>
          <p:cNvCxnSpPr/>
          <p:nvPr/>
        </p:nvCxnSpPr>
        <p:spPr>
          <a:xfrm>
            <a:off x="3733800" y="4108450"/>
            <a:ext cx="990600" cy="0"/>
          </a:xfrm>
          <a:prstGeom prst="straightConnector1">
            <a:avLst/>
          </a:prstGeom>
          <a:noFill/>
          <a:ln cap="flat" cmpd="sng" w="19050">
            <a:solidFill>
              <a:srgbClr val="FF0000"/>
            </a:solidFill>
            <a:prstDash val="solid"/>
            <a:round/>
            <a:headEnd len="sm" w="sm" type="none"/>
            <a:tailEnd len="lg" w="lg" type="triangle"/>
          </a:ln>
        </p:spPr>
      </p:cxnSp>
      <p:cxnSp>
        <p:nvCxnSpPr>
          <p:cNvPr id="279" name="Google Shape;279;p15"/>
          <p:cNvCxnSpPr/>
          <p:nvPr/>
        </p:nvCxnSpPr>
        <p:spPr>
          <a:xfrm>
            <a:off x="3733800" y="4108450"/>
            <a:ext cx="990600" cy="228600"/>
          </a:xfrm>
          <a:prstGeom prst="straightConnector1">
            <a:avLst/>
          </a:prstGeom>
          <a:noFill/>
          <a:ln cap="flat" cmpd="sng" w="19050">
            <a:solidFill>
              <a:srgbClr val="FF0000"/>
            </a:solidFill>
            <a:prstDash val="solid"/>
            <a:round/>
            <a:headEnd len="sm" w="sm" type="none"/>
            <a:tailEnd len="lg" w="lg" type="triangle"/>
          </a:ln>
        </p:spPr>
      </p:cxnSp>
      <p:cxnSp>
        <p:nvCxnSpPr>
          <p:cNvPr id="280" name="Google Shape;280;p15"/>
          <p:cNvCxnSpPr/>
          <p:nvPr/>
        </p:nvCxnSpPr>
        <p:spPr>
          <a:xfrm>
            <a:off x="3733800" y="6013450"/>
            <a:ext cx="990600" cy="381000"/>
          </a:xfrm>
          <a:prstGeom prst="straightConnector1">
            <a:avLst/>
          </a:prstGeom>
          <a:noFill/>
          <a:ln cap="flat" cmpd="sng" w="19050">
            <a:solidFill>
              <a:srgbClr val="FF0000"/>
            </a:solidFill>
            <a:prstDash val="solid"/>
            <a:round/>
            <a:headEnd len="sm" w="sm" type="none"/>
            <a:tailEnd len="lg" w="lg" type="triangle"/>
          </a:ln>
        </p:spPr>
      </p:cxnSp>
      <p:cxnSp>
        <p:nvCxnSpPr>
          <p:cNvPr id="281" name="Google Shape;281;p15"/>
          <p:cNvCxnSpPr/>
          <p:nvPr/>
        </p:nvCxnSpPr>
        <p:spPr>
          <a:xfrm flipH="1" rot="10800000">
            <a:off x="3733800" y="5937250"/>
            <a:ext cx="990600" cy="76200"/>
          </a:xfrm>
          <a:prstGeom prst="straightConnector1">
            <a:avLst/>
          </a:prstGeom>
          <a:noFill/>
          <a:ln cap="flat" cmpd="sng" w="19050">
            <a:solidFill>
              <a:srgbClr val="FF0000"/>
            </a:solidFill>
            <a:prstDash val="solid"/>
            <a:round/>
            <a:headEnd len="sm" w="sm" type="none"/>
            <a:tailEnd len="lg" w="lg" type="triangle"/>
          </a:ln>
        </p:spPr>
      </p:cxnSp>
      <p:cxnSp>
        <p:nvCxnSpPr>
          <p:cNvPr id="282" name="Google Shape;282;p15"/>
          <p:cNvCxnSpPr/>
          <p:nvPr/>
        </p:nvCxnSpPr>
        <p:spPr>
          <a:xfrm>
            <a:off x="3733800" y="6013450"/>
            <a:ext cx="990600" cy="152400"/>
          </a:xfrm>
          <a:prstGeom prst="straightConnector1">
            <a:avLst/>
          </a:prstGeom>
          <a:noFill/>
          <a:ln cap="flat" cmpd="sng" w="19050">
            <a:solidFill>
              <a:srgbClr val="FF0000"/>
            </a:solidFill>
            <a:prstDash val="solid"/>
            <a:round/>
            <a:headEnd len="sm" w="sm" type="none"/>
            <a:tailEnd len="lg" w="lg" type="triangle"/>
          </a:ln>
        </p:spPr>
      </p:cxnSp>
      <p:sp>
        <p:nvSpPr>
          <p:cNvPr id="283" name="Google Shape;283;p15"/>
          <p:cNvSpPr/>
          <p:nvPr/>
        </p:nvSpPr>
        <p:spPr>
          <a:xfrm>
            <a:off x="4721225" y="3956050"/>
            <a:ext cx="2865438" cy="8382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sp>
        <p:nvSpPr>
          <p:cNvPr id="284" name="Google Shape;284;p15"/>
          <p:cNvSpPr/>
          <p:nvPr/>
        </p:nvSpPr>
        <p:spPr>
          <a:xfrm>
            <a:off x="4721225" y="5708650"/>
            <a:ext cx="2865438" cy="8382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sp>
        <p:nvSpPr>
          <p:cNvPr id="285" name="Google Shape;285;p15"/>
          <p:cNvSpPr/>
          <p:nvPr/>
        </p:nvSpPr>
        <p:spPr>
          <a:xfrm>
            <a:off x="1447800" y="3346450"/>
            <a:ext cx="2438400" cy="304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None/>
            </a:pPr>
            <a:r>
              <a:rPr b="0" i="0" lang="en-US" sz="2000" u="none">
                <a:solidFill>
                  <a:srgbClr val="C00000"/>
                </a:solidFill>
                <a:latin typeface="Tahoma"/>
                <a:ea typeface="Tahoma"/>
                <a:cs typeface="Tahoma"/>
                <a:sym typeface="Tahoma"/>
              </a:rPr>
              <a:t>Homogeneity attack</a:t>
            </a:r>
            <a:endParaRPr b="0" i="0" sz="2000" u="none">
              <a:solidFill>
                <a:srgbClr val="C00000"/>
              </a:solidFill>
              <a:latin typeface="Tahoma"/>
              <a:ea typeface="Tahoma"/>
              <a:cs typeface="Tahoma"/>
              <a:sym typeface="Tahoma"/>
            </a:endParaRPr>
          </a:p>
        </p:txBody>
      </p:sp>
      <p:sp>
        <p:nvSpPr>
          <p:cNvPr id="286" name="Google Shape;286;p15"/>
          <p:cNvSpPr/>
          <p:nvPr/>
        </p:nvSpPr>
        <p:spPr>
          <a:xfrm>
            <a:off x="762000" y="5105400"/>
            <a:ext cx="3886200" cy="468313"/>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None/>
            </a:pPr>
            <a:r>
              <a:rPr b="0" i="0" lang="en-US" sz="2000" u="none">
                <a:solidFill>
                  <a:srgbClr val="C00000"/>
                </a:solidFill>
                <a:latin typeface="Tahoma"/>
                <a:ea typeface="Tahoma"/>
                <a:cs typeface="Tahoma"/>
                <a:sym typeface="Tahoma"/>
              </a:rPr>
              <a:t>Background knowledge  attack</a:t>
            </a:r>
            <a:endParaRPr b="0" i="0" sz="2000" u="none">
              <a:solidFill>
                <a:srgbClr val="C00000"/>
              </a:solidFill>
              <a:latin typeface="Tahoma"/>
              <a:ea typeface="Tahoma"/>
              <a:cs typeface="Tahoma"/>
              <a:sym typeface="Tahoma"/>
            </a:endParaRPr>
          </a:p>
        </p:txBody>
      </p:sp>
      <p:sp>
        <p:nvSpPr>
          <p:cNvPr id="287" name="Google Shape;287;p15"/>
          <p:cNvSpPr txBox="1"/>
          <p:nvPr>
            <p:ph type="title"/>
          </p:nvPr>
        </p:nvSpPr>
        <p:spPr>
          <a:xfrm>
            <a:off x="406400" y="228600"/>
            <a:ext cx="77724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Attacks on k-Anonymity</a:t>
            </a:r>
            <a:endParaRPr>
              <a:solidFill>
                <a:srgbClr val="224B4F"/>
              </a:solidFill>
            </a:endParaRPr>
          </a:p>
        </p:txBody>
      </p:sp>
      <p:sp>
        <p:nvSpPr>
          <p:cNvPr id="288" name="Google Shape;288;p15"/>
          <p:cNvSpPr txBox="1"/>
          <p:nvPr>
            <p:ph idx="4294967295" type="body"/>
          </p:nvPr>
        </p:nvSpPr>
        <p:spPr>
          <a:xfrm>
            <a:off x="406400" y="1464310"/>
            <a:ext cx="8178800" cy="99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2400"/>
              <a:buFont typeface="Arial"/>
              <a:buChar char="•"/>
            </a:pPr>
            <a:r>
              <a:rPr lang="en-US" sz="2400">
                <a:solidFill>
                  <a:schemeClr val="accent2"/>
                </a:solidFill>
                <a:latin typeface="Arial"/>
                <a:ea typeface="Arial"/>
                <a:cs typeface="Arial"/>
                <a:sym typeface="Arial"/>
              </a:rPr>
              <a:t>k-Anonymity does not provide privacy if</a:t>
            </a:r>
            <a:endParaRPr sz="2400">
              <a:solidFill>
                <a:schemeClr val="accent2"/>
              </a:solidFill>
              <a:latin typeface="Arial"/>
              <a:ea typeface="Arial"/>
              <a:cs typeface="Arial"/>
              <a:sym typeface="Arial"/>
            </a:endParaRPr>
          </a:p>
          <a:p>
            <a:pPr indent="-285750" lvl="1" marL="742950" marR="0" rtl="0" algn="l">
              <a:spcBef>
                <a:spcPts val="48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Sensitive values in an equivalence class lack diversity</a:t>
            </a:r>
            <a:endParaRPr b="0" i="0" sz="2400" u="none" cap="none" strike="noStrike">
              <a:solidFill>
                <a:schemeClr val="accent2"/>
              </a:solidFill>
              <a:latin typeface="Arial"/>
              <a:ea typeface="Arial"/>
              <a:cs typeface="Arial"/>
              <a:sym typeface="Arial"/>
            </a:endParaRPr>
          </a:p>
          <a:p>
            <a:pPr indent="-285750" lvl="1" marL="742950" marR="0" rtl="0" algn="l">
              <a:spcBef>
                <a:spcPts val="48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The attacker has background knowledge</a:t>
            </a:r>
            <a:endParaRPr b="0" i="0" sz="2400" u="none" cap="none" strike="noStrike">
              <a:solidFill>
                <a:schemeClr val="accent2"/>
              </a:solidFill>
              <a:latin typeface="Arial"/>
              <a:ea typeface="Arial"/>
              <a:cs typeface="Arial"/>
              <a:sym typeface="Arial"/>
            </a:endParaRPr>
          </a:p>
          <a:p>
            <a:pPr indent="-133350" lvl="1" marL="742950" marR="0" rtl="0" algn="l">
              <a:spcBef>
                <a:spcPts val="480"/>
              </a:spcBef>
              <a:spcAft>
                <a:spcPts val="0"/>
              </a:spcAft>
              <a:buClr>
                <a:schemeClr val="dk1"/>
              </a:buClr>
              <a:buSzPts val="2400"/>
              <a:buFont typeface="Arial"/>
              <a:buNone/>
            </a:pPr>
            <a:r>
              <a:t/>
            </a:r>
            <a:endParaRPr b="0" i="0" sz="2400" u="none" cap="none" strike="noStrike">
              <a:solidFill>
                <a:schemeClr val="accen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07670b8ab1_1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Objective</a:t>
            </a:r>
            <a:endParaRPr/>
          </a:p>
        </p:txBody>
      </p:sp>
      <p:sp>
        <p:nvSpPr>
          <p:cNvPr id="295" name="Google Shape;295;g107670b8ab1_1_6"/>
          <p:cNvSpPr txBox="1"/>
          <p:nvPr/>
        </p:nvSpPr>
        <p:spPr>
          <a:xfrm>
            <a:off x="457200" y="2303250"/>
            <a:ext cx="8440500" cy="3386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US" sz="3000">
                <a:solidFill>
                  <a:srgbClr val="0000FF"/>
                </a:solidFill>
                <a:latin typeface="Bookman Old Style"/>
                <a:ea typeface="Bookman Old Style"/>
                <a:cs typeface="Bookman Old Style"/>
                <a:sym typeface="Bookman Old Style"/>
              </a:rPr>
              <a:t>The main objective is providing security to data without losing its privacy and also not damaging the utility (ease of use) nature of that data.</a:t>
            </a:r>
            <a:endParaRPr sz="3000">
              <a:solidFill>
                <a:srgbClr val="0000FF"/>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348615" y="375920"/>
            <a:ext cx="8001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900">
                <a:solidFill>
                  <a:srgbClr val="224B4F"/>
                </a:solidFill>
              </a:rPr>
              <a:t>Our approach towards K-anonymity</a:t>
            </a:r>
            <a:endParaRPr sz="3900">
              <a:solidFill>
                <a:srgbClr val="224B4F"/>
              </a:solidFill>
            </a:endParaRPr>
          </a:p>
        </p:txBody>
      </p:sp>
      <p:sp>
        <p:nvSpPr>
          <p:cNvPr id="301" name="Google Shape;301;p16"/>
          <p:cNvSpPr txBox="1"/>
          <p:nvPr>
            <p:ph idx="4294967295" type="body"/>
          </p:nvPr>
        </p:nvSpPr>
        <p:spPr>
          <a:xfrm>
            <a:off x="567055" y="1752600"/>
            <a:ext cx="7563485" cy="4267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700"/>
              <a:buFont typeface="Arial"/>
              <a:buChar char="•"/>
            </a:pPr>
            <a:r>
              <a:rPr lang="en-US" sz="2700">
                <a:solidFill>
                  <a:srgbClr val="C00000"/>
                </a:solidFill>
                <a:latin typeface="Arial"/>
                <a:ea typeface="Arial"/>
                <a:cs typeface="Arial"/>
                <a:sym typeface="Arial"/>
              </a:rPr>
              <a:t> To overcome these types of attacks and achieve a good trade off between utility and privacy we came up with the idea of using graph theory to solve this k-anon</a:t>
            </a:r>
            <a:r>
              <a:rPr lang="en-US" sz="2700">
                <a:solidFill>
                  <a:srgbClr val="C00000"/>
                </a:solidFill>
              </a:rPr>
              <a:t>y</a:t>
            </a:r>
            <a:r>
              <a:rPr lang="en-US" sz="2700">
                <a:solidFill>
                  <a:srgbClr val="C00000"/>
                </a:solidFill>
                <a:latin typeface="Arial"/>
                <a:ea typeface="Arial"/>
                <a:cs typeface="Arial"/>
                <a:sym typeface="Arial"/>
              </a:rPr>
              <a:t>mity problem with a heuristic algorithm.</a:t>
            </a:r>
            <a:endParaRPr sz="2700">
              <a:solidFill>
                <a:srgbClr val="C00000"/>
              </a:solidFill>
              <a:latin typeface="Arial"/>
              <a:ea typeface="Arial"/>
              <a:cs typeface="Arial"/>
              <a:sym typeface="Arial"/>
            </a:endParaRPr>
          </a:p>
          <a:p>
            <a:pPr indent="0" lvl="0" marL="0" marR="0" rtl="0" algn="l">
              <a:spcBef>
                <a:spcPts val="540"/>
              </a:spcBef>
              <a:spcAft>
                <a:spcPts val="0"/>
              </a:spcAft>
              <a:buClr>
                <a:schemeClr val="dk1"/>
              </a:buClr>
              <a:buSzPts val="2700"/>
              <a:buFont typeface="Arial"/>
              <a:buNone/>
            </a:pPr>
            <a:r>
              <a:t/>
            </a:r>
            <a:endParaRPr sz="2700">
              <a:solidFill>
                <a:srgbClr val="C00000"/>
              </a:solidFill>
              <a:latin typeface="Arial"/>
              <a:ea typeface="Arial"/>
              <a:cs typeface="Arial"/>
              <a:sym typeface="Arial"/>
            </a:endParaRPr>
          </a:p>
          <a:p>
            <a:pPr indent="-342900" lvl="0" marL="342900" marR="0" rtl="0" algn="l">
              <a:spcBef>
                <a:spcPts val="540"/>
              </a:spcBef>
              <a:spcAft>
                <a:spcPts val="0"/>
              </a:spcAft>
              <a:buClr>
                <a:srgbClr val="C00000"/>
              </a:buClr>
              <a:buSzPts val="2700"/>
              <a:buFont typeface="Arial"/>
              <a:buChar char="•"/>
            </a:pPr>
            <a:r>
              <a:rPr lang="en-US" sz="2700">
                <a:solidFill>
                  <a:srgbClr val="C00000"/>
                </a:solidFill>
                <a:latin typeface="Arial"/>
                <a:ea typeface="Arial"/>
                <a:cs typeface="Arial"/>
                <a:sym typeface="Arial"/>
              </a:rPr>
              <a:t> The algorithm is scalable for data set with more no.of records or even dimensions.</a:t>
            </a:r>
            <a:endParaRPr sz="2700">
              <a:solidFill>
                <a:srgbClr val="C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457200" y="163513"/>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Background</a:t>
            </a:r>
            <a:endParaRPr>
              <a:solidFill>
                <a:srgbClr val="224B4F"/>
              </a:solidFill>
            </a:endParaRPr>
          </a:p>
        </p:txBody>
      </p:sp>
      <p:sp>
        <p:nvSpPr>
          <p:cNvPr id="107" name="Google Shape;107;p2"/>
          <p:cNvSpPr txBox="1"/>
          <p:nvPr>
            <p:ph idx="1" type="body"/>
          </p:nvPr>
        </p:nvSpPr>
        <p:spPr>
          <a:xfrm>
            <a:off x="457200" y="1600200"/>
            <a:ext cx="8178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2500"/>
              <a:buFont typeface="Arial"/>
              <a:buChar char="•"/>
            </a:pPr>
            <a:r>
              <a:rPr lang="en-US" sz="2500">
                <a:solidFill>
                  <a:srgbClr val="C00000"/>
                </a:solidFill>
              </a:rPr>
              <a:t>Large amount of person-specific data has been collected in recent years</a:t>
            </a:r>
            <a:endParaRPr sz="2500">
              <a:solidFill>
                <a:srgbClr val="C00000"/>
              </a:solidFill>
            </a:endParaRPr>
          </a:p>
          <a:p>
            <a:pPr indent="-285750" lvl="1" marL="742950" rtl="0" algn="l">
              <a:spcBef>
                <a:spcPts val="500"/>
              </a:spcBef>
              <a:spcAft>
                <a:spcPts val="0"/>
              </a:spcAft>
              <a:buClr>
                <a:schemeClr val="accent2"/>
              </a:buClr>
              <a:buSzPts val="2500"/>
              <a:buFont typeface="Arial"/>
              <a:buChar char="–"/>
            </a:pPr>
            <a:r>
              <a:rPr lang="en-US" sz="2500">
                <a:solidFill>
                  <a:schemeClr val="accent2"/>
                </a:solidFill>
              </a:rPr>
              <a:t>Both by governments and by private entities</a:t>
            </a:r>
            <a:endParaRPr sz="2500">
              <a:solidFill>
                <a:schemeClr val="accent2"/>
              </a:solidFill>
            </a:endParaRPr>
          </a:p>
          <a:p>
            <a:pPr indent="-342900" lvl="0" marL="342900" rtl="0" algn="l">
              <a:spcBef>
                <a:spcPts val="500"/>
              </a:spcBef>
              <a:spcAft>
                <a:spcPts val="0"/>
              </a:spcAft>
              <a:buClr>
                <a:srgbClr val="C00000"/>
              </a:buClr>
              <a:buSzPts val="2500"/>
              <a:buFont typeface="Arial"/>
              <a:buChar char="•"/>
            </a:pPr>
            <a:r>
              <a:rPr lang="en-US" sz="2500">
                <a:solidFill>
                  <a:srgbClr val="C00000"/>
                </a:solidFill>
              </a:rPr>
              <a:t>Data and knowledge extracted by data mining techniques represent a key asset to the society</a:t>
            </a:r>
            <a:endParaRPr sz="2500">
              <a:solidFill>
                <a:srgbClr val="C00000"/>
              </a:solidFill>
            </a:endParaRPr>
          </a:p>
          <a:p>
            <a:pPr indent="-285750" lvl="1" marL="742950" rtl="0" algn="l">
              <a:spcBef>
                <a:spcPts val="500"/>
              </a:spcBef>
              <a:spcAft>
                <a:spcPts val="0"/>
              </a:spcAft>
              <a:buClr>
                <a:schemeClr val="accent2"/>
              </a:buClr>
              <a:buSzPts val="2500"/>
              <a:buFont typeface="Arial"/>
              <a:buChar char="–"/>
            </a:pPr>
            <a:r>
              <a:rPr lang="en-US" sz="2500">
                <a:solidFill>
                  <a:schemeClr val="accent2"/>
                </a:solidFill>
              </a:rPr>
              <a:t>Analyzing trends and patterns.</a:t>
            </a:r>
            <a:endParaRPr sz="2500">
              <a:solidFill>
                <a:schemeClr val="accent2"/>
              </a:solidFill>
            </a:endParaRPr>
          </a:p>
          <a:p>
            <a:pPr indent="-285750" lvl="1" marL="742950" rtl="0" algn="l">
              <a:spcBef>
                <a:spcPts val="500"/>
              </a:spcBef>
              <a:spcAft>
                <a:spcPts val="0"/>
              </a:spcAft>
              <a:buClr>
                <a:schemeClr val="accent2"/>
              </a:buClr>
              <a:buSzPts val="2500"/>
              <a:buFont typeface="Arial"/>
              <a:buChar char="–"/>
            </a:pPr>
            <a:r>
              <a:rPr lang="en-US" sz="2500">
                <a:solidFill>
                  <a:schemeClr val="accent2"/>
                </a:solidFill>
              </a:rPr>
              <a:t>Formulating public policies</a:t>
            </a:r>
            <a:endParaRPr sz="2500">
              <a:solidFill>
                <a:schemeClr val="accent2"/>
              </a:solidFill>
            </a:endParaRPr>
          </a:p>
          <a:p>
            <a:pPr indent="-342900" lvl="0" marL="342900" rtl="0" algn="l">
              <a:spcBef>
                <a:spcPts val="500"/>
              </a:spcBef>
              <a:spcAft>
                <a:spcPts val="0"/>
              </a:spcAft>
              <a:buClr>
                <a:srgbClr val="C00000"/>
              </a:buClr>
              <a:buSzPts val="2500"/>
              <a:buFont typeface="Arial"/>
              <a:buChar char="•"/>
            </a:pPr>
            <a:r>
              <a:rPr lang="en-US" sz="2500">
                <a:solidFill>
                  <a:srgbClr val="C00000"/>
                </a:solidFill>
              </a:rPr>
              <a:t>Laws and regulations require that some collected data must be made public</a:t>
            </a:r>
            <a:endParaRPr sz="2500">
              <a:solidFill>
                <a:srgbClr val="C00000"/>
              </a:solidFill>
            </a:endParaRPr>
          </a:p>
          <a:p>
            <a:pPr indent="-285750" lvl="1" marL="742950" rtl="0" algn="l">
              <a:spcBef>
                <a:spcPts val="500"/>
              </a:spcBef>
              <a:spcAft>
                <a:spcPts val="0"/>
              </a:spcAft>
              <a:buClr>
                <a:schemeClr val="accent2"/>
              </a:buClr>
              <a:buSzPts val="2500"/>
              <a:buFont typeface="Arial"/>
              <a:buChar char="–"/>
            </a:pPr>
            <a:r>
              <a:rPr lang="en-US" sz="2500">
                <a:solidFill>
                  <a:schemeClr val="accent2"/>
                </a:solidFill>
              </a:rPr>
              <a:t>For example, Census data</a:t>
            </a:r>
            <a:endParaRPr sz="2500">
              <a:solidFill>
                <a:schemeClr val="accent2"/>
              </a:solidFill>
            </a:endParaRPr>
          </a:p>
        </p:txBody>
      </p:sp>
      <p:sp>
        <p:nvSpPr>
          <p:cNvPr id="108" name="Google Shape;108;p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Arial"/>
              <a:buNone/>
            </a:pPr>
            <a:r>
              <a:t/>
            </a:r>
            <a:endParaRPr b="0" i="0" sz="1200" u="none" cap="none" strike="noStrike">
              <a:solidFill>
                <a:schemeClr val="lt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7271d1b74_0_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Anonymization &amp; Clustering</a:t>
            </a:r>
            <a:endParaRPr/>
          </a:p>
        </p:txBody>
      </p:sp>
      <p:sp>
        <p:nvSpPr>
          <p:cNvPr id="308" name="Google Shape;308;g107271d1b74_0_1"/>
          <p:cNvSpPr txBox="1"/>
          <p:nvPr/>
        </p:nvSpPr>
        <p:spPr>
          <a:xfrm>
            <a:off x="457200" y="1659125"/>
            <a:ext cx="81426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rgbClr val="FF0000"/>
                </a:solidFill>
              </a:rPr>
              <a:t>Key Idea</a:t>
            </a:r>
            <a:r>
              <a:rPr lang="en-US" sz="2500">
                <a:solidFill>
                  <a:srgbClr val="0000FF"/>
                </a:solidFill>
              </a:rPr>
              <a:t>: k-anonymization =&gt; clustering problem</a:t>
            </a:r>
            <a:endParaRPr sz="2500">
              <a:solidFill>
                <a:srgbClr val="0000FF"/>
              </a:solidFill>
            </a:endParaRPr>
          </a:p>
          <a:p>
            <a:pPr indent="0" lvl="0" marL="0" rtl="0" algn="l">
              <a:spcBef>
                <a:spcPts val="0"/>
              </a:spcBef>
              <a:spcAft>
                <a:spcPts val="0"/>
              </a:spcAft>
              <a:buNone/>
            </a:pPr>
            <a:r>
              <a:t/>
            </a:r>
            <a:endParaRPr sz="2500">
              <a:solidFill>
                <a:srgbClr val="0000FF"/>
              </a:solidFill>
            </a:endParaRPr>
          </a:p>
          <a:p>
            <a:pPr indent="-387350" lvl="0" marL="457200" rtl="0" algn="l">
              <a:spcBef>
                <a:spcPts val="0"/>
              </a:spcBef>
              <a:spcAft>
                <a:spcPts val="0"/>
              </a:spcAft>
              <a:buClr>
                <a:srgbClr val="FF0066"/>
              </a:buClr>
              <a:buSzPts val="2500"/>
              <a:buChar char="●"/>
            </a:pPr>
            <a:r>
              <a:rPr lang="en-US" sz="2500">
                <a:solidFill>
                  <a:srgbClr val="FF0066"/>
                </a:solidFill>
              </a:rPr>
              <a:t>What  is clustering?</a:t>
            </a:r>
            <a:endParaRPr sz="2500">
              <a:solidFill>
                <a:srgbClr val="FF0066"/>
              </a:solidFill>
            </a:endParaRPr>
          </a:p>
          <a:p>
            <a:pPr indent="0" lvl="0" marL="457200" rtl="0" algn="l">
              <a:spcBef>
                <a:spcPts val="0"/>
              </a:spcBef>
              <a:spcAft>
                <a:spcPts val="0"/>
              </a:spcAft>
              <a:buNone/>
            </a:pPr>
            <a:r>
              <a:rPr lang="en-US" sz="2500">
                <a:solidFill>
                  <a:srgbClr val="0000FF"/>
                </a:solidFill>
              </a:rPr>
              <a:t>  -&gt;It is the problem of partitioning a set of objects into groups such that objects in the same group are more </a:t>
            </a:r>
            <a:r>
              <a:rPr lang="en-US" sz="2500">
                <a:solidFill>
                  <a:srgbClr val="0000FF"/>
                </a:solidFill>
              </a:rPr>
              <a:t>similar</a:t>
            </a:r>
            <a:r>
              <a:rPr lang="en-US" sz="2500">
                <a:solidFill>
                  <a:srgbClr val="0000FF"/>
                </a:solidFill>
              </a:rPr>
              <a:t> to each other than objects in other groups.</a:t>
            </a:r>
            <a:endParaRPr sz="2500">
              <a:solidFill>
                <a:srgbClr val="0000FF"/>
              </a:solidFill>
            </a:endParaRPr>
          </a:p>
          <a:p>
            <a:pPr indent="0" lvl="0" marL="0" rtl="0" algn="l">
              <a:spcBef>
                <a:spcPts val="0"/>
              </a:spcBef>
              <a:spcAft>
                <a:spcPts val="0"/>
              </a:spcAft>
              <a:buNone/>
            </a:pPr>
            <a:r>
              <a:rPr lang="en-US" sz="2500">
                <a:solidFill>
                  <a:srgbClr val="FF0000"/>
                </a:solidFill>
              </a:rPr>
              <a:t>Optimal solution of the k-anonymization problem</a:t>
            </a:r>
            <a:r>
              <a:rPr lang="en-US" sz="2500">
                <a:solidFill>
                  <a:srgbClr val="0000FF"/>
                </a:solidFill>
              </a:rPr>
              <a:t>:</a:t>
            </a:r>
            <a:endParaRPr sz="2500">
              <a:solidFill>
                <a:srgbClr val="0000FF"/>
              </a:solidFill>
            </a:endParaRPr>
          </a:p>
          <a:p>
            <a:pPr indent="-387350" lvl="0" marL="457200" rtl="0" algn="l">
              <a:spcBef>
                <a:spcPts val="0"/>
              </a:spcBef>
              <a:spcAft>
                <a:spcPts val="0"/>
              </a:spcAft>
              <a:buClr>
                <a:srgbClr val="0000FF"/>
              </a:buClr>
              <a:buSzPts val="2500"/>
              <a:buChar char="●"/>
            </a:pPr>
            <a:r>
              <a:rPr lang="en-US" sz="2500">
                <a:solidFill>
                  <a:srgbClr val="0000FF"/>
                </a:solidFill>
              </a:rPr>
              <a:t>Each cluster should contain at least k records. This clustering problem is called </a:t>
            </a:r>
            <a:r>
              <a:rPr lang="en-US" sz="2500">
                <a:solidFill>
                  <a:srgbClr val="C00000"/>
                </a:solidFill>
              </a:rPr>
              <a:t>k-member clustering problem.</a:t>
            </a:r>
            <a:endParaRPr sz="2500">
              <a:solidFill>
                <a:srgbClr val="C00000"/>
              </a:solidFill>
            </a:endParaRPr>
          </a:p>
          <a:p>
            <a:pPr indent="0" lvl="0" marL="0" rtl="0" algn="l">
              <a:spcBef>
                <a:spcPts val="0"/>
              </a:spcBef>
              <a:spcAft>
                <a:spcPts val="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07271d1b74_0_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K-Member Clustering Problem</a:t>
            </a:r>
            <a:endParaRPr>
              <a:solidFill>
                <a:schemeClr val="dk1"/>
              </a:solidFill>
            </a:endParaRPr>
          </a:p>
        </p:txBody>
      </p:sp>
      <p:sp>
        <p:nvSpPr>
          <p:cNvPr id="315" name="Google Shape;315;g107271d1b74_0_7"/>
          <p:cNvSpPr txBox="1"/>
          <p:nvPr/>
        </p:nvSpPr>
        <p:spPr>
          <a:xfrm>
            <a:off x="632700" y="2100425"/>
            <a:ext cx="8054100" cy="5356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0000FF"/>
              </a:buClr>
              <a:buSzPts val="2400"/>
              <a:buChar char="➔"/>
            </a:pPr>
            <a:r>
              <a:rPr lang="en-US" sz="2400">
                <a:solidFill>
                  <a:srgbClr val="0000FF"/>
                </a:solidFill>
              </a:rPr>
              <a:t>Find a set of clusters from a given set of n records.</a:t>
            </a:r>
            <a:endParaRPr sz="2400">
              <a:solidFill>
                <a:srgbClr val="0000FF"/>
              </a:solidFill>
            </a:endParaRPr>
          </a:p>
          <a:p>
            <a:pPr indent="0" lvl="0" marL="457200" rtl="0" algn="l">
              <a:spcBef>
                <a:spcPts val="0"/>
              </a:spcBef>
              <a:spcAft>
                <a:spcPts val="0"/>
              </a:spcAft>
              <a:buNone/>
            </a:pPr>
            <a:r>
              <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Each cluster -&gt; at least k (k&lt;=n) data points.</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The sum of all intra-cluster distances is minimised</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It captures the total information loss, which is the amount of data distortion caused due to the generalization.</a:t>
            </a:r>
            <a:endParaRPr sz="2400">
              <a:solidFill>
                <a:srgbClr val="0000FF"/>
              </a:solidFill>
            </a:endParaRPr>
          </a:p>
          <a:p>
            <a:pPr indent="0" lvl="0" marL="457200" rtl="0" algn="l">
              <a:spcBef>
                <a:spcPts val="0"/>
              </a:spcBef>
              <a:spcAft>
                <a:spcPts val="0"/>
              </a:spcAft>
              <a:buNone/>
            </a:pPr>
            <a:r>
              <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we apply </a:t>
            </a:r>
            <a:r>
              <a:rPr lang="en-US" sz="1950">
                <a:solidFill>
                  <a:srgbClr val="FF0000"/>
                </a:solidFill>
                <a:highlight>
                  <a:srgbClr val="FFFFFF"/>
                </a:highlight>
                <a:latin typeface="Roboto"/>
                <a:ea typeface="Roboto"/>
                <a:cs typeface="Roboto"/>
                <a:sym typeface="Roboto"/>
              </a:rPr>
              <a:t> </a:t>
            </a:r>
            <a:r>
              <a:rPr lang="en-US" sz="2400">
                <a:solidFill>
                  <a:srgbClr val="FF0000"/>
                </a:solidFill>
                <a:highlight>
                  <a:srgbClr val="FFFFFF"/>
                </a:highlight>
              </a:rPr>
              <a:t>Elbow Method</a:t>
            </a:r>
            <a:r>
              <a:rPr lang="en-US" sz="2400">
                <a:solidFill>
                  <a:srgbClr val="0000FF"/>
                </a:solidFill>
                <a:highlight>
                  <a:srgbClr val="FFFFFF"/>
                </a:highlight>
              </a:rPr>
              <a:t> to find the Number of Optimal Clusters.</a:t>
            </a:r>
            <a:endParaRPr sz="2400">
              <a:solidFill>
                <a:srgbClr val="0000FF"/>
              </a:solidFill>
              <a:highlight>
                <a:srgbClr val="FFFFFF"/>
              </a:highlight>
            </a:endParaRPr>
          </a:p>
          <a:p>
            <a:pPr indent="0" lvl="0" marL="0" rtl="0" algn="l">
              <a:spcBef>
                <a:spcPts val="0"/>
              </a:spcBef>
              <a:spcAft>
                <a:spcPts val="0"/>
              </a:spcAft>
              <a:buNone/>
            </a:pPr>
            <a:r>
              <a:t/>
            </a:r>
            <a:endParaRPr sz="2400">
              <a:solidFill>
                <a:srgbClr val="0000FF"/>
              </a:solidFill>
            </a:endParaRPr>
          </a:p>
          <a:p>
            <a:pPr indent="0" lvl="0" marL="457200" rtl="0" algn="l">
              <a:spcBef>
                <a:spcPts val="0"/>
              </a:spcBef>
              <a:spcAft>
                <a:spcPts val="0"/>
              </a:spcAft>
              <a:buNone/>
            </a:pPr>
            <a:r>
              <a:t/>
            </a:r>
            <a:endParaRPr sz="2400">
              <a:solidFill>
                <a:srgbClr val="0000FF"/>
              </a:solidFill>
            </a:endParaRPr>
          </a:p>
          <a:p>
            <a:pPr indent="0" lvl="0" marL="0" rtl="0" algn="l">
              <a:spcBef>
                <a:spcPts val="0"/>
              </a:spcBef>
              <a:spcAft>
                <a:spcPts val="0"/>
              </a:spcAft>
              <a:buNone/>
            </a:pPr>
            <a:r>
              <a:t/>
            </a:r>
            <a:endParaRPr sz="2400">
              <a:solidFill>
                <a:srgbClr val="0000FF"/>
              </a:solidFill>
            </a:endParaRPr>
          </a:p>
          <a:p>
            <a:pPr indent="0" lvl="0" marL="0" rtl="0" algn="l">
              <a:spcBef>
                <a:spcPts val="0"/>
              </a:spcBef>
              <a:spcAft>
                <a:spcPts val="0"/>
              </a:spcAft>
              <a:buNone/>
            </a:pPr>
            <a:r>
              <a:t/>
            </a:r>
            <a:endParaRPr sz="240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07271d1b74_0_2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Implementation of k-Anonymity</a:t>
            </a:r>
            <a:endParaRPr/>
          </a:p>
        </p:txBody>
      </p:sp>
      <p:sp>
        <p:nvSpPr>
          <p:cNvPr id="322" name="Google Shape;322;g107271d1b74_0_23"/>
          <p:cNvSpPr txBox="1"/>
          <p:nvPr/>
        </p:nvSpPr>
        <p:spPr>
          <a:xfrm>
            <a:off x="632575" y="2136200"/>
            <a:ext cx="8122200" cy="3509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0000FF"/>
              </a:buClr>
              <a:buSzPts val="2400"/>
              <a:buChar char="●"/>
            </a:pPr>
            <a:r>
              <a:rPr lang="en-US" sz="2400">
                <a:solidFill>
                  <a:srgbClr val="0000FF"/>
                </a:solidFill>
              </a:rPr>
              <a:t>We explored </a:t>
            </a:r>
            <a:r>
              <a:rPr lang="en-US" sz="2400">
                <a:solidFill>
                  <a:srgbClr val="0000FF"/>
                </a:solidFill>
                <a:highlight>
                  <a:srgbClr val="FFFFFF"/>
                </a:highlight>
              </a:rPr>
              <a:t>"Mondrian" algorithm, which uses a greedy search algorithm to partition the original data into smaller and smaller groups (if we plot the resulting partition boundaries in 2D they resemble the pictures by Piet Mondrian, hence the name).</a:t>
            </a:r>
            <a:endParaRPr sz="2400">
              <a:solidFill>
                <a:srgbClr val="0000FF"/>
              </a:solidFill>
              <a:highlight>
                <a:srgbClr val="FFFFFF"/>
              </a:highlight>
            </a:endParaRPr>
          </a:p>
          <a:p>
            <a:pPr indent="0" lvl="0" marL="457200" rtl="0" algn="l">
              <a:spcBef>
                <a:spcPts val="0"/>
              </a:spcBef>
              <a:spcAft>
                <a:spcPts val="0"/>
              </a:spcAft>
              <a:buNone/>
            </a:pPr>
            <a:r>
              <a:t/>
            </a:r>
            <a:endParaRPr sz="2400">
              <a:solidFill>
                <a:srgbClr val="0000FF"/>
              </a:solidFill>
              <a:highlight>
                <a:srgbClr val="FFFFFF"/>
              </a:highlight>
            </a:endParaRPr>
          </a:p>
          <a:p>
            <a:pPr indent="-381000" lvl="0" marL="457200" rtl="0" algn="l">
              <a:spcBef>
                <a:spcPts val="0"/>
              </a:spcBef>
              <a:spcAft>
                <a:spcPts val="0"/>
              </a:spcAft>
              <a:buClr>
                <a:srgbClr val="0000FF"/>
              </a:buClr>
              <a:buSzPts val="2400"/>
              <a:buChar char="●"/>
            </a:pPr>
            <a:r>
              <a:rPr lang="en-US" sz="2400">
                <a:solidFill>
                  <a:srgbClr val="0000FF"/>
                </a:solidFill>
                <a:highlight>
                  <a:srgbClr val="FFFFFF"/>
                </a:highlight>
              </a:rPr>
              <a:t>Anonymization of sensitive Quasi- Identifiers for l-Diversity.</a:t>
            </a:r>
            <a:endParaRPr sz="2400">
              <a:solidFill>
                <a:srgbClr val="0000FF"/>
              </a:solidFill>
              <a:highlight>
                <a:srgbClr val="FFFFFF"/>
              </a:highlight>
            </a:endParaRPr>
          </a:p>
          <a:p>
            <a:pPr indent="0" lvl="0" marL="0" rtl="0" algn="l">
              <a:spcBef>
                <a:spcPts val="0"/>
              </a:spcBef>
              <a:spcAft>
                <a:spcPts val="0"/>
              </a:spcAft>
              <a:buNone/>
            </a:pPr>
            <a:r>
              <a:t/>
            </a:r>
            <a:endParaRPr sz="2400">
              <a:solidFill>
                <a:srgbClr val="0000FF"/>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g107271d1b74_0_18"/>
          <p:cNvPicPr preferRelativeResize="0"/>
          <p:nvPr/>
        </p:nvPicPr>
        <p:blipFill>
          <a:blip r:embed="rId3">
            <a:alphaModFix/>
          </a:blip>
          <a:stretch>
            <a:fillRect/>
          </a:stretch>
        </p:blipFill>
        <p:spPr>
          <a:xfrm>
            <a:off x="-29600" y="1301325"/>
            <a:ext cx="9203200" cy="415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07670b8ab1_1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Problem Statement</a:t>
            </a:r>
            <a:endParaRPr/>
          </a:p>
        </p:txBody>
      </p:sp>
      <p:sp>
        <p:nvSpPr>
          <p:cNvPr id="115" name="Google Shape;115;g107670b8ab1_1_0"/>
          <p:cNvSpPr txBox="1"/>
          <p:nvPr>
            <p:ph idx="1" type="body"/>
          </p:nvPr>
        </p:nvSpPr>
        <p:spPr>
          <a:xfrm>
            <a:off x="457200" y="1417650"/>
            <a:ext cx="8229600" cy="52917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100">
                <a:solidFill>
                  <a:srgbClr val="0000FF"/>
                </a:solidFill>
                <a:latin typeface="Bookman Old Style"/>
                <a:ea typeface="Bookman Old Style"/>
                <a:cs typeface="Bookman Old Style"/>
                <a:sym typeface="Bookman Old Style"/>
              </a:rPr>
              <a:t>K-anonymity is a model requires that each record is identical to at least k − 1 other records in the anonymized dataset with respect to a set of privacy related attributes. Although it is easy to anonymize the original dataset to satisfy the requirement of k-anonymity, it is important to ensure that the anonymized dataset should preserve as much information as possible of the original dataset. To minimize the information loss due to anonymization, it is crucial to group similar data together and then anonymize each group individually. </a:t>
            </a:r>
            <a:endParaRPr sz="21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lt2"/>
              </a:buClr>
              <a:buSzPts val="1200"/>
              <a:buFont typeface="Arial"/>
              <a:buNone/>
            </a:pPr>
            <a:r>
              <a:t/>
            </a:r>
            <a:endParaRPr b="0" i="0" sz="1200" u="none" cap="none" strike="noStrike">
              <a:solidFill>
                <a:schemeClr val="lt2"/>
              </a:solidFill>
              <a:latin typeface="Arial"/>
              <a:ea typeface="Arial"/>
              <a:cs typeface="Arial"/>
              <a:sym typeface="Arial"/>
            </a:endParaRPr>
          </a:p>
        </p:txBody>
      </p:sp>
      <p:sp>
        <p:nvSpPr>
          <p:cNvPr id="121" name="Google Shape;121;p3"/>
          <p:cNvSpPr txBox="1"/>
          <p:nvPr>
            <p:ph idx="1" type="body"/>
          </p:nvPr>
        </p:nvSpPr>
        <p:spPr>
          <a:xfrm>
            <a:off x="457200" y="1600200"/>
            <a:ext cx="83820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Font typeface="Arial"/>
              <a:buChar char="•"/>
            </a:pPr>
            <a:r>
              <a:rPr lang="en-US">
                <a:solidFill>
                  <a:srgbClr val="C00000"/>
                </a:solidFill>
              </a:rPr>
              <a:t>First thought</a:t>
            </a:r>
            <a:r>
              <a:rPr lang="en-US"/>
              <a:t>: </a:t>
            </a:r>
            <a:r>
              <a:rPr lang="en-US">
                <a:solidFill>
                  <a:schemeClr val="accent2"/>
                </a:solidFill>
              </a:rPr>
              <a:t>anonymize the data</a:t>
            </a:r>
            <a:endParaRPr>
              <a:solidFill>
                <a:schemeClr val="accent2"/>
              </a:solidFill>
            </a:endParaRPr>
          </a:p>
          <a:p>
            <a:pPr indent="-342900" lvl="0" marL="342900" rtl="0" algn="l">
              <a:spcBef>
                <a:spcPts val="640"/>
              </a:spcBef>
              <a:spcAft>
                <a:spcPts val="0"/>
              </a:spcAft>
              <a:buClr>
                <a:srgbClr val="C00000"/>
              </a:buClr>
              <a:buSzPts val="3200"/>
              <a:buFont typeface="Arial"/>
              <a:buChar char="•"/>
            </a:pPr>
            <a:r>
              <a:rPr lang="en-US">
                <a:solidFill>
                  <a:srgbClr val="C00000"/>
                </a:solidFill>
              </a:rPr>
              <a:t>How</a:t>
            </a:r>
            <a:r>
              <a:rPr lang="en-US"/>
              <a:t>?</a:t>
            </a:r>
            <a:endParaRPr/>
          </a:p>
          <a:p>
            <a:pPr indent="-342900" lvl="0" marL="342900" rtl="0" algn="l">
              <a:spcBef>
                <a:spcPts val="640"/>
              </a:spcBef>
              <a:spcAft>
                <a:spcPts val="0"/>
              </a:spcAft>
              <a:buClr>
                <a:schemeClr val="dk1"/>
              </a:buClr>
              <a:buSzPts val="3200"/>
              <a:buFont typeface="Arial"/>
              <a:buChar char="•"/>
            </a:pPr>
            <a:r>
              <a:rPr lang="en-US"/>
              <a:t>Remove</a:t>
            </a:r>
            <a:r>
              <a:rPr lang="en-US">
                <a:solidFill>
                  <a:schemeClr val="hlink"/>
                </a:solidFill>
              </a:rPr>
              <a:t> </a:t>
            </a:r>
            <a:r>
              <a:rPr lang="en-US">
                <a:solidFill>
                  <a:schemeClr val="accent2"/>
                </a:solidFill>
              </a:rPr>
              <a:t>“personally identifying information” (PII)</a:t>
            </a:r>
            <a:endParaRPr>
              <a:solidFill>
                <a:schemeClr val="accent2"/>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Name, Social Security number, phone number, email, address… what else?</a:t>
            </a:r>
            <a:endParaRPr>
              <a:solidFill>
                <a:schemeClr val="accent2"/>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Anything that identifies the person directly</a:t>
            </a:r>
            <a:endParaRPr>
              <a:solidFill>
                <a:schemeClr val="accent2"/>
              </a:solidFill>
            </a:endParaRPr>
          </a:p>
          <a:p>
            <a:pPr indent="-342900" lvl="0" marL="342900" rtl="0" algn="l">
              <a:spcBef>
                <a:spcPts val="640"/>
              </a:spcBef>
              <a:spcAft>
                <a:spcPts val="0"/>
              </a:spcAft>
              <a:buClr>
                <a:srgbClr val="C00000"/>
              </a:buClr>
              <a:buSzPts val="3200"/>
              <a:buFont typeface="Arial"/>
              <a:buChar char="•"/>
            </a:pPr>
            <a:r>
              <a:rPr lang="en-US">
                <a:solidFill>
                  <a:srgbClr val="C00000"/>
                </a:solidFill>
              </a:rPr>
              <a:t>Is this enough</a:t>
            </a:r>
            <a:r>
              <a:rPr lang="en-US"/>
              <a:t>?</a:t>
            </a:r>
            <a:endParaRPr/>
          </a:p>
        </p:txBody>
      </p:sp>
      <p:sp>
        <p:nvSpPr>
          <p:cNvPr id="122" name="Google Shape;122;p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What About Privacy?</a:t>
            </a:r>
            <a:endParaRPr>
              <a:solidFill>
                <a:srgbClr val="224B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Re-identification by Linking</a:t>
            </a:r>
            <a:endParaRPr>
              <a:solidFill>
                <a:srgbClr val="224B4F"/>
              </a:solidFill>
            </a:endParaRPr>
          </a:p>
        </p:txBody>
      </p:sp>
      <p:graphicFrame>
        <p:nvGraphicFramePr>
          <p:cNvPr id="129" name="Google Shape;129;p4"/>
          <p:cNvGraphicFramePr/>
          <p:nvPr/>
        </p:nvGraphicFramePr>
        <p:xfrm>
          <a:off x="5219700" y="2743200"/>
          <a:ext cx="3000000" cy="3000000"/>
        </p:xfrm>
        <a:graphic>
          <a:graphicData uri="http://schemas.openxmlformats.org/drawingml/2006/table">
            <a:tbl>
              <a:tblPr>
                <a:noFill/>
                <a:tableStyleId>{F12C28DF-0ABE-4592-A5A4-A8E87EBD4AB6}</a:tableStyleId>
              </a:tblPr>
              <a:tblGrid>
                <a:gridCol w="705600"/>
                <a:gridCol w="934300"/>
                <a:gridCol w="856450"/>
                <a:gridCol w="856450"/>
              </a:tblGrid>
              <a:tr h="35560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Name</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Zipcode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Age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Sex</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Alice</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47677</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29</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Bob</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47983</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65</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M</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Carol</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47677</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22</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Dan</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47532</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23</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M</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Ellen</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46789</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43</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0" name="Google Shape;130;p4"/>
          <p:cNvSpPr/>
          <p:nvPr/>
        </p:nvSpPr>
        <p:spPr>
          <a:xfrm>
            <a:off x="5448300" y="2209800"/>
            <a:ext cx="3124200" cy="304800"/>
          </a:xfrm>
          <a:prstGeom prst="rect">
            <a:avLst/>
          </a:prstGeom>
          <a:noFill/>
          <a:ln>
            <a:noFill/>
          </a:ln>
        </p:spPr>
        <p:txBody>
          <a:bodyPr anchorCtr="0" anchor="t" bIns="45700" lIns="91425" spcFirstLastPara="1" rIns="91425" wrap="square" tIns="45700">
            <a:noAutofit/>
          </a:bodyPr>
          <a:lstStyle/>
          <a:p>
            <a:pPr indent="-469900" lvl="0" marL="469900" marR="0" rtl="0" algn="ctr">
              <a:lnSpc>
                <a:spcPct val="100000"/>
              </a:lnSpc>
              <a:spcBef>
                <a:spcPts val="0"/>
              </a:spcBef>
              <a:spcAft>
                <a:spcPts val="0"/>
              </a:spcAft>
              <a:buClr>
                <a:schemeClr val="accent2"/>
              </a:buClr>
              <a:buSzPts val="2000"/>
              <a:buFont typeface="Noto Sans Symbols"/>
              <a:buNone/>
            </a:pPr>
            <a:r>
              <a:rPr b="0" i="0" lang="en-US" sz="2000" u="none" cap="none" strike="noStrike">
                <a:solidFill>
                  <a:schemeClr val="lt2"/>
                </a:solidFill>
                <a:latin typeface="Tahoma"/>
                <a:ea typeface="Tahoma"/>
                <a:cs typeface="Tahoma"/>
                <a:sym typeface="Tahoma"/>
              </a:rPr>
              <a:t>Voter registration data</a:t>
            </a:r>
            <a:endParaRPr b="0" i="0" sz="2000" u="none" cap="none" strike="noStrike">
              <a:solidFill>
                <a:schemeClr val="lt2"/>
              </a:solidFill>
              <a:latin typeface="Tahoma"/>
              <a:ea typeface="Tahoma"/>
              <a:cs typeface="Tahoma"/>
              <a:sym typeface="Tahoma"/>
            </a:endParaRPr>
          </a:p>
        </p:txBody>
      </p:sp>
      <p:sp>
        <p:nvSpPr>
          <p:cNvPr id="131" name="Google Shape;131;p4"/>
          <p:cNvSpPr/>
          <p:nvPr/>
        </p:nvSpPr>
        <p:spPr>
          <a:xfrm>
            <a:off x="5829300" y="3048000"/>
            <a:ext cx="2667000" cy="381000"/>
          </a:xfrm>
          <a:prstGeom prst="ellipse">
            <a:avLst/>
          </a:prstGeom>
          <a:noFill/>
          <a:ln cap="flat" cmpd="sng" w="349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sp>
        <p:nvSpPr>
          <p:cNvPr id="132" name="Google Shape;132;p4"/>
          <p:cNvSpPr/>
          <p:nvPr/>
        </p:nvSpPr>
        <p:spPr>
          <a:xfrm>
            <a:off x="1181100" y="3200400"/>
            <a:ext cx="1925638" cy="381000"/>
          </a:xfrm>
          <a:prstGeom prst="ellipse">
            <a:avLst/>
          </a:prstGeom>
          <a:noFill/>
          <a:ln cap="flat" cmpd="sng" w="349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graphicFrame>
        <p:nvGraphicFramePr>
          <p:cNvPr id="133" name="Google Shape;133;p4"/>
          <p:cNvGraphicFramePr/>
          <p:nvPr/>
        </p:nvGraphicFramePr>
        <p:xfrm>
          <a:off x="1257300" y="2743200"/>
          <a:ext cx="3000000" cy="3000000"/>
        </p:xfrm>
        <a:graphic>
          <a:graphicData uri="http://schemas.openxmlformats.org/drawingml/2006/table">
            <a:tbl>
              <a:tblPr>
                <a:noFill/>
                <a:tableStyleId>{F12C28DF-0ABE-4592-A5A4-A8E87EBD4AB6}</a:tableStyleId>
              </a:tblPr>
              <a:tblGrid>
                <a:gridCol w="895350"/>
                <a:gridCol w="506725"/>
                <a:gridCol w="506100"/>
                <a:gridCol w="1520825"/>
              </a:tblGrid>
              <a:tr h="250825">
                <a:tc gridSpan="3">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QID</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SA</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Zipcode</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Age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Sex</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Disease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925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47677</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29</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Ovarian Cancer</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7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47602</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22</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Ovarian Cancer</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47678</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27</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M</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Prostate Cancer</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47905</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43</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M</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Flu</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9250">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47909</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52</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Heart Disease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47906</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47</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M</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Heart Disease</a:t>
                      </a:r>
                      <a:endParaRPr b="0" i="0" sz="1100" u="none" cap="none" strike="noStrike">
                        <a:solidFill>
                          <a:schemeClr val="dk1"/>
                        </a:solidFill>
                        <a:latin typeface="Verdana"/>
                        <a:ea typeface="Verdana"/>
                        <a:cs typeface="Verdana"/>
                        <a:sym typeface="Verdan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4" name="Google Shape;134;p4"/>
          <p:cNvSpPr/>
          <p:nvPr/>
        </p:nvSpPr>
        <p:spPr>
          <a:xfrm>
            <a:off x="381000" y="2667000"/>
            <a:ext cx="914400" cy="22098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ahoma"/>
              <a:buNone/>
            </a:pPr>
            <a:r>
              <a:t/>
            </a:r>
            <a:endParaRPr b="0" i="0" sz="2400" u="none">
              <a:solidFill>
                <a:schemeClr val="lt2"/>
              </a:solidFill>
              <a:latin typeface="Tahoma"/>
              <a:ea typeface="Tahoma"/>
              <a:cs typeface="Tahoma"/>
              <a:sym typeface="Tahoma"/>
            </a:endParaRPr>
          </a:p>
        </p:txBody>
      </p:sp>
      <p:graphicFrame>
        <p:nvGraphicFramePr>
          <p:cNvPr id="135" name="Google Shape;135;p4"/>
          <p:cNvGraphicFramePr/>
          <p:nvPr/>
        </p:nvGraphicFramePr>
        <p:xfrm>
          <a:off x="419100" y="2743200"/>
          <a:ext cx="3000000" cy="3000000"/>
        </p:xfrm>
        <a:graphic>
          <a:graphicData uri="http://schemas.openxmlformats.org/drawingml/2006/table">
            <a:tbl>
              <a:tblPr>
                <a:noFill/>
                <a:tableStyleId>{F12C28DF-0ABE-4592-A5A4-A8E87EBD4AB6}</a:tableStyleId>
              </a:tblPr>
              <a:tblGrid>
                <a:gridCol w="838200"/>
              </a:tblGrid>
              <a:tr h="2571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ID</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71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Name</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71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Alice</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71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Betty</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71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Charles</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71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David</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71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Emily</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7175">
                <a:tc>
                  <a:txBody>
                    <a:bodyPr/>
                    <a:lstStyle/>
                    <a:p>
                      <a:pPr indent="0" lvl="0" marL="0" marR="0" rtl="0" algn="ctr">
                        <a:lnSpc>
                          <a:spcPct val="100000"/>
                        </a:lnSpc>
                        <a:spcBef>
                          <a:spcPts val="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Fred</a:t>
                      </a:r>
                      <a:endParaRPr b="0" i="0" sz="11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6" name="Google Shape;136;p4"/>
          <p:cNvSpPr/>
          <p:nvPr/>
        </p:nvSpPr>
        <p:spPr>
          <a:xfrm>
            <a:off x="952500" y="2209800"/>
            <a:ext cx="3200400" cy="381000"/>
          </a:xfrm>
          <a:prstGeom prst="rect">
            <a:avLst/>
          </a:prstGeom>
          <a:noFill/>
          <a:ln>
            <a:noFill/>
          </a:ln>
        </p:spPr>
        <p:txBody>
          <a:bodyPr anchorCtr="0" anchor="t" bIns="45700" lIns="91425" spcFirstLastPara="1" rIns="91425" wrap="square" tIns="45700">
            <a:noAutofit/>
          </a:bodyPr>
          <a:lstStyle/>
          <a:p>
            <a:pPr indent="-469900" lvl="0" marL="469900" marR="0" rtl="0" algn="ctr">
              <a:lnSpc>
                <a:spcPct val="100000"/>
              </a:lnSpc>
              <a:spcBef>
                <a:spcPts val="0"/>
              </a:spcBef>
              <a:spcAft>
                <a:spcPts val="0"/>
              </a:spcAft>
              <a:buClr>
                <a:schemeClr val="accent2"/>
              </a:buClr>
              <a:buSzPts val="2000"/>
              <a:buFont typeface="Noto Sans Symbols"/>
              <a:buNone/>
            </a:pPr>
            <a:r>
              <a:rPr b="0" i="0" lang="en-US" sz="2000" u="none">
                <a:solidFill>
                  <a:schemeClr val="lt2"/>
                </a:solidFill>
                <a:latin typeface="Tahoma"/>
                <a:ea typeface="Tahoma"/>
                <a:cs typeface="Tahoma"/>
                <a:sym typeface="Tahoma"/>
              </a:rPr>
              <a:t>Microdata</a:t>
            </a:r>
            <a:endParaRPr b="0" i="0" sz="2000" u="none">
              <a:solidFill>
                <a:schemeClr val="lt2"/>
              </a:solidFill>
              <a:latin typeface="Tahoma"/>
              <a:ea typeface="Tahoma"/>
              <a:cs typeface="Tahoma"/>
              <a:sym typeface="Tahoma"/>
            </a:endParaRPr>
          </a:p>
        </p:txBody>
      </p:sp>
      <p:sp>
        <p:nvSpPr>
          <p:cNvPr id="137" name="Google Shape;137;p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chemeClr val="lt2"/>
              </a:buClr>
              <a:buSzPts val="1200"/>
              <a:buFont typeface="Arial"/>
              <a:buNone/>
            </a:pPr>
            <a:r>
              <a:t/>
            </a:r>
            <a:endParaRPr b="0" i="0" sz="1200" u="none" cap="none" strike="noStrike">
              <a:solidFill>
                <a:schemeClr val="l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5"/>
                                        </p:tgtEl>
                                      </p:cBhvr>
                                    </p:animEffect>
                                    <p:set>
                                      <p:cBhvr>
                                        <p:cTn dur="1" fill="hold">
                                          <p:stCondLst>
                                            <p:cond delay="500"/>
                                          </p:stCondLst>
                                        </p:cTn>
                                        <p:tgtEl>
                                          <p:spTgt spid="1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4"/>
                                        </p:tgtEl>
                                      </p:cBhvr>
                                    </p:animEffect>
                                    <p:set>
                                      <p:cBhvr>
                                        <p:cTn dur="1" fill="hold">
                                          <p:stCondLst>
                                            <p:cond delay="500"/>
                                          </p:stCondLst>
                                        </p:cTn>
                                        <p:tgtEl>
                                          <p:spTgt spid="1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Quasi-Identifiers</a:t>
            </a:r>
            <a:endParaRPr>
              <a:solidFill>
                <a:srgbClr val="224B4F"/>
              </a:solidFill>
            </a:endParaRPr>
          </a:p>
        </p:txBody>
      </p:sp>
      <p:sp>
        <p:nvSpPr>
          <p:cNvPr id="144" name="Google Shape;144;p5"/>
          <p:cNvSpPr txBox="1"/>
          <p:nvPr>
            <p:ph idx="1" type="body"/>
          </p:nvPr>
        </p:nvSpPr>
        <p:spPr>
          <a:xfrm>
            <a:off x="457200" y="1600200"/>
            <a:ext cx="8178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Font typeface="Arial"/>
              <a:buChar char="•"/>
            </a:pPr>
            <a:r>
              <a:rPr lang="en-US">
                <a:solidFill>
                  <a:srgbClr val="C00000"/>
                </a:solidFill>
              </a:rPr>
              <a:t>Key attributes</a:t>
            </a:r>
            <a:endParaRPr>
              <a:solidFill>
                <a:srgbClr val="C00000"/>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Name, address, phone number - uniquely identifying!</a:t>
            </a:r>
            <a:endParaRPr>
              <a:solidFill>
                <a:schemeClr val="accent2"/>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Always removed before release</a:t>
            </a:r>
            <a:endParaRPr>
              <a:solidFill>
                <a:schemeClr val="accent2"/>
              </a:solidFill>
            </a:endParaRPr>
          </a:p>
          <a:p>
            <a:pPr indent="-342900" lvl="0" marL="342900" rtl="0" algn="l">
              <a:spcBef>
                <a:spcPts val="640"/>
              </a:spcBef>
              <a:spcAft>
                <a:spcPts val="0"/>
              </a:spcAft>
              <a:buClr>
                <a:srgbClr val="C00000"/>
              </a:buClr>
              <a:buSzPts val="3200"/>
              <a:buFont typeface="Arial"/>
              <a:buChar char="•"/>
            </a:pPr>
            <a:r>
              <a:rPr lang="en-US">
                <a:solidFill>
                  <a:srgbClr val="C00000"/>
                </a:solidFill>
              </a:rPr>
              <a:t>Quasi-identifiers</a:t>
            </a:r>
            <a:endParaRPr>
              <a:solidFill>
                <a:srgbClr val="C00000"/>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(5-digit ZIP code, birth date, gender) uniquely identify 87% of the population in the U.S.</a:t>
            </a:r>
            <a:endParaRPr>
              <a:solidFill>
                <a:schemeClr val="accent2"/>
              </a:solidFill>
            </a:endParaRPr>
          </a:p>
          <a:p>
            <a:pPr indent="-285750" lvl="1" marL="742950" rtl="0" algn="l">
              <a:spcBef>
                <a:spcPts val="560"/>
              </a:spcBef>
              <a:spcAft>
                <a:spcPts val="0"/>
              </a:spcAft>
              <a:buClr>
                <a:schemeClr val="accent2"/>
              </a:buClr>
              <a:buSzPts val="2800"/>
              <a:buFont typeface="Arial"/>
              <a:buChar char="–"/>
            </a:pPr>
            <a:r>
              <a:rPr lang="en-US">
                <a:solidFill>
                  <a:schemeClr val="accent2"/>
                </a:solidFill>
              </a:rPr>
              <a:t>Can be used for linking anonymized dataset with other datasets</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Classification of Attributes</a:t>
            </a:r>
            <a:endParaRPr>
              <a:solidFill>
                <a:srgbClr val="224B4F"/>
              </a:solidFill>
            </a:endParaRPr>
          </a:p>
        </p:txBody>
      </p:sp>
      <p:sp>
        <p:nvSpPr>
          <p:cNvPr id="150" name="Google Shape;150;p6"/>
          <p:cNvSpPr txBox="1"/>
          <p:nvPr>
            <p:ph idx="4294967295" type="body"/>
          </p:nvPr>
        </p:nvSpPr>
        <p:spPr>
          <a:xfrm>
            <a:off x="457200" y="1600200"/>
            <a:ext cx="8001000" cy="1828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C00000"/>
                </a:solidFill>
                <a:latin typeface="Arial"/>
                <a:ea typeface="Arial"/>
                <a:cs typeface="Arial"/>
                <a:sym typeface="Arial"/>
              </a:rPr>
              <a:t>Sensitive attributes</a:t>
            </a:r>
            <a:endParaRPr b="0" i="0" sz="2800" u="none" cap="none" strike="noStrike">
              <a:solidFill>
                <a:srgbClr val="C00000"/>
              </a:solidFill>
              <a:latin typeface="Arial"/>
              <a:ea typeface="Arial"/>
              <a:cs typeface="Arial"/>
              <a:sym typeface="Arial"/>
            </a:endParaRPr>
          </a:p>
          <a:p>
            <a:pPr indent="0" lvl="1" marL="0" marR="0" rtl="0" algn="ctr">
              <a:spcBef>
                <a:spcPts val="0"/>
              </a:spcBef>
              <a:spcAft>
                <a:spcPts val="0"/>
              </a:spcAft>
              <a:buNone/>
            </a:pPr>
            <a:r>
              <a:rPr b="0" i="0" lang="en-US" sz="2300" u="none" cap="none" strike="noStrike">
                <a:solidFill>
                  <a:schemeClr val="accent2"/>
                </a:solidFill>
                <a:latin typeface="Arial"/>
                <a:ea typeface="Arial"/>
                <a:cs typeface="Arial"/>
                <a:sym typeface="Arial"/>
              </a:rPr>
              <a:t>Medical records, salaries, etc.</a:t>
            </a:r>
            <a:endParaRPr b="0" i="0" sz="2300" u="none" cap="none" strike="noStrike">
              <a:solidFill>
                <a:schemeClr val="accent2"/>
              </a:solidFill>
              <a:latin typeface="Arial"/>
              <a:ea typeface="Arial"/>
              <a:cs typeface="Arial"/>
              <a:sym typeface="Arial"/>
            </a:endParaRPr>
          </a:p>
          <a:p>
            <a:pPr indent="0" lvl="1" marL="0" marR="0" rtl="0" algn="ctr">
              <a:spcBef>
                <a:spcPts val="0"/>
              </a:spcBef>
              <a:spcAft>
                <a:spcPts val="0"/>
              </a:spcAft>
              <a:buNone/>
            </a:pPr>
            <a:r>
              <a:rPr b="0" i="0" lang="en-US" sz="2300" u="none" cap="none" strike="noStrike">
                <a:solidFill>
                  <a:schemeClr val="accent2"/>
                </a:solidFill>
                <a:latin typeface="Arial"/>
                <a:ea typeface="Arial"/>
                <a:cs typeface="Arial"/>
                <a:sym typeface="Arial"/>
              </a:rPr>
              <a:t>These attributes is what the researchers need, so they are always released directly</a:t>
            </a:r>
            <a:endParaRPr b="0" i="0" sz="2300" u="none" cap="none" strike="noStrike">
              <a:solidFill>
                <a:schemeClr val="accent2"/>
              </a:solidFill>
              <a:latin typeface="Arial"/>
              <a:ea typeface="Arial"/>
              <a:cs typeface="Arial"/>
              <a:sym typeface="Arial"/>
            </a:endParaRPr>
          </a:p>
          <a:p>
            <a:pPr indent="0" lvl="1" marL="0" marR="0" rtl="0" algn="ctr">
              <a:spcBef>
                <a:spcPts val="0"/>
              </a:spcBef>
              <a:spcAft>
                <a:spcPts val="0"/>
              </a:spcAft>
              <a:buNone/>
            </a:pPr>
            <a:r>
              <a:t/>
            </a:r>
            <a:endParaRPr b="0" i="0" sz="2300" u="none" cap="none" strike="noStrike">
              <a:solidFill>
                <a:schemeClr val="dk2"/>
              </a:solidFill>
              <a:latin typeface="Arial"/>
              <a:ea typeface="Arial"/>
              <a:cs typeface="Arial"/>
              <a:sym typeface="Arial"/>
            </a:endParaRPr>
          </a:p>
        </p:txBody>
      </p:sp>
      <p:graphicFrame>
        <p:nvGraphicFramePr>
          <p:cNvPr id="151" name="Google Shape;151;p6"/>
          <p:cNvGraphicFramePr/>
          <p:nvPr/>
        </p:nvGraphicFramePr>
        <p:xfrm>
          <a:off x="457200" y="3733800"/>
          <a:ext cx="3000000" cy="3000000"/>
        </p:xfrm>
        <a:graphic>
          <a:graphicData uri="http://schemas.openxmlformats.org/drawingml/2006/table">
            <a:tbl>
              <a:tblPr>
                <a:noFill/>
                <a:tableStyleId>{F12C28DF-0ABE-4592-A5A4-A8E87EBD4AB6}</a:tableStyleId>
              </a:tblPr>
              <a:tblGrid>
                <a:gridCol w="1444625"/>
                <a:gridCol w="1444625"/>
                <a:gridCol w="1198575"/>
                <a:gridCol w="1398575"/>
                <a:gridCol w="2174875"/>
              </a:tblGrid>
              <a:tr h="381000">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Name</a:t>
                      </a:r>
                      <a:endParaRPr b="0" i="0" sz="14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DOB</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Gender</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Zipcode</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Disease</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Andre</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1/21/76</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Male</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53715</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Heart Disease</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350">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Beth</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4/13/86</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Female</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53715</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Hepatitis</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2750">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Carol</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2/28/76</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Male</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53703</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Brochitis</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350">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Dan</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1/21/76</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Male</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53703</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Broken Arm</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2750">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Ellen</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4/13/86</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Female</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53706</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Flu</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350">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Eric</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2/28/76</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Female</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53706</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400"/>
                        <a:buFont typeface="Noto Sans Symbols"/>
                        <a:buNone/>
                      </a:pPr>
                      <a:r>
                        <a:rPr b="0" i="0" lang="en-US" sz="1400" u="none" cap="none" strike="noStrike">
                          <a:solidFill>
                            <a:schemeClr val="dk1"/>
                          </a:solidFill>
                          <a:latin typeface="Arial"/>
                          <a:ea typeface="Arial"/>
                          <a:cs typeface="Arial"/>
                          <a:sym typeface="Arial"/>
                        </a:rPr>
                        <a:t>Hang Nail</a:t>
                      </a:r>
                      <a:endParaRPr b="0" i="0" sz="1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52" name="Google Shape;152;p6"/>
          <p:cNvSpPr/>
          <p:nvPr/>
        </p:nvSpPr>
        <p:spPr>
          <a:xfrm>
            <a:off x="304800" y="3352800"/>
            <a:ext cx="173037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folHlink"/>
                </a:solidFill>
                <a:latin typeface="Tahoma"/>
                <a:ea typeface="Tahoma"/>
                <a:cs typeface="Tahoma"/>
                <a:sym typeface="Tahoma"/>
              </a:rPr>
              <a:t>Key Attribute</a:t>
            </a:r>
            <a:endParaRPr b="1" i="0" sz="1800" u="none">
              <a:solidFill>
                <a:schemeClr val="folHlink"/>
              </a:solidFill>
              <a:latin typeface="Tahoma"/>
              <a:ea typeface="Tahoma"/>
              <a:cs typeface="Tahoma"/>
              <a:sym typeface="Tahoma"/>
            </a:endParaRPr>
          </a:p>
        </p:txBody>
      </p:sp>
      <p:sp>
        <p:nvSpPr>
          <p:cNvPr id="153" name="Google Shape;153;p6"/>
          <p:cNvSpPr/>
          <p:nvPr/>
        </p:nvSpPr>
        <p:spPr>
          <a:xfrm>
            <a:off x="2971800" y="3352800"/>
            <a:ext cx="23622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folHlink"/>
                </a:solidFill>
                <a:latin typeface="Tahoma"/>
                <a:ea typeface="Tahoma"/>
                <a:cs typeface="Tahoma"/>
                <a:sym typeface="Tahoma"/>
              </a:rPr>
              <a:t>Quasi-identifier</a:t>
            </a:r>
            <a:endParaRPr b="1" i="0" sz="1800" u="none">
              <a:solidFill>
                <a:schemeClr val="folHlink"/>
              </a:solidFill>
              <a:latin typeface="Tahoma"/>
              <a:ea typeface="Tahoma"/>
              <a:cs typeface="Tahoma"/>
              <a:sym typeface="Tahoma"/>
            </a:endParaRPr>
          </a:p>
        </p:txBody>
      </p:sp>
      <p:sp>
        <p:nvSpPr>
          <p:cNvPr id="154" name="Google Shape;154;p6"/>
          <p:cNvSpPr/>
          <p:nvPr/>
        </p:nvSpPr>
        <p:spPr>
          <a:xfrm>
            <a:off x="5943600" y="3352800"/>
            <a:ext cx="23622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folHlink"/>
                </a:solidFill>
                <a:latin typeface="Tahoma"/>
                <a:ea typeface="Tahoma"/>
                <a:cs typeface="Tahoma"/>
                <a:sym typeface="Tahoma"/>
              </a:rPr>
              <a:t>Sensitive attribute</a:t>
            </a:r>
            <a:endParaRPr b="1" i="0" sz="1800" u="none">
              <a:solidFill>
                <a:schemeClr val="folHlink"/>
              </a:solidFill>
              <a:latin typeface="Tahoma"/>
              <a:ea typeface="Tahoma"/>
              <a:cs typeface="Tahoma"/>
              <a:sym typeface="Tahoma"/>
            </a:endParaRPr>
          </a:p>
        </p:txBody>
      </p:sp>
      <p:cxnSp>
        <p:nvCxnSpPr>
          <p:cNvPr id="155" name="Google Shape;155;p6"/>
          <p:cNvCxnSpPr/>
          <p:nvPr/>
        </p:nvCxnSpPr>
        <p:spPr>
          <a:xfrm>
            <a:off x="2057400" y="3352800"/>
            <a:ext cx="0" cy="3429000"/>
          </a:xfrm>
          <a:prstGeom prst="straightConnector1">
            <a:avLst/>
          </a:prstGeom>
          <a:noFill/>
          <a:ln cap="flat" cmpd="sng" w="28575">
            <a:solidFill>
              <a:schemeClr val="folHlink"/>
            </a:solidFill>
            <a:prstDash val="solid"/>
            <a:round/>
            <a:headEnd len="sm" w="sm" type="none"/>
            <a:tailEnd len="sm" w="sm" type="none"/>
          </a:ln>
        </p:spPr>
      </p:cxnSp>
      <p:cxnSp>
        <p:nvCxnSpPr>
          <p:cNvPr id="156" name="Google Shape;156;p6"/>
          <p:cNvCxnSpPr/>
          <p:nvPr/>
        </p:nvCxnSpPr>
        <p:spPr>
          <a:xfrm>
            <a:off x="5791200" y="3352800"/>
            <a:ext cx="0" cy="3429000"/>
          </a:xfrm>
          <a:prstGeom prst="straightConnector1">
            <a:avLst/>
          </a:prstGeom>
          <a:noFill/>
          <a:ln cap="flat" cmpd="sng" w="28575">
            <a:solidFill>
              <a:schemeClr val="folHlink"/>
            </a:solidFill>
            <a:prstDash val="solid"/>
            <a:round/>
            <a:headEnd len="sm" w="sm" type="none"/>
            <a:tailEnd len="sm" w="sm" type="none"/>
          </a:ln>
        </p:spPr>
      </p:cxnSp>
      <p:sp>
        <p:nvSpPr>
          <p:cNvPr id="157" name="Google Shape;157;p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200"/>
              <a:buFont typeface="Arial"/>
              <a:buNone/>
            </a:pPr>
            <a:r>
              <a:rPr b="0" i="0" lang="en-US" sz="1200" u="none">
                <a:solidFill>
                  <a:schemeClr val="lt2"/>
                </a:solidFill>
                <a:latin typeface="Arial"/>
                <a:ea typeface="Arial"/>
                <a:cs typeface="Arial"/>
                <a:sym typeface="Arial"/>
              </a:rPr>
              <a:t>slide </a:t>
            </a:r>
            <a:fld id="{00000000-1234-1234-1234-123412341234}" type="slidenum">
              <a:rPr b="0" i="0" lang="en-US" sz="1200" u="none">
                <a:solidFill>
                  <a:schemeClr val="lt2"/>
                </a:solidFill>
                <a:latin typeface="Arial"/>
                <a:ea typeface="Arial"/>
                <a:cs typeface="Arial"/>
                <a:sym typeface="Arial"/>
              </a:rPr>
              <a:t>‹#›</a:t>
            </a:fld>
            <a:endParaRPr b="0" i="0" sz="1200" u="none">
              <a:solidFill>
                <a:schemeClr val="lt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073c738d7c_0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Requirements</a:t>
            </a:r>
            <a:endParaRPr/>
          </a:p>
        </p:txBody>
      </p:sp>
      <p:sp>
        <p:nvSpPr>
          <p:cNvPr id="164" name="Google Shape;164;g1073c738d7c_0_0"/>
          <p:cNvSpPr txBox="1"/>
          <p:nvPr/>
        </p:nvSpPr>
        <p:spPr>
          <a:xfrm>
            <a:off x="738950" y="2123425"/>
            <a:ext cx="82296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rgbClr val="0000FF"/>
              </a:buClr>
              <a:buSzPts val="2800"/>
              <a:buAutoNum type="arabicPeriod"/>
            </a:pPr>
            <a:r>
              <a:rPr lang="en-US" sz="2800">
                <a:solidFill>
                  <a:srgbClr val="0000FF"/>
                </a:solidFill>
              </a:rPr>
              <a:t>Memory(RAM) – 4 Gigabyte</a:t>
            </a:r>
            <a:endParaRPr sz="2800">
              <a:solidFill>
                <a:srgbClr val="0000FF"/>
              </a:solidFill>
            </a:endParaRPr>
          </a:p>
          <a:p>
            <a:pPr indent="-406400" lvl="0" marL="457200" rtl="0" algn="l">
              <a:spcBef>
                <a:spcPts val="0"/>
              </a:spcBef>
              <a:spcAft>
                <a:spcPts val="0"/>
              </a:spcAft>
              <a:buClr>
                <a:srgbClr val="0000FF"/>
              </a:buClr>
              <a:buSzPts val="2800"/>
              <a:buAutoNum type="arabicPeriod"/>
            </a:pPr>
            <a:r>
              <a:rPr lang="en-US" sz="2800">
                <a:solidFill>
                  <a:srgbClr val="0000FF"/>
                </a:solidFill>
              </a:rPr>
              <a:t>Processor – Intel / AMD</a:t>
            </a:r>
            <a:endParaRPr sz="2800">
              <a:solidFill>
                <a:srgbClr val="0000FF"/>
              </a:solidFill>
            </a:endParaRPr>
          </a:p>
          <a:p>
            <a:pPr indent="-406400" lvl="0" marL="457200" rtl="0" algn="l">
              <a:spcBef>
                <a:spcPts val="0"/>
              </a:spcBef>
              <a:spcAft>
                <a:spcPts val="0"/>
              </a:spcAft>
              <a:buClr>
                <a:srgbClr val="0000FF"/>
              </a:buClr>
              <a:buSzPts val="2800"/>
              <a:buAutoNum type="arabicPeriod"/>
            </a:pPr>
            <a:r>
              <a:rPr lang="en-US" sz="2800">
                <a:solidFill>
                  <a:srgbClr val="0000FF"/>
                </a:solidFill>
              </a:rPr>
              <a:t>Architecture = 32(x86) bit or 64(x64) bit</a:t>
            </a:r>
            <a:endParaRPr sz="2800">
              <a:solidFill>
                <a:srgbClr val="0000FF"/>
              </a:solidFill>
            </a:endParaRPr>
          </a:p>
          <a:p>
            <a:pPr indent="-406400" lvl="0" marL="457200" rtl="0" algn="l">
              <a:spcBef>
                <a:spcPts val="0"/>
              </a:spcBef>
              <a:spcAft>
                <a:spcPts val="0"/>
              </a:spcAft>
              <a:buClr>
                <a:srgbClr val="0000FF"/>
              </a:buClr>
              <a:buSzPts val="2800"/>
              <a:buAutoNum type="arabicPeriod"/>
            </a:pPr>
            <a:r>
              <a:rPr lang="en-US" sz="2800">
                <a:solidFill>
                  <a:srgbClr val="0000FF"/>
                </a:solidFill>
              </a:rPr>
              <a:t>Number of processors = 1</a:t>
            </a:r>
            <a:endParaRPr sz="2800">
              <a:solidFill>
                <a:srgbClr val="0000FF"/>
              </a:solidFill>
            </a:endParaRPr>
          </a:p>
          <a:p>
            <a:pPr indent="-406400" lvl="0" marL="457200" rtl="0" algn="l">
              <a:spcBef>
                <a:spcPts val="0"/>
              </a:spcBef>
              <a:spcAft>
                <a:spcPts val="0"/>
              </a:spcAft>
              <a:buClr>
                <a:srgbClr val="0000FF"/>
              </a:buClr>
              <a:buSzPts val="2800"/>
              <a:buAutoNum type="arabicPeriod"/>
            </a:pPr>
            <a:r>
              <a:rPr lang="en-US" sz="2800">
                <a:solidFill>
                  <a:srgbClr val="0000FF"/>
                </a:solidFill>
              </a:rPr>
              <a:t>Operating System/Platform - Windows</a:t>
            </a:r>
            <a:endParaRPr sz="2800">
              <a:solidFill>
                <a:srgbClr val="0000FF"/>
              </a:solidFill>
            </a:endParaRPr>
          </a:p>
          <a:p>
            <a:pPr indent="-406400" lvl="0" marL="457200" rtl="0" algn="l">
              <a:spcBef>
                <a:spcPts val="0"/>
              </a:spcBef>
              <a:spcAft>
                <a:spcPts val="0"/>
              </a:spcAft>
              <a:buClr>
                <a:srgbClr val="0000FF"/>
              </a:buClr>
              <a:buSzPts val="2800"/>
              <a:buAutoNum type="arabicPeriod"/>
            </a:pPr>
            <a:r>
              <a:rPr lang="en-US" sz="2800">
                <a:solidFill>
                  <a:srgbClr val="0000FF"/>
                </a:solidFill>
              </a:rPr>
              <a:t>Programming language -Python</a:t>
            </a:r>
            <a:endParaRPr sz="2800">
              <a:solidFill>
                <a:srgbClr val="0000FF"/>
              </a:solidFill>
            </a:endParaRPr>
          </a:p>
          <a:p>
            <a:pPr indent="-406400" lvl="0" marL="457200" rtl="0" algn="l">
              <a:spcBef>
                <a:spcPts val="0"/>
              </a:spcBef>
              <a:spcAft>
                <a:spcPts val="0"/>
              </a:spcAft>
              <a:buClr>
                <a:srgbClr val="0000FF"/>
              </a:buClr>
              <a:buSzPts val="2800"/>
              <a:buAutoNum type="arabicPeriod"/>
            </a:pPr>
            <a:r>
              <a:rPr lang="en-US" sz="2800">
                <a:solidFill>
                  <a:srgbClr val="0000FF"/>
                </a:solidFill>
              </a:rPr>
              <a:t>Collected Data → </a:t>
            </a:r>
            <a:r>
              <a:rPr lang="en-US" sz="2800">
                <a:solidFill>
                  <a:srgbClr val="FF0000"/>
                </a:solidFill>
                <a:highlight>
                  <a:srgbClr val="FFFFFF"/>
                </a:highlight>
              </a:rPr>
              <a:t>http://archive.ics.uci.edu/ml/datasets/Adult</a:t>
            </a:r>
            <a:endParaRPr sz="2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457200" y="250763"/>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224B4F"/>
                </a:solidFill>
              </a:rPr>
              <a:t>K-Anonymity: Intuition</a:t>
            </a:r>
            <a:endParaRPr>
              <a:solidFill>
                <a:srgbClr val="224B4F"/>
              </a:solidFill>
            </a:endParaRPr>
          </a:p>
        </p:txBody>
      </p:sp>
      <p:sp>
        <p:nvSpPr>
          <p:cNvPr id="170" name="Google Shape;170;p7"/>
          <p:cNvSpPr txBox="1"/>
          <p:nvPr>
            <p:ph idx="1" type="body"/>
          </p:nvPr>
        </p:nvSpPr>
        <p:spPr>
          <a:xfrm>
            <a:off x="457200" y="1600200"/>
            <a:ext cx="81788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2700"/>
              <a:buFont typeface="Arial"/>
              <a:buChar char="•"/>
            </a:pPr>
            <a:r>
              <a:rPr lang="en-US" sz="2700">
                <a:solidFill>
                  <a:srgbClr val="C00000"/>
                </a:solidFill>
              </a:rPr>
              <a:t>The information for each person contained in the released table cannot be distinguished from at least k-1 individuals whose information also appears in the release</a:t>
            </a:r>
            <a:endParaRPr sz="2700">
              <a:solidFill>
                <a:srgbClr val="C00000"/>
              </a:solidFill>
            </a:endParaRPr>
          </a:p>
          <a:p>
            <a:pPr indent="-285750" lvl="1" marL="742950" rtl="0" algn="l">
              <a:spcBef>
                <a:spcPts val="540"/>
              </a:spcBef>
              <a:spcAft>
                <a:spcPts val="0"/>
              </a:spcAft>
              <a:buClr>
                <a:schemeClr val="accent2"/>
              </a:buClr>
              <a:buSzPts val="2700"/>
              <a:buFont typeface="Arial"/>
              <a:buChar char="–"/>
            </a:pPr>
            <a:r>
              <a:rPr lang="en-US" sz="2700">
                <a:solidFill>
                  <a:schemeClr val="accent2"/>
                </a:solidFill>
              </a:rPr>
              <a:t>Example: you try to identify a man in the released table, but the only information you have is his birth date and gender. There are k men in the table with the same birth date and gender.</a:t>
            </a:r>
            <a:endParaRPr sz="2700">
              <a:solidFill>
                <a:schemeClr val="accent2"/>
              </a:solidFill>
            </a:endParaRPr>
          </a:p>
          <a:p>
            <a:pPr indent="-342900" lvl="0" marL="342900" rtl="0" algn="l">
              <a:spcBef>
                <a:spcPts val="540"/>
              </a:spcBef>
              <a:spcAft>
                <a:spcPts val="0"/>
              </a:spcAft>
              <a:buClr>
                <a:srgbClr val="C00000"/>
              </a:buClr>
              <a:buSzPts val="2700"/>
              <a:buFont typeface="Arial"/>
              <a:buChar char="•"/>
            </a:pPr>
            <a:r>
              <a:rPr lang="en-US" sz="2700">
                <a:solidFill>
                  <a:srgbClr val="C00000"/>
                </a:solidFill>
              </a:rPr>
              <a:t>Any quasi-identifier present in the released table must appear in at least k records</a:t>
            </a:r>
            <a:endParaRPr sz="2700">
              <a:solidFill>
                <a:srgbClr val="C00000"/>
              </a:solidFill>
            </a:endParaRPr>
          </a:p>
          <a:p>
            <a:pPr indent="-114300" lvl="1" marL="742950" rtl="0" algn="l">
              <a:spcBef>
                <a:spcPts val="540"/>
              </a:spcBef>
              <a:spcAft>
                <a:spcPts val="0"/>
              </a:spcAft>
              <a:buClr>
                <a:schemeClr val="dk1"/>
              </a:buClr>
              <a:buSzPts val="2700"/>
              <a:buFont typeface="Arial"/>
              <a:buNone/>
            </a:pPr>
            <a:r>
              <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1997-09-07T20:51:00Z</dcterms:created>
  <dc:creator>Vitaly Shmatikov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C:\Documents\cs242\notes\web-slides</vt:lpwstr>
  </property>
  <property fmtid="{D5CDD505-2E9C-101B-9397-08002B2CF9AE}" pid="22" name="KSOProductBuildVer">
    <vt:lpwstr>1033-10.2.0.5996</vt:lpwstr>
  </property>
</Properties>
</file>