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3716000" cy="11887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D30"/>
    <a:srgbClr val="760000"/>
    <a:srgbClr val="4370C4"/>
    <a:srgbClr val="E0E0E0"/>
    <a:srgbClr val="A782D9"/>
    <a:srgbClr val="D883FF"/>
    <a:srgbClr val="5A4676"/>
    <a:srgbClr val="B049FF"/>
    <a:srgbClr val="FF78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81"/>
    <p:restoredTop sz="94694"/>
  </p:normalViewPr>
  <p:slideViewPr>
    <p:cSldViewPr snapToGrid="0" snapToObjects="1">
      <p:cViewPr>
        <p:scale>
          <a:sx n="49" d="100"/>
          <a:sy n="49" d="100"/>
        </p:scale>
        <p:origin x="1808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A416B-B35B-1048-8006-C23A200D766C}" type="datetimeFigureOut">
              <a:rPr lang="en-US" smtClean="0"/>
              <a:t>5/18/22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49413" y="1143000"/>
            <a:ext cx="35591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55BEA7-3320-4E4A-9835-551159F15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9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49413" y="1143000"/>
            <a:ext cx="35591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5BEA7-3320-4E4A-9835-551159F15D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58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5BEA7-3320-4E4A-9835-551159F15D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88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5BEA7-3320-4E4A-9835-551159F15D5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66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5BEA7-3320-4E4A-9835-551159F15D5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28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D67FA-56CD-ED48-BBD6-B11AB60A310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49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D67FA-56CD-ED48-BBD6-B11AB60A310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81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49413" y="1143000"/>
            <a:ext cx="35591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D67FA-56CD-ED48-BBD6-B11AB60A310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45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49413" y="1143000"/>
            <a:ext cx="35591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D67FA-56CD-ED48-BBD6-B11AB60A310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58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945429"/>
            <a:ext cx="11658600" cy="4138507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6243533"/>
            <a:ext cx="10287000" cy="2869987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6CC8-D9DF-A445-80C0-5449AE21F0CF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302B-2369-4043-9C41-96A812A2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2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6CC8-D9DF-A445-80C0-5449AE21F0CF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302B-2369-4043-9C41-96A812A2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75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632883"/>
            <a:ext cx="2957513" cy="1007385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632883"/>
            <a:ext cx="8701088" cy="1007385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6CC8-D9DF-A445-80C0-5449AE21F0CF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302B-2369-4043-9C41-96A812A2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19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6CC8-D9DF-A445-80C0-5449AE21F0CF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302B-2369-4043-9C41-96A812A2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331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2963549"/>
            <a:ext cx="11830050" cy="4944744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7955072"/>
            <a:ext cx="11830050" cy="2600324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6CC8-D9DF-A445-80C0-5449AE21F0CF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302B-2369-4043-9C41-96A812A2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81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3164417"/>
            <a:ext cx="5829300" cy="75423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3164417"/>
            <a:ext cx="5829300" cy="75423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6CC8-D9DF-A445-80C0-5449AE21F0CF}" type="datetimeFigureOut">
              <a:rPr lang="en-US" smtClean="0"/>
              <a:t>5/18/22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302B-2369-4043-9C41-96A812A2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26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32886"/>
            <a:ext cx="11830050" cy="22976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2914016"/>
            <a:ext cx="5802510" cy="142811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4342130"/>
            <a:ext cx="5802510" cy="6386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2914016"/>
            <a:ext cx="5831087" cy="142811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4342130"/>
            <a:ext cx="5831087" cy="6386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6CC8-D9DF-A445-80C0-5449AE21F0CF}" type="datetimeFigureOut">
              <a:rPr lang="en-US" smtClean="0"/>
              <a:t>5/18/22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302B-2369-4043-9C41-96A812A2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43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6CC8-D9DF-A445-80C0-5449AE21F0CF}" type="datetimeFigureOut">
              <a:rPr lang="en-US" smtClean="0"/>
              <a:t>5/18/22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302B-2369-4043-9C41-96A812A2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82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6CC8-D9DF-A445-80C0-5449AE21F0CF}" type="datetimeFigureOut">
              <a:rPr lang="en-US" smtClean="0"/>
              <a:t>5/18/22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302B-2369-4043-9C41-96A812A2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59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792480"/>
            <a:ext cx="4423767" cy="277368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711539"/>
            <a:ext cx="6943725" cy="8447617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3566160"/>
            <a:ext cx="4423767" cy="6606753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6CC8-D9DF-A445-80C0-5449AE21F0CF}" type="datetimeFigureOut">
              <a:rPr lang="en-US" smtClean="0"/>
              <a:t>5/18/22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302B-2369-4043-9C41-96A812A2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899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792480"/>
            <a:ext cx="4423767" cy="277368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711539"/>
            <a:ext cx="6943725" cy="8447617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3566160"/>
            <a:ext cx="4423767" cy="6606753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6CC8-D9DF-A445-80C0-5449AE21F0CF}" type="datetimeFigureOut">
              <a:rPr lang="en-US" smtClean="0"/>
              <a:t>5/18/22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302B-2369-4043-9C41-96A812A2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6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632886"/>
            <a:ext cx="11830050" cy="2297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3164417"/>
            <a:ext cx="11830050" cy="7542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1017676"/>
            <a:ext cx="308610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F6CC8-D9DF-A445-80C0-5449AE21F0CF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1017676"/>
            <a:ext cx="462915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1017676"/>
            <a:ext cx="308610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D302B-2369-4043-9C41-96A812A2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7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4E6E43C-6DD3-A54E-B4AD-EDC32C836902}"/>
              </a:ext>
            </a:extLst>
          </p:cNvPr>
          <p:cNvSpPr txBox="1"/>
          <p:nvPr/>
        </p:nvSpPr>
        <p:spPr>
          <a:xfrm>
            <a:off x="2790000" y="5428634"/>
            <a:ext cx="1204176" cy="362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55" dirty="0"/>
              <a:t>Scalar Core</a:t>
            </a:r>
          </a:p>
        </p:txBody>
      </p:sp>
      <p:sp>
        <p:nvSpPr>
          <p:cNvPr id="20" name="U-Turn Arrow 19">
            <a:extLst>
              <a:ext uri="{FF2B5EF4-FFF2-40B4-BE49-F238E27FC236}">
                <a16:creationId xmlns:a16="http://schemas.microsoft.com/office/drawing/2014/main" id="{3AB2B37B-3947-FE43-A844-EC8A962E9C33}"/>
              </a:ext>
            </a:extLst>
          </p:cNvPr>
          <p:cNvSpPr/>
          <p:nvPr/>
        </p:nvSpPr>
        <p:spPr>
          <a:xfrm rot="16200000">
            <a:off x="1559008" y="4270738"/>
            <a:ext cx="1703157" cy="6235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02E21A-35FC-034C-B269-FBE0B89830CC}"/>
              </a:ext>
            </a:extLst>
          </p:cNvPr>
          <p:cNvSpPr txBox="1"/>
          <p:nvPr/>
        </p:nvSpPr>
        <p:spPr>
          <a:xfrm>
            <a:off x="2514659" y="3511728"/>
            <a:ext cx="1782078" cy="362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55" dirty="0"/>
              <a:t>Scalar Execution</a:t>
            </a:r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EF8D076F-29EE-4D49-A740-7BE22DC0C102}"/>
              </a:ext>
            </a:extLst>
          </p:cNvPr>
          <p:cNvGrpSpPr/>
          <p:nvPr/>
        </p:nvGrpSpPr>
        <p:grpSpPr>
          <a:xfrm>
            <a:off x="5131421" y="3925999"/>
            <a:ext cx="1407376" cy="1587559"/>
            <a:chOff x="4325149" y="846143"/>
            <a:chExt cx="1852735" cy="214178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DEDC465-1507-6A43-BB64-ADB7FCEA9EBD}"/>
                </a:ext>
              </a:extLst>
            </p:cNvPr>
            <p:cNvSpPr/>
            <p:nvPr/>
          </p:nvSpPr>
          <p:spPr>
            <a:xfrm>
              <a:off x="4325149" y="846143"/>
              <a:ext cx="1852735" cy="214178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5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D0058B8-6641-1D4F-A2F3-37DB7B347E9A}"/>
                </a:ext>
              </a:extLst>
            </p:cNvPr>
            <p:cNvSpPr/>
            <p:nvPr/>
          </p:nvSpPr>
          <p:spPr>
            <a:xfrm>
              <a:off x="4508567" y="998806"/>
              <a:ext cx="1485900" cy="5143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5" dirty="0"/>
                <a:t>Fetch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D4A11DE-BAD2-E541-9E06-96834B0E9DAE}"/>
                </a:ext>
              </a:extLst>
            </p:cNvPr>
            <p:cNvSpPr/>
            <p:nvPr/>
          </p:nvSpPr>
          <p:spPr>
            <a:xfrm>
              <a:off x="4508567" y="1653387"/>
              <a:ext cx="1485900" cy="5143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5" dirty="0"/>
                <a:t>Decode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A87CCC8-012B-CB41-8A87-026B752AC83C}"/>
                </a:ext>
              </a:extLst>
            </p:cNvPr>
            <p:cNvSpPr/>
            <p:nvPr/>
          </p:nvSpPr>
          <p:spPr>
            <a:xfrm>
              <a:off x="4508567" y="2307968"/>
              <a:ext cx="1485900" cy="5143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5" dirty="0"/>
                <a:t>Execute</a:t>
              </a:r>
            </a:p>
          </p:txBody>
        </p:sp>
      </p:grpSp>
      <p:sp>
        <p:nvSpPr>
          <p:cNvPr id="27" name="U-Turn Arrow 26">
            <a:extLst>
              <a:ext uri="{FF2B5EF4-FFF2-40B4-BE49-F238E27FC236}">
                <a16:creationId xmlns:a16="http://schemas.microsoft.com/office/drawing/2014/main" id="{2FB4FBCF-B3C8-D346-A40D-AA91251A9777}"/>
              </a:ext>
            </a:extLst>
          </p:cNvPr>
          <p:cNvSpPr/>
          <p:nvPr/>
        </p:nvSpPr>
        <p:spPr>
          <a:xfrm rot="16200000">
            <a:off x="3969565" y="4339573"/>
            <a:ext cx="1699210" cy="6235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F33AA0-235F-2849-862E-99120D9CA140}"/>
              </a:ext>
            </a:extLst>
          </p:cNvPr>
          <p:cNvSpPr txBox="1"/>
          <p:nvPr/>
        </p:nvSpPr>
        <p:spPr>
          <a:xfrm>
            <a:off x="5038082" y="3550862"/>
            <a:ext cx="2722776" cy="362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55" dirty="0"/>
              <a:t>Baseline Vector Execution</a:t>
            </a:r>
          </a:p>
        </p:txBody>
      </p:sp>
      <p:sp>
        <p:nvSpPr>
          <p:cNvPr id="29" name="U-Turn Arrow 28">
            <a:extLst>
              <a:ext uri="{FF2B5EF4-FFF2-40B4-BE49-F238E27FC236}">
                <a16:creationId xmlns:a16="http://schemas.microsoft.com/office/drawing/2014/main" id="{995BC5C1-6969-F244-A8D2-BDF0F87344F4}"/>
              </a:ext>
            </a:extLst>
          </p:cNvPr>
          <p:cNvSpPr/>
          <p:nvPr/>
        </p:nvSpPr>
        <p:spPr>
          <a:xfrm rot="5400000" flipH="1">
            <a:off x="6512366" y="4881100"/>
            <a:ext cx="633351" cy="6235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>
              <a:solidFill>
                <a:schemeClr val="tx1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26285C5-C39B-9D47-8FE9-4E44FBEB47AB}"/>
              </a:ext>
            </a:extLst>
          </p:cNvPr>
          <p:cNvGrpSpPr/>
          <p:nvPr/>
        </p:nvGrpSpPr>
        <p:grpSpPr>
          <a:xfrm>
            <a:off x="6637587" y="3935643"/>
            <a:ext cx="1365170" cy="940534"/>
            <a:chOff x="6781657" y="4230684"/>
            <a:chExt cx="1400175" cy="96465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4EC501F-BA11-3C46-9C71-F8BFF18B9AB1}"/>
                </a:ext>
              </a:extLst>
            </p:cNvPr>
            <p:cNvSpPr/>
            <p:nvPr/>
          </p:nvSpPr>
          <p:spPr>
            <a:xfrm>
              <a:off x="6781657" y="4230684"/>
              <a:ext cx="1400175" cy="9646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5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3C2A54E-D3D9-BA43-BAD6-DFD4F9FDEC1D}"/>
                </a:ext>
              </a:extLst>
            </p:cNvPr>
            <p:cNvGrpSpPr/>
            <p:nvPr/>
          </p:nvGrpSpPr>
          <p:grpSpPr>
            <a:xfrm>
              <a:off x="6884051" y="4316278"/>
              <a:ext cx="207828" cy="337867"/>
              <a:chOff x="9512957" y="3803643"/>
              <a:chExt cx="207828" cy="337867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9E86F44-98A1-544E-B8BD-B5F25F4B2480}"/>
                  </a:ext>
                </a:extLst>
              </p:cNvPr>
              <p:cNvSpPr/>
              <p:nvPr/>
            </p:nvSpPr>
            <p:spPr>
              <a:xfrm>
                <a:off x="9512957" y="3803643"/>
                <a:ext cx="207828" cy="33786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  <p:sp>
            <p:nvSpPr>
              <p:cNvPr id="33" name="Triangle 32">
                <a:extLst>
                  <a:ext uri="{FF2B5EF4-FFF2-40B4-BE49-F238E27FC236}">
                    <a16:creationId xmlns:a16="http://schemas.microsoft.com/office/drawing/2014/main" id="{EB82045C-C686-AD43-9B70-A58704943B98}"/>
                  </a:ext>
                </a:extLst>
              </p:cNvPr>
              <p:cNvSpPr/>
              <p:nvPr/>
            </p:nvSpPr>
            <p:spPr>
              <a:xfrm rot="5400000">
                <a:off x="9454167" y="3921659"/>
                <a:ext cx="226996" cy="98411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4F67D05-86E9-BC49-9F4E-5EA65B0C5A20}"/>
                </a:ext>
              </a:extLst>
            </p:cNvPr>
            <p:cNvGrpSpPr/>
            <p:nvPr/>
          </p:nvGrpSpPr>
          <p:grpSpPr>
            <a:xfrm>
              <a:off x="7219475" y="4316277"/>
              <a:ext cx="207828" cy="337867"/>
              <a:chOff x="9512957" y="3803643"/>
              <a:chExt cx="207828" cy="337867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C5AF1FD-E177-124E-8910-0FF20ACF5B48}"/>
                  </a:ext>
                </a:extLst>
              </p:cNvPr>
              <p:cNvSpPr/>
              <p:nvPr/>
            </p:nvSpPr>
            <p:spPr>
              <a:xfrm>
                <a:off x="9512957" y="3803643"/>
                <a:ext cx="207828" cy="33786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  <p:sp>
            <p:nvSpPr>
              <p:cNvPr id="37" name="Triangle 36">
                <a:extLst>
                  <a:ext uri="{FF2B5EF4-FFF2-40B4-BE49-F238E27FC236}">
                    <a16:creationId xmlns:a16="http://schemas.microsoft.com/office/drawing/2014/main" id="{EF4C8736-DAB8-114A-99FA-CCB49CEA5248}"/>
                  </a:ext>
                </a:extLst>
              </p:cNvPr>
              <p:cNvSpPr/>
              <p:nvPr/>
            </p:nvSpPr>
            <p:spPr>
              <a:xfrm rot="5400000">
                <a:off x="9454167" y="3921659"/>
                <a:ext cx="226996" cy="98411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37B0887-11C1-FF41-BD1E-792FF1AD6DF4}"/>
                </a:ext>
              </a:extLst>
            </p:cNvPr>
            <p:cNvGrpSpPr/>
            <p:nvPr/>
          </p:nvGrpSpPr>
          <p:grpSpPr>
            <a:xfrm>
              <a:off x="7546238" y="4316276"/>
              <a:ext cx="207828" cy="337867"/>
              <a:chOff x="9512957" y="3803643"/>
              <a:chExt cx="207828" cy="337867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42D3A97-53FD-5446-962F-2D9E741AEE79}"/>
                  </a:ext>
                </a:extLst>
              </p:cNvPr>
              <p:cNvSpPr/>
              <p:nvPr/>
            </p:nvSpPr>
            <p:spPr>
              <a:xfrm>
                <a:off x="9512957" y="3803643"/>
                <a:ext cx="207828" cy="33786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  <p:sp>
            <p:nvSpPr>
              <p:cNvPr id="40" name="Triangle 39">
                <a:extLst>
                  <a:ext uri="{FF2B5EF4-FFF2-40B4-BE49-F238E27FC236}">
                    <a16:creationId xmlns:a16="http://schemas.microsoft.com/office/drawing/2014/main" id="{88544DD3-DA52-2043-BF2A-DB7FE493FAA1}"/>
                  </a:ext>
                </a:extLst>
              </p:cNvPr>
              <p:cNvSpPr/>
              <p:nvPr/>
            </p:nvSpPr>
            <p:spPr>
              <a:xfrm rot="5400000">
                <a:off x="9454167" y="3921659"/>
                <a:ext cx="226996" cy="98411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EB5E287-7E8B-704E-9F4F-FCACE2DC3DCF}"/>
                </a:ext>
              </a:extLst>
            </p:cNvPr>
            <p:cNvGrpSpPr/>
            <p:nvPr/>
          </p:nvGrpSpPr>
          <p:grpSpPr>
            <a:xfrm>
              <a:off x="7880142" y="4316276"/>
              <a:ext cx="207828" cy="337867"/>
              <a:chOff x="9512957" y="3803643"/>
              <a:chExt cx="207828" cy="337867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B24DB63-A924-8A4D-AB3E-A5FE62544E6C}"/>
                  </a:ext>
                </a:extLst>
              </p:cNvPr>
              <p:cNvSpPr/>
              <p:nvPr/>
            </p:nvSpPr>
            <p:spPr>
              <a:xfrm>
                <a:off x="9512957" y="3803643"/>
                <a:ext cx="207828" cy="33786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  <p:sp>
            <p:nvSpPr>
              <p:cNvPr id="43" name="Triangle 42">
                <a:extLst>
                  <a:ext uri="{FF2B5EF4-FFF2-40B4-BE49-F238E27FC236}">
                    <a16:creationId xmlns:a16="http://schemas.microsoft.com/office/drawing/2014/main" id="{A30A8B3D-A898-9D44-80D3-82A2BFF646C4}"/>
                  </a:ext>
                </a:extLst>
              </p:cNvPr>
              <p:cNvSpPr/>
              <p:nvPr/>
            </p:nvSpPr>
            <p:spPr>
              <a:xfrm rot="5400000">
                <a:off x="9454167" y="3921659"/>
                <a:ext cx="226996" cy="98411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EBEB3F7-6BF7-7247-A5E7-592276A1B9BC}"/>
                </a:ext>
              </a:extLst>
            </p:cNvPr>
            <p:cNvSpPr txBox="1"/>
            <p:nvPr/>
          </p:nvSpPr>
          <p:spPr>
            <a:xfrm>
              <a:off x="6815587" y="4658496"/>
              <a:ext cx="1332317" cy="525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65" dirty="0">
                  <a:solidFill>
                    <a:schemeClr val="bg1"/>
                  </a:solidFill>
                </a:rPr>
                <a:t>Vector Register </a:t>
              </a:r>
            </a:p>
            <a:p>
              <a:pPr algn="ctr"/>
              <a:r>
                <a:rPr lang="en-US" sz="1365" dirty="0">
                  <a:solidFill>
                    <a:schemeClr val="bg1"/>
                  </a:solidFill>
                </a:rPr>
                <a:t>File</a:t>
              </a:r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1F61D58-3110-654D-B542-F60DCAAA3EEA}"/>
              </a:ext>
            </a:extLst>
          </p:cNvPr>
          <p:cNvCxnSpPr>
            <a:cxnSpLocks/>
          </p:cNvCxnSpPr>
          <p:nvPr/>
        </p:nvCxnSpPr>
        <p:spPr>
          <a:xfrm flipH="1">
            <a:off x="4394728" y="3550862"/>
            <a:ext cx="20134" cy="233495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8A27A32-8BEB-BD46-9728-A98F17E13FEA}"/>
              </a:ext>
            </a:extLst>
          </p:cNvPr>
          <p:cNvSpPr txBox="1"/>
          <p:nvPr/>
        </p:nvSpPr>
        <p:spPr>
          <a:xfrm>
            <a:off x="7107152" y="4851678"/>
            <a:ext cx="1469248" cy="812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60" dirty="0"/>
              <a:t>Vector </a:t>
            </a:r>
          </a:p>
          <a:p>
            <a:r>
              <a:rPr lang="en-US" sz="1560" dirty="0"/>
              <a:t>Instructions</a:t>
            </a:r>
          </a:p>
          <a:p>
            <a:r>
              <a:rPr lang="en-US" sz="1560" dirty="0"/>
              <a:t>Spin on Execute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68C8FF2-0F73-D641-AD3A-F7E752FC19AA}"/>
              </a:ext>
            </a:extLst>
          </p:cNvPr>
          <p:cNvCxnSpPr>
            <a:cxnSpLocks/>
          </p:cNvCxnSpPr>
          <p:nvPr/>
        </p:nvCxnSpPr>
        <p:spPr>
          <a:xfrm flipH="1">
            <a:off x="4404463" y="5610417"/>
            <a:ext cx="4466258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5C8FFAD-F991-B342-856B-AE0EF38E7ADE}"/>
              </a:ext>
            </a:extLst>
          </p:cNvPr>
          <p:cNvGrpSpPr/>
          <p:nvPr/>
        </p:nvGrpSpPr>
        <p:grpSpPr>
          <a:xfrm>
            <a:off x="2071709" y="6479862"/>
            <a:ext cx="1806416" cy="2088241"/>
            <a:chOff x="1612974" y="1004886"/>
            <a:chExt cx="1852735" cy="2141785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AB283AA-2A4A-2D4B-BFBB-3EF34EAAF0A0}"/>
                </a:ext>
              </a:extLst>
            </p:cNvPr>
            <p:cNvSpPr/>
            <p:nvPr/>
          </p:nvSpPr>
          <p:spPr>
            <a:xfrm>
              <a:off x="1612974" y="1004886"/>
              <a:ext cx="1852735" cy="214178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5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DE140B9-239F-3548-A215-A110A4C04674}"/>
                </a:ext>
              </a:extLst>
            </p:cNvPr>
            <p:cNvSpPr/>
            <p:nvPr/>
          </p:nvSpPr>
          <p:spPr>
            <a:xfrm>
              <a:off x="1796392" y="1157549"/>
              <a:ext cx="1485900" cy="5143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5" dirty="0"/>
                <a:t>Fetch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491A30F-FB35-B140-A893-76DACD9ECDC9}"/>
                </a:ext>
              </a:extLst>
            </p:cNvPr>
            <p:cNvSpPr/>
            <p:nvPr/>
          </p:nvSpPr>
          <p:spPr>
            <a:xfrm>
              <a:off x="1796392" y="1812130"/>
              <a:ext cx="1485900" cy="5143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5" dirty="0"/>
                <a:t>Decode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7A9D688-0309-1143-A540-0B727DDE7DAD}"/>
                </a:ext>
              </a:extLst>
            </p:cNvPr>
            <p:cNvSpPr/>
            <p:nvPr/>
          </p:nvSpPr>
          <p:spPr>
            <a:xfrm>
              <a:off x="1796392" y="2466711"/>
              <a:ext cx="1485900" cy="5143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5" dirty="0"/>
                <a:t>Execute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01020071-D3F7-144C-A33B-0451B1BE913E}"/>
              </a:ext>
            </a:extLst>
          </p:cNvPr>
          <p:cNvSpPr txBox="1"/>
          <p:nvPr/>
        </p:nvSpPr>
        <p:spPr>
          <a:xfrm>
            <a:off x="2011569" y="5962006"/>
            <a:ext cx="1791430" cy="512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30" b="1" dirty="0"/>
              <a:t>MANIC</a:t>
            </a:r>
            <a:endParaRPr lang="en-US" sz="2730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76FA3B6-D5BC-2E41-9A10-062D05E6C5C1}"/>
              </a:ext>
            </a:extLst>
          </p:cNvPr>
          <p:cNvGrpSpPr/>
          <p:nvPr/>
        </p:nvGrpSpPr>
        <p:grpSpPr>
          <a:xfrm>
            <a:off x="3982621" y="7991067"/>
            <a:ext cx="1365170" cy="940534"/>
            <a:chOff x="6781657" y="4230684"/>
            <a:chExt cx="1400175" cy="96465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6377AAC-E54E-0840-9EA1-AF255948A272}"/>
                </a:ext>
              </a:extLst>
            </p:cNvPr>
            <p:cNvSpPr/>
            <p:nvPr/>
          </p:nvSpPr>
          <p:spPr>
            <a:xfrm>
              <a:off x="6781657" y="4230684"/>
              <a:ext cx="1400175" cy="9646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5" dirty="0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9BD55150-9866-1749-AA10-55C9C0087CCF}"/>
                </a:ext>
              </a:extLst>
            </p:cNvPr>
            <p:cNvGrpSpPr/>
            <p:nvPr/>
          </p:nvGrpSpPr>
          <p:grpSpPr>
            <a:xfrm>
              <a:off x="6884051" y="4316278"/>
              <a:ext cx="207828" cy="337867"/>
              <a:chOff x="9512957" y="3803643"/>
              <a:chExt cx="207828" cy="337867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3E46E28F-9BED-894B-BFDB-FA11CE678B78}"/>
                  </a:ext>
                </a:extLst>
              </p:cNvPr>
              <p:cNvSpPr/>
              <p:nvPr/>
            </p:nvSpPr>
            <p:spPr>
              <a:xfrm>
                <a:off x="9512957" y="3803643"/>
                <a:ext cx="207828" cy="33786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  <p:sp>
            <p:nvSpPr>
              <p:cNvPr id="78" name="Triangle 77">
                <a:extLst>
                  <a:ext uri="{FF2B5EF4-FFF2-40B4-BE49-F238E27FC236}">
                    <a16:creationId xmlns:a16="http://schemas.microsoft.com/office/drawing/2014/main" id="{1F4BF144-6752-724F-BC83-F7AA5EAF7E80}"/>
                  </a:ext>
                </a:extLst>
              </p:cNvPr>
              <p:cNvSpPr/>
              <p:nvPr/>
            </p:nvSpPr>
            <p:spPr>
              <a:xfrm rot="5400000">
                <a:off x="9454167" y="3921659"/>
                <a:ext cx="226996" cy="98411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A9AF4B31-A572-3248-8035-34AD6E8D8F1D}"/>
                </a:ext>
              </a:extLst>
            </p:cNvPr>
            <p:cNvGrpSpPr/>
            <p:nvPr/>
          </p:nvGrpSpPr>
          <p:grpSpPr>
            <a:xfrm>
              <a:off x="7219475" y="4316277"/>
              <a:ext cx="207828" cy="337867"/>
              <a:chOff x="9512957" y="3803643"/>
              <a:chExt cx="207828" cy="337867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F0652B7F-A051-BE4C-B076-C7D5DE55916D}"/>
                  </a:ext>
                </a:extLst>
              </p:cNvPr>
              <p:cNvSpPr/>
              <p:nvPr/>
            </p:nvSpPr>
            <p:spPr>
              <a:xfrm>
                <a:off x="9512957" y="3803643"/>
                <a:ext cx="207828" cy="33786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  <p:sp>
            <p:nvSpPr>
              <p:cNvPr id="76" name="Triangle 75">
                <a:extLst>
                  <a:ext uri="{FF2B5EF4-FFF2-40B4-BE49-F238E27FC236}">
                    <a16:creationId xmlns:a16="http://schemas.microsoft.com/office/drawing/2014/main" id="{880086CC-392D-0745-98DE-6901E0539260}"/>
                  </a:ext>
                </a:extLst>
              </p:cNvPr>
              <p:cNvSpPr/>
              <p:nvPr/>
            </p:nvSpPr>
            <p:spPr>
              <a:xfrm rot="5400000">
                <a:off x="9454167" y="3921659"/>
                <a:ext cx="226996" cy="98411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3A591776-3302-A24E-B879-3C841AD72568}"/>
                </a:ext>
              </a:extLst>
            </p:cNvPr>
            <p:cNvGrpSpPr/>
            <p:nvPr/>
          </p:nvGrpSpPr>
          <p:grpSpPr>
            <a:xfrm>
              <a:off x="7546238" y="4316276"/>
              <a:ext cx="207828" cy="337867"/>
              <a:chOff x="9512957" y="3803643"/>
              <a:chExt cx="207828" cy="337867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108BFDB-D7E6-FC43-B249-D924200E9011}"/>
                  </a:ext>
                </a:extLst>
              </p:cNvPr>
              <p:cNvSpPr/>
              <p:nvPr/>
            </p:nvSpPr>
            <p:spPr>
              <a:xfrm>
                <a:off x="9512957" y="3803643"/>
                <a:ext cx="207828" cy="33786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  <p:sp>
            <p:nvSpPr>
              <p:cNvPr id="74" name="Triangle 73">
                <a:extLst>
                  <a:ext uri="{FF2B5EF4-FFF2-40B4-BE49-F238E27FC236}">
                    <a16:creationId xmlns:a16="http://schemas.microsoft.com/office/drawing/2014/main" id="{903D718F-27E1-124C-B82F-8CD3390DC562}"/>
                  </a:ext>
                </a:extLst>
              </p:cNvPr>
              <p:cNvSpPr/>
              <p:nvPr/>
            </p:nvSpPr>
            <p:spPr>
              <a:xfrm rot="5400000">
                <a:off x="9454167" y="3921659"/>
                <a:ext cx="226996" cy="98411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DF96DCC1-1A2C-9849-9BCA-452D8F7A0C28}"/>
                </a:ext>
              </a:extLst>
            </p:cNvPr>
            <p:cNvGrpSpPr/>
            <p:nvPr/>
          </p:nvGrpSpPr>
          <p:grpSpPr>
            <a:xfrm>
              <a:off x="7880142" y="4316276"/>
              <a:ext cx="207828" cy="337867"/>
              <a:chOff x="9512957" y="3803643"/>
              <a:chExt cx="207828" cy="337867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E3DAD70-3090-EA4D-8443-9A90FE18EC18}"/>
                  </a:ext>
                </a:extLst>
              </p:cNvPr>
              <p:cNvSpPr/>
              <p:nvPr/>
            </p:nvSpPr>
            <p:spPr>
              <a:xfrm>
                <a:off x="9512957" y="3803643"/>
                <a:ext cx="207828" cy="33786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  <p:sp>
            <p:nvSpPr>
              <p:cNvPr id="72" name="Triangle 71">
                <a:extLst>
                  <a:ext uri="{FF2B5EF4-FFF2-40B4-BE49-F238E27FC236}">
                    <a16:creationId xmlns:a16="http://schemas.microsoft.com/office/drawing/2014/main" id="{8164AADA-E328-B341-9EFD-8197D064DAC7}"/>
                  </a:ext>
                </a:extLst>
              </p:cNvPr>
              <p:cNvSpPr/>
              <p:nvPr/>
            </p:nvSpPr>
            <p:spPr>
              <a:xfrm rot="5400000">
                <a:off x="9454167" y="3921659"/>
                <a:ext cx="226996" cy="98411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CD6AFB9-0EE1-1F45-9AC3-63FC47636427}"/>
                </a:ext>
              </a:extLst>
            </p:cNvPr>
            <p:cNvSpPr txBox="1"/>
            <p:nvPr/>
          </p:nvSpPr>
          <p:spPr>
            <a:xfrm>
              <a:off x="6815587" y="4658496"/>
              <a:ext cx="1332317" cy="525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65" dirty="0">
                  <a:solidFill>
                    <a:schemeClr val="bg1"/>
                  </a:solidFill>
                </a:rPr>
                <a:t>Vector Register </a:t>
              </a:r>
            </a:p>
            <a:p>
              <a:pPr algn="ctr"/>
              <a:r>
                <a:rPr lang="en-US" sz="1365" dirty="0">
                  <a:solidFill>
                    <a:schemeClr val="bg1"/>
                  </a:solidFill>
                </a:rPr>
                <a:t>File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C4BA818-B443-EF4D-AF94-9C6E535470D7}"/>
              </a:ext>
            </a:extLst>
          </p:cNvPr>
          <p:cNvGrpSpPr/>
          <p:nvPr/>
        </p:nvGrpSpPr>
        <p:grpSpPr>
          <a:xfrm>
            <a:off x="3968929" y="6088926"/>
            <a:ext cx="1458854" cy="1637967"/>
            <a:chOff x="3613330" y="3925303"/>
            <a:chExt cx="729869" cy="1194195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9D8572D8-592D-BC44-8775-1408F4664A93}"/>
                </a:ext>
              </a:extLst>
            </p:cNvPr>
            <p:cNvSpPr/>
            <p:nvPr/>
          </p:nvSpPr>
          <p:spPr>
            <a:xfrm>
              <a:off x="3613330" y="3925303"/>
              <a:ext cx="729869" cy="119419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5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1510954-6F1B-624F-9C14-E8685E817E78}"/>
                </a:ext>
              </a:extLst>
            </p:cNvPr>
            <p:cNvSpPr/>
            <p:nvPr/>
          </p:nvSpPr>
          <p:spPr>
            <a:xfrm>
              <a:off x="3678265" y="4806803"/>
              <a:ext cx="589818" cy="25467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70" dirty="0"/>
                <a:t>v2 = v1 + v0.k</a:t>
              </a:r>
              <a:endParaRPr lang="en-US" sz="1755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54B8807-62ED-2E4E-897D-3ECE47D46223}"/>
                </a:ext>
              </a:extLst>
            </p:cNvPr>
            <p:cNvSpPr/>
            <p:nvPr/>
          </p:nvSpPr>
          <p:spPr>
            <a:xfrm>
              <a:off x="3678265" y="4024700"/>
              <a:ext cx="589818" cy="25467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70" dirty="0"/>
                <a:t>v0 = </a:t>
              </a:r>
              <a:r>
                <a:rPr lang="en-US" sz="1170" dirty="0" err="1"/>
                <a:t>vload</a:t>
              </a:r>
              <a:r>
                <a:rPr lang="en-US" sz="1170" dirty="0"/>
                <a:t>(</a:t>
              </a:r>
              <a:r>
                <a:rPr lang="en-US" sz="1170" dirty="0" err="1"/>
                <a:t>addr</a:t>
              </a:r>
              <a:r>
                <a:rPr lang="en-US" sz="1170" dirty="0"/>
                <a:t>)</a:t>
              </a:r>
              <a:endParaRPr lang="en-US" sz="1755" dirty="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CE89C62-98C4-DD41-9FDD-2B890FF83BE4}"/>
                </a:ext>
              </a:extLst>
            </p:cNvPr>
            <p:cNvSpPr/>
            <p:nvPr/>
          </p:nvSpPr>
          <p:spPr>
            <a:xfrm>
              <a:off x="3678265" y="4410021"/>
              <a:ext cx="589818" cy="25467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70" dirty="0"/>
                <a:t>v1 = v2 * v3</a:t>
              </a:r>
              <a:endParaRPr lang="en-US" sz="1755" dirty="0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B4DD2449-B8A6-B148-926B-D16225AB98DA}"/>
              </a:ext>
            </a:extLst>
          </p:cNvPr>
          <p:cNvGrpSpPr/>
          <p:nvPr/>
        </p:nvGrpSpPr>
        <p:grpSpPr>
          <a:xfrm>
            <a:off x="5897132" y="5861277"/>
            <a:ext cx="1749332" cy="2132890"/>
            <a:chOff x="4418210" y="3898612"/>
            <a:chExt cx="933324" cy="1408847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87ACF95C-BF65-7743-92E6-A1AC6019C130}"/>
                </a:ext>
              </a:extLst>
            </p:cNvPr>
            <p:cNvGrpSpPr/>
            <p:nvPr/>
          </p:nvGrpSpPr>
          <p:grpSpPr>
            <a:xfrm>
              <a:off x="4418210" y="4143822"/>
              <a:ext cx="230146" cy="935694"/>
              <a:chOff x="4416163" y="4201712"/>
              <a:chExt cx="230146" cy="935694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2F108080-8F63-7142-8F66-D3A3F5B61D68}"/>
                  </a:ext>
                </a:extLst>
              </p:cNvPr>
              <p:cNvSpPr/>
              <p:nvPr/>
            </p:nvSpPr>
            <p:spPr>
              <a:xfrm>
                <a:off x="4416163" y="4201712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 dirty="0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7C49A73C-ACD8-564C-94B6-6EA49BE5F351}"/>
                  </a:ext>
                </a:extLst>
              </p:cNvPr>
              <p:cNvSpPr/>
              <p:nvPr/>
            </p:nvSpPr>
            <p:spPr>
              <a:xfrm>
                <a:off x="4417709" y="4550181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 dirty="0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867EFCBB-C907-2F46-9BB2-A4708940EB69}"/>
                  </a:ext>
                </a:extLst>
              </p:cNvPr>
              <p:cNvSpPr/>
              <p:nvPr/>
            </p:nvSpPr>
            <p:spPr>
              <a:xfrm>
                <a:off x="4417709" y="4908806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 dirty="0"/>
              </a:p>
            </p:txBody>
          </p:sp>
        </p:grp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24EA7DE9-ACFF-6043-AA20-0BE3D4919FA6}"/>
                </a:ext>
              </a:extLst>
            </p:cNvPr>
            <p:cNvSpPr/>
            <p:nvPr/>
          </p:nvSpPr>
          <p:spPr>
            <a:xfrm>
              <a:off x="4525346" y="3898612"/>
              <a:ext cx="826188" cy="1408847"/>
            </a:xfrm>
            <a:custGeom>
              <a:avLst/>
              <a:gdLst>
                <a:gd name="connsiteX0" fmla="*/ 0 w 377890"/>
                <a:gd name="connsiteY0" fmla="*/ 1177241 h 1408847"/>
                <a:gd name="connsiteX1" fmla="*/ 149290 w 377890"/>
                <a:gd name="connsiteY1" fmla="*/ 1326531 h 1408847"/>
                <a:gd name="connsiteX2" fmla="*/ 270588 w 377890"/>
                <a:gd name="connsiteY2" fmla="*/ 52902 h 1408847"/>
                <a:gd name="connsiteX3" fmla="*/ 377890 w 377890"/>
                <a:gd name="connsiteY3" fmla="*/ 244180 h 1408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7890" h="1408847">
                  <a:moveTo>
                    <a:pt x="0" y="1177241"/>
                  </a:moveTo>
                  <a:cubicBezTo>
                    <a:pt x="52096" y="1345581"/>
                    <a:pt x="104192" y="1513921"/>
                    <a:pt x="149290" y="1326531"/>
                  </a:cubicBezTo>
                  <a:cubicBezTo>
                    <a:pt x="194388" y="1139141"/>
                    <a:pt x="232488" y="233294"/>
                    <a:pt x="270588" y="52902"/>
                  </a:cubicBezTo>
                  <a:cubicBezTo>
                    <a:pt x="308688" y="-127490"/>
                    <a:pt x="359229" y="208413"/>
                    <a:pt x="377890" y="244180"/>
                  </a:cubicBezTo>
                </a:path>
              </a:pathLst>
            </a:custGeom>
            <a:noFill/>
            <a:ln w="76200">
              <a:solidFill>
                <a:schemeClr val="accent1"/>
              </a:solidFill>
              <a:tailEnd type="triangle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5"/>
            </a:p>
          </p:txBody>
        </p:sp>
      </p:grpSp>
      <p:sp>
        <p:nvSpPr>
          <p:cNvPr id="120" name="Freeform 119">
            <a:extLst>
              <a:ext uri="{FF2B5EF4-FFF2-40B4-BE49-F238E27FC236}">
                <a16:creationId xmlns:a16="http://schemas.microsoft.com/office/drawing/2014/main" id="{F9F615C8-BB26-AE41-AD77-E7113D84AE09}"/>
              </a:ext>
            </a:extLst>
          </p:cNvPr>
          <p:cNvSpPr/>
          <p:nvPr/>
        </p:nvSpPr>
        <p:spPr>
          <a:xfrm>
            <a:off x="5628355" y="6394057"/>
            <a:ext cx="397254" cy="1085737"/>
          </a:xfrm>
          <a:custGeom>
            <a:avLst/>
            <a:gdLst>
              <a:gd name="connsiteX0" fmla="*/ 389333 w 407440"/>
              <a:gd name="connsiteY0" fmla="*/ 0 h 1113576"/>
              <a:gd name="connsiteX1" fmla="*/ 34 w 407440"/>
              <a:gd name="connsiteY1" fmla="*/ 479834 h 1113576"/>
              <a:gd name="connsiteX2" fmla="*/ 407440 w 407440"/>
              <a:gd name="connsiteY2" fmla="*/ 1113576 h 111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40" h="1113576">
                <a:moveTo>
                  <a:pt x="389333" y="0"/>
                </a:moveTo>
                <a:cubicBezTo>
                  <a:pt x="193174" y="147119"/>
                  <a:pt x="-2984" y="294238"/>
                  <a:pt x="34" y="479834"/>
                </a:cubicBezTo>
                <a:cubicBezTo>
                  <a:pt x="3052" y="665430"/>
                  <a:pt x="338030" y="1004935"/>
                  <a:pt x="407440" y="1113576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5B64CF9-F9EA-6F4F-9D4C-C6A9C9987BA9}"/>
              </a:ext>
            </a:extLst>
          </p:cNvPr>
          <p:cNvSpPr txBox="1"/>
          <p:nvPr/>
        </p:nvSpPr>
        <p:spPr>
          <a:xfrm>
            <a:off x="5197791" y="8034870"/>
            <a:ext cx="3868957" cy="362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55" dirty="0"/>
              <a:t>Vector Data-Flow Execution</a:t>
            </a:r>
          </a:p>
        </p:txBody>
      </p:sp>
      <p:sp>
        <p:nvSpPr>
          <p:cNvPr id="127" name="Arc 126">
            <a:extLst>
              <a:ext uri="{FF2B5EF4-FFF2-40B4-BE49-F238E27FC236}">
                <a16:creationId xmlns:a16="http://schemas.microsoft.com/office/drawing/2014/main" id="{DB4F28F0-BDD3-8748-9FC5-DFBBDB8DC64B}"/>
              </a:ext>
            </a:extLst>
          </p:cNvPr>
          <p:cNvSpPr/>
          <p:nvPr/>
        </p:nvSpPr>
        <p:spPr>
          <a:xfrm rot="10800000">
            <a:off x="4404463" y="6657882"/>
            <a:ext cx="253549" cy="801079"/>
          </a:xfrm>
          <a:prstGeom prst="arc">
            <a:avLst>
              <a:gd name="adj1" fmla="val 16154502"/>
              <a:gd name="adj2" fmla="val 0"/>
            </a:avLst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128" name="Freeform 127">
            <a:extLst>
              <a:ext uri="{FF2B5EF4-FFF2-40B4-BE49-F238E27FC236}">
                <a16:creationId xmlns:a16="http://schemas.microsoft.com/office/drawing/2014/main" id="{4211F2C9-93BE-4842-A625-FDC0DF08AEB4}"/>
              </a:ext>
            </a:extLst>
          </p:cNvPr>
          <p:cNvSpPr/>
          <p:nvPr/>
        </p:nvSpPr>
        <p:spPr>
          <a:xfrm>
            <a:off x="3790102" y="6474760"/>
            <a:ext cx="1722293" cy="948887"/>
          </a:xfrm>
          <a:custGeom>
            <a:avLst/>
            <a:gdLst>
              <a:gd name="connsiteX0" fmla="*/ 295504 w 1381052"/>
              <a:gd name="connsiteY0" fmla="*/ 0 h 923453"/>
              <a:gd name="connsiteX1" fmla="*/ 51060 w 1381052"/>
              <a:gd name="connsiteY1" fmla="*/ 144855 h 923453"/>
              <a:gd name="connsiteX2" fmla="*/ 1173690 w 1381052"/>
              <a:gd name="connsiteY2" fmla="*/ 199176 h 923453"/>
              <a:gd name="connsiteX3" fmla="*/ 1372866 w 1381052"/>
              <a:gd name="connsiteY3" fmla="*/ 669956 h 923453"/>
              <a:gd name="connsiteX4" fmla="*/ 1055995 w 1381052"/>
              <a:gd name="connsiteY4" fmla="*/ 923453 h 923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1052" h="923453">
                <a:moveTo>
                  <a:pt x="295504" y="0"/>
                </a:moveTo>
                <a:cubicBezTo>
                  <a:pt x="100100" y="55829"/>
                  <a:pt x="-95304" y="111659"/>
                  <a:pt x="51060" y="144855"/>
                </a:cubicBezTo>
                <a:cubicBezTo>
                  <a:pt x="197424" y="178051"/>
                  <a:pt x="953389" y="111659"/>
                  <a:pt x="1173690" y="199176"/>
                </a:cubicBezTo>
                <a:cubicBezTo>
                  <a:pt x="1393991" y="286693"/>
                  <a:pt x="1392482" y="549243"/>
                  <a:pt x="1372866" y="669956"/>
                </a:cubicBezTo>
                <a:cubicBezTo>
                  <a:pt x="1353250" y="790669"/>
                  <a:pt x="1204622" y="857061"/>
                  <a:pt x="1055995" y="923453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D3B17242-DAD8-3D4C-BB10-8F3EC8608604}"/>
              </a:ext>
            </a:extLst>
          </p:cNvPr>
          <p:cNvSpPr/>
          <p:nvPr/>
        </p:nvSpPr>
        <p:spPr>
          <a:xfrm>
            <a:off x="4138077" y="6267932"/>
            <a:ext cx="256650" cy="25646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394FCC3A-1B74-FB4A-8A1A-492AE656F5DF}"/>
              </a:ext>
            </a:extLst>
          </p:cNvPr>
          <p:cNvSpPr/>
          <p:nvPr/>
        </p:nvSpPr>
        <p:spPr>
          <a:xfrm>
            <a:off x="4269015" y="6804911"/>
            <a:ext cx="256650" cy="25646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131" name="Freeform 130">
            <a:extLst>
              <a:ext uri="{FF2B5EF4-FFF2-40B4-BE49-F238E27FC236}">
                <a16:creationId xmlns:a16="http://schemas.microsoft.com/office/drawing/2014/main" id="{BF2C3C67-2C4A-9141-B6BE-26A94C718F63}"/>
              </a:ext>
            </a:extLst>
          </p:cNvPr>
          <p:cNvSpPr/>
          <p:nvPr/>
        </p:nvSpPr>
        <p:spPr>
          <a:xfrm flipH="1">
            <a:off x="6247045" y="6870241"/>
            <a:ext cx="245514" cy="588721"/>
          </a:xfrm>
          <a:custGeom>
            <a:avLst/>
            <a:gdLst>
              <a:gd name="connsiteX0" fmla="*/ 389333 w 407440"/>
              <a:gd name="connsiteY0" fmla="*/ 0 h 1113576"/>
              <a:gd name="connsiteX1" fmla="*/ 34 w 407440"/>
              <a:gd name="connsiteY1" fmla="*/ 479834 h 1113576"/>
              <a:gd name="connsiteX2" fmla="*/ 407440 w 407440"/>
              <a:gd name="connsiteY2" fmla="*/ 1113576 h 111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40" h="1113576">
                <a:moveTo>
                  <a:pt x="389333" y="0"/>
                </a:moveTo>
                <a:cubicBezTo>
                  <a:pt x="193174" y="147119"/>
                  <a:pt x="-2984" y="294238"/>
                  <a:pt x="34" y="479834"/>
                </a:cubicBezTo>
                <a:cubicBezTo>
                  <a:pt x="3052" y="665430"/>
                  <a:pt x="338030" y="1004935"/>
                  <a:pt x="407440" y="1113576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D3CC81B7-E21D-E04E-8EDD-E1046DD02AFA}"/>
              </a:ext>
            </a:extLst>
          </p:cNvPr>
          <p:cNvGrpSpPr/>
          <p:nvPr/>
        </p:nvGrpSpPr>
        <p:grpSpPr>
          <a:xfrm>
            <a:off x="6503449" y="6968048"/>
            <a:ext cx="327334" cy="272382"/>
            <a:chOff x="5732364" y="4742957"/>
            <a:chExt cx="335728" cy="279366"/>
          </a:xfrm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60EF9074-2826-E242-A69C-B097515B17C0}"/>
                </a:ext>
              </a:extLst>
            </p:cNvPr>
            <p:cNvSpPr txBox="1"/>
            <p:nvPr/>
          </p:nvSpPr>
          <p:spPr>
            <a:xfrm>
              <a:off x="5732364" y="4742957"/>
              <a:ext cx="335728" cy="2793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70" dirty="0"/>
                <a:t>v1</a:t>
              </a:r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B0546B62-4F29-D249-856B-5B2795035C08}"/>
                </a:ext>
              </a:extLst>
            </p:cNvPr>
            <p:cNvSpPr/>
            <p:nvPr/>
          </p:nvSpPr>
          <p:spPr>
            <a:xfrm>
              <a:off x="5768612" y="4749937"/>
              <a:ext cx="263231" cy="26304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75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A973F409-E8FD-B241-9566-89BB5EF8E796}"/>
              </a:ext>
            </a:extLst>
          </p:cNvPr>
          <p:cNvGrpSpPr/>
          <p:nvPr/>
        </p:nvGrpSpPr>
        <p:grpSpPr>
          <a:xfrm>
            <a:off x="5346559" y="6486991"/>
            <a:ext cx="327334" cy="272382"/>
            <a:chOff x="4632897" y="4136345"/>
            <a:chExt cx="335728" cy="279366"/>
          </a:xfrm>
        </p:grpSpPr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9B40DDEF-1EDA-364B-ACE4-4E8928A98E01}"/>
                </a:ext>
              </a:extLst>
            </p:cNvPr>
            <p:cNvSpPr/>
            <p:nvPr/>
          </p:nvSpPr>
          <p:spPr>
            <a:xfrm>
              <a:off x="4661270" y="4150303"/>
              <a:ext cx="263231" cy="263041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75" dirty="0">
                <a:solidFill>
                  <a:schemeClr val="tx1"/>
                </a:solidFill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2295CB28-EBFC-224F-9CE4-50B728F327C3}"/>
                </a:ext>
              </a:extLst>
            </p:cNvPr>
            <p:cNvSpPr txBox="1"/>
            <p:nvPr/>
          </p:nvSpPr>
          <p:spPr>
            <a:xfrm>
              <a:off x="4632897" y="4136345"/>
              <a:ext cx="335728" cy="2793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70" dirty="0"/>
                <a:t>v0</a:t>
              </a:r>
            </a:p>
          </p:txBody>
        </p:sp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10FE0F4C-E78F-3542-978F-1343FD19FF4F}"/>
              </a:ext>
            </a:extLst>
          </p:cNvPr>
          <p:cNvSpPr txBox="1"/>
          <p:nvPr/>
        </p:nvSpPr>
        <p:spPr>
          <a:xfrm>
            <a:off x="5821378" y="7719429"/>
            <a:ext cx="680122" cy="24006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none" lIns="44577" tIns="0" rIns="44577" bIns="0" rtlCol="0">
            <a:spAutoFit/>
          </a:bodyPr>
          <a:lstStyle/>
          <a:p>
            <a:pPr algn="ctr"/>
            <a:r>
              <a:rPr lang="en-US" sz="1560" dirty="0"/>
              <a:t>Index 0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2440E8E-B3F6-6A43-9451-976E18C53B07}"/>
              </a:ext>
            </a:extLst>
          </p:cNvPr>
          <p:cNvSpPr/>
          <p:nvPr/>
        </p:nvSpPr>
        <p:spPr>
          <a:xfrm>
            <a:off x="7425635" y="6225262"/>
            <a:ext cx="428466" cy="3460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C4ECBD0-4A28-F04B-B99F-1468E3F1FEC1}"/>
              </a:ext>
            </a:extLst>
          </p:cNvPr>
          <p:cNvSpPr/>
          <p:nvPr/>
        </p:nvSpPr>
        <p:spPr>
          <a:xfrm>
            <a:off x="7428532" y="6752816"/>
            <a:ext cx="428466" cy="3460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 dirty="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2A2AAE7D-2A37-FE42-B19E-98F1273B8EE7}"/>
              </a:ext>
            </a:extLst>
          </p:cNvPr>
          <p:cNvSpPr/>
          <p:nvPr/>
        </p:nvSpPr>
        <p:spPr>
          <a:xfrm>
            <a:off x="7428532" y="7295748"/>
            <a:ext cx="428466" cy="3460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 dirty="0"/>
          </a:p>
        </p:txBody>
      </p:sp>
      <p:sp>
        <p:nvSpPr>
          <p:cNvPr id="143" name="Freeform 142">
            <a:extLst>
              <a:ext uri="{FF2B5EF4-FFF2-40B4-BE49-F238E27FC236}">
                <a16:creationId xmlns:a16="http://schemas.microsoft.com/office/drawing/2014/main" id="{B75CBD6E-E4CB-2B43-8CA8-515930DB5950}"/>
              </a:ext>
            </a:extLst>
          </p:cNvPr>
          <p:cNvSpPr/>
          <p:nvPr/>
        </p:nvSpPr>
        <p:spPr>
          <a:xfrm flipH="1">
            <a:off x="7752785" y="6870241"/>
            <a:ext cx="245514" cy="588721"/>
          </a:xfrm>
          <a:custGeom>
            <a:avLst/>
            <a:gdLst>
              <a:gd name="connsiteX0" fmla="*/ 389333 w 407440"/>
              <a:gd name="connsiteY0" fmla="*/ 0 h 1113576"/>
              <a:gd name="connsiteX1" fmla="*/ 34 w 407440"/>
              <a:gd name="connsiteY1" fmla="*/ 479834 h 1113576"/>
              <a:gd name="connsiteX2" fmla="*/ 407440 w 407440"/>
              <a:gd name="connsiteY2" fmla="*/ 1113576 h 111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40" h="1113576">
                <a:moveTo>
                  <a:pt x="389333" y="0"/>
                </a:moveTo>
                <a:cubicBezTo>
                  <a:pt x="193174" y="147119"/>
                  <a:pt x="-2984" y="294238"/>
                  <a:pt x="34" y="479834"/>
                </a:cubicBezTo>
                <a:cubicBezTo>
                  <a:pt x="3052" y="665430"/>
                  <a:pt x="338030" y="1004935"/>
                  <a:pt x="407440" y="1113576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5ED11BFE-62DF-D64B-8172-7CE7A7ED4114}"/>
              </a:ext>
            </a:extLst>
          </p:cNvPr>
          <p:cNvGrpSpPr/>
          <p:nvPr/>
        </p:nvGrpSpPr>
        <p:grpSpPr>
          <a:xfrm>
            <a:off x="8009188" y="6968048"/>
            <a:ext cx="327334" cy="272382"/>
            <a:chOff x="5732364" y="4742957"/>
            <a:chExt cx="335728" cy="279366"/>
          </a:xfrm>
        </p:grpSpPr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CA0DBC3F-43CF-744E-B568-25A91ECE1803}"/>
                </a:ext>
              </a:extLst>
            </p:cNvPr>
            <p:cNvSpPr txBox="1"/>
            <p:nvPr/>
          </p:nvSpPr>
          <p:spPr>
            <a:xfrm>
              <a:off x="5732364" y="4742957"/>
              <a:ext cx="335728" cy="2793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70" dirty="0"/>
                <a:t>v1</a:t>
              </a:r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A12542BA-F0A1-AD4E-9A1F-2021D986F0E4}"/>
                </a:ext>
              </a:extLst>
            </p:cNvPr>
            <p:cNvSpPr/>
            <p:nvPr/>
          </p:nvSpPr>
          <p:spPr>
            <a:xfrm>
              <a:off x="5768612" y="4749937"/>
              <a:ext cx="263231" cy="26304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75" dirty="0">
                <a:solidFill>
                  <a:schemeClr val="tx1"/>
                </a:solidFill>
              </a:endParaRPr>
            </a:p>
          </p:txBody>
        </p:sp>
      </p:grpSp>
      <p:sp>
        <p:nvSpPr>
          <p:cNvPr id="147" name="Freeform 146">
            <a:extLst>
              <a:ext uri="{FF2B5EF4-FFF2-40B4-BE49-F238E27FC236}">
                <a16:creationId xmlns:a16="http://schemas.microsoft.com/office/drawing/2014/main" id="{866B3F8F-37A2-344A-8A56-9505860828F0}"/>
              </a:ext>
            </a:extLst>
          </p:cNvPr>
          <p:cNvSpPr/>
          <p:nvPr/>
        </p:nvSpPr>
        <p:spPr>
          <a:xfrm>
            <a:off x="7107152" y="6371812"/>
            <a:ext cx="397254" cy="1085737"/>
          </a:xfrm>
          <a:custGeom>
            <a:avLst/>
            <a:gdLst>
              <a:gd name="connsiteX0" fmla="*/ 389333 w 407440"/>
              <a:gd name="connsiteY0" fmla="*/ 0 h 1113576"/>
              <a:gd name="connsiteX1" fmla="*/ 34 w 407440"/>
              <a:gd name="connsiteY1" fmla="*/ 479834 h 1113576"/>
              <a:gd name="connsiteX2" fmla="*/ 407440 w 407440"/>
              <a:gd name="connsiteY2" fmla="*/ 1113576 h 111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40" h="1113576">
                <a:moveTo>
                  <a:pt x="389333" y="0"/>
                </a:moveTo>
                <a:cubicBezTo>
                  <a:pt x="193174" y="147119"/>
                  <a:pt x="-2984" y="294238"/>
                  <a:pt x="34" y="479834"/>
                </a:cubicBezTo>
                <a:cubicBezTo>
                  <a:pt x="3052" y="665430"/>
                  <a:pt x="338030" y="1004935"/>
                  <a:pt x="407440" y="1113576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93DAB853-8EA9-8B4E-9BA4-EE37481C86BC}"/>
              </a:ext>
            </a:extLst>
          </p:cNvPr>
          <p:cNvGrpSpPr/>
          <p:nvPr/>
        </p:nvGrpSpPr>
        <p:grpSpPr>
          <a:xfrm>
            <a:off x="6889952" y="6383680"/>
            <a:ext cx="327334" cy="272382"/>
            <a:chOff x="4632897" y="4136345"/>
            <a:chExt cx="335728" cy="279366"/>
          </a:xfrm>
        </p:grpSpPr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610E1576-957E-5A4C-B818-DAC846BA2F2F}"/>
                </a:ext>
              </a:extLst>
            </p:cNvPr>
            <p:cNvSpPr/>
            <p:nvPr/>
          </p:nvSpPr>
          <p:spPr>
            <a:xfrm>
              <a:off x="4661270" y="4150303"/>
              <a:ext cx="263231" cy="263041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75" dirty="0">
                <a:solidFill>
                  <a:schemeClr val="tx1"/>
                </a:solidFill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2CCFC21F-0E9A-B244-86AF-0765C8E5DC70}"/>
                </a:ext>
              </a:extLst>
            </p:cNvPr>
            <p:cNvSpPr txBox="1"/>
            <p:nvPr/>
          </p:nvSpPr>
          <p:spPr>
            <a:xfrm>
              <a:off x="4632897" y="4136345"/>
              <a:ext cx="335728" cy="2793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70" dirty="0"/>
                <a:t>v0</a:t>
              </a:r>
            </a:p>
          </p:txBody>
        </p:sp>
      </p:grpSp>
      <p:sp>
        <p:nvSpPr>
          <p:cNvPr id="153" name="Freeform 152">
            <a:extLst>
              <a:ext uri="{FF2B5EF4-FFF2-40B4-BE49-F238E27FC236}">
                <a16:creationId xmlns:a16="http://schemas.microsoft.com/office/drawing/2014/main" id="{8BE3DC3E-803F-2348-9AB5-869975A2CFE7}"/>
              </a:ext>
            </a:extLst>
          </p:cNvPr>
          <p:cNvSpPr/>
          <p:nvPr/>
        </p:nvSpPr>
        <p:spPr>
          <a:xfrm>
            <a:off x="7598226" y="5837687"/>
            <a:ext cx="1548527" cy="2132890"/>
          </a:xfrm>
          <a:custGeom>
            <a:avLst/>
            <a:gdLst>
              <a:gd name="connsiteX0" fmla="*/ 0 w 377890"/>
              <a:gd name="connsiteY0" fmla="*/ 1177241 h 1408847"/>
              <a:gd name="connsiteX1" fmla="*/ 149290 w 377890"/>
              <a:gd name="connsiteY1" fmla="*/ 1326531 h 1408847"/>
              <a:gd name="connsiteX2" fmla="*/ 270588 w 377890"/>
              <a:gd name="connsiteY2" fmla="*/ 52902 h 1408847"/>
              <a:gd name="connsiteX3" fmla="*/ 377890 w 377890"/>
              <a:gd name="connsiteY3" fmla="*/ 244180 h 140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890" h="1408847">
                <a:moveTo>
                  <a:pt x="0" y="1177241"/>
                </a:moveTo>
                <a:cubicBezTo>
                  <a:pt x="52096" y="1345581"/>
                  <a:pt x="104192" y="1513921"/>
                  <a:pt x="149290" y="1326531"/>
                </a:cubicBezTo>
                <a:cubicBezTo>
                  <a:pt x="194388" y="1139141"/>
                  <a:pt x="232488" y="233294"/>
                  <a:pt x="270588" y="52902"/>
                </a:cubicBezTo>
                <a:cubicBezTo>
                  <a:pt x="308688" y="-127490"/>
                  <a:pt x="359229" y="208413"/>
                  <a:pt x="377890" y="244180"/>
                </a:cubicBezTo>
              </a:path>
            </a:pathLst>
          </a:custGeom>
          <a:noFill/>
          <a:ln w="76200">
            <a:solidFill>
              <a:schemeClr val="accent1"/>
            </a:solidFill>
            <a:tailEnd type="triangl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10A0B13-56C6-1E45-9597-CF4CB7A19065}"/>
              </a:ext>
            </a:extLst>
          </p:cNvPr>
          <p:cNvSpPr txBox="1"/>
          <p:nvPr/>
        </p:nvSpPr>
        <p:spPr>
          <a:xfrm>
            <a:off x="7327605" y="7718143"/>
            <a:ext cx="680122" cy="24006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none" lIns="44577" tIns="0" rIns="44577" bIns="0" rtlCol="0">
            <a:spAutoFit/>
          </a:bodyPr>
          <a:lstStyle/>
          <a:p>
            <a:pPr algn="ctr"/>
            <a:r>
              <a:rPr lang="en-US" sz="1560" dirty="0"/>
              <a:t>Index 1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2C6EE1C6-C11A-8C48-81FC-A701B3A3F57C}"/>
              </a:ext>
            </a:extLst>
          </p:cNvPr>
          <p:cNvSpPr/>
          <p:nvPr/>
        </p:nvSpPr>
        <p:spPr>
          <a:xfrm>
            <a:off x="4832611" y="7380593"/>
            <a:ext cx="274375" cy="17885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AE62FAF2-722D-D74E-A0F9-F11AC866FB73}"/>
              </a:ext>
            </a:extLst>
          </p:cNvPr>
          <p:cNvSpPr txBox="1"/>
          <p:nvPr/>
        </p:nvSpPr>
        <p:spPr>
          <a:xfrm>
            <a:off x="3839194" y="7720702"/>
            <a:ext cx="1782691" cy="48013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lIns="44577" tIns="0" rIns="44577" bIns="0" rtlCol="0">
            <a:spAutoFit/>
          </a:bodyPr>
          <a:lstStyle/>
          <a:p>
            <a:pPr algn="ctr"/>
            <a:r>
              <a:rPr lang="en-US" sz="1560" dirty="0"/>
              <a:t>Killed Registers</a:t>
            </a:r>
          </a:p>
          <a:p>
            <a:pPr algn="ctr"/>
            <a:r>
              <a:rPr lang="en-US" sz="1560" dirty="0"/>
              <a:t>Eliminate VRF Writes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B9BBDB59-9AB4-D040-AE83-5AF5BD554CC7}"/>
              </a:ext>
            </a:extLst>
          </p:cNvPr>
          <p:cNvCxnSpPr>
            <a:cxnSpLocks/>
          </p:cNvCxnSpPr>
          <p:nvPr/>
        </p:nvCxnSpPr>
        <p:spPr>
          <a:xfrm flipH="1" flipV="1">
            <a:off x="5106988" y="7559451"/>
            <a:ext cx="228011" cy="1548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5D9B7039-BCBF-0E49-8B50-D7A1F2D4682C}"/>
              </a:ext>
            </a:extLst>
          </p:cNvPr>
          <p:cNvCxnSpPr>
            <a:cxnSpLocks/>
            <a:endCxn id="132" idx="0"/>
          </p:cNvCxnSpPr>
          <p:nvPr/>
        </p:nvCxnSpPr>
        <p:spPr>
          <a:xfrm>
            <a:off x="6501087" y="6284274"/>
            <a:ext cx="166037" cy="6905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282257A3-8A0E-5741-A038-4CF490FA7136}"/>
              </a:ext>
            </a:extLst>
          </p:cNvPr>
          <p:cNvCxnSpPr>
            <a:cxnSpLocks/>
            <a:endCxn id="134" idx="0"/>
          </p:cNvCxnSpPr>
          <p:nvPr/>
        </p:nvCxnSpPr>
        <p:spPr>
          <a:xfrm flipH="1">
            <a:off x="5510227" y="6297293"/>
            <a:ext cx="293313" cy="1896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5B3D9F4A-8913-4641-8C5F-6085D3378E01}"/>
              </a:ext>
            </a:extLst>
          </p:cNvPr>
          <p:cNvSpPr txBox="1"/>
          <p:nvPr/>
        </p:nvSpPr>
        <p:spPr>
          <a:xfrm>
            <a:off x="5328668" y="5829616"/>
            <a:ext cx="1722293" cy="7201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lIns="44577" tIns="0" rIns="44577" bIns="0" rtlCol="0">
            <a:spAutoFit/>
          </a:bodyPr>
          <a:lstStyle/>
          <a:p>
            <a:pPr algn="ctr"/>
            <a:r>
              <a:rPr lang="en-US" sz="1560" dirty="0"/>
              <a:t>Forwarded Value </a:t>
            </a:r>
          </a:p>
          <a:p>
            <a:pPr algn="ctr"/>
            <a:r>
              <a:rPr lang="en-US" sz="1560" dirty="0"/>
              <a:t>Eliminate VRF Reads</a:t>
            </a: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2948BB00-8D3F-A54F-BD8A-59D208817E7B}"/>
              </a:ext>
            </a:extLst>
          </p:cNvPr>
          <p:cNvCxnSpPr>
            <a:cxnSpLocks/>
          </p:cNvCxnSpPr>
          <p:nvPr/>
        </p:nvCxnSpPr>
        <p:spPr>
          <a:xfrm flipH="1" flipV="1">
            <a:off x="1865593" y="5878346"/>
            <a:ext cx="2538870" cy="2222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836A39FE-0F1B-AF44-9665-7964B04B052D}"/>
              </a:ext>
            </a:extLst>
          </p:cNvPr>
          <p:cNvGrpSpPr/>
          <p:nvPr/>
        </p:nvGrpSpPr>
        <p:grpSpPr>
          <a:xfrm>
            <a:off x="2705517" y="3892631"/>
            <a:ext cx="1407376" cy="1587559"/>
            <a:chOff x="4325149" y="846143"/>
            <a:chExt cx="1852735" cy="2141785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C1F38515-4C3E-6741-B52E-D5600312A66C}"/>
                </a:ext>
              </a:extLst>
            </p:cNvPr>
            <p:cNvSpPr/>
            <p:nvPr/>
          </p:nvSpPr>
          <p:spPr>
            <a:xfrm>
              <a:off x="4325149" y="846143"/>
              <a:ext cx="1852735" cy="214178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5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42E4A78C-A8C3-764D-9406-7C6FC4B86A1D}"/>
                </a:ext>
              </a:extLst>
            </p:cNvPr>
            <p:cNvSpPr/>
            <p:nvPr/>
          </p:nvSpPr>
          <p:spPr>
            <a:xfrm>
              <a:off x="4508567" y="998806"/>
              <a:ext cx="1485900" cy="5143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5" dirty="0"/>
                <a:t>Fetch</a:t>
              </a: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30AC6DB0-D38C-9149-AE3E-D574D69D3B98}"/>
                </a:ext>
              </a:extLst>
            </p:cNvPr>
            <p:cNvSpPr/>
            <p:nvPr/>
          </p:nvSpPr>
          <p:spPr>
            <a:xfrm>
              <a:off x="4508567" y="1653387"/>
              <a:ext cx="1485900" cy="5143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5" dirty="0"/>
                <a:t>Decode</a:t>
              </a: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181FEC2D-7106-6543-B2F2-5F291D27E888}"/>
                </a:ext>
              </a:extLst>
            </p:cNvPr>
            <p:cNvSpPr/>
            <p:nvPr/>
          </p:nvSpPr>
          <p:spPr>
            <a:xfrm>
              <a:off x="4508567" y="2307968"/>
              <a:ext cx="1485900" cy="5143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5" dirty="0"/>
                <a:t>Execute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9068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51D37586-E956-5B48-B5C9-2EB7317F87DB}"/>
              </a:ext>
            </a:extLst>
          </p:cNvPr>
          <p:cNvSpPr txBox="1"/>
          <p:nvPr/>
        </p:nvSpPr>
        <p:spPr>
          <a:xfrm>
            <a:off x="6487282" y="5277998"/>
            <a:ext cx="13945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Helvetica" pitchFamily="2" charset="0"/>
              </a:rPr>
              <a:t>COTS MCU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7069991-71AE-0A43-A691-9F7BAF329C9D}"/>
              </a:ext>
            </a:extLst>
          </p:cNvPr>
          <p:cNvCxnSpPr>
            <a:cxnSpLocks/>
          </p:cNvCxnSpPr>
          <p:nvPr/>
        </p:nvCxnSpPr>
        <p:spPr>
          <a:xfrm flipV="1">
            <a:off x="4495800" y="3875314"/>
            <a:ext cx="0" cy="1828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031163-25F3-C744-AFB5-F1F845A4ECA8}"/>
              </a:ext>
            </a:extLst>
          </p:cNvPr>
          <p:cNvCxnSpPr>
            <a:cxnSpLocks/>
          </p:cNvCxnSpPr>
          <p:nvPr/>
        </p:nvCxnSpPr>
        <p:spPr>
          <a:xfrm>
            <a:off x="4484914" y="5704114"/>
            <a:ext cx="2743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3DE69EA-124A-1F48-8C8C-3E5FA8AD7B08}"/>
              </a:ext>
            </a:extLst>
          </p:cNvPr>
          <p:cNvSpPr/>
          <p:nvPr/>
        </p:nvSpPr>
        <p:spPr>
          <a:xfrm>
            <a:off x="4735285" y="4005943"/>
            <a:ext cx="91440" cy="9144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F353F2-BDC3-3743-8FB0-A81D2D0A84B5}"/>
              </a:ext>
            </a:extLst>
          </p:cNvPr>
          <p:cNvSpPr txBox="1"/>
          <p:nvPr/>
        </p:nvSpPr>
        <p:spPr>
          <a:xfrm>
            <a:off x="4904003" y="5704114"/>
            <a:ext cx="1915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Ease of Programming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7954EA-36A9-BD49-A778-057739C02D7F}"/>
              </a:ext>
            </a:extLst>
          </p:cNvPr>
          <p:cNvSpPr txBox="1"/>
          <p:nvPr/>
        </p:nvSpPr>
        <p:spPr>
          <a:xfrm>
            <a:off x="3621485" y="4528104"/>
            <a:ext cx="949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Energy-</a:t>
            </a:r>
          </a:p>
          <a:p>
            <a:r>
              <a:rPr lang="en-US" sz="1400" dirty="0">
                <a:latin typeface="Helvetica" pitchFamily="2" charset="0"/>
              </a:rPr>
              <a:t>Efficiency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5CD197A-B372-0A4A-B73D-48E66E12D241}"/>
              </a:ext>
            </a:extLst>
          </p:cNvPr>
          <p:cNvSpPr/>
          <p:nvPr/>
        </p:nvSpPr>
        <p:spPr>
          <a:xfrm>
            <a:off x="5290454" y="4190998"/>
            <a:ext cx="91440" cy="9144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4817F62-0AC7-3F4A-B6A9-A50B73133DDE}"/>
              </a:ext>
            </a:extLst>
          </p:cNvPr>
          <p:cNvSpPr/>
          <p:nvPr/>
        </p:nvSpPr>
        <p:spPr>
          <a:xfrm>
            <a:off x="6226629" y="4865912"/>
            <a:ext cx="91440" cy="9144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1A1367C-F9F7-7949-9A91-1F5EFF1BA0BE}"/>
              </a:ext>
            </a:extLst>
          </p:cNvPr>
          <p:cNvSpPr/>
          <p:nvPr/>
        </p:nvSpPr>
        <p:spPr>
          <a:xfrm>
            <a:off x="6672937" y="5344889"/>
            <a:ext cx="91440" cy="9144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0BBBA09-1489-7045-B28C-BE1197960576}"/>
              </a:ext>
            </a:extLst>
          </p:cNvPr>
          <p:cNvSpPr/>
          <p:nvPr/>
        </p:nvSpPr>
        <p:spPr>
          <a:xfrm>
            <a:off x="6117775" y="4299854"/>
            <a:ext cx="91440" cy="9144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560ADA-5FC4-2C40-8E29-E79C8B68266E}"/>
              </a:ext>
            </a:extLst>
          </p:cNvPr>
          <p:cNvSpPr txBox="1"/>
          <p:nvPr/>
        </p:nvSpPr>
        <p:spPr>
          <a:xfrm>
            <a:off x="6163495" y="4236635"/>
            <a:ext cx="6399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Helvetica" pitchFamily="2" charset="0"/>
              </a:rPr>
              <a:t>MANIC</a:t>
            </a:r>
            <a:endParaRPr lang="en-US" sz="1100" b="1" dirty="0">
              <a:latin typeface="Helvetica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4C6040-7BD5-444E-977E-845FB564C060}"/>
              </a:ext>
            </a:extLst>
          </p:cNvPr>
          <p:cNvSpPr txBox="1"/>
          <p:nvPr/>
        </p:nvSpPr>
        <p:spPr>
          <a:xfrm>
            <a:off x="5342237" y="4121170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Helvetica" pitchFamily="2" charset="0"/>
              </a:rPr>
              <a:t>ELM</a:t>
            </a:r>
            <a:endParaRPr lang="en-US" sz="1200" dirty="0">
              <a:latin typeface="Helvetica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694DAD-17CF-814A-A4E3-E6D3BE2E8FEE}"/>
              </a:ext>
            </a:extLst>
          </p:cNvPr>
          <p:cNvSpPr txBox="1"/>
          <p:nvPr/>
        </p:nvSpPr>
        <p:spPr>
          <a:xfrm>
            <a:off x="4781005" y="3929387"/>
            <a:ext cx="5148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Helvetica" pitchFamily="2" charset="0"/>
              </a:rPr>
              <a:t>ASIC</a:t>
            </a:r>
            <a:endParaRPr lang="en-US" sz="1200" dirty="0">
              <a:latin typeface="Helvetica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307B40-745D-9342-8E4F-679CA57E4D5D}"/>
              </a:ext>
            </a:extLst>
          </p:cNvPr>
          <p:cNvSpPr txBox="1"/>
          <p:nvPr/>
        </p:nvSpPr>
        <p:spPr>
          <a:xfrm>
            <a:off x="6143549" y="4786101"/>
            <a:ext cx="13527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Helvetica" pitchFamily="2" charset="0"/>
              </a:rPr>
              <a:t>Classic</a:t>
            </a:r>
            <a:r>
              <a:rPr lang="en-US" sz="1100" dirty="0">
                <a:latin typeface="Helvetica" pitchFamily="2" charset="0"/>
              </a:rPr>
              <a:t> Vector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70B599-AEC6-FC47-92B3-047E77B07B47}"/>
              </a:ext>
            </a:extLst>
          </p:cNvPr>
          <p:cNvSpPr txBox="1"/>
          <p:nvPr/>
        </p:nvSpPr>
        <p:spPr>
          <a:xfrm>
            <a:off x="6272349" y="3942580"/>
            <a:ext cx="13945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Helvetica" pitchFamily="2" charset="0"/>
              </a:rPr>
              <a:t>Ideal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A1FFB11-42F0-E147-98C7-818473C363BF}"/>
              </a:ext>
            </a:extLst>
          </p:cNvPr>
          <p:cNvSpPr/>
          <p:nvPr/>
        </p:nvSpPr>
        <p:spPr>
          <a:xfrm>
            <a:off x="6672942" y="4016825"/>
            <a:ext cx="91440" cy="9144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Up Arrow 25">
            <a:extLst>
              <a:ext uri="{FF2B5EF4-FFF2-40B4-BE49-F238E27FC236}">
                <a16:creationId xmlns:a16="http://schemas.microsoft.com/office/drawing/2014/main" id="{1782D976-6B7C-0945-B38F-BD7FE137FB37}"/>
              </a:ext>
            </a:extLst>
          </p:cNvPr>
          <p:cNvSpPr/>
          <p:nvPr/>
        </p:nvSpPr>
        <p:spPr>
          <a:xfrm rot="3186208">
            <a:off x="5079307" y="4665462"/>
            <a:ext cx="303162" cy="747440"/>
          </a:xfrm>
          <a:prstGeom prst="up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594685-72EF-2744-AF0B-15A618E92E80}"/>
              </a:ext>
            </a:extLst>
          </p:cNvPr>
          <p:cNvSpPr txBox="1"/>
          <p:nvPr/>
        </p:nvSpPr>
        <p:spPr>
          <a:xfrm>
            <a:off x="5082786" y="5151208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Better</a:t>
            </a:r>
          </a:p>
        </p:txBody>
      </p:sp>
    </p:spTree>
    <p:extLst>
      <p:ext uri="{BB962C8B-B14F-4D97-AF65-F5344CB8AC3E}">
        <p14:creationId xmlns:p14="http://schemas.microsoft.com/office/powerpoint/2010/main" val="3683228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1E8BB121-E2DD-5644-A42D-F04B100FA04B}"/>
              </a:ext>
            </a:extLst>
          </p:cNvPr>
          <p:cNvCxnSpPr>
            <a:cxnSpLocks/>
          </p:cNvCxnSpPr>
          <p:nvPr/>
        </p:nvCxnSpPr>
        <p:spPr>
          <a:xfrm flipH="1">
            <a:off x="9471243" y="6132060"/>
            <a:ext cx="363117" cy="0"/>
          </a:xfrm>
          <a:prstGeom prst="line">
            <a:avLst/>
          </a:prstGeom>
          <a:ln w="254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E46514F4-01D0-A64D-9C21-25150CCBFA90}"/>
              </a:ext>
            </a:extLst>
          </p:cNvPr>
          <p:cNvCxnSpPr>
            <a:cxnSpLocks/>
          </p:cNvCxnSpPr>
          <p:nvPr/>
        </p:nvCxnSpPr>
        <p:spPr>
          <a:xfrm flipH="1">
            <a:off x="10662732" y="4774798"/>
            <a:ext cx="93304" cy="0"/>
          </a:xfrm>
          <a:prstGeom prst="line">
            <a:avLst/>
          </a:prstGeom>
          <a:ln w="254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8AFBF099-491E-4F41-9D3E-5DD9CD75ECD0}"/>
              </a:ext>
            </a:extLst>
          </p:cNvPr>
          <p:cNvCxnSpPr>
            <a:cxnSpLocks/>
          </p:cNvCxnSpPr>
          <p:nvPr/>
        </p:nvCxnSpPr>
        <p:spPr>
          <a:xfrm flipH="1">
            <a:off x="9348174" y="5921342"/>
            <a:ext cx="339359" cy="0"/>
          </a:xfrm>
          <a:prstGeom prst="line">
            <a:avLst/>
          </a:prstGeom>
          <a:ln w="254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7A27CBA3-DECB-8B42-91B5-E3B6ED61B733}"/>
              </a:ext>
            </a:extLst>
          </p:cNvPr>
          <p:cNvCxnSpPr>
            <a:cxnSpLocks/>
          </p:cNvCxnSpPr>
          <p:nvPr/>
        </p:nvCxnSpPr>
        <p:spPr>
          <a:xfrm>
            <a:off x="10292103" y="4987269"/>
            <a:ext cx="1567156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D20F1DB9-DE40-CA44-8F94-DD615567AB5A}"/>
              </a:ext>
            </a:extLst>
          </p:cNvPr>
          <p:cNvGrpSpPr/>
          <p:nvPr/>
        </p:nvGrpSpPr>
        <p:grpSpPr>
          <a:xfrm>
            <a:off x="10756036" y="4643983"/>
            <a:ext cx="995522" cy="611581"/>
            <a:chOff x="9295020" y="4220756"/>
            <a:chExt cx="995522" cy="611581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26CEB8B5-3465-4041-A768-00355635A457}"/>
                </a:ext>
              </a:extLst>
            </p:cNvPr>
            <p:cNvSpPr/>
            <p:nvPr/>
          </p:nvSpPr>
          <p:spPr>
            <a:xfrm>
              <a:off x="9295020" y="4220756"/>
              <a:ext cx="995522" cy="611581"/>
            </a:xfrm>
            <a:prstGeom prst="rect">
              <a:avLst/>
            </a:prstGeom>
            <a:solidFill>
              <a:srgbClr val="E0E0E0">
                <a:alpha val="68000"/>
              </a:srgbClr>
            </a:solidFill>
            <a:ln w="38100">
              <a:solidFill>
                <a:schemeClr val="accent3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74BE46D8-C6E0-F543-B3AF-A23939B24F79}"/>
                </a:ext>
              </a:extLst>
            </p:cNvPr>
            <p:cNvGrpSpPr/>
            <p:nvPr/>
          </p:nvGrpSpPr>
          <p:grpSpPr>
            <a:xfrm>
              <a:off x="9375166" y="4283230"/>
              <a:ext cx="417967" cy="207511"/>
              <a:chOff x="5179365" y="3055109"/>
              <a:chExt cx="417967" cy="207511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791829B8-5906-3948-804A-E25B4F50A896}"/>
                  </a:ext>
                </a:extLst>
              </p:cNvPr>
              <p:cNvSpPr/>
              <p:nvPr/>
            </p:nvSpPr>
            <p:spPr>
              <a:xfrm rot="5400000">
                <a:off x="5286997" y="2952285"/>
                <a:ext cx="202703" cy="417967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" name="Triangle 107">
                <a:extLst>
                  <a:ext uri="{FF2B5EF4-FFF2-40B4-BE49-F238E27FC236}">
                    <a16:creationId xmlns:a16="http://schemas.microsoft.com/office/drawing/2014/main" id="{BE24CD4C-B09E-414F-877B-5A1113C873C6}"/>
                  </a:ext>
                </a:extLst>
              </p:cNvPr>
              <p:cNvSpPr/>
              <p:nvPr/>
            </p:nvSpPr>
            <p:spPr>
              <a:xfrm rot="10800000">
                <a:off x="5241667" y="3055109"/>
                <a:ext cx="295632" cy="82028"/>
              </a:xfrm>
              <a:prstGeom prst="triangl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611DB5C-85F9-1D4E-8FC7-1E2B64BE2B87}"/>
                </a:ext>
              </a:extLst>
            </p:cNvPr>
            <p:cNvSpPr txBox="1"/>
            <p:nvPr/>
          </p:nvSpPr>
          <p:spPr>
            <a:xfrm>
              <a:off x="9689608" y="4302823"/>
              <a:ext cx="6009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err="1"/>
                <a:t>Xdata</a:t>
              </a:r>
              <a:endParaRPr lang="en-US" sz="1200" dirty="0"/>
            </a:p>
            <a:p>
              <a:pPr algn="ctr"/>
              <a:r>
                <a:rPr lang="en-US" sz="1200" dirty="0"/>
                <a:t> Buffer</a:t>
              </a:r>
            </a:p>
          </p:txBody>
        </p:sp>
        <p:sp>
          <p:nvSpPr>
            <p:cNvPr id="110" name="Triangle 109">
              <a:extLst>
                <a:ext uri="{FF2B5EF4-FFF2-40B4-BE49-F238E27FC236}">
                  <a16:creationId xmlns:a16="http://schemas.microsoft.com/office/drawing/2014/main" id="{273E6575-48A6-AB4C-A340-89F9AC2CBDD2}"/>
                </a:ext>
              </a:extLst>
            </p:cNvPr>
            <p:cNvSpPr/>
            <p:nvPr/>
          </p:nvSpPr>
          <p:spPr>
            <a:xfrm rot="10800000">
              <a:off x="9417607" y="4544223"/>
              <a:ext cx="295632" cy="82028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F48EBA83-A0E9-7240-B9B9-3F783875D5CC}"/>
                </a:ext>
              </a:extLst>
            </p:cNvPr>
            <p:cNvGrpSpPr/>
            <p:nvPr/>
          </p:nvGrpSpPr>
          <p:grpSpPr>
            <a:xfrm>
              <a:off x="9374814" y="4544223"/>
              <a:ext cx="417967" cy="207511"/>
              <a:chOff x="5179365" y="3055109"/>
              <a:chExt cx="417967" cy="207511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14A44E92-510D-F943-9C59-AAA2636A2828}"/>
                  </a:ext>
                </a:extLst>
              </p:cNvPr>
              <p:cNvSpPr/>
              <p:nvPr/>
            </p:nvSpPr>
            <p:spPr>
              <a:xfrm rot="5400000">
                <a:off x="5286997" y="2952285"/>
                <a:ext cx="202703" cy="417967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Triangle 112">
                <a:extLst>
                  <a:ext uri="{FF2B5EF4-FFF2-40B4-BE49-F238E27FC236}">
                    <a16:creationId xmlns:a16="http://schemas.microsoft.com/office/drawing/2014/main" id="{B08965E0-7864-0A42-B91B-85A09411C11B}"/>
                  </a:ext>
                </a:extLst>
              </p:cNvPr>
              <p:cNvSpPr/>
              <p:nvPr/>
            </p:nvSpPr>
            <p:spPr>
              <a:xfrm rot="10800000">
                <a:off x="5241667" y="3055109"/>
                <a:ext cx="295632" cy="82028"/>
              </a:xfrm>
              <a:prstGeom prst="triangl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D9C5819-1EF2-A849-8DA7-85A18D109DE2}"/>
              </a:ext>
            </a:extLst>
          </p:cNvPr>
          <p:cNvSpPr/>
          <p:nvPr/>
        </p:nvSpPr>
        <p:spPr>
          <a:xfrm>
            <a:off x="7613178" y="2888748"/>
            <a:ext cx="1613251" cy="1728850"/>
          </a:xfrm>
          <a:prstGeom prst="rect">
            <a:avLst/>
          </a:prstGeom>
          <a:solidFill>
            <a:schemeClr val="accent3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E4BBA25-1103-5D40-AE9A-3025594A32D2}"/>
              </a:ext>
            </a:extLst>
          </p:cNvPr>
          <p:cNvGrpSpPr/>
          <p:nvPr/>
        </p:nvGrpSpPr>
        <p:grpSpPr>
          <a:xfrm>
            <a:off x="8186759" y="2924385"/>
            <a:ext cx="893279" cy="1189002"/>
            <a:chOff x="2758702" y="3471134"/>
            <a:chExt cx="893279" cy="1189002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85DE04DE-F78D-8842-AFE5-5D8D1F3E1D5C}"/>
                </a:ext>
              </a:extLst>
            </p:cNvPr>
            <p:cNvGrpSpPr/>
            <p:nvPr/>
          </p:nvGrpSpPr>
          <p:grpSpPr>
            <a:xfrm>
              <a:off x="2758702" y="3471134"/>
              <a:ext cx="881844" cy="1189002"/>
              <a:chOff x="4325149" y="846144"/>
              <a:chExt cx="1160900" cy="1604089"/>
            </a:xfrm>
          </p:grpSpPr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2887F282-908E-9647-BE82-405A84F57A8E}"/>
                  </a:ext>
                </a:extLst>
              </p:cNvPr>
              <p:cNvSpPr/>
              <p:nvPr/>
            </p:nvSpPr>
            <p:spPr>
              <a:xfrm>
                <a:off x="4325149" y="846144"/>
                <a:ext cx="1160900" cy="1604089"/>
              </a:xfrm>
              <a:prstGeom prst="rect">
                <a:avLst/>
              </a:prstGeom>
              <a:noFill/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 dirty="0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5A486FB4-427D-C94C-8977-4DA9649FA2AC}"/>
                  </a:ext>
                </a:extLst>
              </p:cNvPr>
              <p:cNvSpPr/>
              <p:nvPr/>
            </p:nvSpPr>
            <p:spPr>
              <a:xfrm>
                <a:off x="4401520" y="932305"/>
                <a:ext cx="1015492" cy="348137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Fetch</a:t>
                </a:r>
                <a:endParaRPr lang="en-US" sz="1755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E1BA61CF-B5F2-E04D-AF1B-D396A453C156}"/>
                  </a:ext>
                </a:extLst>
              </p:cNvPr>
              <p:cNvSpPr/>
              <p:nvPr/>
            </p:nvSpPr>
            <p:spPr>
              <a:xfrm>
                <a:off x="4401519" y="1338047"/>
                <a:ext cx="1015492" cy="34813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Decode</a:t>
                </a:r>
                <a:endParaRPr lang="en-US" sz="1755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4A97F153-9CC1-4749-B623-7D8EC79B8EF7}"/>
                  </a:ext>
                </a:extLst>
              </p:cNvPr>
              <p:cNvSpPr/>
              <p:nvPr/>
            </p:nvSpPr>
            <p:spPr>
              <a:xfrm>
                <a:off x="4401517" y="1758141"/>
                <a:ext cx="1015492" cy="34832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Execute</a:t>
                </a:r>
                <a:endParaRPr lang="en-US" sz="1755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0806C433-29D3-384A-95CA-6BF5B59524C8}"/>
                </a:ext>
              </a:extLst>
            </p:cNvPr>
            <p:cNvSpPr txBox="1"/>
            <p:nvPr/>
          </p:nvSpPr>
          <p:spPr>
            <a:xfrm>
              <a:off x="2770137" y="4383136"/>
              <a:ext cx="8818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Scalar Core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DCA86AD-C2E6-5845-BDE4-323AF1B3728D}"/>
              </a:ext>
            </a:extLst>
          </p:cNvPr>
          <p:cNvGrpSpPr/>
          <p:nvPr/>
        </p:nvGrpSpPr>
        <p:grpSpPr>
          <a:xfrm>
            <a:off x="9678822" y="5379814"/>
            <a:ext cx="2101374" cy="904921"/>
            <a:chOff x="3579300" y="1883007"/>
            <a:chExt cx="1104846" cy="904921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2703B217-83A6-1F47-9F3B-D3A950E2DBB6}"/>
                </a:ext>
              </a:extLst>
            </p:cNvPr>
            <p:cNvSpPr/>
            <p:nvPr/>
          </p:nvSpPr>
          <p:spPr>
            <a:xfrm>
              <a:off x="3579300" y="1883007"/>
              <a:ext cx="1104846" cy="904921"/>
            </a:xfrm>
            <a:prstGeom prst="rect">
              <a:avLst/>
            </a:prstGeom>
            <a:solidFill>
              <a:srgbClr val="E0E0E0"/>
            </a:solidFill>
            <a:ln w="38100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FB36AB6-AB13-624A-96BD-3A3021AC6059}"/>
                </a:ext>
              </a:extLst>
            </p:cNvPr>
            <p:cNvSpPr txBox="1"/>
            <p:nvPr/>
          </p:nvSpPr>
          <p:spPr>
            <a:xfrm>
              <a:off x="3816520" y="2495674"/>
              <a:ext cx="6715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Instruction Buffer</a:t>
              </a:r>
            </a:p>
          </p:txBody>
        </p:sp>
      </p:grp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BA01692-578E-A045-BFD1-3A28E48239C4}"/>
              </a:ext>
            </a:extLst>
          </p:cNvPr>
          <p:cNvSpPr/>
          <p:nvPr/>
        </p:nvSpPr>
        <p:spPr>
          <a:xfrm>
            <a:off x="9284611" y="2927319"/>
            <a:ext cx="1262535" cy="1152609"/>
          </a:xfrm>
          <a:prstGeom prst="rect">
            <a:avLst/>
          </a:prstGeom>
          <a:solidFill>
            <a:srgbClr val="E0E0E0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88DE218-9AD6-8E47-806C-340F30D5A862}"/>
              </a:ext>
            </a:extLst>
          </p:cNvPr>
          <p:cNvSpPr txBox="1"/>
          <p:nvPr/>
        </p:nvSpPr>
        <p:spPr>
          <a:xfrm>
            <a:off x="9295731" y="3720116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Issue Logic</a:t>
            </a:r>
          </a:p>
        </p:txBody>
      </p:sp>
      <p:graphicFrame>
        <p:nvGraphicFramePr>
          <p:cNvPr id="132" name="Table 131">
            <a:extLst>
              <a:ext uri="{FF2B5EF4-FFF2-40B4-BE49-F238E27FC236}">
                <a16:creationId xmlns:a16="http://schemas.microsoft.com/office/drawing/2014/main" id="{76A38640-34F7-584C-A069-F2C033F352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797239"/>
              </p:ext>
            </p:extLst>
          </p:nvPr>
        </p:nvGraphicFramePr>
        <p:xfrm>
          <a:off x="9354108" y="3237669"/>
          <a:ext cx="1130926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5463">
                  <a:extLst>
                    <a:ext uri="{9D8B030D-6E8A-4147-A177-3AD203B41FA5}">
                      <a16:colId xmlns:a16="http://schemas.microsoft.com/office/drawing/2014/main" val="3675883530"/>
                    </a:ext>
                  </a:extLst>
                </a:gridCol>
                <a:gridCol w="565463">
                  <a:extLst>
                    <a:ext uri="{9D8B030D-6E8A-4147-A177-3AD203B41FA5}">
                      <a16:colId xmlns:a16="http://schemas.microsoft.com/office/drawing/2014/main" val="777468938"/>
                    </a:ext>
                  </a:extLst>
                </a:gridCol>
              </a:tblGrid>
              <a:tr h="19474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v0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857740"/>
                  </a:ext>
                </a:extLst>
              </a:tr>
              <a:tr h="19474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v1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112171"/>
                  </a:ext>
                </a:extLst>
              </a:tr>
            </a:tbl>
          </a:graphicData>
        </a:graphic>
      </p:graphicFrame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1AB2D86A-5F4C-5A40-8300-21B2B5BC54C2}"/>
              </a:ext>
            </a:extLst>
          </p:cNvPr>
          <p:cNvCxnSpPr>
            <a:cxnSpLocks/>
          </p:cNvCxnSpPr>
          <p:nvPr/>
        </p:nvCxnSpPr>
        <p:spPr>
          <a:xfrm flipH="1">
            <a:off x="8057011" y="6495169"/>
            <a:ext cx="3811976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8996BCBB-BAE3-824D-806F-659FD1D9A45A}"/>
              </a:ext>
            </a:extLst>
          </p:cNvPr>
          <p:cNvCxnSpPr>
            <a:cxnSpLocks/>
          </p:cNvCxnSpPr>
          <p:nvPr/>
        </p:nvCxnSpPr>
        <p:spPr>
          <a:xfrm>
            <a:off x="10668063" y="3485968"/>
            <a:ext cx="0" cy="1893846"/>
          </a:xfrm>
          <a:prstGeom prst="line">
            <a:avLst/>
          </a:prstGeom>
          <a:ln w="254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7EE04AD1-19F0-FE4F-9888-6833E5BB5463}"/>
              </a:ext>
            </a:extLst>
          </p:cNvPr>
          <p:cNvSpPr txBox="1"/>
          <p:nvPr/>
        </p:nvSpPr>
        <p:spPr>
          <a:xfrm>
            <a:off x="8284913" y="4199967"/>
            <a:ext cx="903563" cy="33855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Cache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6973767-F661-8C40-A34B-62A40659AFB7}"/>
              </a:ext>
            </a:extLst>
          </p:cNvPr>
          <p:cNvSpPr txBox="1"/>
          <p:nvPr/>
        </p:nvSpPr>
        <p:spPr>
          <a:xfrm>
            <a:off x="9341543" y="2971247"/>
            <a:ext cx="115862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Renaming Table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95525AB6-6364-E44E-A78E-6C3EF11C8B4D}"/>
              </a:ext>
            </a:extLst>
          </p:cNvPr>
          <p:cNvGrpSpPr/>
          <p:nvPr/>
        </p:nvGrpSpPr>
        <p:grpSpPr>
          <a:xfrm>
            <a:off x="7493302" y="4650776"/>
            <a:ext cx="993385" cy="811760"/>
            <a:chOff x="8597195" y="2995465"/>
            <a:chExt cx="1176240" cy="888521"/>
          </a:xfrm>
        </p:grpSpPr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3DE1588A-EBF2-7543-8645-6C5A47899DE3}"/>
                </a:ext>
              </a:extLst>
            </p:cNvPr>
            <p:cNvGrpSpPr/>
            <p:nvPr/>
          </p:nvGrpSpPr>
          <p:grpSpPr>
            <a:xfrm>
              <a:off x="8597195" y="2995465"/>
              <a:ext cx="1176240" cy="888521"/>
              <a:chOff x="8183452" y="3486096"/>
              <a:chExt cx="1474623" cy="888521"/>
            </a:xfrm>
          </p:grpSpPr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BE32AB43-646A-8249-8E15-24EC35A78829}"/>
                  </a:ext>
                </a:extLst>
              </p:cNvPr>
              <p:cNvSpPr/>
              <p:nvPr/>
            </p:nvSpPr>
            <p:spPr>
              <a:xfrm>
                <a:off x="8183452" y="3486096"/>
                <a:ext cx="1474623" cy="888521"/>
              </a:xfrm>
              <a:prstGeom prst="rect">
                <a:avLst/>
              </a:prstGeom>
              <a:solidFill>
                <a:srgbClr val="E0E0E0"/>
              </a:solidFill>
              <a:ln w="38100">
                <a:solidFill>
                  <a:schemeClr val="accent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F68184F1-B911-E24B-879C-B8BB7E64C7A5}"/>
                  </a:ext>
                </a:extLst>
              </p:cNvPr>
              <p:cNvGrpSpPr/>
              <p:nvPr/>
            </p:nvGrpSpPr>
            <p:grpSpPr>
              <a:xfrm>
                <a:off x="8258849" y="3571691"/>
                <a:ext cx="1305905" cy="240893"/>
                <a:chOff x="9510297" y="3803643"/>
                <a:chExt cx="128782" cy="240893"/>
              </a:xfrm>
            </p:grpSpPr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613EC5B2-3B1B-8F46-B9CF-DA680715CC9A}"/>
                    </a:ext>
                  </a:extLst>
                </p:cNvPr>
                <p:cNvSpPr/>
                <p:nvPr/>
              </p:nvSpPr>
              <p:spPr>
                <a:xfrm>
                  <a:off x="9510297" y="3803643"/>
                  <a:ext cx="128782" cy="24089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8" name="Triangle 147">
                  <a:extLst>
                    <a:ext uri="{FF2B5EF4-FFF2-40B4-BE49-F238E27FC236}">
                      <a16:creationId xmlns:a16="http://schemas.microsoft.com/office/drawing/2014/main" id="{6AFFFB42-B467-6B4F-88CC-4CCE026CF039}"/>
                    </a:ext>
                  </a:extLst>
                </p:cNvPr>
                <p:cNvSpPr/>
                <p:nvPr/>
              </p:nvSpPr>
              <p:spPr>
                <a:xfrm rot="5400000">
                  <a:off x="9426913" y="3901753"/>
                  <a:ext cx="191916" cy="25148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8E21C9F7-6E6C-BF49-9304-61B5DF0312E5}"/>
                  </a:ext>
                </a:extLst>
              </p:cNvPr>
              <p:cNvSpPr txBox="1"/>
              <p:nvPr/>
            </p:nvSpPr>
            <p:spPr>
              <a:xfrm>
                <a:off x="8225943" y="4131909"/>
                <a:ext cx="1305909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/>
                  <a:t>VRF</a:t>
                </a:r>
              </a:p>
            </p:txBody>
          </p:sp>
        </p:grp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A461554-1CFA-9D47-B469-7BD6B5965F35}"/>
                </a:ext>
              </a:extLst>
            </p:cNvPr>
            <p:cNvSpPr/>
            <p:nvPr/>
          </p:nvSpPr>
          <p:spPr>
            <a:xfrm>
              <a:off x="8657335" y="3392878"/>
              <a:ext cx="1041661" cy="24089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Triangle 141">
              <a:extLst>
                <a:ext uri="{FF2B5EF4-FFF2-40B4-BE49-F238E27FC236}">
                  <a16:creationId xmlns:a16="http://schemas.microsoft.com/office/drawing/2014/main" id="{D8BE58F1-D334-184A-AE81-A283062C8EC1}"/>
                </a:ext>
              </a:extLst>
            </p:cNvPr>
            <p:cNvSpPr/>
            <p:nvPr/>
          </p:nvSpPr>
          <p:spPr>
            <a:xfrm rot="5400000">
              <a:off x="8663083" y="3401856"/>
              <a:ext cx="191916" cy="203411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A6B45634-F15A-7040-988B-DB503BAD8B06}"/>
              </a:ext>
            </a:extLst>
          </p:cNvPr>
          <p:cNvGrpSpPr/>
          <p:nvPr/>
        </p:nvGrpSpPr>
        <p:grpSpPr>
          <a:xfrm>
            <a:off x="9396167" y="4222543"/>
            <a:ext cx="934179" cy="906200"/>
            <a:chOff x="10323579" y="5666698"/>
            <a:chExt cx="934179" cy="906200"/>
          </a:xfrm>
        </p:grpSpPr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66945470-F3D2-B444-A671-415DAF2B5A64}"/>
                </a:ext>
              </a:extLst>
            </p:cNvPr>
            <p:cNvGrpSpPr/>
            <p:nvPr/>
          </p:nvGrpSpPr>
          <p:grpSpPr>
            <a:xfrm>
              <a:off x="10323579" y="5666698"/>
              <a:ext cx="934179" cy="906200"/>
              <a:chOff x="5015219" y="1856914"/>
              <a:chExt cx="934179" cy="906200"/>
            </a:xfrm>
          </p:grpSpPr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91681C29-187E-8E4A-8A61-C860027F5E1D}"/>
                  </a:ext>
                </a:extLst>
              </p:cNvPr>
              <p:cNvSpPr/>
              <p:nvPr/>
            </p:nvSpPr>
            <p:spPr>
              <a:xfrm>
                <a:off x="5015219" y="1856914"/>
                <a:ext cx="895936" cy="877322"/>
              </a:xfrm>
              <a:prstGeom prst="rect">
                <a:avLst/>
              </a:prstGeom>
              <a:solidFill>
                <a:srgbClr val="E0E0E0"/>
              </a:solidFill>
              <a:ln w="38100">
                <a:solidFill>
                  <a:schemeClr val="accent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527ECF87-BA21-FD42-B0CD-9E56B70D3F88}"/>
                  </a:ext>
                </a:extLst>
              </p:cNvPr>
              <p:cNvGrpSpPr/>
              <p:nvPr/>
            </p:nvGrpSpPr>
            <p:grpSpPr>
              <a:xfrm>
                <a:off x="5101865" y="1954414"/>
                <a:ext cx="202703" cy="417967"/>
                <a:chOff x="5185865" y="3090135"/>
                <a:chExt cx="202703" cy="417967"/>
              </a:xfrm>
            </p:grpSpPr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8540EA98-ED57-3443-B0F8-E6074DD03ED1}"/>
                    </a:ext>
                  </a:extLst>
                </p:cNvPr>
                <p:cNvSpPr/>
                <p:nvPr/>
              </p:nvSpPr>
              <p:spPr>
                <a:xfrm>
                  <a:off x="5185865" y="3090135"/>
                  <a:ext cx="202703" cy="417967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5" name="Triangle 184">
                  <a:extLst>
                    <a:ext uri="{FF2B5EF4-FFF2-40B4-BE49-F238E27FC236}">
                      <a16:creationId xmlns:a16="http://schemas.microsoft.com/office/drawing/2014/main" id="{F3C30B07-4954-464B-AEE3-E00F9ADCC3DB}"/>
                    </a:ext>
                  </a:extLst>
                </p:cNvPr>
                <p:cNvSpPr/>
                <p:nvPr/>
              </p:nvSpPr>
              <p:spPr>
                <a:xfrm rot="5400000">
                  <a:off x="5079063" y="3254431"/>
                  <a:ext cx="295632" cy="82028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A7D0948E-7A5E-B84E-A9F9-921BA0029A51}"/>
                  </a:ext>
                </a:extLst>
              </p:cNvPr>
              <p:cNvSpPr txBox="1"/>
              <p:nvPr/>
            </p:nvSpPr>
            <p:spPr>
              <a:xfrm>
                <a:off x="5024466" y="2301449"/>
                <a:ext cx="924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Forwarding </a:t>
                </a:r>
              </a:p>
              <a:p>
                <a:pPr algn="ctr"/>
                <a:r>
                  <a:rPr lang="en-US" sz="1200" dirty="0"/>
                  <a:t>Buffer</a:t>
                </a:r>
              </a:p>
            </p:txBody>
          </p:sp>
        </p:grp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B3138EFB-3C3D-4E41-803D-29F66DB63608}"/>
                </a:ext>
              </a:extLst>
            </p:cNvPr>
            <p:cNvSpPr/>
            <p:nvPr/>
          </p:nvSpPr>
          <p:spPr>
            <a:xfrm>
              <a:off x="10679744" y="5758107"/>
              <a:ext cx="202703" cy="41796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3" name="Triangle 152">
              <a:extLst>
                <a:ext uri="{FF2B5EF4-FFF2-40B4-BE49-F238E27FC236}">
                  <a16:creationId xmlns:a16="http://schemas.microsoft.com/office/drawing/2014/main" id="{69773CD4-8B9A-714B-91F4-7E6AEA7EEDA5}"/>
                </a:ext>
              </a:extLst>
            </p:cNvPr>
            <p:cNvSpPr/>
            <p:nvPr/>
          </p:nvSpPr>
          <p:spPr>
            <a:xfrm rot="5400000">
              <a:off x="10572942" y="5922403"/>
              <a:ext cx="295632" cy="82028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6BD19157-9FB3-6B47-9056-C86FF997528B}"/>
                </a:ext>
              </a:extLst>
            </p:cNvPr>
            <p:cNvSpPr/>
            <p:nvPr/>
          </p:nvSpPr>
          <p:spPr>
            <a:xfrm>
              <a:off x="10949263" y="5758107"/>
              <a:ext cx="202703" cy="41796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7" name="Triangle 156">
              <a:extLst>
                <a:ext uri="{FF2B5EF4-FFF2-40B4-BE49-F238E27FC236}">
                  <a16:creationId xmlns:a16="http://schemas.microsoft.com/office/drawing/2014/main" id="{795CB352-4C38-3946-84DB-23D4B8E0024B}"/>
                </a:ext>
              </a:extLst>
            </p:cNvPr>
            <p:cNvSpPr/>
            <p:nvPr/>
          </p:nvSpPr>
          <p:spPr>
            <a:xfrm rot="5400000">
              <a:off x="10842461" y="5922403"/>
              <a:ext cx="295632" cy="82028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6" name="TextBox 185">
            <a:extLst>
              <a:ext uri="{FF2B5EF4-FFF2-40B4-BE49-F238E27FC236}">
                <a16:creationId xmlns:a16="http://schemas.microsoft.com/office/drawing/2014/main" id="{A3FB7CC9-4DF1-E14D-8EA9-07B0E801A09E}"/>
              </a:ext>
            </a:extLst>
          </p:cNvPr>
          <p:cNvSpPr txBox="1"/>
          <p:nvPr/>
        </p:nvSpPr>
        <p:spPr>
          <a:xfrm rot="16200000">
            <a:off x="7433902" y="3871408"/>
            <a:ext cx="911912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Main </a:t>
            </a:r>
          </a:p>
          <a:p>
            <a:pPr algn="ctr"/>
            <a:r>
              <a:rPr lang="en-US" sz="1200" dirty="0"/>
              <a:t>Memory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D7BFC5CE-2739-0245-9C67-3F7A69AF33B7}"/>
              </a:ext>
            </a:extLst>
          </p:cNvPr>
          <p:cNvGrpSpPr/>
          <p:nvPr/>
        </p:nvGrpSpPr>
        <p:grpSpPr>
          <a:xfrm rot="5400000">
            <a:off x="8450564" y="5377135"/>
            <a:ext cx="825627" cy="1279932"/>
            <a:chOff x="8691910" y="4889412"/>
            <a:chExt cx="825627" cy="1279932"/>
          </a:xfrm>
        </p:grpSpPr>
        <p:sp>
          <p:nvSpPr>
            <p:cNvPr id="188" name="Snip Same Side Corner Rectangle 187">
              <a:extLst>
                <a:ext uri="{FF2B5EF4-FFF2-40B4-BE49-F238E27FC236}">
                  <a16:creationId xmlns:a16="http://schemas.microsoft.com/office/drawing/2014/main" id="{E48A8ACC-50C0-3A4E-B129-DA656BCEC192}"/>
                </a:ext>
              </a:extLst>
            </p:cNvPr>
            <p:cNvSpPr/>
            <p:nvPr/>
          </p:nvSpPr>
          <p:spPr>
            <a:xfrm rot="5400000">
              <a:off x="9141870" y="5447228"/>
              <a:ext cx="579073" cy="172260"/>
            </a:xfrm>
            <a:prstGeom prst="snip2SameRect">
              <a:avLst>
                <a:gd name="adj1" fmla="val 44702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9EC81BDB-CDFD-404C-A502-0BC9DE14CDAB}"/>
                </a:ext>
              </a:extLst>
            </p:cNvPr>
            <p:cNvGrpSpPr/>
            <p:nvPr/>
          </p:nvGrpSpPr>
          <p:grpSpPr>
            <a:xfrm rot="16200000">
              <a:off x="8340691" y="5240631"/>
              <a:ext cx="1279932" cy="577494"/>
              <a:chOff x="8309464" y="5214939"/>
              <a:chExt cx="1279932" cy="577494"/>
            </a:xfrm>
          </p:grpSpPr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F0793C79-F22E-4A4A-9946-4E7F97A64109}"/>
                  </a:ext>
                </a:extLst>
              </p:cNvPr>
              <p:cNvGrpSpPr/>
              <p:nvPr/>
            </p:nvGrpSpPr>
            <p:grpSpPr>
              <a:xfrm>
                <a:off x="8453184" y="5457070"/>
                <a:ext cx="1007675" cy="335363"/>
                <a:chOff x="8751601" y="5929733"/>
                <a:chExt cx="1248502" cy="476285"/>
              </a:xfrm>
            </p:grpSpPr>
            <p:grpSp>
              <p:nvGrpSpPr>
                <p:cNvPr id="196" name="Group 195">
                  <a:extLst>
                    <a:ext uri="{FF2B5EF4-FFF2-40B4-BE49-F238E27FC236}">
                      <a16:creationId xmlns:a16="http://schemas.microsoft.com/office/drawing/2014/main" id="{B11296C1-524E-3443-B680-1D0BA7CA5DF7}"/>
                    </a:ext>
                  </a:extLst>
                </p:cNvPr>
                <p:cNvGrpSpPr/>
                <p:nvPr/>
              </p:nvGrpSpPr>
              <p:grpSpPr>
                <a:xfrm rot="10800000">
                  <a:off x="8751601" y="5956256"/>
                  <a:ext cx="1248502" cy="398376"/>
                  <a:chOff x="8262484" y="1970838"/>
                  <a:chExt cx="1019540" cy="288873"/>
                </a:xfrm>
              </p:grpSpPr>
              <p:sp>
                <p:nvSpPr>
                  <p:cNvPr id="200" name="Snip Same Side Corner Rectangle 199">
                    <a:extLst>
                      <a:ext uri="{FF2B5EF4-FFF2-40B4-BE49-F238E27FC236}">
                        <a16:creationId xmlns:a16="http://schemas.microsoft.com/office/drawing/2014/main" id="{900AF77A-3228-CB4D-9549-ED5DD8EC66DA}"/>
                      </a:ext>
                    </a:extLst>
                  </p:cNvPr>
                  <p:cNvSpPr/>
                  <p:nvPr/>
                </p:nvSpPr>
                <p:spPr>
                  <a:xfrm>
                    <a:off x="8262484" y="1970838"/>
                    <a:ext cx="1019540" cy="288873"/>
                  </a:xfrm>
                  <a:prstGeom prst="snip2SameRect">
                    <a:avLst>
                      <a:gd name="adj1" fmla="val 50000"/>
                      <a:gd name="adj2" fmla="val 0"/>
                    </a:avLst>
                  </a:prstGeom>
                  <a:solidFill>
                    <a:srgbClr val="E0E0E0"/>
                  </a:solidFill>
                  <a:ln w="38100"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bIns="182880"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1" name="Triangle 200">
                    <a:extLst>
                      <a:ext uri="{FF2B5EF4-FFF2-40B4-BE49-F238E27FC236}">
                        <a16:creationId xmlns:a16="http://schemas.microsoft.com/office/drawing/2014/main" id="{41C411E6-1430-B741-A56E-FAEC7810B644}"/>
                      </a:ext>
                    </a:extLst>
                  </p:cNvPr>
                  <p:cNvSpPr/>
                  <p:nvPr/>
                </p:nvSpPr>
                <p:spPr>
                  <a:xfrm>
                    <a:off x="8630602" y="2156826"/>
                    <a:ext cx="258793" cy="96878"/>
                  </a:xfrm>
                  <a:prstGeom prst="triangl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D822BCED-E698-2B4C-AA4F-5EBEE8711FC6}"/>
                    </a:ext>
                  </a:extLst>
                </p:cNvPr>
                <p:cNvSpPr txBox="1"/>
                <p:nvPr/>
              </p:nvSpPr>
              <p:spPr>
                <a:xfrm>
                  <a:off x="8894917" y="6012622"/>
                  <a:ext cx="999541" cy="3933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/>
                    <a:t>Compute</a:t>
                  </a:r>
                </a:p>
              </p:txBody>
            </p:sp>
            <p:sp>
              <p:nvSpPr>
                <p:cNvPr id="199" name="Triangle 198">
                  <a:extLst>
                    <a:ext uri="{FF2B5EF4-FFF2-40B4-BE49-F238E27FC236}">
                      <a16:creationId xmlns:a16="http://schemas.microsoft.com/office/drawing/2014/main" id="{C8679C54-13F7-C640-B1B3-8054A8FF1EB9}"/>
                    </a:ext>
                  </a:extLst>
                </p:cNvPr>
                <p:cNvSpPr/>
                <p:nvPr/>
              </p:nvSpPr>
              <p:spPr>
                <a:xfrm rot="10800000">
                  <a:off x="9229228" y="5929733"/>
                  <a:ext cx="327084" cy="148591"/>
                </a:xfrm>
                <a:prstGeom prst="triangle">
                  <a:avLst/>
                </a:prstGeom>
                <a:solidFill>
                  <a:srgbClr val="E0E0E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94" name="Snip Same Side Corner Rectangle 193">
                <a:extLst>
                  <a:ext uri="{FF2B5EF4-FFF2-40B4-BE49-F238E27FC236}">
                    <a16:creationId xmlns:a16="http://schemas.microsoft.com/office/drawing/2014/main" id="{11BDF172-B841-324E-A394-A8C084787945}"/>
                  </a:ext>
                </a:extLst>
              </p:cNvPr>
              <p:cNvSpPr/>
              <p:nvPr/>
            </p:nvSpPr>
            <p:spPr>
              <a:xfrm rot="10800000">
                <a:off x="8309464" y="5217854"/>
                <a:ext cx="579073" cy="172260"/>
              </a:xfrm>
              <a:prstGeom prst="snip2SameRect">
                <a:avLst>
                  <a:gd name="adj1" fmla="val 44702"/>
                  <a:gd name="adj2" fmla="val 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Snip Same Side Corner Rectangle 194">
                <a:extLst>
                  <a:ext uri="{FF2B5EF4-FFF2-40B4-BE49-F238E27FC236}">
                    <a16:creationId xmlns:a16="http://schemas.microsoft.com/office/drawing/2014/main" id="{D797DAC8-BDF8-0746-AAD3-AEF14D425473}"/>
                  </a:ext>
                </a:extLst>
              </p:cNvPr>
              <p:cNvSpPr/>
              <p:nvPr/>
            </p:nvSpPr>
            <p:spPr>
              <a:xfrm rot="10800000">
                <a:off x="9010323" y="5214939"/>
                <a:ext cx="579073" cy="172260"/>
              </a:xfrm>
              <a:prstGeom prst="snip2SameRect">
                <a:avLst>
                  <a:gd name="adj1" fmla="val 44702"/>
                  <a:gd name="adj2" fmla="val 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E55C2178-8EA2-F348-8B21-F13E819D3F30}"/>
              </a:ext>
            </a:extLst>
          </p:cNvPr>
          <p:cNvCxnSpPr>
            <a:cxnSpLocks/>
          </p:cNvCxnSpPr>
          <p:nvPr/>
        </p:nvCxnSpPr>
        <p:spPr>
          <a:xfrm>
            <a:off x="11859259" y="4979585"/>
            <a:ext cx="0" cy="1515584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B8949AD3-E135-2043-A626-E81BAF46F8EC}"/>
              </a:ext>
            </a:extLst>
          </p:cNvPr>
          <p:cNvCxnSpPr>
            <a:cxnSpLocks/>
          </p:cNvCxnSpPr>
          <p:nvPr/>
        </p:nvCxnSpPr>
        <p:spPr>
          <a:xfrm>
            <a:off x="8058299" y="5455391"/>
            <a:ext cx="0" cy="1039778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FF4E7E59-6109-ED44-90C1-C852E766468C}"/>
              </a:ext>
            </a:extLst>
          </p:cNvPr>
          <p:cNvCxnSpPr>
            <a:cxnSpLocks/>
          </p:cNvCxnSpPr>
          <p:nvPr/>
        </p:nvCxnSpPr>
        <p:spPr>
          <a:xfrm flipH="1">
            <a:off x="10545675" y="3490475"/>
            <a:ext cx="127720" cy="0"/>
          </a:xfrm>
          <a:prstGeom prst="line">
            <a:avLst/>
          </a:prstGeom>
          <a:ln w="254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A5D5C554-24F5-874B-8A70-B17F719A3FC4}"/>
              </a:ext>
            </a:extLst>
          </p:cNvPr>
          <p:cNvCxnSpPr>
            <a:cxnSpLocks/>
          </p:cNvCxnSpPr>
          <p:nvPr/>
        </p:nvCxnSpPr>
        <p:spPr>
          <a:xfrm>
            <a:off x="8867414" y="6408075"/>
            <a:ext cx="0" cy="87094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02AB3868-5BF3-7945-8442-6F4F838C7A57}"/>
              </a:ext>
            </a:extLst>
          </p:cNvPr>
          <p:cNvCxnSpPr>
            <a:cxnSpLocks/>
          </p:cNvCxnSpPr>
          <p:nvPr/>
        </p:nvCxnSpPr>
        <p:spPr>
          <a:xfrm>
            <a:off x="8539507" y="5762417"/>
            <a:ext cx="0" cy="11536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656CDB29-151D-0C41-8716-3546CC87E2C2}"/>
              </a:ext>
            </a:extLst>
          </p:cNvPr>
          <p:cNvCxnSpPr>
            <a:cxnSpLocks/>
          </p:cNvCxnSpPr>
          <p:nvPr/>
        </p:nvCxnSpPr>
        <p:spPr>
          <a:xfrm>
            <a:off x="9224093" y="5752191"/>
            <a:ext cx="0" cy="125593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D9EEE6A2-F995-C546-86C5-23EB18D52831}"/>
              </a:ext>
            </a:extLst>
          </p:cNvPr>
          <p:cNvCxnSpPr>
            <a:cxnSpLocks/>
          </p:cNvCxnSpPr>
          <p:nvPr/>
        </p:nvCxnSpPr>
        <p:spPr>
          <a:xfrm>
            <a:off x="8423820" y="5444374"/>
            <a:ext cx="0" cy="16557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A7A3F48E-414E-2D47-B43C-C8BB8BB194E5}"/>
              </a:ext>
            </a:extLst>
          </p:cNvPr>
          <p:cNvCxnSpPr>
            <a:cxnSpLocks/>
          </p:cNvCxnSpPr>
          <p:nvPr/>
        </p:nvCxnSpPr>
        <p:spPr>
          <a:xfrm flipH="1" flipV="1">
            <a:off x="9004097" y="3418024"/>
            <a:ext cx="284910" cy="1"/>
          </a:xfrm>
          <a:prstGeom prst="line">
            <a:avLst/>
          </a:prstGeom>
          <a:ln w="254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60D230E3-5343-4B46-86F6-E98656E0B9A3}"/>
              </a:ext>
            </a:extLst>
          </p:cNvPr>
          <p:cNvCxnSpPr>
            <a:cxnSpLocks/>
            <a:endCxn id="137" idx="0"/>
          </p:cNvCxnSpPr>
          <p:nvPr/>
        </p:nvCxnSpPr>
        <p:spPr>
          <a:xfrm>
            <a:off x="8736695" y="4126148"/>
            <a:ext cx="0" cy="73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FCC42880-DCC6-714A-BA49-0D588E0D8C95}"/>
              </a:ext>
            </a:extLst>
          </p:cNvPr>
          <p:cNvCxnSpPr>
            <a:cxnSpLocks/>
          </p:cNvCxnSpPr>
          <p:nvPr/>
        </p:nvCxnSpPr>
        <p:spPr>
          <a:xfrm>
            <a:off x="8106172" y="4356055"/>
            <a:ext cx="164318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4EAC6EA9-49D2-024F-81CF-D000BC22F25D}"/>
              </a:ext>
            </a:extLst>
          </p:cNvPr>
          <p:cNvCxnSpPr>
            <a:cxnSpLocks/>
          </p:cNvCxnSpPr>
          <p:nvPr/>
        </p:nvCxnSpPr>
        <p:spPr>
          <a:xfrm>
            <a:off x="8596417" y="4538521"/>
            <a:ext cx="0" cy="1064884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C90E1CCE-F369-3A4A-8500-D2FDCDCA58C5}"/>
              </a:ext>
            </a:extLst>
          </p:cNvPr>
          <p:cNvCxnSpPr>
            <a:cxnSpLocks/>
          </p:cNvCxnSpPr>
          <p:nvPr/>
        </p:nvCxnSpPr>
        <p:spPr>
          <a:xfrm>
            <a:off x="8482804" y="5335834"/>
            <a:ext cx="553624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1F53FD90-3EFB-A94A-84B9-7157B448793A}"/>
              </a:ext>
            </a:extLst>
          </p:cNvPr>
          <p:cNvCxnSpPr>
            <a:cxnSpLocks/>
          </p:cNvCxnSpPr>
          <p:nvPr/>
        </p:nvCxnSpPr>
        <p:spPr>
          <a:xfrm>
            <a:off x="8736694" y="4972768"/>
            <a:ext cx="0" cy="637183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6E16E063-42A2-2C42-B6B7-43A2CF4EF2FF}"/>
              </a:ext>
            </a:extLst>
          </p:cNvPr>
          <p:cNvCxnSpPr>
            <a:cxnSpLocks/>
          </p:cNvCxnSpPr>
          <p:nvPr/>
        </p:nvCxnSpPr>
        <p:spPr>
          <a:xfrm>
            <a:off x="8725311" y="4983235"/>
            <a:ext cx="649497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A9F8D410-8E9A-C946-BB6C-BF5A3B0E3D07}"/>
              </a:ext>
            </a:extLst>
          </p:cNvPr>
          <p:cNvCxnSpPr>
            <a:cxnSpLocks/>
          </p:cNvCxnSpPr>
          <p:nvPr/>
        </p:nvCxnSpPr>
        <p:spPr>
          <a:xfrm>
            <a:off x="8869562" y="6132060"/>
            <a:ext cx="0" cy="125593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B6A6E4F6-6E9C-E146-9309-02E1FCDC8C00}"/>
              </a:ext>
            </a:extLst>
          </p:cNvPr>
          <p:cNvCxnSpPr>
            <a:cxnSpLocks/>
          </p:cNvCxnSpPr>
          <p:nvPr/>
        </p:nvCxnSpPr>
        <p:spPr>
          <a:xfrm>
            <a:off x="9501018" y="5659249"/>
            <a:ext cx="183647" cy="0"/>
          </a:xfrm>
          <a:prstGeom prst="line">
            <a:avLst/>
          </a:prstGeom>
          <a:ln w="254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3B067706-DFE6-3B4B-A7B6-8FEF00ED2BDB}"/>
              </a:ext>
            </a:extLst>
          </p:cNvPr>
          <p:cNvCxnSpPr>
            <a:cxnSpLocks/>
          </p:cNvCxnSpPr>
          <p:nvPr/>
        </p:nvCxnSpPr>
        <p:spPr>
          <a:xfrm>
            <a:off x="8859396" y="5527162"/>
            <a:ext cx="819426" cy="0"/>
          </a:xfrm>
          <a:prstGeom prst="line">
            <a:avLst/>
          </a:prstGeom>
          <a:ln w="254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DB2D4CC5-6FA4-8144-8168-C118E57470BC}"/>
              </a:ext>
            </a:extLst>
          </p:cNvPr>
          <p:cNvCxnSpPr>
            <a:cxnSpLocks/>
          </p:cNvCxnSpPr>
          <p:nvPr/>
        </p:nvCxnSpPr>
        <p:spPr>
          <a:xfrm>
            <a:off x="9090322" y="4554838"/>
            <a:ext cx="0" cy="1056493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6FF1B427-D567-CA46-A1F7-932450D284D0}"/>
              </a:ext>
            </a:extLst>
          </p:cNvPr>
          <p:cNvCxnSpPr>
            <a:cxnSpLocks/>
          </p:cNvCxnSpPr>
          <p:nvPr/>
        </p:nvCxnSpPr>
        <p:spPr>
          <a:xfrm>
            <a:off x="9197988" y="4979585"/>
            <a:ext cx="0" cy="631746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9BB8379F-94CD-0B40-B95E-915DC23B87BC}"/>
              </a:ext>
            </a:extLst>
          </p:cNvPr>
          <p:cNvCxnSpPr>
            <a:cxnSpLocks/>
          </p:cNvCxnSpPr>
          <p:nvPr/>
        </p:nvCxnSpPr>
        <p:spPr>
          <a:xfrm>
            <a:off x="9021075" y="5329496"/>
            <a:ext cx="0" cy="27528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0803F1CA-910E-414B-8D99-FE52DAD60FBD}"/>
              </a:ext>
            </a:extLst>
          </p:cNvPr>
          <p:cNvCxnSpPr>
            <a:cxnSpLocks/>
          </p:cNvCxnSpPr>
          <p:nvPr/>
        </p:nvCxnSpPr>
        <p:spPr>
          <a:xfrm flipH="1">
            <a:off x="8791139" y="5651995"/>
            <a:ext cx="76275" cy="0"/>
          </a:xfrm>
          <a:prstGeom prst="line">
            <a:avLst/>
          </a:prstGeom>
          <a:ln w="254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F8382132-7BCA-0E42-B3BB-143FF580C6C3}"/>
              </a:ext>
            </a:extLst>
          </p:cNvPr>
          <p:cNvCxnSpPr>
            <a:cxnSpLocks/>
          </p:cNvCxnSpPr>
          <p:nvPr/>
        </p:nvCxnSpPr>
        <p:spPr>
          <a:xfrm flipV="1">
            <a:off x="8867438" y="5519183"/>
            <a:ext cx="0" cy="143952"/>
          </a:xfrm>
          <a:prstGeom prst="line">
            <a:avLst/>
          </a:prstGeom>
          <a:ln w="254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tangle 237">
            <a:extLst>
              <a:ext uri="{FF2B5EF4-FFF2-40B4-BE49-F238E27FC236}">
                <a16:creationId xmlns:a16="http://schemas.microsoft.com/office/drawing/2014/main" id="{219B8435-7C85-E941-A196-A83197CA0BD0}"/>
              </a:ext>
            </a:extLst>
          </p:cNvPr>
          <p:cNvSpPr/>
          <p:nvPr/>
        </p:nvSpPr>
        <p:spPr>
          <a:xfrm>
            <a:off x="10767602" y="3886103"/>
            <a:ext cx="274320" cy="274320"/>
          </a:xfrm>
          <a:prstGeom prst="rect">
            <a:avLst/>
          </a:prstGeom>
          <a:solidFill>
            <a:srgbClr val="4370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DFD39173-C04D-0F4B-90F4-4EB2ECA6013C}"/>
              </a:ext>
            </a:extLst>
          </p:cNvPr>
          <p:cNvSpPr/>
          <p:nvPr/>
        </p:nvSpPr>
        <p:spPr>
          <a:xfrm>
            <a:off x="10767602" y="4250976"/>
            <a:ext cx="274320" cy="274320"/>
          </a:xfrm>
          <a:prstGeom prst="rect">
            <a:avLst/>
          </a:prstGeom>
          <a:solidFill>
            <a:srgbClr val="EE7D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19166D69-3A0C-7244-AC3B-BACA52EB1F29}"/>
              </a:ext>
            </a:extLst>
          </p:cNvPr>
          <p:cNvCxnSpPr>
            <a:cxnSpLocks/>
          </p:cNvCxnSpPr>
          <p:nvPr/>
        </p:nvCxnSpPr>
        <p:spPr>
          <a:xfrm flipH="1">
            <a:off x="9137901" y="6308554"/>
            <a:ext cx="363117" cy="0"/>
          </a:xfrm>
          <a:prstGeom prst="line">
            <a:avLst/>
          </a:prstGeom>
          <a:ln w="254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C43DC288-E088-1444-A44F-7DE5259F4D43}"/>
              </a:ext>
            </a:extLst>
          </p:cNvPr>
          <p:cNvSpPr txBox="1"/>
          <p:nvPr/>
        </p:nvSpPr>
        <p:spPr>
          <a:xfrm>
            <a:off x="11095628" y="3925969"/>
            <a:ext cx="87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Data-flow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6BAC2B73-D955-6443-9A10-5715D596A2AB}"/>
              </a:ext>
            </a:extLst>
          </p:cNvPr>
          <p:cNvSpPr txBox="1"/>
          <p:nvPr/>
        </p:nvSpPr>
        <p:spPr>
          <a:xfrm>
            <a:off x="11100992" y="4293430"/>
            <a:ext cx="11022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Control-flow</a:t>
            </a:r>
          </a:p>
        </p:txBody>
      </p:sp>
      <p:graphicFrame>
        <p:nvGraphicFramePr>
          <p:cNvPr id="243" name="Table 242">
            <a:extLst>
              <a:ext uri="{FF2B5EF4-FFF2-40B4-BE49-F238E27FC236}">
                <a16:creationId xmlns:a16="http://schemas.microsoft.com/office/drawing/2014/main" id="{7291F71A-51AC-3044-9FE5-EE186B9FEA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211973"/>
              </p:ext>
            </p:extLst>
          </p:nvPr>
        </p:nvGraphicFramePr>
        <p:xfrm>
          <a:off x="9740328" y="5423695"/>
          <a:ext cx="1963232" cy="584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0808">
                  <a:extLst>
                    <a:ext uri="{9D8B030D-6E8A-4147-A177-3AD203B41FA5}">
                      <a16:colId xmlns:a16="http://schemas.microsoft.com/office/drawing/2014/main" val="3675883530"/>
                    </a:ext>
                  </a:extLst>
                </a:gridCol>
                <a:gridCol w="490808">
                  <a:extLst>
                    <a:ext uri="{9D8B030D-6E8A-4147-A177-3AD203B41FA5}">
                      <a16:colId xmlns:a16="http://schemas.microsoft.com/office/drawing/2014/main" val="777468938"/>
                    </a:ext>
                  </a:extLst>
                </a:gridCol>
                <a:gridCol w="490808">
                  <a:extLst>
                    <a:ext uri="{9D8B030D-6E8A-4147-A177-3AD203B41FA5}">
                      <a16:colId xmlns:a16="http://schemas.microsoft.com/office/drawing/2014/main" val="1184755805"/>
                    </a:ext>
                  </a:extLst>
                </a:gridCol>
                <a:gridCol w="490808">
                  <a:extLst>
                    <a:ext uri="{9D8B030D-6E8A-4147-A177-3AD203B41FA5}">
                      <a16:colId xmlns:a16="http://schemas.microsoft.com/office/drawing/2014/main" val="3051657480"/>
                    </a:ext>
                  </a:extLst>
                </a:gridCol>
              </a:tblGrid>
              <a:tr h="194740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op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err="1">
                          <a:solidFill>
                            <a:schemeClr val="tx1"/>
                          </a:solidFill>
                        </a:rPr>
                        <a:t>dest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src1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src2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857740"/>
                  </a:ext>
                </a:extLst>
              </a:tr>
              <a:tr h="194740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err="1">
                          <a:solidFill>
                            <a:schemeClr val="tx1"/>
                          </a:solidFill>
                        </a:rPr>
                        <a:t>vload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F1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F0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112171"/>
                  </a:ext>
                </a:extLst>
              </a:tr>
              <a:tr h="194740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err="1">
                          <a:solidFill>
                            <a:schemeClr val="tx1"/>
                          </a:solidFill>
                        </a:rPr>
                        <a:t>vadd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v2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v0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F1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501284"/>
                  </a:ext>
                </a:extLst>
              </a:tr>
            </a:tbl>
          </a:graphicData>
        </a:graphic>
      </p:graphicFrame>
      <p:sp>
        <p:nvSpPr>
          <p:cNvPr id="244" name="TextBox 243">
            <a:extLst>
              <a:ext uri="{FF2B5EF4-FFF2-40B4-BE49-F238E27FC236}">
                <a16:creationId xmlns:a16="http://schemas.microsoft.com/office/drawing/2014/main" id="{96CD7BAE-2E6D-694E-8764-18B48E72DAD6}"/>
              </a:ext>
            </a:extLst>
          </p:cNvPr>
          <p:cNvSpPr txBox="1"/>
          <p:nvPr/>
        </p:nvSpPr>
        <p:spPr>
          <a:xfrm>
            <a:off x="10682715" y="2888748"/>
            <a:ext cx="118627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/>
              <a:t>MANIC Vector Unit</a:t>
            </a:r>
          </a:p>
        </p:txBody>
      </p: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AA9A2854-D31E-A440-993A-5A28EB5F0528}"/>
              </a:ext>
            </a:extLst>
          </p:cNvPr>
          <p:cNvCxnSpPr>
            <a:cxnSpLocks/>
          </p:cNvCxnSpPr>
          <p:nvPr/>
        </p:nvCxnSpPr>
        <p:spPr>
          <a:xfrm>
            <a:off x="10856067" y="3385686"/>
            <a:ext cx="0" cy="38924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>
            <a:extLst>
              <a:ext uri="{FF2B5EF4-FFF2-40B4-BE49-F238E27FC236}">
                <a16:creationId xmlns:a16="http://schemas.microsoft.com/office/drawing/2014/main" id="{BF2138B3-D613-4045-A665-242B12A15938}"/>
              </a:ext>
            </a:extLst>
          </p:cNvPr>
          <p:cNvSpPr txBox="1"/>
          <p:nvPr/>
        </p:nvSpPr>
        <p:spPr>
          <a:xfrm>
            <a:off x="10972431" y="3406806"/>
            <a:ext cx="941709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Dotted –</a:t>
            </a:r>
          </a:p>
          <a:p>
            <a:r>
              <a:rPr lang="en-US" sz="1000" dirty="0"/>
              <a:t>Stateful elements</a:t>
            </a:r>
          </a:p>
        </p:txBody>
      </p: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7590FC0F-3CF6-974E-9486-1F0BF752BB6B}"/>
              </a:ext>
            </a:extLst>
          </p:cNvPr>
          <p:cNvCxnSpPr>
            <a:cxnSpLocks/>
          </p:cNvCxnSpPr>
          <p:nvPr/>
        </p:nvCxnSpPr>
        <p:spPr>
          <a:xfrm>
            <a:off x="9341543" y="5174961"/>
            <a:ext cx="1414089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94D025B6-227A-9C42-9062-5A1A7F997196}"/>
              </a:ext>
            </a:extLst>
          </p:cNvPr>
          <p:cNvCxnSpPr>
            <a:cxnSpLocks/>
          </p:cNvCxnSpPr>
          <p:nvPr/>
        </p:nvCxnSpPr>
        <p:spPr>
          <a:xfrm>
            <a:off x="9341543" y="5167277"/>
            <a:ext cx="920" cy="439096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36AB41F4-CABE-C04F-9B2C-64A1BE338C1F}"/>
              </a:ext>
            </a:extLst>
          </p:cNvPr>
          <p:cNvCxnSpPr>
            <a:cxnSpLocks/>
          </p:cNvCxnSpPr>
          <p:nvPr/>
        </p:nvCxnSpPr>
        <p:spPr>
          <a:xfrm>
            <a:off x="9488457" y="6132060"/>
            <a:ext cx="0" cy="176494"/>
          </a:xfrm>
          <a:prstGeom prst="line">
            <a:avLst/>
          </a:prstGeom>
          <a:ln w="254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220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ight Arrow 45">
            <a:extLst>
              <a:ext uri="{FF2B5EF4-FFF2-40B4-BE49-F238E27FC236}">
                <a16:creationId xmlns:a16="http://schemas.microsoft.com/office/drawing/2014/main" id="{171ABAB2-338C-D648-AE1F-41B368B812A7}"/>
              </a:ext>
            </a:extLst>
          </p:cNvPr>
          <p:cNvSpPr/>
          <p:nvPr/>
        </p:nvSpPr>
        <p:spPr>
          <a:xfrm>
            <a:off x="7578354" y="4847643"/>
            <a:ext cx="336229" cy="470711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F81A54-A688-1C4E-B01D-17C5DDE1C4E2}"/>
              </a:ext>
            </a:extLst>
          </p:cNvPr>
          <p:cNvSpPr txBox="1"/>
          <p:nvPr/>
        </p:nvSpPr>
        <p:spPr>
          <a:xfrm>
            <a:off x="1853930" y="3022798"/>
            <a:ext cx="1773959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I0: v0 = </a:t>
            </a:r>
            <a:r>
              <a:rPr lang="en-US" dirty="0" err="1">
                <a:solidFill>
                  <a:schemeClr val="accent2"/>
                </a:solidFill>
              </a:rPr>
              <a:t>vload</a:t>
            </a:r>
            <a:r>
              <a:rPr lang="en-US" dirty="0">
                <a:solidFill>
                  <a:schemeClr val="accent2"/>
                </a:solidFill>
              </a:rPr>
              <a:t> &amp;a</a:t>
            </a:r>
          </a:p>
          <a:p>
            <a:r>
              <a:rPr lang="en-US" dirty="0">
                <a:solidFill>
                  <a:schemeClr val="accent1"/>
                </a:solidFill>
              </a:rPr>
              <a:t>I1: v1 = v2 × v3.k</a:t>
            </a:r>
          </a:p>
          <a:p>
            <a:r>
              <a:rPr lang="en-US" dirty="0">
                <a:solidFill>
                  <a:schemeClr val="accent6"/>
                </a:solidFill>
              </a:rPr>
              <a:t>I2: v2 = v1 + v0.k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E4E8A1-C698-D243-A387-178E4F5606BA}"/>
              </a:ext>
            </a:extLst>
          </p:cNvPr>
          <p:cNvSpPr txBox="1"/>
          <p:nvPr/>
        </p:nvSpPr>
        <p:spPr>
          <a:xfrm>
            <a:off x="1751293" y="387626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5D309CD-9F91-CA4B-BC3F-326AC40D2FC5}"/>
              </a:ext>
            </a:extLst>
          </p:cNvPr>
          <p:cNvSpPr/>
          <p:nvPr/>
        </p:nvSpPr>
        <p:spPr>
          <a:xfrm>
            <a:off x="3147851" y="5004165"/>
            <a:ext cx="358725" cy="35887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ld</a:t>
            </a: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059DD92-CB9A-2D46-9B9F-1357A92162C3}"/>
              </a:ext>
            </a:extLst>
          </p:cNvPr>
          <p:cNvSpPr/>
          <p:nvPr/>
        </p:nvSpPr>
        <p:spPr>
          <a:xfrm>
            <a:off x="2204156" y="5252703"/>
            <a:ext cx="358725" cy="35887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×</a:t>
            </a:r>
            <a:endParaRPr lang="en-US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6DD24A0-0831-094C-A30B-3C8CF9F9B2C5}"/>
              </a:ext>
            </a:extLst>
          </p:cNvPr>
          <p:cNvSpPr/>
          <p:nvPr/>
        </p:nvSpPr>
        <p:spPr>
          <a:xfrm>
            <a:off x="2791667" y="5759720"/>
            <a:ext cx="358725" cy="35887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1B83D28-13C9-F547-A209-04C7FD0FE671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 flipH="1">
            <a:off x="2971030" y="5363035"/>
            <a:ext cx="356184" cy="3966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291D01D-D156-9648-9B47-D73B14DD3944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2510347" y="5559018"/>
            <a:ext cx="333854" cy="2532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D430C8B-B890-044A-BA1D-E3E2FA421C30}"/>
              </a:ext>
            </a:extLst>
          </p:cNvPr>
          <p:cNvCxnSpPr>
            <a:cxnSpLocks/>
            <a:stCxn id="13" idx="2"/>
            <a:endCxn id="7" idx="1"/>
          </p:cNvCxnSpPr>
          <p:nvPr/>
        </p:nvCxnSpPr>
        <p:spPr>
          <a:xfrm>
            <a:off x="2126508" y="4934508"/>
            <a:ext cx="130182" cy="3707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EBB341D-5065-FF4F-8D6E-F52085711D1C}"/>
              </a:ext>
            </a:extLst>
          </p:cNvPr>
          <p:cNvCxnSpPr>
            <a:cxnSpLocks/>
            <a:stCxn id="14" idx="2"/>
            <a:endCxn id="7" idx="7"/>
          </p:cNvCxnSpPr>
          <p:nvPr/>
        </p:nvCxnSpPr>
        <p:spPr>
          <a:xfrm flipH="1">
            <a:off x="2510347" y="4926487"/>
            <a:ext cx="169611" cy="378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3E8C139-479C-534D-B3B8-D3610B670F50}"/>
              </a:ext>
            </a:extLst>
          </p:cNvPr>
          <p:cNvSpPr/>
          <p:nvPr/>
        </p:nvSpPr>
        <p:spPr>
          <a:xfrm>
            <a:off x="1947145" y="4575638"/>
            <a:ext cx="358725" cy="35887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D772BB-C9BB-5943-910A-E7F49C10F0F4}"/>
              </a:ext>
            </a:extLst>
          </p:cNvPr>
          <p:cNvSpPr/>
          <p:nvPr/>
        </p:nvSpPr>
        <p:spPr>
          <a:xfrm>
            <a:off x="2500595" y="4567617"/>
            <a:ext cx="358725" cy="35887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v3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EF11A6-D45A-1F47-A576-C2DD30656C1B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2971030" y="6118590"/>
            <a:ext cx="35940" cy="2063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6E2E6E7-6905-724E-AB80-07706D8440FF}"/>
              </a:ext>
            </a:extLst>
          </p:cNvPr>
          <p:cNvSpPr/>
          <p:nvPr/>
        </p:nvSpPr>
        <p:spPr>
          <a:xfrm>
            <a:off x="3126648" y="4302773"/>
            <a:ext cx="358725" cy="35887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18B2C87-5F16-1B4C-B417-E6F89D405CC6}"/>
              </a:ext>
            </a:extLst>
          </p:cNvPr>
          <p:cNvCxnSpPr>
            <a:cxnSpLocks/>
            <a:stCxn id="16" idx="2"/>
            <a:endCxn id="6" idx="0"/>
          </p:cNvCxnSpPr>
          <p:nvPr/>
        </p:nvCxnSpPr>
        <p:spPr>
          <a:xfrm>
            <a:off x="3306011" y="4661643"/>
            <a:ext cx="21203" cy="3425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3B12617-D76D-AA41-BCD4-C42F4C0F0B7F}"/>
              </a:ext>
            </a:extLst>
          </p:cNvPr>
          <p:cNvSpPr/>
          <p:nvPr/>
        </p:nvSpPr>
        <p:spPr>
          <a:xfrm>
            <a:off x="1853930" y="4178784"/>
            <a:ext cx="1791505" cy="217160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36F1BE-6D7F-5944-9A22-2BA4C9CB0E53}"/>
              </a:ext>
            </a:extLst>
          </p:cNvPr>
          <p:cNvSpPr txBox="1"/>
          <p:nvPr/>
        </p:nvSpPr>
        <p:spPr>
          <a:xfrm>
            <a:off x="1813126" y="4174749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Data-Flow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22613C02-E8E0-CF46-B55D-EAF97AA9E9A8}"/>
              </a:ext>
            </a:extLst>
          </p:cNvPr>
          <p:cNvSpPr/>
          <p:nvPr/>
        </p:nvSpPr>
        <p:spPr>
          <a:xfrm>
            <a:off x="3654027" y="4332261"/>
            <a:ext cx="285757" cy="470711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B33C7D4F-E712-9741-81FF-80A1F7D13850}"/>
              </a:ext>
            </a:extLst>
          </p:cNvPr>
          <p:cNvSpPr/>
          <p:nvPr/>
        </p:nvSpPr>
        <p:spPr>
          <a:xfrm rot="5400000">
            <a:off x="2589929" y="3861613"/>
            <a:ext cx="292043" cy="470711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65BABF-EDBF-014C-86B5-38FC8DFF83ED}"/>
              </a:ext>
            </a:extLst>
          </p:cNvPr>
          <p:cNvSpPr txBox="1"/>
          <p:nvPr/>
        </p:nvSpPr>
        <p:spPr>
          <a:xfrm>
            <a:off x="3980124" y="3036245"/>
            <a:ext cx="236688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Xdata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Buffer: </a:t>
            </a:r>
            <a:r>
              <a:rPr lang="en-US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85B3E80-0984-5241-B5CF-4A76CC16D9FE}"/>
              </a:ext>
            </a:extLst>
          </p:cNvPr>
          <p:cNvSpPr/>
          <p:nvPr/>
        </p:nvSpPr>
        <p:spPr>
          <a:xfrm>
            <a:off x="3178923" y="3028230"/>
            <a:ext cx="358725" cy="35887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773BA59B-AE9D-1C43-9B58-F3CABE027C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966025"/>
              </p:ext>
            </p:extLst>
          </p:nvPr>
        </p:nvGraphicFramePr>
        <p:xfrm>
          <a:off x="3966882" y="3917484"/>
          <a:ext cx="3611789" cy="2246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985">
                  <a:extLst>
                    <a:ext uri="{9D8B030D-6E8A-4147-A177-3AD203B41FA5}">
                      <a16:colId xmlns:a16="http://schemas.microsoft.com/office/drawing/2014/main" val="483039136"/>
                    </a:ext>
                  </a:extLst>
                </a:gridCol>
                <a:gridCol w="1534599">
                  <a:extLst>
                    <a:ext uri="{9D8B030D-6E8A-4147-A177-3AD203B41FA5}">
                      <a16:colId xmlns:a16="http://schemas.microsoft.com/office/drawing/2014/main" val="1336448061"/>
                    </a:ext>
                  </a:extLst>
                </a:gridCol>
                <a:gridCol w="593730">
                  <a:extLst>
                    <a:ext uri="{9D8B030D-6E8A-4147-A177-3AD203B41FA5}">
                      <a16:colId xmlns:a16="http://schemas.microsoft.com/office/drawing/2014/main" val="3435706157"/>
                    </a:ext>
                  </a:extLst>
                </a:gridCol>
                <a:gridCol w="433526">
                  <a:extLst>
                    <a:ext uri="{9D8B030D-6E8A-4147-A177-3AD203B41FA5}">
                      <a16:colId xmlns:a16="http://schemas.microsoft.com/office/drawing/2014/main" val="2646172169"/>
                    </a:ext>
                  </a:extLst>
                </a:gridCol>
                <a:gridCol w="464949">
                  <a:extLst>
                    <a:ext uri="{9D8B030D-6E8A-4147-A177-3AD203B41FA5}">
                      <a16:colId xmlns:a16="http://schemas.microsoft.com/office/drawing/2014/main" val="344117503"/>
                    </a:ext>
                  </a:extLst>
                </a:gridCol>
              </a:tblGrid>
              <a:tr h="2368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Idx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256448"/>
                  </a:ext>
                </a:extLst>
              </a:tr>
              <a:tr h="44732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EE7D3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 b="1" dirty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59915"/>
                  </a:ext>
                </a:extLst>
              </a:tr>
              <a:tr h="44732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 b="1" dirty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981420"/>
                  </a:ext>
                </a:extLst>
              </a:tr>
              <a:tr h="44732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393504"/>
                  </a:ext>
                </a:extLst>
              </a:tr>
              <a:tr h="44732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2400391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AA13D420-60A8-4844-8A53-70A49749F138}"/>
              </a:ext>
            </a:extLst>
          </p:cNvPr>
          <p:cNvSpPr txBox="1"/>
          <p:nvPr/>
        </p:nvSpPr>
        <p:spPr>
          <a:xfrm>
            <a:off x="3863195" y="3530277"/>
            <a:ext cx="1904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Rename Table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8D7D160B-FC21-0B48-9CF6-ABEBBC746D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155855"/>
              </p:ext>
            </p:extLst>
          </p:nvPr>
        </p:nvGraphicFramePr>
        <p:xfrm>
          <a:off x="7949362" y="4174749"/>
          <a:ext cx="5399515" cy="1770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780">
                  <a:extLst>
                    <a:ext uri="{9D8B030D-6E8A-4147-A177-3AD203B41FA5}">
                      <a16:colId xmlns:a16="http://schemas.microsoft.com/office/drawing/2014/main" val="483039136"/>
                    </a:ext>
                  </a:extLst>
                </a:gridCol>
                <a:gridCol w="608844">
                  <a:extLst>
                    <a:ext uri="{9D8B030D-6E8A-4147-A177-3AD203B41FA5}">
                      <a16:colId xmlns:a16="http://schemas.microsoft.com/office/drawing/2014/main" val="1336448061"/>
                    </a:ext>
                  </a:extLst>
                </a:gridCol>
                <a:gridCol w="629811">
                  <a:extLst>
                    <a:ext uri="{9D8B030D-6E8A-4147-A177-3AD203B41FA5}">
                      <a16:colId xmlns:a16="http://schemas.microsoft.com/office/drawing/2014/main" val="2646172169"/>
                    </a:ext>
                  </a:extLst>
                </a:gridCol>
                <a:gridCol w="626016">
                  <a:extLst>
                    <a:ext uri="{9D8B030D-6E8A-4147-A177-3AD203B41FA5}">
                      <a16:colId xmlns:a16="http://schemas.microsoft.com/office/drawing/2014/main" val="344117503"/>
                    </a:ext>
                  </a:extLst>
                </a:gridCol>
                <a:gridCol w="626016">
                  <a:extLst>
                    <a:ext uri="{9D8B030D-6E8A-4147-A177-3AD203B41FA5}">
                      <a16:colId xmlns:a16="http://schemas.microsoft.com/office/drawing/2014/main" val="4031422619"/>
                    </a:ext>
                  </a:extLst>
                </a:gridCol>
                <a:gridCol w="626016">
                  <a:extLst>
                    <a:ext uri="{9D8B030D-6E8A-4147-A177-3AD203B41FA5}">
                      <a16:colId xmlns:a16="http://schemas.microsoft.com/office/drawing/2014/main" val="3183004755"/>
                    </a:ext>
                  </a:extLst>
                </a:gridCol>
                <a:gridCol w="626016">
                  <a:extLst>
                    <a:ext uri="{9D8B030D-6E8A-4147-A177-3AD203B41FA5}">
                      <a16:colId xmlns:a16="http://schemas.microsoft.com/office/drawing/2014/main" val="66557186"/>
                    </a:ext>
                  </a:extLst>
                </a:gridCol>
                <a:gridCol w="626016">
                  <a:extLst>
                    <a:ext uri="{9D8B030D-6E8A-4147-A177-3AD203B41FA5}">
                      <a16:colId xmlns:a16="http://schemas.microsoft.com/office/drawing/2014/main" val="2650793572"/>
                    </a:ext>
                  </a:extLst>
                </a:gridCol>
              </a:tblGrid>
              <a:tr h="28376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Opcode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VS1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FS1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VS2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FS2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Xdata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idx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256448"/>
                  </a:ext>
                </a:extLst>
              </a:tr>
              <a:tr h="43854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load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59915"/>
                  </a:ext>
                </a:extLst>
              </a:tr>
              <a:tr h="43216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</a:t>
                      </a:r>
                      <a:endParaRPr lang="en-US" sz="1600" b="1" dirty="0">
                        <a:solidFill>
                          <a:schemeClr val="accent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26208"/>
                  </a:ext>
                </a:extLst>
              </a:tr>
              <a:tr h="44245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549125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8B772F22-2544-C449-B991-45AA0FD15169}"/>
              </a:ext>
            </a:extLst>
          </p:cNvPr>
          <p:cNvSpPr txBox="1"/>
          <p:nvPr/>
        </p:nvSpPr>
        <p:spPr>
          <a:xfrm>
            <a:off x="7858078" y="3761659"/>
            <a:ext cx="1537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Insn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Buffer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0708C3F-1DBA-0D47-B7C6-61D617F6512C}"/>
              </a:ext>
            </a:extLst>
          </p:cNvPr>
          <p:cNvSpPr/>
          <p:nvPr/>
        </p:nvSpPr>
        <p:spPr>
          <a:xfrm>
            <a:off x="5659224" y="5315090"/>
            <a:ext cx="356616" cy="356616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v2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AB69B84-DC28-8641-9EB8-B4F5EEA8DB70}"/>
              </a:ext>
            </a:extLst>
          </p:cNvPr>
          <p:cNvGrpSpPr>
            <a:grpSpLocks noChangeAspect="1"/>
          </p:cNvGrpSpPr>
          <p:nvPr/>
        </p:nvGrpSpPr>
        <p:grpSpPr>
          <a:xfrm>
            <a:off x="4643933" y="4412567"/>
            <a:ext cx="1371907" cy="356708"/>
            <a:chOff x="4706471" y="4370182"/>
            <a:chExt cx="1653323" cy="42987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C7FAEF6-A48D-9747-A41D-0B82A603B45C}"/>
                </a:ext>
              </a:extLst>
            </p:cNvPr>
            <p:cNvSpPr/>
            <p:nvPr/>
          </p:nvSpPr>
          <p:spPr>
            <a:xfrm>
              <a:off x="4706471" y="4370293"/>
              <a:ext cx="429768" cy="429768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accent2"/>
                  </a:solidFill>
                </a:rPr>
                <a:t>v0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14782DC-CB66-E94B-A5E6-06AA738E6741}"/>
                </a:ext>
              </a:extLst>
            </p:cNvPr>
            <p:cNvSpPr/>
            <p:nvPr/>
          </p:nvSpPr>
          <p:spPr>
            <a:xfrm>
              <a:off x="5930026" y="4370182"/>
              <a:ext cx="429768" cy="429768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accent2"/>
                  </a:solidFill>
                </a:rPr>
                <a:t>F0</a:t>
              </a:r>
            </a:p>
          </p:txBody>
        </p:sp>
        <p:sp>
          <p:nvSpPr>
            <p:cNvPr id="42" name="Triangle 41">
              <a:extLst>
                <a:ext uri="{FF2B5EF4-FFF2-40B4-BE49-F238E27FC236}">
                  <a16:creationId xmlns:a16="http://schemas.microsoft.com/office/drawing/2014/main" id="{76C407D8-0F7F-A14B-B558-E51715C66191}"/>
                </a:ext>
              </a:extLst>
            </p:cNvPr>
            <p:cNvSpPr/>
            <p:nvPr/>
          </p:nvSpPr>
          <p:spPr>
            <a:xfrm rot="5400000">
              <a:off x="5163083" y="4520570"/>
              <a:ext cx="182880" cy="18288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0DA5EC4-C590-7445-BF3E-86F2D651F71C}"/>
              </a:ext>
            </a:extLst>
          </p:cNvPr>
          <p:cNvGrpSpPr>
            <a:grpSpLocks noChangeAspect="1"/>
          </p:cNvGrpSpPr>
          <p:nvPr/>
        </p:nvGrpSpPr>
        <p:grpSpPr>
          <a:xfrm>
            <a:off x="5152217" y="4866524"/>
            <a:ext cx="865481" cy="356616"/>
            <a:chOff x="5319018" y="5011092"/>
            <a:chExt cx="1043016" cy="429768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BAC3703-AA4E-3846-8A3B-1AD16DC53397}"/>
                </a:ext>
              </a:extLst>
            </p:cNvPr>
            <p:cNvSpPr/>
            <p:nvPr/>
          </p:nvSpPr>
          <p:spPr>
            <a:xfrm>
              <a:off x="5319018" y="5011092"/>
              <a:ext cx="429768" cy="429768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</a:rPr>
                <a:t>v1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77CA9E3-1FF3-D743-8E80-7F38C4294A4E}"/>
                </a:ext>
              </a:extLst>
            </p:cNvPr>
            <p:cNvSpPr/>
            <p:nvPr/>
          </p:nvSpPr>
          <p:spPr>
            <a:xfrm>
              <a:off x="5932266" y="5011092"/>
              <a:ext cx="429768" cy="429768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</a:rPr>
                <a:t>F1</a:t>
              </a:r>
            </a:p>
          </p:txBody>
        </p:sp>
        <p:sp>
          <p:nvSpPr>
            <p:cNvPr id="43" name="Triangle 42">
              <a:extLst>
                <a:ext uri="{FF2B5EF4-FFF2-40B4-BE49-F238E27FC236}">
                  <a16:creationId xmlns:a16="http://schemas.microsoft.com/office/drawing/2014/main" id="{39AB6AC2-DC62-BB48-AA6B-8B45A0597B64}"/>
                </a:ext>
              </a:extLst>
            </p:cNvPr>
            <p:cNvSpPr/>
            <p:nvPr/>
          </p:nvSpPr>
          <p:spPr>
            <a:xfrm rot="5400000">
              <a:off x="5749386" y="5140673"/>
              <a:ext cx="182880" cy="18288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3C12087-61F1-E342-AD37-1AEB1CB5BF45}"/>
              </a:ext>
            </a:extLst>
          </p:cNvPr>
          <p:cNvCxnSpPr>
            <a:cxnSpLocks/>
          </p:cNvCxnSpPr>
          <p:nvPr/>
        </p:nvCxnSpPr>
        <p:spPr>
          <a:xfrm>
            <a:off x="3537648" y="3212353"/>
            <a:ext cx="447222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riangle 36">
            <a:extLst>
              <a:ext uri="{FF2B5EF4-FFF2-40B4-BE49-F238E27FC236}">
                <a16:creationId xmlns:a16="http://schemas.microsoft.com/office/drawing/2014/main" id="{D89E24CE-6E0C-944F-80A4-3725B74E24FC}"/>
              </a:ext>
            </a:extLst>
          </p:cNvPr>
          <p:cNvSpPr/>
          <p:nvPr/>
        </p:nvSpPr>
        <p:spPr>
          <a:xfrm rot="5400000">
            <a:off x="5501498" y="4537357"/>
            <a:ext cx="151751" cy="15175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65E0D7-BEA4-FD44-BA11-45EDBD0CD398}"/>
              </a:ext>
            </a:extLst>
          </p:cNvPr>
          <p:cNvSpPr txBox="1"/>
          <p:nvPr/>
        </p:nvSpPr>
        <p:spPr>
          <a:xfrm>
            <a:off x="5141693" y="437150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11234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706A76-F699-7549-8A88-E90D73986BCF}"/>
              </a:ext>
            </a:extLst>
          </p:cNvPr>
          <p:cNvSpPr/>
          <p:nvPr/>
        </p:nvSpPr>
        <p:spPr>
          <a:xfrm>
            <a:off x="7453936" y="6098901"/>
            <a:ext cx="593737" cy="2323407"/>
          </a:xfrm>
          <a:prstGeom prst="rect">
            <a:avLst/>
          </a:prstGeom>
          <a:solidFill>
            <a:schemeClr val="accent5">
              <a:alpha val="28336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6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3756495-FA58-3846-9CC6-4479579FFD7D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2707739" y="6463717"/>
            <a:ext cx="0" cy="153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9D637D9-1D73-A943-91B5-098E8F8AD659}"/>
              </a:ext>
            </a:extLst>
          </p:cNvPr>
          <p:cNvSpPr txBox="1"/>
          <p:nvPr/>
        </p:nvSpPr>
        <p:spPr>
          <a:xfrm>
            <a:off x="2453190" y="6111985"/>
            <a:ext cx="503664" cy="40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24" dirty="0"/>
              <a:t>Scalar</a:t>
            </a:r>
          </a:p>
          <a:p>
            <a:pPr algn="ctr"/>
            <a:r>
              <a:rPr lang="en-US" sz="1024" dirty="0"/>
              <a:t>Core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752D1E9-BF92-3242-931F-69824C35632A}"/>
              </a:ext>
            </a:extLst>
          </p:cNvPr>
          <p:cNvSpPr/>
          <p:nvPr/>
        </p:nvSpPr>
        <p:spPr>
          <a:xfrm>
            <a:off x="1642799" y="6222759"/>
            <a:ext cx="671916" cy="80696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170" dirty="0">
                <a:solidFill>
                  <a:schemeClr val="tx1"/>
                </a:solidFill>
              </a:rPr>
              <a:t>Rename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03928C7-7226-FC41-AC67-E4DBA225A1C9}"/>
              </a:ext>
            </a:extLst>
          </p:cNvPr>
          <p:cNvGrpSpPr/>
          <p:nvPr/>
        </p:nvGrpSpPr>
        <p:grpSpPr>
          <a:xfrm>
            <a:off x="1642797" y="7218799"/>
            <a:ext cx="1369223" cy="708971"/>
            <a:chOff x="6440150" y="3103381"/>
            <a:chExt cx="1403966" cy="726960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9202E93-A731-1541-8A12-D35B81A87A6B}"/>
                </a:ext>
              </a:extLst>
            </p:cNvPr>
            <p:cNvSpPr/>
            <p:nvPr/>
          </p:nvSpPr>
          <p:spPr>
            <a:xfrm>
              <a:off x="6440150" y="3103381"/>
              <a:ext cx="1403966" cy="72696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86B26F65-4E0E-4848-928E-FA350DAA779C}"/>
                </a:ext>
              </a:extLst>
            </p:cNvPr>
            <p:cNvGrpSpPr>
              <a:grpSpLocks/>
            </p:cNvGrpSpPr>
            <p:nvPr/>
          </p:nvGrpSpPr>
          <p:grpSpPr>
            <a:xfrm>
              <a:off x="6503648" y="3171381"/>
              <a:ext cx="590546" cy="139730"/>
              <a:chOff x="2226224" y="1975365"/>
              <a:chExt cx="945658" cy="310896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2F9878DD-610D-EF43-807B-362BF27E0076}"/>
                  </a:ext>
                </a:extLst>
              </p:cNvPr>
              <p:cNvSpPr/>
              <p:nvPr/>
            </p:nvSpPr>
            <p:spPr>
              <a:xfrm>
                <a:off x="2226224" y="1975365"/>
                <a:ext cx="945658" cy="31089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6" dirty="0"/>
              </a:p>
            </p:txBody>
          </p:sp>
          <p:sp>
            <p:nvSpPr>
              <p:cNvPr id="93" name="Triangle 92">
                <a:extLst>
                  <a:ext uri="{FF2B5EF4-FFF2-40B4-BE49-F238E27FC236}">
                    <a16:creationId xmlns:a16="http://schemas.microsoft.com/office/drawing/2014/main" id="{8E0C92F7-5FF6-3E46-8360-C9207C80FE24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2147793" y="2066989"/>
                <a:ext cx="292607" cy="124806"/>
              </a:xfrm>
              <a:prstGeom prst="triangle">
                <a:avLst/>
              </a:prstGeom>
              <a:solidFill>
                <a:schemeClr val="bg2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6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89347A18-BE72-6B4D-8422-61F902CA2851}"/>
                </a:ext>
              </a:extLst>
            </p:cNvPr>
            <p:cNvGrpSpPr>
              <a:grpSpLocks/>
            </p:cNvGrpSpPr>
            <p:nvPr/>
          </p:nvGrpSpPr>
          <p:grpSpPr>
            <a:xfrm>
              <a:off x="6498381" y="3398098"/>
              <a:ext cx="590546" cy="139730"/>
              <a:chOff x="2226224" y="1975365"/>
              <a:chExt cx="945658" cy="310896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BDB5A9A7-29C6-7347-BAF9-A9D2A9D790B0}"/>
                  </a:ext>
                </a:extLst>
              </p:cNvPr>
              <p:cNvSpPr/>
              <p:nvPr/>
            </p:nvSpPr>
            <p:spPr>
              <a:xfrm>
                <a:off x="2226224" y="1975365"/>
                <a:ext cx="945658" cy="31089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6" dirty="0"/>
              </a:p>
            </p:txBody>
          </p:sp>
          <p:sp>
            <p:nvSpPr>
              <p:cNvPr id="91" name="Triangle 90">
                <a:extLst>
                  <a:ext uri="{FF2B5EF4-FFF2-40B4-BE49-F238E27FC236}">
                    <a16:creationId xmlns:a16="http://schemas.microsoft.com/office/drawing/2014/main" id="{885327C6-CE7F-D245-BC61-FD9E2C27256E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2147793" y="2066989"/>
                <a:ext cx="292607" cy="124806"/>
              </a:xfrm>
              <a:prstGeom prst="triangle">
                <a:avLst/>
              </a:prstGeom>
              <a:solidFill>
                <a:schemeClr val="bg2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6"/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98E703D4-952A-3D42-BE1C-2F8B67D58D5A}"/>
                </a:ext>
              </a:extLst>
            </p:cNvPr>
            <p:cNvGrpSpPr>
              <a:grpSpLocks/>
            </p:cNvGrpSpPr>
            <p:nvPr/>
          </p:nvGrpSpPr>
          <p:grpSpPr>
            <a:xfrm>
              <a:off x="7168034" y="3171381"/>
              <a:ext cx="590546" cy="139730"/>
              <a:chOff x="2226224" y="1975365"/>
              <a:chExt cx="945658" cy="310896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022ECCA8-170C-7F4C-906A-64705CD707B1}"/>
                  </a:ext>
                </a:extLst>
              </p:cNvPr>
              <p:cNvSpPr/>
              <p:nvPr/>
            </p:nvSpPr>
            <p:spPr>
              <a:xfrm>
                <a:off x="2226224" y="1975365"/>
                <a:ext cx="945658" cy="31089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6" dirty="0"/>
              </a:p>
            </p:txBody>
          </p:sp>
          <p:sp>
            <p:nvSpPr>
              <p:cNvPr id="89" name="Triangle 88">
                <a:extLst>
                  <a:ext uri="{FF2B5EF4-FFF2-40B4-BE49-F238E27FC236}">
                    <a16:creationId xmlns:a16="http://schemas.microsoft.com/office/drawing/2014/main" id="{6738A58C-0DAF-6F4C-B121-61B40B1C3929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2147793" y="2066989"/>
                <a:ext cx="292607" cy="124806"/>
              </a:xfrm>
              <a:prstGeom prst="triangle">
                <a:avLst/>
              </a:prstGeom>
              <a:solidFill>
                <a:schemeClr val="bg2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6"/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24BD9E62-0520-9F4A-B1DB-713DD515777A}"/>
                </a:ext>
              </a:extLst>
            </p:cNvPr>
            <p:cNvGrpSpPr>
              <a:grpSpLocks/>
            </p:cNvGrpSpPr>
            <p:nvPr/>
          </p:nvGrpSpPr>
          <p:grpSpPr>
            <a:xfrm>
              <a:off x="7168034" y="3395892"/>
              <a:ext cx="590546" cy="139730"/>
              <a:chOff x="2226224" y="1975365"/>
              <a:chExt cx="945658" cy="310896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49079B33-487F-DC43-9024-395D866134CF}"/>
                  </a:ext>
                </a:extLst>
              </p:cNvPr>
              <p:cNvSpPr/>
              <p:nvPr/>
            </p:nvSpPr>
            <p:spPr>
              <a:xfrm>
                <a:off x="2226224" y="1975365"/>
                <a:ext cx="945658" cy="31089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6" dirty="0"/>
              </a:p>
            </p:txBody>
          </p:sp>
          <p:sp>
            <p:nvSpPr>
              <p:cNvPr id="87" name="Triangle 86">
                <a:extLst>
                  <a:ext uri="{FF2B5EF4-FFF2-40B4-BE49-F238E27FC236}">
                    <a16:creationId xmlns:a16="http://schemas.microsoft.com/office/drawing/2014/main" id="{069C67C7-A019-D74F-8602-08AE4BFE8354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2147793" y="2066989"/>
                <a:ext cx="292607" cy="124806"/>
              </a:xfrm>
              <a:prstGeom prst="triangle">
                <a:avLst/>
              </a:prstGeom>
              <a:solidFill>
                <a:schemeClr val="bg2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6"/>
              </a:p>
            </p:txBody>
          </p: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75F435D-E821-D743-B117-BDB8F81C756A}"/>
                </a:ext>
              </a:extLst>
            </p:cNvPr>
            <p:cNvSpPr txBox="1"/>
            <p:nvPr/>
          </p:nvSpPr>
          <p:spPr>
            <a:xfrm>
              <a:off x="6670603" y="3522563"/>
              <a:ext cx="976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65" dirty="0" err="1"/>
                <a:t>Insn</a:t>
              </a:r>
              <a:r>
                <a:rPr lang="en-US" sz="1365" dirty="0"/>
                <a:t> Buffer</a:t>
              </a:r>
            </a:p>
          </p:txBody>
        </p:sp>
      </p:grpSp>
      <p:graphicFrame>
        <p:nvGraphicFramePr>
          <p:cNvPr id="94" name="Table 267">
            <a:extLst>
              <a:ext uri="{FF2B5EF4-FFF2-40B4-BE49-F238E27FC236}">
                <a16:creationId xmlns:a16="http://schemas.microsoft.com/office/drawing/2014/main" id="{3CC19B97-E598-1245-81D4-1353267E5A3A}"/>
              </a:ext>
            </a:extLst>
          </p:cNvPr>
          <p:cNvGraphicFramePr>
            <a:graphicFrameLocks noGrp="1"/>
          </p:cNvGraphicFramePr>
          <p:nvPr/>
        </p:nvGraphicFramePr>
        <p:xfrm>
          <a:off x="1704985" y="6395048"/>
          <a:ext cx="555208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604">
                  <a:extLst>
                    <a:ext uri="{9D8B030D-6E8A-4147-A177-3AD203B41FA5}">
                      <a16:colId xmlns:a16="http://schemas.microsoft.com/office/drawing/2014/main" val="1553663312"/>
                    </a:ext>
                  </a:extLst>
                </a:gridCol>
                <a:gridCol w="277604">
                  <a:extLst>
                    <a:ext uri="{9D8B030D-6E8A-4147-A177-3AD203B41FA5}">
                      <a16:colId xmlns:a16="http://schemas.microsoft.com/office/drawing/2014/main" val="1332006048"/>
                    </a:ext>
                  </a:extLst>
                </a:gridCol>
              </a:tblGrid>
              <a:tr h="148629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v0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85754"/>
                  </a:ext>
                </a:extLst>
              </a:tr>
              <a:tr h="148629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v1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046195"/>
                  </a:ext>
                </a:extLst>
              </a:tr>
              <a:tr h="148629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v2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395545"/>
                  </a:ext>
                </a:extLst>
              </a:tr>
              <a:tr h="148629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v5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357927"/>
                  </a:ext>
                </a:extLst>
              </a:tr>
            </a:tbl>
          </a:graphicData>
        </a:graphic>
      </p:graphicFrame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2B0B3B6-9D09-E745-9529-E7A1B336C750}"/>
              </a:ext>
            </a:extLst>
          </p:cNvPr>
          <p:cNvCxnSpPr>
            <a:cxnSpLocks/>
            <a:stCxn id="98" idx="2"/>
          </p:cNvCxnSpPr>
          <p:nvPr/>
        </p:nvCxnSpPr>
        <p:spPr>
          <a:xfrm flipH="1">
            <a:off x="2707740" y="7021355"/>
            <a:ext cx="1" cy="1797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3275B73-14CA-3D48-9EE5-80AD3707FB06}"/>
              </a:ext>
            </a:extLst>
          </p:cNvPr>
          <p:cNvCxnSpPr>
            <a:cxnSpLocks/>
          </p:cNvCxnSpPr>
          <p:nvPr/>
        </p:nvCxnSpPr>
        <p:spPr>
          <a:xfrm>
            <a:off x="1978755" y="7025686"/>
            <a:ext cx="0" cy="1754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5F91608-B9A8-FA4E-AA89-20A5DEBD52A7}"/>
              </a:ext>
            </a:extLst>
          </p:cNvPr>
          <p:cNvCxnSpPr>
            <a:cxnSpLocks/>
          </p:cNvCxnSpPr>
          <p:nvPr/>
        </p:nvCxnSpPr>
        <p:spPr>
          <a:xfrm flipH="1">
            <a:off x="2306779" y="6841192"/>
            <a:ext cx="19405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7C4960B2-C7E7-7243-A81E-8A17526559B6}"/>
              </a:ext>
            </a:extLst>
          </p:cNvPr>
          <p:cNvSpPr/>
          <p:nvPr/>
        </p:nvSpPr>
        <p:spPr>
          <a:xfrm>
            <a:off x="2371782" y="6617368"/>
            <a:ext cx="671916" cy="40398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70" dirty="0" err="1">
                <a:solidFill>
                  <a:schemeClr val="tx1"/>
                </a:solidFill>
              </a:rPr>
              <a:t>VDecoder</a:t>
            </a:r>
            <a:endParaRPr lang="en-US" sz="1170" dirty="0">
              <a:solidFill>
                <a:schemeClr val="tx1"/>
              </a:solidFill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25D043F-9866-B547-81FC-16D8D3BFCE14}"/>
              </a:ext>
            </a:extLst>
          </p:cNvPr>
          <p:cNvCxnSpPr>
            <a:cxnSpLocks/>
          </p:cNvCxnSpPr>
          <p:nvPr/>
        </p:nvCxnSpPr>
        <p:spPr>
          <a:xfrm flipH="1">
            <a:off x="3229771" y="6104488"/>
            <a:ext cx="5298" cy="2285812"/>
          </a:xfrm>
          <a:prstGeom prst="line">
            <a:avLst/>
          </a:prstGeom>
          <a:ln w="2540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1545195C-9E0D-6E46-B4B8-CC68A3E40971}"/>
              </a:ext>
            </a:extLst>
          </p:cNvPr>
          <p:cNvSpPr/>
          <p:nvPr/>
        </p:nvSpPr>
        <p:spPr>
          <a:xfrm>
            <a:off x="3391692" y="6099356"/>
            <a:ext cx="1057090" cy="2324702"/>
          </a:xfrm>
          <a:prstGeom prst="rect">
            <a:avLst/>
          </a:prstGeom>
          <a:solidFill>
            <a:schemeClr val="accent5">
              <a:alpha val="28336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6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A65D13F-43DB-A94C-9F0A-0F27DB9C6A3C}"/>
              </a:ext>
            </a:extLst>
          </p:cNvPr>
          <p:cNvGrpSpPr/>
          <p:nvPr/>
        </p:nvGrpSpPr>
        <p:grpSpPr>
          <a:xfrm>
            <a:off x="3776777" y="7720361"/>
            <a:ext cx="878028" cy="497713"/>
            <a:chOff x="3606918" y="3144702"/>
            <a:chExt cx="1946860" cy="1222533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9E43E9B0-C933-4E44-AF26-2B67B8D093D2}"/>
                </a:ext>
              </a:extLst>
            </p:cNvPr>
            <p:cNvSpPr/>
            <p:nvPr/>
          </p:nvSpPr>
          <p:spPr>
            <a:xfrm>
              <a:off x="3606918" y="3175753"/>
              <a:ext cx="1934244" cy="9831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365" dirty="0">
                <a:solidFill>
                  <a:schemeClr val="tx1"/>
                </a:solidFill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50522B25-E519-594A-8D15-C3514BAC96B3}"/>
                </a:ext>
              </a:extLst>
            </p:cNvPr>
            <p:cNvSpPr/>
            <p:nvPr/>
          </p:nvSpPr>
          <p:spPr>
            <a:xfrm>
              <a:off x="3684431" y="3255096"/>
              <a:ext cx="1320672" cy="36933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73" dirty="0">
                  <a:solidFill>
                    <a:schemeClr val="tx1"/>
                  </a:solidFill>
                </a:rPr>
                <a:t>4KB</a:t>
              </a:r>
              <a:endParaRPr lang="en-US" sz="1560" dirty="0">
                <a:solidFill>
                  <a:schemeClr val="tx1"/>
                </a:solidFill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A7A2456A-7341-DD42-9D83-E8A4A0F65600}"/>
                </a:ext>
              </a:extLst>
            </p:cNvPr>
            <p:cNvSpPr/>
            <p:nvPr/>
          </p:nvSpPr>
          <p:spPr>
            <a:xfrm>
              <a:off x="3684431" y="3711877"/>
              <a:ext cx="1320672" cy="36933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70" dirty="0">
                  <a:solidFill>
                    <a:schemeClr val="tx1"/>
                  </a:solidFill>
                </a:rPr>
                <a:t>4KB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907FC401-23EA-9A4F-AC99-24B1B86F0C85}"/>
                </a:ext>
              </a:extLst>
            </p:cNvPr>
            <p:cNvSpPr txBox="1"/>
            <p:nvPr/>
          </p:nvSpPr>
          <p:spPr>
            <a:xfrm rot="5400000">
              <a:off x="4643014" y="3456472"/>
              <a:ext cx="1222533" cy="598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70" dirty="0"/>
                <a:t>VRF</a:t>
              </a:r>
              <a:endParaRPr lang="en-US" sz="1756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1810F97-0733-A446-8F0C-48718ECFA56E}"/>
              </a:ext>
            </a:extLst>
          </p:cNvPr>
          <p:cNvGrpSpPr>
            <a:grpSpLocks/>
          </p:cNvGrpSpPr>
          <p:nvPr/>
        </p:nvGrpSpPr>
        <p:grpSpPr>
          <a:xfrm rot="5400000">
            <a:off x="3961754" y="6933240"/>
            <a:ext cx="1161306" cy="183921"/>
            <a:chOff x="2226224" y="1975365"/>
            <a:chExt cx="945658" cy="310896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A925728C-5A28-9943-BF82-A37382F02E48}"/>
                </a:ext>
              </a:extLst>
            </p:cNvPr>
            <p:cNvSpPr/>
            <p:nvPr/>
          </p:nvSpPr>
          <p:spPr>
            <a:xfrm>
              <a:off x="2226224" y="1975365"/>
              <a:ext cx="945658" cy="3108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  <p:sp>
          <p:nvSpPr>
            <p:cNvPr id="108" name="Triangle 107">
              <a:extLst>
                <a:ext uri="{FF2B5EF4-FFF2-40B4-BE49-F238E27FC236}">
                  <a16:creationId xmlns:a16="http://schemas.microsoft.com/office/drawing/2014/main" id="{88CDEF30-5039-744C-A2F0-20254C0A482B}"/>
                </a:ext>
              </a:extLst>
            </p:cNvPr>
            <p:cNvSpPr>
              <a:spLocks/>
            </p:cNvSpPr>
            <p:nvPr/>
          </p:nvSpPr>
          <p:spPr>
            <a:xfrm rot="5400000">
              <a:off x="2147793" y="2066989"/>
              <a:ext cx="292607" cy="124806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0709C5E-BEE8-6A46-A0C2-9690B1E8485D}"/>
              </a:ext>
            </a:extLst>
          </p:cNvPr>
          <p:cNvCxnSpPr>
            <a:cxnSpLocks/>
          </p:cNvCxnSpPr>
          <p:nvPr/>
        </p:nvCxnSpPr>
        <p:spPr>
          <a:xfrm flipV="1">
            <a:off x="3684357" y="7929593"/>
            <a:ext cx="0" cy="3708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7343496-3F76-1841-A765-D134E8830BA1}"/>
              </a:ext>
            </a:extLst>
          </p:cNvPr>
          <p:cNvCxnSpPr>
            <a:cxnSpLocks/>
          </p:cNvCxnSpPr>
          <p:nvPr/>
        </p:nvCxnSpPr>
        <p:spPr>
          <a:xfrm>
            <a:off x="3677663" y="7936217"/>
            <a:ext cx="991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C9F38002-B6A0-A24F-9DEE-DDCB8CC0C8D7}"/>
              </a:ext>
            </a:extLst>
          </p:cNvPr>
          <p:cNvCxnSpPr>
            <a:cxnSpLocks/>
          </p:cNvCxnSpPr>
          <p:nvPr/>
        </p:nvCxnSpPr>
        <p:spPr>
          <a:xfrm>
            <a:off x="4312558" y="7430983"/>
            <a:ext cx="13121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128914F-51AC-5E4D-AF5B-EF0147120381}"/>
              </a:ext>
            </a:extLst>
          </p:cNvPr>
          <p:cNvCxnSpPr>
            <a:cxnSpLocks/>
          </p:cNvCxnSpPr>
          <p:nvPr/>
        </p:nvCxnSpPr>
        <p:spPr>
          <a:xfrm>
            <a:off x="3566578" y="7613432"/>
            <a:ext cx="2373" cy="7710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337949CA-9F4B-D343-A152-05671E859434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3856122" y="7527818"/>
            <a:ext cx="96410" cy="58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B042619-A604-4F43-B90A-FF357BB47C87}"/>
              </a:ext>
            </a:extLst>
          </p:cNvPr>
          <p:cNvSpPr/>
          <p:nvPr/>
        </p:nvSpPr>
        <p:spPr>
          <a:xfrm>
            <a:off x="3496116" y="7211257"/>
            <a:ext cx="387874" cy="40398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75" dirty="0">
                <a:solidFill>
                  <a:schemeClr val="tx1"/>
                </a:solidFill>
              </a:rPr>
              <a:t>Vector index</a:t>
            </a:r>
          </a:p>
        </p:txBody>
      </p:sp>
      <p:sp>
        <p:nvSpPr>
          <p:cNvPr id="115" name="Trapezoid 114">
            <a:extLst>
              <a:ext uri="{FF2B5EF4-FFF2-40B4-BE49-F238E27FC236}">
                <a16:creationId xmlns:a16="http://schemas.microsoft.com/office/drawing/2014/main" id="{166C5D20-BEEF-4548-B1FB-EBD95980C750}"/>
              </a:ext>
            </a:extLst>
          </p:cNvPr>
          <p:cNvSpPr/>
          <p:nvPr/>
        </p:nvSpPr>
        <p:spPr>
          <a:xfrm rot="5400000">
            <a:off x="4090792" y="7366275"/>
            <a:ext cx="416793" cy="134223"/>
          </a:xfrm>
          <a:prstGeom prst="trapezoi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24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AF69218A-C7EB-C34D-995B-8625E391E97D}"/>
              </a:ext>
            </a:extLst>
          </p:cNvPr>
          <p:cNvCxnSpPr>
            <a:cxnSpLocks/>
          </p:cNvCxnSpPr>
          <p:nvPr/>
        </p:nvCxnSpPr>
        <p:spPr>
          <a:xfrm>
            <a:off x="4147338" y="7533864"/>
            <a:ext cx="96410" cy="58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B988DDC-09F0-A741-8854-DE67858ACF27}"/>
              </a:ext>
            </a:extLst>
          </p:cNvPr>
          <p:cNvSpPr/>
          <p:nvPr/>
        </p:nvSpPr>
        <p:spPr>
          <a:xfrm>
            <a:off x="3952532" y="7422179"/>
            <a:ext cx="222943" cy="2229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70" dirty="0">
                <a:solidFill>
                  <a:schemeClr val="tx1"/>
                </a:solidFill>
              </a:rPr>
              <a:t>+1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BCD5A85-B842-234D-91A8-955C8F9DB7B9}"/>
              </a:ext>
            </a:extLst>
          </p:cNvPr>
          <p:cNvCxnSpPr>
            <a:cxnSpLocks/>
          </p:cNvCxnSpPr>
          <p:nvPr/>
        </p:nvCxnSpPr>
        <p:spPr>
          <a:xfrm>
            <a:off x="4133296" y="7264277"/>
            <a:ext cx="96410" cy="58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2ABCCD5D-64A7-7347-A2DD-352DF1D6D51B}"/>
              </a:ext>
            </a:extLst>
          </p:cNvPr>
          <p:cNvSpPr txBox="1"/>
          <p:nvPr/>
        </p:nvSpPr>
        <p:spPr>
          <a:xfrm>
            <a:off x="3952532" y="7107408"/>
            <a:ext cx="272832" cy="3023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65" dirty="0"/>
              <a:t>0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82040E1-3144-9B42-88CC-3DEF7F036B38}"/>
              </a:ext>
            </a:extLst>
          </p:cNvPr>
          <p:cNvCxnSpPr>
            <a:cxnSpLocks/>
          </p:cNvCxnSpPr>
          <p:nvPr/>
        </p:nvCxnSpPr>
        <p:spPr>
          <a:xfrm>
            <a:off x="4312558" y="6848034"/>
            <a:ext cx="13121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87BD1533-93A6-8C4B-94D8-91B249CAE366}"/>
              </a:ext>
            </a:extLst>
          </p:cNvPr>
          <p:cNvCxnSpPr>
            <a:cxnSpLocks/>
            <a:endCxn id="125" idx="1"/>
          </p:cNvCxnSpPr>
          <p:nvPr/>
        </p:nvCxnSpPr>
        <p:spPr>
          <a:xfrm>
            <a:off x="3856122" y="6944869"/>
            <a:ext cx="96410" cy="58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F73189A6-8C51-474D-869F-6A35C2CDAE8F}"/>
              </a:ext>
            </a:extLst>
          </p:cNvPr>
          <p:cNvSpPr/>
          <p:nvPr/>
        </p:nvSpPr>
        <p:spPr>
          <a:xfrm>
            <a:off x="3496116" y="6628307"/>
            <a:ext cx="387874" cy="40398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75" dirty="0" err="1">
                <a:solidFill>
                  <a:schemeClr val="tx1"/>
                </a:solidFill>
              </a:rPr>
              <a:t>Insn</a:t>
            </a:r>
            <a:r>
              <a:rPr lang="en-US" sz="975" dirty="0">
                <a:solidFill>
                  <a:schemeClr val="tx1"/>
                </a:solidFill>
              </a:rPr>
              <a:t> index</a:t>
            </a:r>
          </a:p>
        </p:txBody>
      </p:sp>
      <p:sp>
        <p:nvSpPr>
          <p:cNvPr id="123" name="Trapezoid 122">
            <a:extLst>
              <a:ext uri="{FF2B5EF4-FFF2-40B4-BE49-F238E27FC236}">
                <a16:creationId xmlns:a16="http://schemas.microsoft.com/office/drawing/2014/main" id="{99C58DFE-9679-174F-B1B2-61FE904C5068}"/>
              </a:ext>
            </a:extLst>
          </p:cNvPr>
          <p:cNvSpPr/>
          <p:nvPr/>
        </p:nvSpPr>
        <p:spPr>
          <a:xfrm rot="5400000">
            <a:off x="4090792" y="6783325"/>
            <a:ext cx="416793" cy="134223"/>
          </a:xfrm>
          <a:prstGeom prst="trapezoi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24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844ED9FF-EC79-7A40-9E52-74B054E94A5A}"/>
              </a:ext>
            </a:extLst>
          </p:cNvPr>
          <p:cNvCxnSpPr>
            <a:cxnSpLocks/>
          </p:cNvCxnSpPr>
          <p:nvPr/>
        </p:nvCxnSpPr>
        <p:spPr>
          <a:xfrm>
            <a:off x="4147338" y="6950914"/>
            <a:ext cx="96410" cy="58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F15A8C1-D25C-3D46-BBA4-C4D5870CD72F}"/>
              </a:ext>
            </a:extLst>
          </p:cNvPr>
          <p:cNvSpPr/>
          <p:nvPr/>
        </p:nvSpPr>
        <p:spPr>
          <a:xfrm>
            <a:off x="3952532" y="6839229"/>
            <a:ext cx="222943" cy="2229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70" dirty="0">
                <a:solidFill>
                  <a:schemeClr val="tx1"/>
                </a:solidFill>
              </a:rPr>
              <a:t>+1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6C9D3BC8-24EC-344A-971D-438737AE3830}"/>
              </a:ext>
            </a:extLst>
          </p:cNvPr>
          <p:cNvCxnSpPr>
            <a:cxnSpLocks/>
          </p:cNvCxnSpPr>
          <p:nvPr/>
        </p:nvCxnSpPr>
        <p:spPr>
          <a:xfrm>
            <a:off x="4138101" y="6731053"/>
            <a:ext cx="96410" cy="58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342517FE-DF03-4949-A354-42550645D779}"/>
              </a:ext>
            </a:extLst>
          </p:cNvPr>
          <p:cNvSpPr txBox="1"/>
          <p:nvPr/>
        </p:nvSpPr>
        <p:spPr>
          <a:xfrm>
            <a:off x="3956709" y="6578608"/>
            <a:ext cx="272832" cy="3023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65" dirty="0"/>
              <a:t>0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C0EFBD71-B565-FB4D-958D-E5348CFE96E8}"/>
              </a:ext>
            </a:extLst>
          </p:cNvPr>
          <p:cNvCxnSpPr>
            <a:cxnSpLocks/>
          </p:cNvCxnSpPr>
          <p:nvPr/>
        </p:nvCxnSpPr>
        <p:spPr>
          <a:xfrm>
            <a:off x="4718342" y="6389203"/>
            <a:ext cx="0" cy="3043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91E7656-B5BA-FC4A-B0F8-E946CC6068F7}"/>
              </a:ext>
            </a:extLst>
          </p:cNvPr>
          <p:cNvCxnSpPr>
            <a:cxnSpLocks/>
          </p:cNvCxnSpPr>
          <p:nvPr/>
        </p:nvCxnSpPr>
        <p:spPr>
          <a:xfrm>
            <a:off x="3414990" y="6395571"/>
            <a:ext cx="1306449" cy="6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5A134BCB-A73E-DC4F-A1F5-06FCE8D110C4}"/>
              </a:ext>
            </a:extLst>
          </p:cNvPr>
          <p:cNvCxnSpPr>
            <a:cxnSpLocks/>
          </p:cNvCxnSpPr>
          <p:nvPr/>
        </p:nvCxnSpPr>
        <p:spPr>
          <a:xfrm flipV="1">
            <a:off x="3422176" y="6398815"/>
            <a:ext cx="0" cy="440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8EA05C1-573F-E141-803E-7A13E88A10EB}"/>
              </a:ext>
            </a:extLst>
          </p:cNvPr>
          <p:cNvCxnSpPr>
            <a:cxnSpLocks/>
            <a:stCxn id="122" idx="1"/>
          </p:cNvCxnSpPr>
          <p:nvPr/>
        </p:nvCxnSpPr>
        <p:spPr>
          <a:xfrm flipH="1">
            <a:off x="3444933" y="6830301"/>
            <a:ext cx="51183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D34E3E3F-E13A-9248-BC53-714EB52D1062}"/>
              </a:ext>
            </a:extLst>
          </p:cNvPr>
          <p:cNvCxnSpPr>
            <a:cxnSpLocks/>
          </p:cNvCxnSpPr>
          <p:nvPr/>
        </p:nvCxnSpPr>
        <p:spPr>
          <a:xfrm>
            <a:off x="4644078" y="6693480"/>
            <a:ext cx="80703" cy="22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EFCC94C1-A004-5343-A552-5B68491D8D04}"/>
              </a:ext>
            </a:extLst>
          </p:cNvPr>
          <p:cNvCxnSpPr>
            <a:cxnSpLocks/>
          </p:cNvCxnSpPr>
          <p:nvPr/>
        </p:nvCxnSpPr>
        <p:spPr>
          <a:xfrm>
            <a:off x="3894935" y="7370948"/>
            <a:ext cx="340401" cy="45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DE40F472-5997-BB46-9672-7B4942071426}"/>
              </a:ext>
            </a:extLst>
          </p:cNvPr>
          <p:cNvCxnSpPr>
            <a:cxnSpLocks/>
          </p:cNvCxnSpPr>
          <p:nvPr/>
        </p:nvCxnSpPr>
        <p:spPr>
          <a:xfrm flipV="1">
            <a:off x="3418085" y="6830303"/>
            <a:ext cx="0" cy="3010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7FE0C5E7-8EEF-F34A-9953-80CB7C3AC042}"/>
              </a:ext>
            </a:extLst>
          </p:cNvPr>
          <p:cNvCxnSpPr>
            <a:cxnSpLocks/>
          </p:cNvCxnSpPr>
          <p:nvPr/>
        </p:nvCxnSpPr>
        <p:spPr>
          <a:xfrm flipH="1">
            <a:off x="3418085" y="7131380"/>
            <a:ext cx="886381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AFF6C54F-36B5-7946-A8C3-F756890631D6}"/>
              </a:ext>
            </a:extLst>
          </p:cNvPr>
          <p:cNvCxnSpPr>
            <a:cxnSpLocks/>
            <a:stCxn id="115" idx="1"/>
          </p:cNvCxnSpPr>
          <p:nvPr/>
        </p:nvCxnSpPr>
        <p:spPr>
          <a:xfrm flipV="1">
            <a:off x="4299188" y="7123232"/>
            <a:ext cx="1382" cy="118534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2A901077-B9E2-724E-BF50-C97469ACF595}"/>
              </a:ext>
            </a:extLst>
          </p:cNvPr>
          <p:cNvCxnSpPr>
            <a:cxnSpLocks/>
          </p:cNvCxnSpPr>
          <p:nvPr/>
        </p:nvCxnSpPr>
        <p:spPr>
          <a:xfrm flipH="1">
            <a:off x="3011853" y="7733601"/>
            <a:ext cx="305845" cy="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00FBA925-2E4C-F44A-9101-9874B812808C}"/>
              </a:ext>
            </a:extLst>
          </p:cNvPr>
          <p:cNvCxnSpPr>
            <a:cxnSpLocks/>
          </p:cNvCxnSpPr>
          <p:nvPr/>
        </p:nvCxnSpPr>
        <p:spPr>
          <a:xfrm>
            <a:off x="3139251" y="6527530"/>
            <a:ext cx="1309174" cy="44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5BF32AE5-70F3-2E41-ADCA-0574D247595F}"/>
              </a:ext>
            </a:extLst>
          </p:cNvPr>
          <p:cNvSpPr txBox="1"/>
          <p:nvPr/>
        </p:nvSpPr>
        <p:spPr>
          <a:xfrm>
            <a:off x="3659567" y="6128582"/>
            <a:ext cx="638154" cy="300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65" dirty="0" err="1"/>
              <a:t>Vissue</a:t>
            </a:r>
            <a:endParaRPr lang="en-US" sz="1365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255555A3-B329-3549-9254-4243BE4FA773}"/>
              </a:ext>
            </a:extLst>
          </p:cNvPr>
          <p:cNvSpPr/>
          <p:nvPr/>
        </p:nvSpPr>
        <p:spPr>
          <a:xfrm>
            <a:off x="5791905" y="6099310"/>
            <a:ext cx="964829" cy="2323411"/>
          </a:xfrm>
          <a:prstGeom prst="rect">
            <a:avLst/>
          </a:prstGeom>
          <a:solidFill>
            <a:schemeClr val="accent5">
              <a:alpha val="28336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6"/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9BF77BDF-332C-1645-98DC-AE875AF165D9}"/>
              </a:ext>
            </a:extLst>
          </p:cNvPr>
          <p:cNvGrpSpPr>
            <a:grpSpLocks/>
          </p:cNvGrpSpPr>
          <p:nvPr/>
        </p:nvGrpSpPr>
        <p:grpSpPr>
          <a:xfrm rot="5400000">
            <a:off x="6511214" y="6760161"/>
            <a:ext cx="668829" cy="183921"/>
            <a:chOff x="2226224" y="1975365"/>
            <a:chExt cx="945658" cy="310896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23275900-3072-6647-A177-A67B2F1A59D1}"/>
                </a:ext>
              </a:extLst>
            </p:cNvPr>
            <p:cNvSpPr/>
            <p:nvPr/>
          </p:nvSpPr>
          <p:spPr>
            <a:xfrm>
              <a:off x="2226224" y="1975365"/>
              <a:ext cx="945658" cy="3108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  <p:sp>
          <p:nvSpPr>
            <p:cNvPr id="143" name="Triangle 142">
              <a:extLst>
                <a:ext uri="{FF2B5EF4-FFF2-40B4-BE49-F238E27FC236}">
                  <a16:creationId xmlns:a16="http://schemas.microsoft.com/office/drawing/2014/main" id="{E07DA4C6-F8C5-804F-B7EC-93AABFBC707C}"/>
                </a:ext>
              </a:extLst>
            </p:cNvPr>
            <p:cNvSpPr>
              <a:spLocks/>
            </p:cNvSpPr>
            <p:nvPr/>
          </p:nvSpPr>
          <p:spPr>
            <a:xfrm rot="5400000">
              <a:off x="2147793" y="2066989"/>
              <a:ext cx="292607" cy="124806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</p:grp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73F43DE-AA6D-4242-8ABA-3896AC0A5E67}"/>
              </a:ext>
            </a:extLst>
          </p:cNvPr>
          <p:cNvCxnSpPr>
            <a:cxnSpLocks/>
          </p:cNvCxnSpPr>
          <p:nvPr/>
        </p:nvCxnSpPr>
        <p:spPr>
          <a:xfrm flipV="1">
            <a:off x="5788839" y="6913264"/>
            <a:ext cx="135755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955D3F10-FBE2-264B-B1B7-1DF42C3C9A0E}"/>
              </a:ext>
            </a:extLst>
          </p:cNvPr>
          <p:cNvCxnSpPr/>
          <p:nvPr/>
        </p:nvCxnSpPr>
        <p:spPr>
          <a:xfrm flipV="1">
            <a:off x="5779860" y="7366143"/>
            <a:ext cx="135755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1264099E-206C-A14F-A572-03E00A82CC71}"/>
              </a:ext>
            </a:extLst>
          </p:cNvPr>
          <p:cNvCxnSpPr>
            <a:cxnSpLocks/>
          </p:cNvCxnSpPr>
          <p:nvPr/>
        </p:nvCxnSpPr>
        <p:spPr>
          <a:xfrm flipV="1">
            <a:off x="6516069" y="6889277"/>
            <a:ext cx="237599" cy="2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6643F2AB-34BB-8D4E-BCF0-178B8BD02067}"/>
              </a:ext>
            </a:extLst>
          </p:cNvPr>
          <p:cNvSpPr txBox="1"/>
          <p:nvPr/>
        </p:nvSpPr>
        <p:spPr>
          <a:xfrm>
            <a:off x="5863832" y="6122503"/>
            <a:ext cx="836447" cy="300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65" dirty="0" err="1"/>
              <a:t>VExecute</a:t>
            </a:r>
            <a:endParaRPr lang="en-US" sz="1365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F90483EE-4390-D94A-B52D-ACEAC5A93627}"/>
              </a:ext>
            </a:extLst>
          </p:cNvPr>
          <p:cNvSpPr txBox="1"/>
          <p:nvPr/>
        </p:nvSpPr>
        <p:spPr>
          <a:xfrm rot="5400000">
            <a:off x="6627136" y="6752996"/>
            <a:ext cx="471604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70" dirty="0"/>
              <a:t>Data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38C72442-751B-BE40-B923-8863366C2891}"/>
              </a:ext>
            </a:extLst>
          </p:cNvPr>
          <p:cNvCxnSpPr>
            <a:cxnSpLocks/>
          </p:cNvCxnSpPr>
          <p:nvPr/>
        </p:nvCxnSpPr>
        <p:spPr>
          <a:xfrm>
            <a:off x="6651254" y="7739586"/>
            <a:ext cx="111394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B631FB6A-B5BC-934C-8220-C5FC9C0E6376}"/>
              </a:ext>
            </a:extLst>
          </p:cNvPr>
          <p:cNvGrpSpPr>
            <a:grpSpLocks/>
          </p:cNvGrpSpPr>
          <p:nvPr/>
        </p:nvGrpSpPr>
        <p:grpSpPr>
          <a:xfrm rot="5400000">
            <a:off x="6511215" y="7629833"/>
            <a:ext cx="668829" cy="183921"/>
            <a:chOff x="2226224" y="1975365"/>
            <a:chExt cx="945658" cy="310896"/>
          </a:xfrm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AF96D60F-CAF1-9B45-9AC9-61D17261A714}"/>
                </a:ext>
              </a:extLst>
            </p:cNvPr>
            <p:cNvSpPr/>
            <p:nvPr/>
          </p:nvSpPr>
          <p:spPr>
            <a:xfrm>
              <a:off x="2226224" y="1975365"/>
              <a:ext cx="945658" cy="3108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  <p:sp>
          <p:nvSpPr>
            <p:cNvPr id="152" name="Triangle 151">
              <a:extLst>
                <a:ext uri="{FF2B5EF4-FFF2-40B4-BE49-F238E27FC236}">
                  <a16:creationId xmlns:a16="http://schemas.microsoft.com/office/drawing/2014/main" id="{4FB40F5A-FEE3-C843-A032-4ED9BA774BA8}"/>
                </a:ext>
              </a:extLst>
            </p:cNvPr>
            <p:cNvSpPr>
              <a:spLocks/>
            </p:cNvSpPr>
            <p:nvPr/>
          </p:nvSpPr>
          <p:spPr>
            <a:xfrm rot="5400000">
              <a:off x="2147793" y="2066989"/>
              <a:ext cx="292607" cy="124806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4ADFC937-3FF4-2A41-8F91-9597508F549E}"/>
              </a:ext>
            </a:extLst>
          </p:cNvPr>
          <p:cNvSpPr txBox="1"/>
          <p:nvPr/>
        </p:nvSpPr>
        <p:spPr>
          <a:xfrm rot="5400000">
            <a:off x="6525347" y="7622668"/>
            <a:ext cx="675185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70" dirty="0"/>
              <a:t>Address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B7F6FE91-95D0-5041-A638-A2BD9E1BA0D7}"/>
              </a:ext>
            </a:extLst>
          </p:cNvPr>
          <p:cNvSpPr/>
          <p:nvPr/>
        </p:nvSpPr>
        <p:spPr>
          <a:xfrm flipH="1">
            <a:off x="5912232" y="6513197"/>
            <a:ext cx="320806" cy="2334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951" dirty="0">
                <a:solidFill>
                  <a:schemeClr val="tx1"/>
                </a:solidFill>
              </a:rPr>
              <a:t>×</a:t>
            </a:r>
          </a:p>
        </p:txBody>
      </p:sp>
      <p:sp>
        <p:nvSpPr>
          <p:cNvPr id="155" name="Trapezoid 154">
            <a:extLst>
              <a:ext uri="{FF2B5EF4-FFF2-40B4-BE49-F238E27FC236}">
                <a16:creationId xmlns:a16="http://schemas.microsoft.com/office/drawing/2014/main" id="{97A88926-4021-AC49-ACBA-9FFAB91D233C}"/>
              </a:ext>
            </a:extLst>
          </p:cNvPr>
          <p:cNvSpPr/>
          <p:nvPr/>
        </p:nvSpPr>
        <p:spPr>
          <a:xfrm rot="5400000">
            <a:off x="6303549" y="6822070"/>
            <a:ext cx="416793" cy="134223"/>
          </a:xfrm>
          <a:prstGeom prst="trapezoi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24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BE05C323-65EE-9446-B9FD-A24EE1ED4FA1}"/>
              </a:ext>
            </a:extLst>
          </p:cNvPr>
          <p:cNvCxnSpPr>
            <a:cxnSpLocks/>
          </p:cNvCxnSpPr>
          <p:nvPr/>
        </p:nvCxnSpPr>
        <p:spPr>
          <a:xfrm flipV="1">
            <a:off x="5779860" y="6577108"/>
            <a:ext cx="135755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44665D3F-9085-7D4C-B1E5-D8FFFF9FDA82}"/>
              </a:ext>
            </a:extLst>
          </p:cNvPr>
          <p:cNvCxnSpPr>
            <a:cxnSpLocks/>
          </p:cNvCxnSpPr>
          <p:nvPr/>
        </p:nvCxnSpPr>
        <p:spPr>
          <a:xfrm>
            <a:off x="6640183" y="6147325"/>
            <a:ext cx="11072" cy="15922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0DE2BA45-D1EB-3A4F-86DF-31C1F6C0056F}"/>
              </a:ext>
            </a:extLst>
          </p:cNvPr>
          <p:cNvGrpSpPr>
            <a:grpSpLocks/>
          </p:cNvGrpSpPr>
          <p:nvPr/>
        </p:nvGrpSpPr>
        <p:grpSpPr>
          <a:xfrm rot="5400000">
            <a:off x="5480155" y="6542472"/>
            <a:ext cx="415193" cy="183921"/>
            <a:chOff x="2226224" y="1975365"/>
            <a:chExt cx="945658" cy="310896"/>
          </a:xfrm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50450239-9B0D-3547-9378-6681B6A327D9}"/>
                </a:ext>
              </a:extLst>
            </p:cNvPr>
            <p:cNvSpPr/>
            <p:nvPr/>
          </p:nvSpPr>
          <p:spPr>
            <a:xfrm>
              <a:off x="2226224" y="1975365"/>
              <a:ext cx="945658" cy="3108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 dirty="0"/>
            </a:p>
          </p:txBody>
        </p:sp>
        <p:sp>
          <p:nvSpPr>
            <p:cNvPr id="160" name="Triangle 159">
              <a:extLst>
                <a:ext uri="{FF2B5EF4-FFF2-40B4-BE49-F238E27FC236}">
                  <a16:creationId xmlns:a16="http://schemas.microsoft.com/office/drawing/2014/main" id="{82F0B07E-C054-7349-9945-4743BBBFA52F}"/>
                </a:ext>
              </a:extLst>
            </p:cNvPr>
            <p:cNvSpPr>
              <a:spLocks/>
            </p:cNvSpPr>
            <p:nvPr/>
          </p:nvSpPr>
          <p:spPr>
            <a:xfrm rot="5400000">
              <a:off x="2147793" y="2066989"/>
              <a:ext cx="292607" cy="124806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</p:grp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1F07EB0F-F62A-F647-B325-9509B631BA75}"/>
              </a:ext>
            </a:extLst>
          </p:cNvPr>
          <p:cNvCxnSpPr>
            <a:cxnSpLocks/>
          </p:cNvCxnSpPr>
          <p:nvPr/>
        </p:nvCxnSpPr>
        <p:spPr>
          <a:xfrm>
            <a:off x="6312255" y="6811733"/>
            <a:ext cx="1432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18E91B9-5A9C-DC45-8126-38FC6D77B584}"/>
              </a:ext>
            </a:extLst>
          </p:cNvPr>
          <p:cNvCxnSpPr>
            <a:cxnSpLocks/>
          </p:cNvCxnSpPr>
          <p:nvPr/>
        </p:nvCxnSpPr>
        <p:spPr>
          <a:xfrm>
            <a:off x="6312255" y="6623503"/>
            <a:ext cx="0" cy="1988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9E064904-2FA0-7E49-8EA4-5715A2AC4E74}"/>
              </a:ext>
            </a:extLst>
          </p:cNvPr>
          <p:cNvCxnSpPr>
            <a:cxnSpLocks/>
            <a:stCxn id="154" idx="1"/>
          </p:cNvCxnSpPr>
          <p:nvPr/>
        </p:nvCxnSpPr>
        <p:spPr>
          <a:xfrm>
            <a:off x="6233038" y="6629907"/>
            <a:ext cx="825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38B03B95-DE31-A64C-B785-2F931AB39509}"/>
              </a:ext>
            </a:extLst>
          </p:cNvPr>
          <p:cNvCxnSpPr>
            <a:cxnSpLocks/>
          </p:cNvCxnSpPr>
          <p:nvPr/>
        </p:nvCxnSpPr>
        <p:spPr>
          <a:xfrm>
            <a:off x="6307770" y="6978940"/>
            <a:ext cx="1432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8C3C9A3A-06DC-DE42-BA00-5EA63C57D82D}"/>
              </a:ext>
            </a:extLst>
          </p:cNvPr>
          <p:cNvCxnSpPr>
            <a:cxnSpLocks/>
          </p:cNvCxnSpPr>
          <p:nvPr/>
        </p:nvCxnSpPr>
        <p:spPr>
          <a:xfrm>
            <a:off x="6313138" y="6969844"/>
            <a:ext cx="0" cy="1654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47520A48-134A-C945-A989-F7ACAB958B23}"/>
              </a:ext>
            </a:extLst>
          </p:cNvPr>
          <p:cNvCxnSpPr>
            <a:cxnSpLocks/>
          </p:cNvCxnSpPr>
          <p:nvPr/>
        </p:nvCxnSpPr>
        <p:spPr>
          <a:xfrm>
            <a:off x="6240774" y="7135285"/>
            <a:ext cx="825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A701B6F-0B73-F345-9A7E-E65BEBD655D8}"/>
              </a:ext>
            </a:extLst>
          </p:cNvPr>
          <p:cNvGrpSpPr/>
          <p:nvPr/>
        </p:nvGrpSpPr>
        <p:grpSpPr>
          <a:xfrm>
            <a:off x="5894859" y="6785461"/>
            <a:ext cx="405358" cy="682228"/>
            <a:chOff x="8834795" y="1944373"/>
            <a:chExt cx="523518" cy="699539"/>
          </a:xfrm>
        </p:grpSpPr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BE6A0085-150F-864A-A159-30DE6F7CDCD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861047" y="1944373"/>
              <a:ext cx="497266" cy="699539"/>
              <a:chOff x="8877043" y="1944373"/>
              <a:chExt cx="854891" cy="1202635"/>
            </a:xfrm>
          </p:grpSpPr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D65554F1-CAEE-B04F-AFE6-4E4BB4BD6414}"/>
                  </a:ext>
                </a:extLst>
              </p:cNvPr>
              <p:cNvGrpSpPr/>
              <p:nvPr/>
            </p:nvGrpSpPr>
            <p:grpSpPr>
              <a:xfrm rot="5400000">
                <a:off x="8649179" y="2172237"/>
                <a:ext cx="1202635" cy="746908"/>
                <a:chOff x="8627166" y="2161394"/>
                <a:chExt cx="1202635" cy="736273"/>
              </a:xfrm>
            </p:grpSpPr>
            <p:sp>
              <p:nvSpPr>
                <p:cNvPr id="172" name="Trapezoid 171">
                  <a:extLst>
                    <a:ext uri="{FF2B5EF4-FFF2-40B4-BE49-F238E27FC236}">
                      <a16:creationId xmlns:a16="http://schemas.microsoft.com/office/drawing/2014/main" id="{6C1EF5E2-13B2-EE43-9594-B9AC827A25E3}"/>
                    </a:ext>
                  </a:extLst>
                </p:cNvPr>
                <p:cNvSpPr/>
                <p:nvPr/>
              </p:nvSpPr>
              <p:spPr>
                <a:xfrm>
                  <a:off x="8627166" y="2161394"/>
                  <a:ext cx="1202635" cy="736273"/>
                </a:xfrm>
                <a:prstGeom prst="trapezoid">
                  <a:avLst>
                    <a:gd name="adj" fmla="val 31621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6"/>
                </a:p>
              </p:txBody>
            </p:sp>
            <p:sp>
              <p:nvSpPr>
                <p:cNvPr id="173" name="Triangle 172">
                  <a:extLst>
                    <a:ext uri="{FF2B5EF4-FFF2-40B4-BE49-F238E27FC236}">
                      <a16:creationId xmlns:a16="http://schemas.microsoft.com/office/drawing/2014/main" id="{6BA69E65-1E92-E448-9360-D288769D607C}"/>
                    </a:ext>
                  </a:extLst>
                </p:cNvPr>
                <p:cNvSpPr/>
                <p:nvPr/>
              </p:nvSpPr>
              <p:spPr>
                <a:xfrm>
                  <a:off x="9039640" y="2608300"/>
                  <a:ext cx="382205" cy="283985"/>
                </a:xfrm>
                <a:prstGeom prst="triangl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6"/>
                </a:p>
              </p:txBody>
            </p:sp>
          </p:grp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D603BA3F-BD9D-534D-B6AF-7CC2D44CA4F0}"/>
                  </a:ext>
                </a:extLst>
              </p:cNvPr>
              <p:cNvSpPr txBox="1"/>
              <p:nvPr/>
            </p:nvSpPr>
            <p:spPr>
              <a:xfrm rot="5400000">
                <a:off x="9050609" y="2256995"/>
                <a:ext cx="757876" cy="60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70" dirty="0"/>
                  <a:t>ALU</a:t>
                </a:r>
                <a:endParaRPr lang="en-US" sz="1756" dirty="0"/>
              </a:p>
            </p:txBody>
          </p:sp>
        </p:grpSp>
        <p:sp>
          <p:nvSpPr>
            <p:cNvPr id="169" name="Triangle 168">
              <a:extLst>
                <a:ext uri="{FF2B5EF4-FFF2-40B4-BE49-F238E27FC236}">
                  <a16:creationId xmlns:a16="http://schemas.microsoft.com/office/drawing/2014/main" id="{B2512824-355C-0840-A07B-A4C6B5DBBFAB}"/>
                </a:ext>
              </a:extLst>
            </p:cNvPr>
            <p:cNvSpPr/>
            <p:nvPr/>
          </p:nvSpPr>
          <p:spPr>
            <a:xfrm rot="5400000">
              <a:off x="8807422" y="2211671"/>
              <a:ext cx="222318" cy="167572"/>
            </a:xfrm>
            <a:prstGeom prst="triangle">
              <a:avLst/>
            </a:prstGeom>
            <a:solidFill>
              <a:srgbClr val="D2E4F4"/>
            </a:solidFill>
            <a:ln w="12700">
              <a:solidFill>
                <a:srgbClr val="D2E4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</p:grp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AC0CE82-0965-8F42-8FAE-5D945653A5FC}"/>
              </a:ext>
            </a:extLst>
          </p:cNvPr>
          <p:cNvCxnSpPr>
            <a:cxnSpLocks/>
          </p:cNvCxnSpPr>
          <p:nvPr/>
        </p:nvCxnSpPr>
        <p:spPr>
          <a:xfrm flipV="1">
            <a:off x="5784090" y="6692317"/>
            <a:ext cx="135755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29DD4ABB-1D7F-2A4D-8192-37ED64EE979E}"/>
              </a:ext>
            </a:extLst>
          </p:cNvPr>
          <p:cNvSpPr txBox="1"/>
          <p:nvPr/>
        </p:nvSpPr>
        <p:spPr>
          <a:xfrm rot="5400000">
            <a:off x="5484228" y="6520330"/>
            <a:ext cx="405880" cy="257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73" dirty="0" err="1"/>
              <a:t>Mul</a:t>
            </a:r>
            <a:endParaRPr lang="en-US" sz="1073" dirty="0"/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57B815F2-4F82-8946-83E6-2B0C403FE90F}"/>
              </a:ext>
            </a:extLst>
          </p:cNvPr>
          <p:cNvGrpSpPr>
            <a:grpSpLocks/>
          </p:cNvGrpSpPr>
          <p:nvPr/>
        </p:nvGrpSpPr>
        <p:grpSpPr>
          <a:xfrm rot="5400000">
            <a:off x="5114084" y="7374658"/>
            <a:ext cx="1161695" cy="183921"/>
            <a:chOff x="2226224" y="1975365"/>
            <a:chExt cx="945658" cy="310896"/>
          </a:xfrm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6833C452-04FB-C342-89B5-693FFFCC5681}"/>
                </a:ext>
              </a:extLst>
            </p:cNvPr>
            <p:cNvSpPr/>
            <p:nvPr/>
          </p:nvSpPr>
          <p:spPr>
            <a:xfrm>
              <a:off x="2226224" y="1975365"/>
              <a:ext cx="945658" cy="3108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  <p:sp>
          <p:nvSpPr>
            <p:cNvPr id="178" name="Triangle 177">
              <a:extLst>
                <a:ext uri="{FF2B5EF4-FFF2-40B4-BE49-F238E27FC236}">
                  <a16:creationId xmlns:a16="http://schemas.microsoft.com/office/drawing/2014/main" id="{BB819ED3-CBC4-F44D-B5EB-BE36F6A804C7}"/>
                </a:ext>
              </a:extLst>
            </p:cNvPr>
            <p:cNvSpPr>
              <a:spLocks/>
            </p:cNvSpPr>
            <p:nvPr/>
          </p:nvSpPr>
          <p:spPr>
            <a:xfrm rot="5400000">
              <a:off x="2147793" y="2066989"/>
              <a:ext cx="292607" cy="124806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</p:grpSp>
      <p:sp>
        <p:nvSpPr>
          <p:cNvPr id="180" name="TextBox 179">
            <a:extLst>
              <a:ext uri="{FF2B5EF4-FFF2-40B4-BE49-F238E27FC236}">
                <a16:creationId xmlns:a16="http://schemas.microsoft.com/office/drawing/2014/main" id="{414BDD50-3097-EF44-A8E4-A81078E6EA4A}"/>
              </a:ext>
            </a:extLst>
          </p:cNvPr>
          <p:cNvSpPr txBox="1"/>
          <p:nvPr/>
        </p:nvSpPr>
        <p:spPr>
          <a:xfrm>
            <a:off x="1586267" y="5848189"/>
            <a:ext cx="1499739" cy="300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65" dirty="0"/>
              <a:t>Decode &amp; Rename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DA597ED-22A3-5E49-9315-CEB7F3F8EBE7}"/>
              </a:ext>
            </a:extLst>
          </p:cNvPr>
          <p:cNvSpPr txBox="1"/>
          <p:nvPr/>
        </p:nvSpPr>
        <p:spPr>
          <a:xfrm>
            <a:off x="3292268" y="5848190"/>
            <a:ext cx="736394" cy="300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65" dirty="0"/>
              <a:t>Execute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6995B332-CD35-ED45-841F-5650DB164866}"/>
              </a:ext>
            </a:extLst>
          </p:cNvPr>
          <p:cNvSpPr/>
          <p:nvPr/>
        </p:nvSpPr>
        <p:spPr>
          <a:xfrm>
            <a:off x="6949280" y="6099311"/>
            <a:ext cx="295551" cy="2323409"/>
          </a:xfrm>
          <a:prstGeom prst="rect">
            <a:avLst/>
          </a:prstGeom>
          <a:solidFill>
            <a:schemeClr val="accent5">
              <a:alpha val="28336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6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43195161-8B60-9E4C-898E-53C9A9944905}"/>
              </a:ext>
            </a:extLst>
          </p:cNvPr>
          <p:cNvSpPr txBox="1"/>
          <p:nvPr/>
        </p:nvSpPr>
        <p:spPr>
          <a:xfrm rot="16200000" flipH="1">
            <a:off x="6671301" y="6357994"/>
            <a:ext cx="787421" cy="2701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70" dirty="0" err="1"/>
              <a:t>VMemory</a:t>
            </a:r>
            <a:endParaRPr lang="en-US" sz="1170" dirty="0"/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6A89DC80-F9E9-BF44-9A70-8161228D5656}"/>
              </a:ext>
            </a:extLst>
          </p:cNvPr>
          <p:cNvGrpSpPr>
            <a:grpSpLocks/>
          </p:cNvGrpSpPr>
          <p:nvPr/>
        </p:nvGrpSpPr>
        <p:grpSpPr>
          <a:xfrm rot="5400000">
            <a:off x="6772632" y="7197913"/>
            <a:ext cx="1161695" cy="183921"/>
            <a:chOff x="2226224" y="1975365"/>
            <a:chExt cx="945658" cy="310896"/>
          </a:xfrm>
        </p:grpSpPr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FEE9832C-63AF-234A-8238-32D815A75AAE}"/>
                </a:ext>
              </a:extLst>
            </p:cNvPr>
            <p:cNvSpPr/>
            <p:nvPr/>
          </p:nvSpPr>
          <p:spPr>
            <a:xfrm>
              <a:off x="2226224" y="1975365"/>
              <a:ext cx="945658" cy="3108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  <p:sp>
          <p:nvSpPr>
            <p:cNvPr id="186" name="Triangle 185">
              <a:extLst>
                <a:ext uri="{FF2B5EF4-FFF2-40B4-BE49-F238E27FC236}">
                  <a16:creationId xmlns:a16="http://schemas.microsoft.com/office/drawing/2014/main" id="{C77EBAD2-4C5F-C549-B2B4-AA6BE4148E48}"/>
                </a:ext>
              </a:extLst>
            </p:cNvPr>
            <p:cNvSpPr>
              <a:spLocks/>
            </p:cNvSpPr>
            <p:nvPr/>
          </p:nvSpPr>
          <p:spPr>
            <a:xfrm rot="5400000">
              <a:off x="2147793" y="2066989"/>
              <a:ext cx="292607" cy="124806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</p:grpSp>
      <p:sp>
        <p:nvSpPr>
          <p:cNvPr id="187" name="Rectangle 186">
            <a:extLst>
              <a:ext uri="{FF2B5EF4-FFF2-40B4-BE49-F238E27FC236}">
                <a16:creationId xmlns:a16="http://schemas.microsoft.com/office/drawing/2014/main" id="{B22FE922-4B16-0D46-8497-D594173C6068}"/>
              </a:ext>
            </a:extLst>
          </p:cNvPr>
          <p:cNvSpPr/>
          <p:nvPr/>
        </p:nvSpPr>
        <p:spPr>
          <a:xfrm>
            <a:off x="7000762" y="7979102"/>
            <a:ext cx="739981" cy="2269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70" dirty="0">
                <a:solidFill>
                  <a:schemeClr val="tx1"/>
                </a:solidFill>
              </a:rPr>
              <a:t>4KB D$</a:t>
            </a:r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25E4B17A-9C55-0A45-96EC-2FB1FDC461DF}"/>
              </a:ext>
            </a:extLst>
          </p:cNvPr>
          <p:cNvCxnSpPr>
            <a:cxnSpLocks/>
          </p:cNvCxnSpPr>
          <p:nvPr/>
        </p:nvCxnSpPr>
        <p:spPr>
          <a:xfrm>
            <a:off x="6936773" y="6889180"/>
            <a:ext cx="32190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1BD9D767-DE8F-EC41-9B77-74CC4FAEA7D5}"/>
              </a:ext>
            </a:extLst>
          </p:cNvPr>
          <p:cNvCxnSpPr>
            <a:cxnSpLocks/>
          </p:cNvCxnSpPr>
          <p:nvPr/>
        </p:nvCxnSpPr>
        <p:spPr>
          <a:xfrm>
            <a:off x="7147570" y="6151169"/>
            <a:ext cx="21707" cy="18314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D81FD1BB-09C1-7C45-AD5E-F367C8EA2C21}"/>
              </a:ext>
            </a:extLst>
          </p:cNvPr>
          <p:cNvCxnSpPr>
            <a:cxnSpLocks/>
          </p:cNvCxnSpPr>
          <p:nvPr/>
        </p:nvCxnSpPr>
        <p:spPr>
          <a:xfrm>
            <a:off x="7078151" y="7717405"/>
            <a:ext cx="2751" cy="2651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CC3914C6-DB15-BF48-9867-EDB7EB7779D3}"/>
              </a:ext>
            </a:extLst>
          </p:cNvPr>
          <p:cNvCxnSpPr>
            <a:cxnSpLocks/>
          </p:cNvCxnSpPr>
          <p:nvPr/>
        </p:nvCxnSpPr>
        <p:spPr>
          <a:xfrm>
            <a:off x="6950388" y="7720811"/>
            <a:ext cx="127762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rapezoid 191">
            <a:extLst>
              <a:ext uri="{FF2B5EF4-FFF2-40B4-BE49-F238E27FC236}">
                <a16:creationId xmlns:a16="http://schemas.microsoft.com/office/drawing/2014/main" id="{377D6ED2-4E51-D941-8292-AAE7F2C8A7ED}"/>
              </a:ext>
            </a:extLst>
          </p:cNvPr>
          <p:cNvSpPr/>
          <p:nvPr/>
        </p:nvSpPr>
        <p:spPr>
          <a:xfrm rot="5400000">
            <a:off x="7551603" y="7072927"/>
            <a:ext cx="416793" cy="134223"/>
          </a:xfrm>
          <a:prstGeom prst="trapezoi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24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A40F03CF-0884-2741-BA93-68ABC82967ED}"/>
              </a:ext>
            </a:extLst>
          </p:cNvPr>
          <p:cNvCxnSpPr>
            <a:cxnSpLocks/>
          </p:cNvCxnSpPr>
          <p:nvPr/>
        </p:nvCxnSpPr>
        <p:spPr>
          <a:xfrm flipV="1">
            <a:off x="7457491" y="7064813"/>
            <a:ext cx="237599" cy="2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F59E5D8D-87E3-7E4E-8717-9BC021B5D075}"/>
              </a:ext>
            </a:extLst>
          </p:cNvPr>
          <p:cNvCxnSpPr>
            <a:cxnSpLocks/>
          </p:cNvCxnSpPr>
          <p:nvPr/>
        </p:nvCxnSpPr>
        <p:spPr>
          <a:xfrm>
            <a:off x="7601804" y="7243153"/>
            <a:ext cx="0" cy="735949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6E061487-752A-0245-AC7D-DB203DECC1CE}"/>
              </a:ext>
            </a:extLst>
          </p:cNvPr>
          <p:cNvCxnSpPr>
            <a:cxnSpLocks/>
          </p:cNvCxnSpPr>
          <p:nvPr/>
        </p:nvCxnSpPr>
        <p:spPr>
          <a:xfrm>
            <a:off x="7598294" y="7252960"/>
            <a:ext cx="92966" cy="55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24B69C43-E8E8-5A42-9B87-49A36C74694E}"/>
              </a:ext>
            </a:extLst>
          </p:cNvPr>
          <p:cNvCxnSpPr>
            <a:cxnSpLocks/>
            <a:stCxn id="192" idx="0"/>
          </p:cNvCxnSpPr>
          <p:nvPr/>
        </p:nvCxnSpPr>
        <p:spPr>
          <a:xfrm flipV="1">
            <a:off x="7827110" y="7140038"/>
            <a:ext cx="163927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05FE7659-A3B6-6C48-97A1-C9A55C3CA450}"/>
              </a:ext>
            </a:extLst>
          </p:cNvPr>
          <p:cNvCxnSpPr>
            <a:cxnSpLocks/>
          </p:cNvCxnSpPr>
          <p:nvPr/>
        </p:nvCxnSpPr>
        <p:spPr>
          <a:xfrm>
            <a:off x="7991042" y="6153875"/>
            <a:ext cx="3350" cy="214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734F76AC-F5D3-4343-840D-F35FFB91E8AA}"/>
              </a:ext>
            </a:extLst>
          </p:cNvPr>
          <p:cNvSpPr txBox="1"/>
          <p:nvPr/>
        </p:nvSpPr>
        <p:spPr>
          <a:xfrm rot="16200000" flipH="1">
            <a:off x="7266064" y="6416709"/>
            <a:ext cx="898003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70" dirty="0" err="1"/>
              <a:t>VWriteback</a:t>
            </a:r>
            <a:endParaRPr lang="en-US" sz="1170" dirty="0"/>
          </a:p>
        </p:txBody>
      </p: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8206BB18-88D6-FD46-BCA7-9778B2A8F208}"/>
              </a:ext>
            </a:extLst>
          </p:cNvPr>
          <p:cNvCxnSpPr>
            <a:cxnSpLocks/>
          </p:cNvCxnSpPr>
          <p:nvPr/>
        </p:nvCxnSpPr>
        <p:spPr>
          <a:xfrm>
            <a:off x="7452867" y="7513935"/>
            <a:ext cx="390440" cy="17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4ADFE5EE-5E15-E141-ABFD-23C6940EC6C2}"/>
              </a:ext>
            </a:extLst>
          </p:cNvPr>
          <p:cNvSpPr/>
          <p:nvPr/>
        </p:nvSpPr>
        <p:spPr>
          <a:xfrm>
            <a:off x="4635109" y="6097423"/>
            <a:ext cx="964829" cy="2324703"/>
          </a:xfrm>
          <a:prstGeom prst="rect">
            <a:avLst/>
          </a:prstGeom>
          <a:solidFill>
            <a:schemeClr val="accent5">
              <a:alpha val="28336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6"/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BFC56239-1A2D-A944-A241-91994CC58CB9}"/>
              </a:ext>
            </a:extLst>
          </p:cNvPr>
          <p:cNvCxnSpPr>
            <a:cxnSpLocks/>
          </p:cNvCxnSpPr>
          <p:nvPr/>
        </p:nvCxnSpPr>
        <p:spPr>
          <a:xfrm flipV="1">
            <a:off x="5368135" y="6620803"/>
            <a:ext cx="237599" cy="2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rapezoid 201">
            <a:extLst>
              <a:ext uri="{FF2B5EF4-FFF2-40B4-BE49-F238E27FC236}">
                <a16:creationId xmlns:a16="http://schemas.microsoft.com/office/drawing/2014/main" id="{3675EB3C-5E7F-9244-A6AB-2B034EC8558D}"/>
              </a:ext>
            </a:extLst>
          </p:cNvPr>
          <p:cNvSpPr/>
          <p:nvPr/>
        </p:nvSpPr>
        <p:spPr>
          <a:xfrm rot="5400000">
            <a:off x="5189858" y="6556393"/>
            <a:ext cx="416793" cy="134223"/>
          </a:xfrm>
          <a:prstGeom prst="trapezoi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24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6EAE8CAA-4A96-B148-8871-99A01524D394}"/>
              </a:ext>
            </a:extLst>
          </p:cNvPr>
          <p:cNvCxnSpPr>
            <a:cxnSpLocks/>
          </p:cNvCxnSpPr>
          <p:nvPr/>
        </p:nvCxnSpPr>
        <p:spPr>
          <a:xfrm flipV="1">
            <a:off x="5364446" y="7546541"/>
            <a:ext cx="237599" cy="2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rapezoid 203">
            <a:extLst>
              <a:ext uri="{FF2B5EF4-FFF2-40B4-BE49-F238E27FC236}">
                <a16:creationId xmlns:a16="http://schemas.microsoft.com/office/drawing/2014/main" id="{ADA4B298-B94A-564B-B9A7-C0858925ABC2}"/>
              </a:ext>
            </a:extLst>
          </p:cNvPr>
          <p:cNvSpPr/>
          <p:nvPr/>
        </p:nvSpPr>
        <p:spPr>
          <a:xfrm rot="5400000">
            <a:off x="5193235" y="7459666"/>
            <a:ext cx="416793" cy="134223"/>
          </a:xfrm>
          <a:prstGeom prst="trapezoi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24" dirty="0">
                <a:solidFill>
                  <a:schemeClr val="tx1"/>
                </a:solidFill>
              </a:rPr>
              <a:t>MUX</a:t>
            </a:r>
          </a:p>
        </p:txBody>
      </p: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B31D5BC1-8A15-EA47-ACC0-527AD9B85BFC}"/>
              </a:ext>
            </a:extLst>
          </p:cNvPr>
          <p:cNvGrpSpPr/>
          <p:nvPr/>
        </p:nvGrpSpPr>
        <p:grpSpPr>
          <a:xfrm>
            <a:off x="4806597" y="7739586"/>
            <a:ext cx="887678" cy="472518"/>
            <a:chOff x="4514085" y="5932768"/>
            <a:chExt cx="910202" cy="484508"/>
          </a:xfrm>
        </p:grpSpPr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ABD24460-2156-FA4B-8151-9851B29514AB}"/>
                </a:ext>
              </a:extLst>
            </p:cNvPr>
            <p:cNvGrpSpPr/>
            <p:nvPr/>
          </p:nvGrpSpPr>
          <p:grpSpPr>
            <a:xfrm>
              <a:off x="4514085" y="5978221"/>
              <a:ext cx="910202" cy="439055"/>
              <a:chOff x="4080960" y="5797770"/>
              <a:chExt cx="910202" cy="439055"/>
            </a:xfrm>
          </p:grpSpPr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9A3A8766-5BA1-A846-A235-DF506EEAC1CD}"/>
                  </a:ext>
                </a:extLst>
              </p:cNvPr>
              <p:cNvSpPr/>
              <p:nvPr/>
            </p:nvSpPr>
            <p:spPr>
              <a:xfrm>
                <a:off x="4125700" y="5797770"/>
                <a:ext cx="729270" cy="41039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365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C3B5275A-4009-0145-981B-4A3B176DF61C}"/>
                  </a:ext>
                </a:extLst>
              </p:cNvPr>
              <p:cNvSpPr txBox="1"/>
              <p:nvPr/>
            </p:nvSpPr>
            <p:spPr>
              <a:xfrm>
                <a:off x="4080960" y="5898271"/>
                <a:ext cx="91020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80" dirty="0"/>
                  <a:t>Forwarding Buffer</a:t>
                </a:r>
                <a:endParaRPr lang="en-US" sz="1024" dirty="0"/>
              </a:p>
            </p:txBody>
          </p:sp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38B404EF-A2FB-EE41-BCA2-ED8A3ACE405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175600" y="5842022"/>
                <a:ext cx="457200" cy="72409"/>
                <a:chOff x="2226224" y="1975365"/>
                <a:chExt cx="945658" cy="310896"/>
              </a:xfrm>
            </p:grpSpPr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8F4B1C00-7ECB-114C-A8B5-F9916488C9F8}"/>
                    </a:ext>
                  </a:extLst>
                </p:cNvPr>
                <p:cNvSpPr/>
                <p:nvPr/>
              </p:nvSpPr>
              <p:spPr>
                <a:xfrm>
                  <a:off x="2226224" y="1975365"/>
                  <a:ext cx="945658" cy="31089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6"/>
                </a:p>
              </p:txBody>
            </p:sp>
            <p:sp>
              <p:nvSpPr>
                <p:cNvPr id="212" name="Triangle 211">
                  <a:extLst>
                    <a:ext uri="{FF2B5EF4-FFF2-40B4-BE49-F238E27FC236}">
                      <a16:creationId xmlns:a16="http://schemas.microsoft.com/office/drawing/2014/main" id="{5B067B07-EB89-1243-BD32-6C66907C874B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5400000">
                  <a:off x="2147793" y="2066989"/>
                  <a:ext cx="292607" cy="124806"/>
                </a:xfrm>
                <a:prstGeom prst="triangle">
                  <a:avLst/>
                </a:prstGeom>
                <a:solidFill>
                  <a:schemeClr val="bg2">
                    <a:lumMod val="75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6"/>
                </a:p>
              </p:txBody>
            </p:sp>
          </p:grpSp>
        </p:grp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4C0E5CB0-70F7-424C-A94D-DB737BD7BDEB}"/>
                </a:ext>
              </a:extLst>
            </p:cNvPr>
            <p:cNvSpPr txBox="1"/>
            <p:nvPr/>
          </p:nvSpPr>
          <p:spPr>
            <a:xfrm>
              <a:off x="4995477" y="5932768"/>
              <a:ext cx="370156" cy="233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78" dirty="0"/>
                <a:t>16B</a:t>
              </a:r>
            </a:p>
          </p:txBody>
        </p:sp>
      </p:grp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6C8D52A9-DB0F-FB4E-9C27-40AE24BEBF00}"/>
              </a:ext>
            </a:extLst>
          </p:cNvPr>
          <p:cNvCxnSpPr>
            <a:cxnSpLocks/>
          </p:cNvCxnSpPr>
          <p:nvPr/>
        </p:nvCxnSpPr>
        <p:spPr>
          <a:xfrm>
            <a:off x="3677662" y="8293676"/>
            <a:ext cx="4322921" cy="1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89A160E9-B814-8F4D-8B9E-2CBF13CC069B}"/>
              </a:ext>
            </a:extLst>
          </p:cNvPr>
          <p:cNvCxnSpPr>
            <a:cxnSpLocks/>
          </p:cNvCxnSpPr>
          <p:nvPr/>
        </p:nvCxnSpPr>
        <p:spPr>
          <a:xfrm flipV="1">
            <a:off x="4739507" y="8014831"/>
            <a:ext cx="0" cy="2825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54C2ED11-6536-A644-9361-275355B45208}"/>
              </a:ext>
            </a:extLst>
          </p:cNvPr>
          <p:cNvCxnSpPr>
            <a:cxnSpLocks/>
          </p:cNvCxnSpPr>
          <p:nvPr/>
        </p:nvCxnSpPr>
        <p:spPr>
          <a:xfrm>
            <a:off x="4738230" y="8022236"/>
            <a:ext cx="991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E05919BA-7CD3-494D-9529-9B107BD9A8C0}"/>
              </a:ext>
            </a:extLst>
          </p:cNvPr>
          <p:cNvCxnSpPr>
            <a:cxnSpLocks/>
          </p:cNvCxnSpPr>
          <p:nvPr/>
        </p:nvCxnSpPr>
        <p:spPr>
          <a:xfrm flipH="1">
            <a:off x="5025769" y="6153875"/>
            <a:ext cx="29702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FB3C2881-5DB0-5643-B25D-B1DD242BC24C}"/>
              </a:ext>
            </a:extLst>
          </p:cNvPr>
          <p:cNvCxnSpPr>
            <a:cxnSpLocks/>
          </p:cNvCxnSpPr>
          <p:nvPr/>
        </p:nvCxnSpPr>
        <p:spPr>
          <a:xfrm>
            <a:off x="4644078" y="7940598"/>
            <a:ext cx="1484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AC883E7B-B344-7648-9AC2-29BE008F9B55}"/>
              </a:ext>
            </a:extLst>
          </p:cNvPr>
          <p:cNvCxnSpPr>
            <a:cxnSpLocks/>
          </p:cNvCxnSpPr>
          <p:nvPr/>
        </p:nvCxnSpPr>
        <p:spPr>
          <a:xfrm>
            <a:off x="4644198" y="7826182"/>
            <a:ext cx="1482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01F4A555-9343-B342-A24C-D770F34B7AE2}"/>
              </a:ext>
            </a:extLst>
          </p:cNvPr>
          <p:cNvCxnSpPr>
            <a:cxnSpLocks/>
          </p:cNvCxnSpPr>
          <p:nvPr/>
        </p:nvCxnSpPr>
        <p:spPr>
          <a:xfrm flipV="1">
            <a:off x="4792477" y="6619021"/>
            <a:ext cx="0" cy="1326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672D3B3D-7556-7E49-A93D-36E790EE9055}"/>
              </a:ext>
            </a:extLst>
          </p:cNvPr>
          <p:cNvCxnSpPr>
            <a:cxnSpLocks/>
          </p:cNvCxnSpPr>
          <p:nvPr/>
        </p:nvCxnSpPr>
        <p:spPr>
          <a:xfrm flipH="1" flipV="1">
            <a:off x="4784790" y="6619021"/>
            <a:ext cx="540796" cy="1096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E4BCD13E-0F2A-E649-A33F-8F047200262D}"/>
              </a:ext>
            </a:extLst>
          </p:cNvPr>
          <p:cNvCxnSpPr>
            <a:cxnSpLocks/>
          </p:cNvCxnSpPr>
          <p:nvPr/>
        </p:nvCxnSpPr>
        <p:spPr>
          <a:xfrm flipH="1" flipV="1">
            <a:off x="4793969" y="7526722"/>
            <a:ext cx="540796" cy="1096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385D6167-366C-554B-8F8C-56839B1A4BF7}"/>
              </a:ext>
            </a:extLst>
          </p:cNvPr>
          <p:cNvCxnSpPr>
            <a:cxnSpLocks/>
            <a:stCxn id="208" idx="0"/>
          </p:cNvCxnSpPr>
          <p:nvPr/>
        </p:nvCxnSpPr>
        <p:spPr>
          <a:xfrm flipV="1">
            <a:off x="5205841" y="6746616"/>
            <a:ext cx="5500" cy="10372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44955C5F-15C4-774C-965B-67DD9727BEE4}"/>
              </a:ext>
            </a:extLst>
          </p:cNvPr>
          <p:cNvCxnSpPr>
            <a:cxnSpLocks/>
          </p:cNvCxnSpPr>
          <p:nvPr/>
        </p:nvCxnSpPr>
        <p:spPr>
          <a:xfrm flipH="1" flipV="1">
            <a:off x="5126239" y="7681019"/>
            <a:ext cx="207038" cy="1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7AE4FDA2-A1E9-FF45-A964-E42FC9896E32}"/>
              </a:ext>
            </a:extLst>
          </p:cNvPr>
          <p:cNvCxnSpPr>
            <a:cxnSpLocks/>
          </p:cNvCxnSpPr>
          <p:nvPr/>
        </p:nvCxnSpPr>
        <p:spPr>
          <a:xfrm flipH="1" flipV="1">
            <a:off x="5203713" y="6753403"/>
            <a:ext cx="120999" cy="1823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76A1E586-17BF-F44C-9DCF-25511716A528}"/>
              </a:ext>
            </a:extLst>
          </p:cNvPr>
          <p:cNvCxnSpPr>
            <a:cxnSpLocks/>
          </p:cNvCxnSpPr>
          <p:nvPr/>
        </p:nvCxnSpPr>
        <p:spPr>
          <a:xfrm flipH="1">
            <a:off x="5122243" y="7681018"/>
            <a:ext cx="918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079FDB13-D3F0-B547-ACB0-76C369FB30CC}"/>
              </a:ext>
            </a:extLst>
          </p:cNvPr>
          <p:cNvCxnSpPr>
            <a:cxnSpLocks/>
          </p:cNvCxnSpPr>
          <p:nvPr/>
        </p:nvCxnSpPr>
        <p:spPr>
          <a:xfrm flipV="1">
            <a:off x="5129552" y="7681018"/>
            <a:ext cx="1" cy="1037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8D4ACF1B-A837-A149-9DC3-1796FE945DF8}"/>
              </a:ext>
            </a:extLst>
          </p:cNvPr>
          <p:cNvCxnSpPr>
            <a:cxnSpLocks/>
          </p:cNvCxnSpPr>
          <p:nvPr/>
        </p:nvCxnSpPr>
        <p:spPr>
          <a:xfrm>
            <a:off x="5033455" y="6155012"/>
            <a:ext cx="0" cy="12761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1C500B3A-24BF-9D43-B47D-9B6DA2308C6B}"/>
              </a:ext>
            </a:extLst>
          </p:cNvPr>
          <p:cNvCxnSpPr>
            <a:cxnSpLocks/>
          </p:cNvCxnSpPr>
          <p:nvPr/>
        </p:nvCxnSpPr>
        <p:spPr>
          <a:xfrm flipH="1">
            <a:off x="5030398" y="7419639"/>
            <a:ext cx="302878" cy="2542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564713BC-C803-1043-B2E6-EAE8864180DD}"/>
              </a:ext>
            </a:extLst>
          </p:cNvPr>
          <p:cNvCxnSpPr>
            <a:cxnSpLocks/>
          </p:cNvCxnSpPr>
          <p:nvPr/>
        </p:nvCxnSpPr>
        <p:spPr>
          <a:xfrm flipH="1">
            <a:off x="5031588" y="6493066"/>
            <a:ext cx="302878" cy="2542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>
            <a:extLst>
              <a:ext uri="{FF2B5EF4-FFF2-40B4-BE49-F238E27FC236}">
                <a16:creationId xmlns:a16="http://schemas.microsoft.com/office/drawing/2014/main" id="{0C155174-01A7-D24A-B513-BAF70FAAE9CC}"/>
              </a:ext>
            </a:extLst>
          </p:cNvPr>
          <p:cNvSpPr txBox="1"/>
          <p:nvPr/>
        </p:nvSpPr>
        <p:spPr>
          <a:xfrm>
            <a:off x="5005875" y="6128582"/>
            <a:ext cx="616892" cy="300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65" dirty="0" err="1"/>
              <a:t>VGate</a:t>
            </a:r>
            <a:endParaRPr lang="en-US" sz="1365" dirty="0"/>
          </a:p>
        </p:txBody>
      </p: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C39BABC7-C4A7-5E46-B40A-06DB496AF730}"/>
              </a:ext>
            </a:extLst>
          </p:cNvPr>
          <p:cNvCxnSpPr>
            <a:cxnSpLocks/>
          </p:cNvCxnSpPr>
          <p:nvPr/>
        </p:nvCxnSpPr>
        <p:spPr>
          <a:xfrm>
            <a:off x="3566578" y="8376755"/>
            <a:ext cx="427673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A2130042-3B4E-524F-8F31-70829C9EEF76}"/>
              </a:ext>
            </a:extLst>
          </p:cNvPr>
          <p:cNvCxnSpPr>
            <a:cxnSpLocks/>
          </p:cNvCxnSpPr>
          <p:nvPr/>
        </p:nvCxnSpPr>
        <p:spPr>
          <a:xfrm>
            <a:off x="7839462" y="7508046"/>
            <a:ext cx="0" cy="8802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Freeform 237">
            <a:extLst>
              <a:ext uri="{FF2B5EF4-FFF2-40B4-BE49-F238E27FC236}">
                <a16:creationId xmlns:a16="http://schemas.microsoft.com/office/drawing/2014/main" id="{9DE42CFF-47BD-6A4E-8071-D8AFC4AA7B71}"/>
              </a:ext>
            </a:extLst>
          </p:cNvPr>
          <p:cNvSpPr/>
          <p:nvPr/>
        </p:nvSpPr>
        <p:spPr>
          <a:xfrm>
            <a:off x="3017840" y="6527531"/>
            <a:ext cx="126654" cy="976047"/>
          </a:xfrm>
          <a:custGeom>
            <a:avLst/>
            <a:gdLst>
              <a:gd name="connsiteX0" fmla="*/ 0 w 136849"/>
              <a:gd name="connsiteY0" fmla="*/ 1250302 h 1250302"/>
              <a:gd name="connsiteX1" fmla="*/ 136849 w 136849"/>
              <a:gd name="connsiteY1" fmla="*/ 1250302 h 1250302"/>
              <a:gd name="connsiteX2" fmla="*/ 136849 w 136849"/>
              <a:gd name="connsiteY2" fmla="*/ 0 h 1250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849" h="1250302">
                <a:moveTo>
                  <a:pt x="0" y="1250302"/>
                </a:moveTo>
                <a:lnTo>
                  <a:pt x="136849" y="1250302"/>
                </a:lnTo>
                <a:lnTo>
                  <a:pt x="136849" y="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6"/>
          </a:p>
        </p:txBody>
      </p:sp>
      <p:sp>
        <p:nvSpPr>
          <p:cNvPr id="241" name="Freeform 240">
            <a:extLst>
              <a:ext uri="{FF2B5EF4-FFF2-40B4-BE49-F238E27FC236}">
                <a16:creationId xmlns:a16="http://schemas.microsoft.com/office/drawing/2014/main" id="{68D74523-0A40-E640-8EE8-60926AF5D30A}"/>
              </a:ext>
            </a:extLst>
          </p:cNvPr>
          <p:cNvSpPr/>
          <p:nvPr/>
        </p:nvSpPr>
        <p:spPr>
          <a:xfrm rot="10800000">
            <a:off x="3317698" y="6967944"/>
            <a:ext cx="170448" cy="771641"/>
          </a:xfrm>
          <a:custGeom>
            <a:avLst/>
            <a:gdLst>
              <a:gd name="connsiteX0" fmla="*/ 0 w 136849"/>
              <a:gd name="connsiteY0" fmla="*/ 1250302 h 1250302"/>
              <a:gd name="connsiteX1" fmla="*/ 136849 w 136849"/>
              <a:gd name="connsiteY1" fmla="*/ 1250302 h 1250302"/>
              <a:gd name="connsiteX2" fmla="*/ 136849 w 136849"/>
              <a:gd name="connsiteY2" fmla="*/ 0 h 1250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849" h="1250302">
                <a:moveTo>
                  <a:pt x="0" y="1250302"/>
                </a:moveTo>
                <a:lnTo>
                  <a:pt x="136849" y="1250302"/>
                </a:lnTo>
                <a:lnTo>
                  <a:pt x="136849" y="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6"/>
          </a:p>
        </p:txBody>
      </p:sp>
    </p:spTree>
    <p:extLst>
      <p:ext uri="{BB962C8B-B14F-4D97-AF65-F5344CB8AC3E}">
        <p14:creationId xmlns:p14="http://schemas.microsoft.com/office/powerpoint/2010/main" val="1736415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78">
            <a:extLst>
              <a:ext uri="{FF2B5EF4-FFF2-40B4-BE49-F238E27FC236}">
                <a16:creationId xmlns:a16="http://schemas.microsoft.com/office/drawing/2014/main" id="{224278C8-F1EC-9E43-BA69-229D2E92C7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946"/>
          <a:stretch/>
        </p:blipFill>
        <p:spPr>
          <a:xfrm rot="16200000" flipH="1">
            <a:off x="5088973" y="4230533"/>
            <a:ext cx="1990098" cy="4296669"/>
          </a:xfrm>
          <a:prstGeom prst="rect">
            <a:avLst/>
          </a:prstGeom>
          <a:ln w="254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7ECDF967-0767-3744-A6D9-09B449CD5324}"/>
              </a:ext>
            </a:extLst>
          </p:cNvPr>
          <p:cNvSpPr/>
          <p:nvPr/>
        </p:nvSpPr>
        <p:spPr>
          <a:xfrm rot="16200000">
            <a:off x="4690028" y="4604149"/>
            <a:ext cx="605835" cy="2138947"/>
          </a:xfrm>
          <a:prstGeom prst="rect">
            <a:avLst/>
          </a:prstGeom>
          <a:solidFill>
            <a:schemeClr val="bg1">
              <a:alpha val="35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6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76F0681D-EE6B-C441-94BB-7FE8CDA6611E}"/>
              </a:ext>
            </a:extLst>
          </p:cNvPr>
          <p:cNvCxnSpPr>
            <a:cxnSpLocks/>
          </p:cNvCxnSpPr>
          <p:nvPr/>
        </p:nvCxnSpPr>
        <p:spPr>
          <a:xfrm rot="16200000">
            <a:off x="3845187" y="5305294"/>
            <a:ext cx="156809" cy="2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4C81625-E4E9-B14C-B927-42EBAB599AF4}"/>
              </a:ext>
            </a:extLst>
          </p:cNvPr>
          <p:cNvCxnSpPr>
            <a:cxnSpLocks/>
          </p:cNvCxnSpPr>
          <p:nvPr/>
        </p:nvCxnSpPr>
        <p:spPr>
          <a:xfrm rot="16200000">
            <a:off x="6929743" y="4368719"/>
            <a:ext cx="743271" cy="24821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3D0BD40-8BCC-0E41-9DB7-92AFEA171352}"/>
              </a:ext>
            </a:extLst>
          </p:cNvPr>
          <p:cNvCxnSpPr>
            <a:cxnSpLocks/>
          </p:cNvCxnSpPr>
          <p:nvPr/>
        </p:nvCxnSpPr>
        <p:spPr>
          <a:xfrm rot="16200000">
            <a:off x="6792122" y="4607102"/>
            <a:ext cx="624552" cy="212460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E209CCF-AD4B-DE45-BBA6-7EB445580494}"/>
              </a:ext>
            </a:extLst>
          </p:cNvPr>
          <p:cNvCxnSpPr>
            <a:cxnSpLocks/>
          </p:cNvCxnSpPr>
          <p:nvPr/>
        </p:nvCxnSpPr>
        <p:spPr>
          <a:xfrm rot="16200000">
            <a:off x="3624984" y="5696151"/>
            <a:ext cx="597528" cy="55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2BDCB5D-77C6-6C49-BF47-9B7EACAD7A4A}"/>
              </a:ext>
            </a:extLst>
          </p:cNvPr>
          <p:cNvCxnSpPr>
            <a:cxnSpLocks/>
          </p:cNvCxnSpPr>
          <p:nvPr/>
        </p:nvCxnSpPr>
        <p:spPr>
          <a:xfrm rot="16200000">
            <a:off x="4983646" y="4306074"/>
            <a:ext cx="13845" cy="21605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F4A5B37-4FCC-E848-9B28-2A1B8D3E7ABD}"/>
              </a:ext>
            </a:extLst>
          </p:cNvPr>
          <p:cNvGrpSpPr>
            <a:grpSpLocks noChangeAspect="1"/>
          </p:cNvGrpSpPr>
          <p:nvPr/>
        </p:nvGrpSpPr>
        <p:grpSpPr>
          <a:xfrm rot="10800000">
            <a:off x="3815997" y="4095214"/>
            <a:ext cx="4721305" cy="1156527"/>
            <a:chOff x="1457059" y="5118415"/>
            <a:chExt cx="3814049" cy="934286"/>
          </a:xfrm>
        </p:grpSpPr>
        <p:pic>
          <p:nvPicPr>
            <p:cNvPr id="115" name="Picture 114" descr="Chart&#10;&#10;Description automatically generated">
              <a:extLst>
                <a:ext uri="{FF2B5EF4-FFF2-40B4-BE49-F238E27FC236}">
                  <a16:creationId xmlns:a16="http://schemas.microsoft.com/office/drawing/2014/main" id="{5B292E05-C12E-234B-BF63-664A7A04F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57059" y="5118415"/>
              <a:ext cx="3731392" cy="898552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DA453C73-3BBB-314C-B909-7B01AD2B5C52}"/>
                </a:ext>
              </a:extLst>
            </p:cNvPr>
            <p:cNvSpPr/>
            <p:nvPr/>
          </p:nvSpPr>
          <p:spPr>
            <a:xfrm>
              <a:off x="1470462" y="5132724"/>
              <a:ext cx="3711575" cy="873125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B4711A0-37B0-9D46-9F1F-939356FB663D}"/>
                </a:ext>
              </a:extLst>
            </p:cNvPr>
            <p:cNvSpPr txBox="1"/>
            <p:nvPr/>
          </p:nvSpPr>
          <p:spPr>
            <a:xfrm rot="10800000">
              <a:off x="2225900" y="5596556"/>
              <a:ext cx="663283" cy="292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56" dirty="0">
                  <a:solidFill>
                    <a:schemeClr val="bg1"/>
                  </a:solidFill>
                </a:rPr>
                <a:t>MRAM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21E6BE4F-FC26-DF48-BA26-E08F309B4046}"/>
                </a:ext>
              </a:extLst>
            </p:cNvPr>
            <p:cNvSpPr txBox="1"/>
            <p:nvPr/>
          </p:nvSpPr>
          <p:spPr>
            <a:xfrm rot="10800000">
              <a:off x="3608127" y="5164178"/>
              <a:ext cx="592059" cy="292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56" dirty="0">
                  <a:solidFill>
                    <a:schemeClr val="bg1"/>
                  </a:solidFill>
                </a:rPr>
                <a:t>SRAM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4F02425B-309E-BE49-81A7-CF968564DF34}"/>
                </a:ext>
              </a:extLst>
            </p:cNvPr>
            <p:cNvSpPr/>
            <p:nvPr/>
          </p:nvSpPr>
          <p:spPr>
            <a:xfrm>
              <a:off x="4297919" y="5713007"/>
              <a:ext cx="402504" cy="292101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37B6034-451D-CB4F-927D-D28D52031D38}"/>
                </a:ext>
              </a:extLst>
            </p:cNvPr>
            <p:cNvSpPr txBox="1"/>
            <p:nvPr/>
          </p:nvSpPr>
          <p:spPr>
            <a:xfrm rot="10800000">
              <a:off x="3717895" y="5638512"/>
              <a:ext cx="553210" cy="2442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65" dirty="0">
                  <a:solidFill>
                    <a:schemeClr val="bg1"/>
                  </a:solidFill>
                </a:rPr>
                <a:t>MANIC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D2D84F4-EB72-B24F-86F6-E65C4B3A9D8D}"/>
                </a:ext>
              </a:extLst>
            </p:cNvPr>
            <p:cNvSpPr/>
            <p:nvPr/>
          </p:nvSpPr>
          <p:spPr>
            <a:xfrm>
              <a:off x="4700149" y="5713804"/>
              <a:ext cx="168761" cy="292101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F6D12DF-B7CF-2745-B78E-CAC751354CB7}"/>
                </a:ext>
              </a:extLst>
            </p:cNvPr>
            <p:cNvSpPr/>
            <p:nvPr/>
          </p:nvSpPr>
          <p:spPr>
            <a:xfrm>
              <a:off x="4296793" y="5635775"/>
              <a:ext cx="626052" cy="76493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38FF76F-BBAA-C44A-A1AF-BAED96C49542}"/>
                </a:ext>
              </a:extLst>
            </p:cNvPr>
            <p:cNvSpPr txBox="1"/>
            <p:nvPr/>
          </p:nvSpPr>
          <p:spPr>
            <a:xfrm rot="10800000">
              <a:off x="4784530" y="5810220"/>
              <a:ext cx="486578" cy="242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65" dirty="0">
                  <a:solidFill>
                    <a:schemeClr val="bg1"/>
                  </a:solidFill>
                </a:rPr>
                <a:t>Scalar</a:t>
              </a:r>
              <a:endParaRPr lang="en-US" sz="1170" dirty="0">
                <a:solidFill>
                  <a:schemeClr val="bg1"/>
                </a:solidFill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47E3188E-CC4C-8744-9F17-85E68E40F3E6}"/>
                </a:ext>
              </a:extLst>
            </p:cNvPr>
            <p:cNvSpPr txBox="1"/>
            <p:nvPr/>
          </p:nvSpPr>
          <p:spPr>
            <a:xfrm rot="10800000">
              <a:off x="4412330" y="5314446"/>
              <a:ext cx="549623" cy="242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65" dirty="0">
                  <a:solidFill>
                    <a:schemeClr val="bg1"/>
                  </a:solidFill>
                </a:rPr>
                <a:t>Caches</a:t>
              </a:r>
            </a:p>
          </p:txBody>
        </p: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ABC80498-7092-C94F-A57D-68FD38D5C6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64893" y="5779740"/>
              <a:ext cx="160388" cy="77334"/>
            </a:xfrm>
            <a:prstGeom prst="line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A3515A1-8B50-B746-A92D-C0A21C7907A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560621" y="5509560"/>
              <a:ext cx="125639" cy="135025"/>
            </a:xfrm>
            <a:prstGeom prst="line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DD3833F1-2C64-0C46-9B55-975EB024A362}"/>
                </a:ext>
              </a:extLst>
            </p:cNvPr>
            <p:cNvCxnSpPr>
              <a:cxnSpLocks/>
            </p:cNvCxnSpPr>
            <p:nvPr/>
          </p:nvCxnSpPr>
          <p:spPr>
            <a:xfrm>
              <a:off x="3576303" y="5153832"/>
              <a:ext cx="0" cy="491038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3E0B2F5-0686-7E47-A084-D5935ED10F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72311" y="5634284"/>
              <a:ext cx="713116" cy="3265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2C5D18A3-669C-3C4A-A794-D6BEE2C93F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807" y="5641054"/>
              <a:ext cx="0" cy="373694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A10FE618-0782-5E4C-B7BA-9C65AB91AEC4}"/>
                </a:ext>
              </a:extLst>
            </p:cNvPr>
            <p:cNvCxnSpPr>
              <a:cxnSpLocks/>
            </p:cNvCxnSpPr>
            <p:nvPr/>
          </p:nvCxnSpPr>
          <p:spPr>
            <a:xfrm>
              <a:off x="4119921" y="5853209"/>
              <a:ext cx="160528" cy="18894"/>
            </a:xfrm>
            <a:prstGeom prst="line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4785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2636846-4D25-CF46-8130-B612311EA7ED}"/>
              </a:ext>
            </a:extLst>
          </p:cNvPr>
          <p:cNvGrpSpPr/>
          <p:nvPr/>
        </p:nvGrpSpPr>
        <p:grpSpPr>
          <a:xfrm>
            <a:off x="4958524" y="3989164"/>
            <a:ext cx="3057789" cy="3081221"/>
            <a:chOff x="2822471" y="4008000"/>
            <a:chExt cx="3135377" cy="315940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334AB24-EEF6-1842-8F39-3DE2862CF0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60658" y="4869153"/>
              <a:ext cx="1" cy="16395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855C6FA-4BCE-2F4E-97F9-08D35CF322F7}"/>
                </a:ext>
              </a:extLst>
            </p:cNvPr>
            <p:cNvSpPr/>
            <p:nvPr/>
          </p:nvSpPr>
          <p:spPr>
            <a:xfrm>
              <a:off x="5166199" y="4982049"/>
              <a:ext cx="703807" cy="10165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365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A913F89-1B84-F34E-9DBE-585D36AE49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3871" y="5803013"/>
              <a:ext cx="26723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621C7FE-F18B-7D4D-8653-4A38F1BD30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3146" y="5253163"/>
              <a:ext cx="26723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DE51D81-E483-9348-8AAA-EB6B153E90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3849" y="5135218"/>
              <a:ext cx="1" cy="16395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3CC3609-3BCB-0B4D-904B-02E45C261F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92240" y="4870759"/>
              <a:ext cx="1" cy="16395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7604FB8-B1FC-C841-8F4A-3EB38E9215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9522" y="4868395"/>
              <a:ext cx="1" cy="16395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59224E9-D965-7849-97C4-9AF53C4DDB39}"/>
                </a:ext>
              </a:extLst>
            </p:cNvPr>
            <p:cNvSpPr/>
            <p:nvPr/>
          </p:nvSpPr>
          <p:spPr>
            <a:xfrm>
              <a:off x="3123341" y="6091709"/>
              <a:ext cx="2622819" cy="10076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365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50BA06A-3E14-A846-B6A4-2A0B37C8C9C8}"/>
                </a:ext>
              </a:extLst>
            </p:cNvPr>
            <p:cNvSpPr/>
            <p:nvPr/>
          </p:nvSpPr>
          <p:spPr>
            <a:xfrm>
              <a:off x="3210890" y="4114019"/>
              <a:ext cx="1108953" cy="77821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60" dirty="0">
                  <a:solidFill>
                    <a:schemeClr val="tx1"/>
                  </a:solidFill>
                </a:rPr>
                <a:t>RISC-V</a:t>
              </a:r>
            </a:p>
            <a:p>
              <a:pPr algn="ctr"/>
              <a:r>
                <a:rPr lang="en-US" sz="1560" dirty="0">
                  <a:solidFill>
                    <a:schemeClr val="tx1"/>
                  </a:solidFill>
                </a:rPr>
                <a:t>Scalar Core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C658043-F22D-1649-8A01-D51C378736E9}"/>
                </a:ext>
              </a:extLst>
            </p:cNvPr>
            <p:cNvSpPr/>
            <p:nvPr/>
          </p:nvSpPr>
          <p:spPr>
            <a:xfrm>
              <a:off x="3787252" y="5248102"/>
              <a:ext cx="457200" cy="457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63" dirty="0">
                  <a:solidFill>
                    <a:schemeClr val="tx1"/>
                  </a:solidFill>
                </a:rPr>
                <a:t>2KB</a:t>
              </a:r>
            </a:p>
            <a:p>
              <a:pPr algn="ctr"/>
              <a:r>
                <a:rPr lang="en-US" sz="1463" dirty="0">
                  <a:solidFill>
                    <a:schemeClr val="tx1"/>
                  </a:solidFill>
                </a:rPr>
                <a:t>I$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0C9E-B1B0-4E41-8B9C-F3E61548E90A}"/>
                </a:ext>
              </a:extLst>
            </p:cNvPr>
            <p:cNvSpPr/>
            <p:nvPr/>
          </p:nvSpPr>
          <p:spPr>
            <a:xfrm>
              <a:off x="4353889" y="5248102"/>
              <a:ext cx="758757" cy="46530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63" dirty="0">
                  <a:solidFill>
                    <a:schemeClr val="tx1"/>
                  </a:solidFill>
                </a:rPr>
                <a:t>4KB D$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54748A1-1580-5C4E-BB26-810E88C8B563}"/>
                </a:ext>
              </a:extLst>
            </p:cNvPr>
            <p:cNvSpPr/>
            <p:nvPr/>
          </p:nvSpPr>
          <p:spPr>
            <a:xfrm>
              <a:off x="2926395" y="5019502"/>
              <a:ext cx="457200" cy="457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60" dirty="0">
                  <a:solidFill>
                    <a:schemeClr val="tx1"/>
                  </a:solidFill>
                </a:rPr>
                <a:t>I2C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D799D1E-3C2B-DB40-942C-6F8A0A8EE752}"/>
                </a:ext>
              </a:extLst>
            </p:cNvPr>
            <p:cNvSpPr/>
            <p:nvPr/>
          </p:nvSpPr>
          <p:spPr>
            <a:xfrm>
              <a:off x="3220618" y="6150890"/>
              <a:ext cx="533805" cy="457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365" dirty="0">
                  <a:solidFill>
                    <a:schemeClr val="tx1"/>
                  </a:solidFill>
                </a:rPr>
                <a:t>Boot ROM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8506A1D-C186-8B47-8B70-59203933A282}"/>
                </a:ext>
              </a:extLst>
            </p:cNvPr>
            <p:cNvSpPr/>
            <p:nvPr/>
          </p:nvSpPr>
          <p:spPr>
            <a:xfrm>
              <a:off x="3858993" y="6150890"/>
              <a:ext cx="635946" cy="86818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365" dirty="0">
                  <a:solidFill>
                    <a:schemeClr val="tx1"/>
                  </a:solidFill>
                </a:rPr>
                <a:t>64KB</a:t>
              </a:r>
            </a:p>
            <a:p>
              <a:pPr algn="ctr"/>
              <a:r>
                <a:rPr lang="en-US" sz="1365" dirty="0">
                  <a:solidFill>
                    <a:schemeClr val="tx1"/>
                  </a:solidFill>
                </a:rPr>
                <a:t>SRAM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BD94069-5CB0-6543-9F2D-7EDEA2F52B0E}"/>
                </a:ext>
              </a:extLst>
            </p:cNvPr>
            <p:cNvSpPr/>
            <p:nvPr/>
          </p:nvSpPr>
          <p:spPr>
            <a:xfrm>
              <a:off x="4628694" y="6150886"/>
              <a:ext cx="1071258" cy="868188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365" dirty="0">
                  <a:solidFill>
                    <a:schemeClr val="tx1"/>
                  </a:solidFill>
                </a:rPr>
                <a:t>256KB</a:t>
              </a:r>
            </a:p>
            <a:p>
              <a:pPr algn="ctr"/>
              <a:r>
                <a:rPr lang="en-US" sz="1365" dirty="0">
                  <a:solidFill>
                    <a:schemeClr val="tx1"/>
                  </a:solidFill>
                </a:rPr>
                <a:t>MRAM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63DBF26-DEAE-194B-A653-65C5D1B1D576}"/>
                </a:ext>
              </a:extLst>
            </p:cNvPr>
            <p:cNvSpPr txBox="1"/>
            <p:nvPr/>
          </p:nvSpPr>
          <p:spPr>
            <a:xfrm>
              <a:off x="3101606" y="6576114"/>
              <a:ext cx="810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65" dirty="0"/>
                <a:t>Main</a:t>
              </a:r>
            </a:p>
            <a:p>
              <a:r>
                <a:rPr lang="en-US" sz="1365" dirty="0"/>
                <a:t>Memory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B240A80-6749-A044-83C8-766C72301EC7}"/>
                </a:ext>
              </a:extLst>
            </p:cNvPr>
            <p:cNvSpPr/>
            <p:nvPr/>
          </p:nvSpPr>
          <p:spPr>
            <a:xfrm>
              <a:off x="4637207" y="4114019"/>
              <a:ext cx="1108953" cy="778212"/>
            </a:xfrm>
            <a:prstGeom prst="rect">
              <a:avLst/>
            </a:prstGeom>
            <a:pattFill prst="wdUpDiag">
              <a:fgClr>
                <a:schemeClr val="accent1">
                  <a:lumMod val="40000"/>
                  <a:lumOff val="60000"/>
                </a:schemeClr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60" dirty="0" err="1">
                  <a:solidFill>
                    <a:schemeClr val="tx1"/>
                  </a:solidFill>
                </a:rPr>
                <a:t>Minergy</a:t>
              </a:r>
              <a:endParaRPr lang="en-US" sz="156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E8D1512-C786-9443-8F26-DAC035E923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15853" y="5713409"/>
              <a:ext cx="1" cy="16395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1C9207E-77A9-4A4E-A7D7-440BA5C9A2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2254" y="5713408"/>
              <a:ext cx="1" cy="16395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994917B-D6EC-464B-BD89-2CBA78B62F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9567" y="5939663"/>
              <a:ext cx="1" cy="16395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B66ACF4-B7F6-224F-ACA8-34BAB424C610}"/>
                </a:ext>
              </a:extLst>
            </p:cNvPr>
            <p:cNvGrpSpPr/>
            <p:nvPr/>
          </p:nvGrpSpPr>
          <p:grpSpPr>
            <a:xfrm>
              <a:off x="3858993" y="5762203"/>
              <a:ext cx="864376" cy="256282"/>
              <a:chOff x="8219872" y="2840476"/>
              <a:chExt cx="1118681" cy="256282"/>
            </a:xfrm>
          </p:grpSpPr>
          <p:sp>
            <p:nvSpPr>
              <p:cNvPr id="40" name="Trapezoid 39">
                <a:extLst>
                  <a:ext uri="{FF2B5EF4-FFF2-40B4-BE49-F238E27FC236}">
                    <a16:creationId xmlns:a16="http://schemas.microsoft.com/office/drawing/2014/main" id="{3102B732-FE47-BD4C-92A2-65559F1272AD}"/>
                  </a:ext>
                </a:extLst>
              </p:cNvPr>
              <p:cNvSpPr/>
              <p:nvPr/>
            </p:nvSpPr>
            <p:spPr>
              <a:xfrm rot="10800000">
                <a:off x="8219872" y="2887898"/>
                <a:ext cx="1118681" cy="163119"/>
              </a:xfrm>
              <a:prstGeom prst="trapezoid">
                <a:avLst>
                  <a:gd name="adj" fmla="val 71351"/>
                </a:avLst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65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9607011-4E10-8246-ADF1-575FE6C5CD53}"/>
                  </a:ext>
                </a:extLst>
              </p:cNvPr>
              <p:cNvSpPr txBox="1"/>
              <p:nvPr/>
            </p:nvSpPr>
            <p:spPr>
              <a:xfrm>
                <a:off x="8432948" y="2840476"/>
                <a:ext cx="744966" cy="256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24" dirty="0"/>
                  <a:t>Arbiter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0E46037-E468-964E-94AF-497CDC031F85}"/>
                </a:ext>
              </a:extLst>
            </p:cNvPr>
            <p:cNvGrpSpPr/>
            <p:nvPr/>
          </p:nvGrpSpPr>
          <p:grpSpPr>
            <a:xfrm>
              <a:off x="4103486" y="4960126"/>
              <a:ext cx="864376" cy="256282"/>
              <a:chOff x="8219872" y="2840476"/>
              <a:chExt cx="1118681" cy="256282"/>
            </a:xfrm>
          </p:grpSpPr>
          <p:sp>
            <p:nvSpPr>
              <p:cNvPr id="38" name="Trapezoid 37">
                <a:extLst>
                  <a:ext uri="{FF2B5EF4-FFF2-40B4-BE49-F238E27FC236}">
                    <a16:creationId xmlns:a16="http://schemas.microsoft.com/office/drawing/2014/main" id="{6C40D011-8372-E742-9CC2-B88AC492CBB3}"/>
                  </a:ext>
                </a:extLst>
              </p:cNvPr>
              <p:cNvSpPr/>
              <p:nvPr/>
            </p:nvSpPr>
            <p:spPr>
              <a:xfrm rot="10800000">
                <a:off x="8219872" y="2887898"/>
                <a:ext cx="1118681" cy="163119"/>
              </a:xfrm>
              <a:prstGeom prst="trapezoid">
                <a:avLst>
                  <a:gd name="adj" fmla="val 71351"/>
                </a:avLst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65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4550E30-EC62-D94B-AFFD-D6C09EFA95C9}"/>
                  </a:ext>
                </a:extLst>
              </p:cNvPr>
              <p:cNvSpPr txBox="1"/>
              <p:nvPr/>
            </p:nvSpPr>
            <p:spPr>
              <a:xfrm>
                <a:off x="8432948" y="2840476"/>
                <a:ext cx="744966" cy="256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24" dirty="0"/>
                  <a:t>Arbiter</a:t>
                </a:r>
              </a:p>
            </p:txBody>
          </p:sp>
        </p:grp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EF4D155-C923-FA47-947E-EFA6D18D404D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H="1" flipV="1">
              <a:off x="4009902" y="4899222"/>
              <a:ext cx="5951" cy="34888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AD8941-8F65-E34F-B381-CF9CA19290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0384" y="4956226"/>
              <a:ext cx="66836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EF9EBC2-B2C2-4E46-A23F-8362BC8FFA9B}"/>
                </a:ext>
              </a:extLst>
            </p:cNvPr>
            <p:cNvSpPr/>
            <p:nvPr/>
          </p:nvSpPr>
          <p:spPr>
            <a:xfrm>
              <a:off x="2917219" y="5560607"/>
              <a:ext cx="457200" cy="457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365" dirty="0">
                  <a:solidFill>
                    <a:schemeClr val="tx1"/>
                  </a:solidFill>
                </a:rPr>
                <a:t>GPIO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85521D7-B17C-7B49-8E8B-94402B96EC0C}"/>
                </a:ext>
              </a:extLst>
            </p:cNvPr>
            <p:cNvCxnSpPr>
              <a:cxnSpLocks/>
              <a:stCxn id="21" idx="1"/>
            </p:cNvCxnSpPr>
            <p:nvPr/>
          </p:nvCxnSpPr>
          <p:spPr>
            <a:xfrm flipH="1">
              <a:off x="4317942" y="4503125"/>
              <a:ext cx="31926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DAC2F64-FD97-2C49-85A2-2E094C46060D}"/>
                </a:ext>
              </a:extLst>
            </p:cNvPr>
            <p:cNvGrpSpPr/>
            <p:nvPr/>
          </p:nvGrpSpPr>
          <p:grpSpPr>
            <a:xfrm>
              <a:off x="3408424" y="5013113"/>
              <a:ext cx="263976" cy="1007625"/>
              <a:chOff x="6704592" y="3258282"/>
              <a:chExt cx="263976" cy="1162296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6909B52-7647-364B-88E4-9B53218FD745}"/>
                  </a:ext>
                </a:extLst>
              </p:cNvPr>
              <p:cNvSpPr/>
              <p:nvPr/>
            </p:nvSpPr>
            <p:spPr>
              <a:xfrm>
                <a:off x="6764099" y="3258282"/>
                <a:ext cx="144963" cy="11622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6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162E933-0FA2-F04A-AD25-3C4B1CA899C2}"/>
                  </a:ext>
                </a:extLst>
              </p:cNvPr>
              <p:cNvSpPr txBox="1"/>
              <p:nvPr/>
            </p:nvSpPr>
            <p:spPr>
              <a:xfrm rot="16200000">
                <a:off x="6515020" y="3704013"/>
                <a:ext cx="643119" cy="2639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73" dirty="0"/>
                  <a:t>IO Bus</a:t>
                </a:r>
              </a:p>
            </p:txBody>
          </p: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923294E-18A7-CE4E-B5AA-F5C80DDB608C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V="1">
              <a:off x="3540413" y="4943546"/>
              <a:ext cx="4256" cy="6956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62F8626-1CFA-7F4A-A35F-BACF3DFD65EB}"/>
                </a:ext>
              </a:extLst>
            </p:cNvPr>
            <p:cNvSpPr/>
            <p:nvPr/>
          </p:nvSpPr>
          <p:spPr>
            <a:xfrm>
              <a:off x="5243713" y="5042144"/>
              <a:ext cx="533805" cy="69714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60" dirty="0">
                  <a:solidFill>
                    <a:schemeClr val="tx1"/>
                  </a:solidFill>
                </a:rPr>
                <a:t>4KB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AE0301A-9C50-5445-B11B-FB5490D2297E}"/>
                </a:ext>
              </a:extLst>
            </p:cNvPr>
            <p:cNvSpPr txBox="1"/>
            <p:nvPr/>
          </p:nvSpPr>
          <p:spPr>
            <a:xfrm>
              <a:off x="5258449" y="5691496"/>
              <a:ext cx="552605" cy="371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56" dirty="0"/>
                <a:t>VRF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9C494F9-CB43-C748-B075-BAABCFB3D3B7}"/>
                </a:ext>
              </a:extLst>
            </p:cNvPr>
            <p:cNvSpPr/>
            <p:nvPr/>
          </p:nvSpPr>
          <p:spPr>
            <a:xfrm>
              <a:off x="2822471" y="4008000"/>
              <a:ext cx="3135377" cy="315940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</p:grpSp>
    </p:spTree>
    <p:extLst>
      <p:ext uri="{BB962C8B-B14F-4D97-AF65-F5344CB8AC3E}">
        <p14:creationId xmlns:p14="http://schemas.microsoft.com/office/powerpoint/2010/main" val="3195133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33449B9-45BD-A441-A070-27E8D926BC4D}"/>
              </a:ext>
            </a:extLst>
          </p:cNvPr>
          <p:cNvCxnSpPr>
            <a:cxnSpLocks/>
          </p:cNvCxnSpPr>
          <p:nvPr/>
        </p:nvCxnSpPr>
        <p:spPr>
          <a:xfrm flipV="1">
            <a:off x="6186892" y="4099012"/>
            <a:ext cx="1" cy="1598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931AC27-4A7F-8A44-A1A4-0D72603EBDB4}"/>
              </a:ext>
            </a:extLst>
          </p:cNvPr>
          <p:cNvSpPr/>
          <p:nvPr/>
        </p:nvSpPr>
        <p:spPr>
          <a:xfrm>
            <a:off x="5802194" y="4209115"/>
            <a:ext cx="1244752" cy="99136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365" dirty="0">
              <a:solidFill>
                <a:schemeClr val="tx1"/>
              </a:solidFill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BF714AC-DBA2-634F-A2B0-622245A82F8A}"/>
              </a:ext>
            </a:extLst>
          </p:cNvPr>
          <p:cNvCxnSpPr>
            <a:cxnSpLocks/>
          </p:cNvCxnSpPr>
          <p:nvPr/>
        </p:nvCxnSpPr>
        <p:spPr>
          <a:xfrm flipH="1">
            <a:off x="7649436" y="5009763"/>
            <a:ext cx="2606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9AFA3A2-DBB6-2C4E-ABE9-4B689EB2114F}"/>
              </a:ext>
            </a:extLst>
          </p:cNvPr>
          <p:cNvCxnSpPr>
            <a:cxnSpLocks/>
          </p:cNvCxnSpPr>
          <p:nvPr/>
        </p:nvCxnSpPr>
        <p:spPr>
          <a:xfrm flipH="1">
            <a:off x="7638977" y="4473520"/>
            <a:ext cx="2606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0512E8E-F06D-F44C-BD74-743F1B7378A6}"/>
              </a:ext>
            </a:extLst>
          </p:cNvPr>
          <p:cNvCxnSpPr>
            <a:cxnSpLocks/>
          </p:cNvCxnSpPr>
          <p:nvPr/>
        </p:nvCxnSpPr>
        <p:spPr>
          <a:xfrm flipV="1">
            <a:off x="8858730" y="4358493"/>
            <a:ext cx="1" cy="1598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96E89EE-7192-A241-9D61-09EE6025F25B}"/>
              </a:ext>
            </a:extLst>
          </p:cNvPr>
          <p:cNvCxnSpPr>
            <a:cxnSpLocks/>
          </p:cNvCxnSpPr>
          <p:nvPr/>
        </p:nvCxnSpPr>
        <p:spPr>
          <a:xfrm flipV="1">
            <a:off x="9110727" y="4100579"/>
            <a:ext cx="1" cy="1598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38D068A-766F-AF4A-8891-38224F2C6BDD}"/>
              </a:ext>
            </a:extLst>
          </p:cNvPr>
          <p:cNvCxnSpPr>
            <a:cxnSpLocks/>
          </p:cNvCxnSpPr>
          <p:nvPr/>
        </p:nvCxnSpPr>
        <p:spPr>
          <a:xfrm flipV="1">
            <a:off x="8552181" y="4098273"/>
            <a:ext cx="1" cy="1598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9B99D57-5DCD-2648-AB0D-428B32EA8C21}"/>
              </a:ext>
            </a:extLst>
          </p:cNvPr>
          <p:cNvSpPr/>
          <p:nvPr/>
        </p:nvSpPr>
        <p:spPr>
          <a:xfrm>
            <a:off x="7483126" y="5291316"/>
            <a:ext cx="2557915" cy="98269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365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DE9B7D-F084-E144-AC76-A2F62D8E523A}"/>
              </a:ext>
            </a:extLst>
          </p:cNvPr>
          <p:cNvSpPr/>
          <p:nvPr/>
        </p:nvSpPr>
        <p:spPr>
          <a:xfrm>
            <a:off x="7568509" y="3362565"/>
            <a:ext cx="1081511" cy="7589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60" dirty="0">
                <a:solidFill>
                  <a:schemeClr val="tx1"/>
                </a:solidFill>
              </a:rPr>
              <a:t>RISC-V</a:t>
            </a:r>
          </a:p>
          <a:p>
            <a:pPr algn="ctr"/>
            <a:r>
              <a:rPr lang="en-US" sz="1560" dirty="0">
                <a:solidFill>
                  <a:schemeClr val="tx1"/>
                </a:solidFill>
              </a:rPr>
              <a:t>Scalar Core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DAFCE1-DBAA-EE4B-A600-B608841CC280}"/>
              </a:ext>
            </a:extLst>
          </p:cNvPr>
          <p:cNvSpPr/>
          <p:nvPr/>
        </p:nvSpPr>
        <p:spPr>
          <a:xfrm>
            <a:off x="8130608" y="4468584"/>
            <a:ext cx="445886" cy="445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63" dirty="0">
                <a:solidFill>
                  <a:schemeClr val="tx1"/>
                </a:solidFill>
              </a:rPr>
              <a:t>2KB</a:t>
            </a:r>
          </a:p>
          <a:p>
            <a:pPr algn="ctr"/>
            <a:r>
              <a:rPr lang="en-US" sz="1463" dirty="0">
                <a:solidFill>
                  <a:schemeClr val="tx1"/>
                </a:solidFill>
              </a:rPr>
              <a:t>I$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73F7BF-8295-BE46-8358-0F88BDA17596}"/>
              </a:ext>
            </a:extLst>
          </p:cNvPr>
          <p:cNvSpPr/>
          <p:nvPr/>
        </p:nvSpPr>
        <p:spPr>
          <a:xfrm>
            <a:off x="8683223" y="4468584"/>
            <a:ext cx="739981" cy="4537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3" dirty="0">
                <a:solidFill>
                  <a:schemeClr val="tx1"/>
                </a:solidFill>
              </a:rPr>
              <a:t>4KB D$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10417C-5C03-BC43-8DF9-6203625BC662}"/>
              </a:ext>
            </a:extLst>
          </p:cNvPr>
          <p:cNvSpPr/>
          <p:nvPr/>
        </p:nvSpPr>
        <p:spPr>
          <a:xfrm>
            <a:off x="7291054" y="4245641"/>
            <a:ext cx="445886" cy="445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60" dirty="0">
                <a:solidFill>
                  <a:schemeClr val="tx1"/>
                </a:solidFill>
              </a:rPr>
              <a:t>I2C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D7627E-70F2-334A-A9E5-8635DDF88AF6}"/>
              </a:ext>
            </a:extLst>
          </p:cNvPr>
          <p:cNvSpPr/>
          <p:nvPr/>
        </p:nvSpPr>
        <p:spPr>
          <a:xfrm>
            <a:off x="9520446" y="4242480"/>
            <a:ext cx="520595" cy="6798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60" dirty="0">
                <a:solidFill>
                  <a:schemeClr val="tx1"/>
                </a:solidFill>
              </a:rPr>
              <a:t>4KB</a:t>
            </a:r>
          </a:p>
          <a:p>
            <a:pPr algn="ctr"/>
            <a:r>
              <a:rPr lang="en-US" sz="1560" dirty="0">
                <a:solidFill>
                  <a:schemeClr val="tx1"/>
                </a:solidFill>
              </a:rPr>
              <a:t>VRF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84F9EF-94B4-EA48-BBA8-91349B28039B}"/>
              </a:ext>
            </a:extLst>
          </p:cNvPr>
          <p:cNvSpPr/>
          <p:nvPr/>
        </p:nvSpPr>
        <p:spPr>
          <a:xfrm>
            <a:off x="7577997" y="5349032"/>
            <a:ext cx="520595" cy="445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365" dirty="0">
                <a:solidFill>
                  <a:schemeClr val="tx1"/>
                </a:solidFill>
              </a:rPr>
              <a:t>Boot ROM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FFD0F3-4E3B-D944-B310-AE1950320DCA}"/>
              </a:ext>
            </a:extLst>
          </p:cNvPr>
          <p:cNvSpPr/>
          <p:nvPr/>
        </p:nvSpPr>
        <p:spPr>
          <a:xfrm>
            <a:off x="8200574" y="5349031"/>
            <a:ext cx="620209" cy="8467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365" dirty="0">
                <a:solidFill>
                  <a:schemeClr val="tx1"/>
                </a:solidFill>
              </a:rPr>
              <a:t>64KB</a:t>
            </a:r>
          </a:p>
          <a:p>
            <a:pPr algn="ctr"/>
            <a:r>
              <a:rPr lang="en-US" sz="1365" dirty="0">
                <a:solidFill>
                  <a:schemeClr val="tx1"/>
                </a:solidFill>
              </a:rPr>
              <a:t>SRAM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347A43-08AE-6748-8FF6-EE1A92994301}"/>
              </a:ext>
            </a:extLst>
          </p:cNvPr>
          <p:cNvSpPr/>
          <p:nvPr/>
        </p:nvSpPr>
        <p:spPr>
          <a:xfrm>
            <a:off x="8951227" y="5349028"/>
            <a:ext cx="1044749" cy="846704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365" dirty="0">
                <a:solidFill>
                  <a:schemeClr val="tx1"/>
                </a:solidFill>
              </a:rPr>
              <a:t>256KB</a:t>
            </a:r>
          </a:p>
          <a:p>
            <a:pPr algn="ctr"/>
            <a:r>
              <a:rPr lang="en-US" sz="1365" dirty="0">
                <a:solidFill>
                  <a:schemeClr val="tx1"/>
                </a:solidFill>
              </a:rPr>
              <a:t>MRAM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FA988C-F2DE-D046-8742-0D98871C7259}"/>
              </a:ext>
            </a:extLst>
          </p:cNvPr>
          <p:cNvSpPr txBox="1"/>
          <p:nvPr/>
        </p:nvSpPr>
        <p:spPr>
          <a:xfrm>
            <a:off x="7461929" y="5763733"/>
            <a:ext cx="790673" cy="510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65" dirty="0"/>
              <a:t>Main</a:t>
            </a:r>
          </a:p>
          <a:p>
            <a:r>
              <a:rPr lang="en-US" sz="1365" dirty="0"/>
              <a:t>Memory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9E20706-BA25-1043-A292-7DC4E993F928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9778964" y="4093059"/>
            <a:ext cx="1779" cy="1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B583958-6963-3C40-936E-CE36E20EC6C9}"/>
              </a:ext>
            </a:extLst>
          </p:cNvPr>
          <p:cNvSpPr/>
          <p:nvPr/>
        </p:nvSpPr>
        <p:spPr>
          <a:xfrm>
            <a:off x="8959530" y="3362565"/>
            <a:ext cx="1081511" cy="7589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56" dirty="0">
                <a:solidFill>
                  <a:schemeClr val="tx1"/>
                </a:solidFill>
              </a:rPr>
              <a:t>MANIC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84E873B-9294-F445-88E0-383A0F19EC6F}"/>
              </a:ext>
            </a:extLst>
          </p:cNvPr>
          <p:cNvCxnSpPr>
            <a:cxnSpLocks/>
          </p:cNvCxnSpPr>
          <p:nvPr/>
        </p:nvCxnSpPr>
        <p:spPr>
          <a:xfrm flipV="1">
            <a:off x="8353552" y="4922376"/>
            <a:ext cx="1" cy="1598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4D64C8D-295C-1A4C-90C6-27301CAA5281}"/>
              </a:ext>
            </a:extLst>
          </p:cNvPr>
          <p:cNvCxnSpPr>
            <a:cxnSpLocks/>
          </p:cNvCxnSpPr>
          <p:nvPr/>
        </p:nvCxnSpPr>
        <p:spPr>
          <a:xfrm flipV="1">
            <a:off x="8935195" y="4922375"/>
            <a:ext cx="1" cy="1598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3BE64E4-3DD4-134B-BEA6-1050FE80EEA1}"/>
              </a:ext>
            </a:extLst>
          </p:cNvPr>
          <p:cNvCxnSpPr>
            <a:cxnSpLocks/>
          </p:cNvCxnSpPr>
          <p:nvPr/>
        </p:nvCxnSpPr>
        <p:spPr>
          <a:xfrm flipV="1">
            <a:off x="8620493" y="5143031"/>
            <a:ext cx="1" cy="1598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4947875-C6A7-1945-A61E-2EDFD913BDC9}"/>
              </a:ext>
            </a:extLst>
          </p:cNvPr>
          <p:cNvGrpSpPr/>
          <p:nvPr/>
        </p:nvGrpSpPr>
        <p:grpSpPr>
          <a:xfrm>
            <a:off x="8200574" y="4969962"/>
            <a:ext cx="842986" cy="249940"/>
            <a:chOff x="8219872" y="2840476"/>
            <a:chExt cx="1118681" cy="256282"/>
          </a:xfrm>
        </p:grpSpPr>
        <p:sp>
          <p:nvSpPr>
            <p:cNvPr id="23" name="Trapezoid 22">
              <a:extLst>
                <a:ext uri="{FF2B5EF4-FFF2-40B4-BE49-F238E27FC236}">
                  <a16:creationId xmlns:a16="http://schemas.microsoft.com/office/drawing/2014/main" id="{CE2CC4DD-6BBE-7445-8D43-A11515B3B6F9}"/>
                </a:ext>
              </a:extLst>
            </p:cNvPr>
            <p:cNvSpPr/>
            <p:nvPr/>
          </p:nvSpPr>
          <p:spPr>
            <a:xfrm rot="10800000">
              <a:off x="8219872" y="2887898"/>
              <a:ext cx="1118681" cy="163119"/>
            </a:xfrm>
            <a:prstGeom prst="trapezoid">
              <a:avLst>
                <a:gd name="adj" fmla="val 71351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65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2AFCBF0-EEB9-AC49-A109-F544998A550F}"/>
                </a:ext>
              </a:extLst>
            </p:cNvPr>
            <p:cNvSpPr txBox="1"/>
            <p:nvPr/>
          </p:nvSpPr>
          <p:spPr>
            <a:xfrm>
              <a:off x="8432948" y="2840476"/>
              <a:ext cx="744966" cy="2562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24" dirty="0"/>
                <a:t>Arbiter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C928FB6-3966-FD41-97DE-3BABC3D81BBC}"/>
              </a:ext>
            </a:extLst>
          </p:cNvPr>
          <p:cNvGrpSpPr/>
          <p:nvPr/>
        </p:nvGrpSpPr>
        <p:grpSpPr>
          <a:xfrm>
            <a:off x="8439016" y="4187733"/>
            <a:ext cx="842986" cy="249940"/>
            <a:chOff x="8219872" y="2840476"/>
            <a:chExt cx="1118681" cy="256282"/>
          </a:xfrm>
        </p:grpSpPr>
        <p:sp>
          <p:nvSpPr>
            <p:cNvPr id="29" name="Trapezoid 28">
              <a:extLst>
                <a:ext uri="{FF2B5EF4-FFF2-40B4-BE49-F238E27FC236}">
                  <a16:creationId xmlns:a16="http://schemas.microsoft.com/office/drawing/2014/main" id="{CFA24EA1-76BC-8E43-B4C2-E739A0AA46EF}"/>
                </a:ext>
              </a:extLst>
            </p:cNvPr>
            <p:cNvSpPr/>
            <p:nvPr/>
          </p:nvSpPr>
          <p:spPr>
            <a:xfrm rot="10800000">
              <a:off x="8219872" y="2887898"/>
              <a:ext cx="1118681" cy="163119"/>
            </a:xfrm>
            <a:prstGeom prst="trapezoid">
              <a:avLst>
                <a:gd name="adj" fmla="val 71351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65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AE4D3E8-7009-134A-9F98-7572322A310F}"/>
                </a:ext>
              </a:extLst>
            </p:cNvPr>
            <p:cNvSpPr txBox="1"/>
            <p:nvPr/>
          </p:nvSpPr>
          <p:spPr>
            <a:xfrm>
              <a:off x="8432948" y="2840476"/>
              <a:ext cx="744966" cy="2562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24" dirty="0"/>
                <a:t>Arbiter</a:t>
              </a:r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387E6F2-7F63-D747-8D16-2A9B773E7897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8347749" y="4128337"/>
            <a:ext cx="5804" cy="34024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E47B2FA-3EC4-0648-A292-61C2D8C1AC2D}"/>
              </a:ext>
            </a:extLst>
          </p:cNvPr>
          <p:cNvCxnSpPr>
            <a:cxnSpLocks/>
          </p:cNvCxnSpPr>
          <p:nvPr/>
        </p:nvCxnSpPr>
        <p:spPr>
          <a:xfrm flipH="1">
            <a:off x="7899601" y="4183931"/>
            <a:ext cx="65182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4BFEF2F2-A709-E54E-B99E-C4437DE041EA}"/>
              </a:ext>
            </a:extLst>
          </p:cNvPr>
          <p:cNvSpPr/>
          <p:nvPr/>
        </p:nvSpPr>
        <p:spPr>
          <a:xfrm>
            <a:off x="7282105" y="4773356"/>
            <a:ext cx="445886" cy="445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365" dirty="0">
                <a:solidFill>
                  <a:schemeClr val="tx1"/>
                </a:solidFill>
              </a:rPr>
              <a:t>GPIO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02C72D-F633-B64A-A62A-C0D342DC3115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8648166" y="3742042"/>
            <a:ext cx="31136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DA44639-904D-E545-906A-07F69984E609}"/>
              </a:ext>
            </a:extLst>
          </p:cNvPr>
          <p:cNvGrpSpPr/>
          <p:nvPr/>
        </p:nvGrpSpPr>
        <p:grpSpPr>
          <a:xfrm>
            <a:off x="7761143" y="4239411"/>
            <a:ext cx="257443" cy="982690"/>
            <a:chOff x="6704592" y="3258282"/>
            <a:chExt cx="263976" cy="1162296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CF69823-BE4A-814E-9A06-F0167A835C6A}"/>
                </a:ext>
              </a:extLst>
            </p:cNvPr>
            <p:cNvSpPr/>
            <p:nvPr/>
          </p:nvSpPr>
          <p:spPr>
            <a:xfrm>
              <a:off x="6764099" y="3258282"/>
              <a:ext cx="144963" cy="11622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D921497-A068-AD42-9148-62365E9FD639}"/>
                </a:ext>
              </a:extLst>
            </p:cNvPr>
            <p:cNvSpPr txBox="1"/>
            <p:nvPr/>
          </p:nvSpPr>
          <p:spPr>
            <a:xfrm rot="16200000">
              <a:off x="6515020" y="3704013"/>
              <a:ext cx="643119" cy="263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73" dirty="0"/>
                <a:t>IO Bus</a:t>
              </a:r>
            </a:p>
          </p:txBody>
        </p: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39D9F33-B325-DC47-96AB-36287B8E480A}"/>
              </a:ext>
            </a:extLst>
          </p:cNvPr>
          <p:cNvCxnSpPr>
            <a:cxnSpLocks/>
            <a:stCxn id="52" idx="0"/>
          </p:cNvCxnSpPr>
          <p:nvPr/>
        </p:nvCxnSpPr>
        <p:spPr>
          <a:xfrm flipV="1">
            <a:off x="7889877" y="4171565"/>
            <a:ext cx="4151" cy="678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BECEA289-3E3A-F647-8E19-0FE6A89021D3}"/>
              </a:ext>
            </a:extLst>
          </p:cNvPr>
          <p:cNvSpPr/>
          <p:nvPr/>
        </p:nvSpPr>
        <p:spPr>
          <a:xfrm>
            <a:off x="7141595" y="3191801"/>
            <a:ext cx="3016847" cy="321607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6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DC16F19-82BD-8949-A492-DFF3EE2D367E}"/>
              </a:ext>
            </a:extLst>
          </p:cNvPr>
          <p:cNvCxnSpPr>
            <a:cxnSpLocks/>
          </p:cNvCxnSpPr>
          <p:nvPr/>
        </p:nvCxnSpPr>
        <p:spPr>
          <a:xfrm flipH="1">
            <a:off x="3976199" y="5009763"/>
            <a:ext cx="2606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1281699-D950-A844-881E-8E13FB0276EB}"/>
              </a:ext>
            </a:extLst>
          </p:cNvPr>
          <p:cNvCxnSpPr>
            <a:cxnSpLocks/>
          </p:cNvCxnSpPr>
          <p:nvPr/>
        </p:nvCxnSpPr>
        <p:spPr>
          <a:xfrm flipH="1">
            <a:off x="3965739" y="4473520"/>
            <a:ext cx="2606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43A8B7F-C73E-4D45-BD74-8785D5102E68}"/>
              </a:ext>
            </a:extLst>
          </p:cNvPr>
          <p:cNvCxnSpPr>
            <a:cxnSpLocks/>
          </p:cNvCxnSpPr>
          <p:nvPr/>
        </p:nvCxnSpPr>
        <p:spPr>
          <a:xfrm flipV="1">
            <a:off x="5185493" y="4358493"/>
            <a:ext cx="1" cy="1598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F9536E4-769D-E741-BA3F-D21A1821856D}"/>
              </a:ext>
            </a:extLst>
          </p:cNvPr>
          <p:cNvCxnSpPr>
            <a:cxnSpLocks/>
          </p:cNvCxnSpPr>
          <p:nvPr/>
        </p:nvCxnSpPr>
        <p:spPr>
          <a:xfrm flipV="1">
            <a:off x="5437489" y="4100579"/>
            <a:ext cx="1" cy="1598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20B5859-CF50-D04C-AF83-694BFE095010}"/>
              </a:ext>
            </a:extLst>
          </p:cNvPr>
          <p:cNvCxnSpPr>
            <a:cxnSpLocks/>
          </p:cNvCxnSpPr>
          <p:nvPr/>
        </p:nvCxnSpPr>
        <p:spPr>
          <a:xfrm flipV="1">
            <a:off x="4878944" y="4098273"/>
            <a:ext cx="1" cy="1598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0DB117A3-3F07-D949-B506-67DD43CA6EC5}"/>
              </a:ext>
            </a:extLst>
          </p:cNvPr>
          <p:cNvSpPr/>
          <p:nvPr/>
        </p:nvSpPr>
        <p:spPr>
          <a:xfrm>
            <a:off x="3809889" y="5291316"/>
            <a:ext cx="2557915" cy="98269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365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FBF681E-3E34-C145-A59C-CF72F5BEAD99}"/>
              </a:ext>
            </a:extLst>
          </p:cNvPr>
          <p:cNvSpPr/>
          <p:nvPr/>
        </p:nvSpPr>
        <p:spPr>
          <a:xfrm>
            <a:off x="3895271" y="3362565"/>
            <a:ext cx="1081511" cy="7589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60" dirty="0">
                <a:solidFill>
                  <a:schemeClr val="tx1"/>
                </a:solidFill>
              </a:rPr>
              <a:t>RISC-V</a:t>
            </a:r>
          </a:p>
          <a:p>
            <a:pPr algn="ctr"/>
            <a:r>
              <a:rPr lang="en-US" sz="1560" dirty="0">
                <a:solidFill>
                  <a:schemeClr val="tx1"/>
                </a:solidFill>
              </a:rPr>
              <a:t>Scalar Core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86B2A59-3437-B740-8D1B-148C50C6D331}"/>
              </a:ext>
            </a:extLst>
          </p:cNvPr>
          <p:cNvSpPr/>
          <p:nvPr/>
        </p:nvSpPr>
        <p:spPr>
          <a:xfrm>
            <a:off x="4457370" y="4468584"/>
            <a:ext cx="445886" cy="445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63" dirty="0">
                <a:solidFill>
                  <a:schemeClr val="tx1"/>
                </a:solidFill>
              </a:rPr>
              <a:t>2KB</a:t>
            </a:r>
          </a:p>
          <a:p>
            <a:pPr algn="ctr"/>
            <a:r>
              <a:rPr lang="en-US" sz="1463" dirty="0">
                <a:solidFill>
                  <a:schemeClr val="tx1"/>
                </a:solidFill>
              </a:rPr>
              <a:t>I$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4D931DA-719D-3A4C-804F-21F229857A21}"/>
              </a:ext>
            </a:extLst>
          </p:cNvPr>
          <p:cNvSpPr/>
          <p:nvPr/>
        </p:nvSpPr>
        <p:spPr>
          <a:xfrm>
            <a:off x="5009986" y="4468584"/>
            <a:ext cx="739981" cy="4537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3" dirty="0">
                <a:solidFill>
                  <a:schemeClr val="tx1"/>
                </a:solidFill>
              </a:rPr>
              <a:t>4KB D$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9540206-D228-7541-A04D-3DCA39FEBC5A}"/>
              </a:ext>
            </a:extLst>
          </p:cNvPr>
          <p:cNvSpPr/>
          <p:nvPr/>
        </p:nvSpPr>
        <p:spPr>
          <a:xfrm>
            <a:off x="3617816" y="4245641"/>
            <a:ext cx="445886" cy="445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60" dirty="0">
                <a:solidFill>
                  <a:schemeClr val="tx1"/>
                </a:solidFill>
              </a:rPr>
              <a:t>I2C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C7588E6-749B-B642-A642-31F7E58B4422}"/>
              </a:ext>
            </a:extLst>
          </p:cNvPr>
          <p:cNvSpPr/>
          <p:nvPr/>
        </p:nvSpPr>
        <p:spPr>
          <a:xfrm>
            <a:off x="3904759" y="5349032"/>
            <a:ext cx="520595" cy="445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365" dirty="0">
                <a:solidFill>
                  <a:schemeClr val="tx1"/>
                </a:solidFill>
              </a:rPr>
              <a:t>Boot ROM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437C48E-E576-B944-9A7C-A2AF88626519}"/>
              </a:ext>
            </a:extLst>
          </p:cNvPr>
          <p:cNvSpPr/>
          <p:nvPr/>
        </p:nvSpPr>
        <p:spPr>
          <a:xfrm>
            <a:off x="4527336" y="5349031"/>
            <a:ext cx="620209" cy="8467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365" dirty="0">
                <a:solidFill>
                  <a:schemeClr val="tx1"/>
                </a:solidFill>
              </a:rPr>
              <a:t>64KB</a:t>
            </a:r>
          </a:p>
          <a:p>
            <a:pPr algn="ctr"/>
            <a:r>
              <a:rPr lang="en-US" sz="1365" dirty="0">
                <a:solidFill>
                  <a:schemeClr val="tx1"/>
                </a:solidFill>
              </a:rPr>
              <a:t>SRAM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41F7717-F69F-5044-BD81-B8030F69B8B3}"/>
              </a:ext>
            </a:extLst>
          </p:cNvPr>
          <p:cNvSpPr/>
          <p:nvPr/>
        </p:nvSpPr>
        <p:spPr>
          <a:xfrm>
            <a:off x="5277990" y="5349028"/>
            <a:ext cx="1044749" cy="846704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365" dirty="0">
                <a:solidFill>
                  <a:schemeClr val="tx1"/>
                </a:solidFill>
              </a:rPr>
              <a:t>256KB</a:t>
            </a:r>
          </a:p>
          <a:p>
            <a:pPr algn="ctr"/>
            <a:r>
              <a:rPr lang="en-US" sz="1365" dirty="0">
                <a:solidFill>
                  <a:schemeClr val="tx1"/>
                </a:solidFill>
              </a:rPr>
              <a:t>MRAM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F8D4656-2F8A-934F-8671-C53F5132BA6D}"/>
              </a:ext>
            </a:extLst>
          </p:cNvPr>
          <p:cNvSpPr txBox="1"/>
          <p:nvPr/>
        </p:nvSpPr>
        <p:spPr>
          <a:xfrm>
            <a:off x="3788692" y="5763733"/>
            <a:ext cx="790673" cy="510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65" dirty="0"/>
              <a:t>Main</a:t>
            </a:r>
          </a:p>
          <a:p>
            <a:r>
              <a:rPr lang="en-US" sz="1365" dirty="0"/>
              <a:t>Memory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DB9451C-6FD3-2D43-9338-D062BF17D55C}"/>
              </a:ext>
            </a:extLst>
          </p:cNvPr>
          <p:cNvSpPr/>
          <p:nvPr/>
        </p:nvSpPr>
        <p:spPr>
          <a:xfrm>
            <a:off x="5286293" y="3362565"/>
            <a:ext cx="1081511" cy="7589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60" dirty="0">
                <a:solidFill>
                  <a:schemeClr val="tx1"/>
                </a:solidFill>
              </a:rPr>
              <a:t>Vector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7BA258C-CFDE-9649-A058-25B75CC20DC6}"/>
              </a:ext>
            </a:extLst>
          </p:cNvPr>
          <p:cNvCxnSpPr>
            <a:cxnSpLocks/>
          </p:cNvCxnSpPr>
          <p:nvPr/>
        </p:nvCxnSpPr>
        <p:spPr>
          <a:xfrm flipV="1">
            <a:off x="4680315" y="4922376"/>
            <a:ext cx="1" cy="1598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3AA1C1D-3DB0-864E-B5D9-3972E93F66A5}"/>
              </a:ext>
            </a:extLst>
          </p:cNvPr>
          <p:cNvCxnSpPr>
            <a:cxnSpLocks/>
          </p:cNvCxnSpPr>
          <p:nvPr/>
        </p:nvCxnSpPr>
        <p:spPr>
          <a:xfrm flipV="1">
            <a:off x="5261957" y="4922375"/>
            <a:ext cx="1" cy="1598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632A4CD-ADAD-3B4B-94B6-28AE6D7DA483}"/>
              </a:ext>
            </a:extLst>
          </p:cNvPr>
          <p:cNvCxnSpPr>
            <a:cxnSpLocks/>
          </p:cNvCxnSpPr>
          <p:nvPr/>
        </p:nvCxnSpPr>
        <p:spPr>
          <a:xfrm flipV="1">
            <a:off x="4947256" y="5143031"/>
            <a:ext cx="1" cy="1598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1BED0D9-E8A2-0C40-9108-0CC5DC05FC61}"/>
              </a:ext>
            </a:extLst>
          </p:cNvPr>
          <p:cNvGrpSpPr/>
          <p:nvPr/>
        </p:nvGrpSpPr>
        <p:grpSpPr>
          <a:xfrm>
            <a:off x="4527336" y="4969962"/>
            <a:ext cx="842986" cy="249940"/>
            <a:chOff x="8219872" y="2840476"/>
            <a:chExt cx="1118681" cy="256282"/>
          </a:xfrm>
        </p:grpSpPr>
        <p:sp>
          <p:nvSpPr>
            <p:cNvPr id="85" name="Trapezoid 84">
              <a:extLst>
                <a:ext uri="{FF2B5EF4-FFF2-40B4-BE49-F238E27FC236}">
                  <a16:creationId xmlns:a16="http://schemas.microsoft.com/office/drawing/2014/main" id="{D07F9AB4-8333-9E43-B551-04E6B6C0A3B7}"/>
                </a:ext>
              </a:extLst>
            </p:cNvPr>
            <p:cNvSpPr/>
            <p:nvPr/>
          </p:nvSpPr>
          <p:spPr>
            <a:xfrm rot="10800000">
              <a:off x="8219872" y="2887898"/>
              <a:ext cx="1118681" cy="163119"/>
            </a:xfrm>
            <a:prstGeom prst="trapezoid">
              <a:avLst>
                <a:gd name="adj" fmla="val 71351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65" dirty="0">
                <a:solidFill>
                  <a:schemeClr val="tx1"/>
                </a:solidFill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E0DB924-375B-2440-871B-C187AE198998}"/>
                </a:ext>
              </a:extLst>
            </p:cNvPr>
            <p:cNvSpPr txBox="1"/>
            <p:nvPr/>
          </p:nvSpPr>
          <p:spPr>
            <a:xfrm>
              <a:off x="8432948" y="2840476"/>
              <a:ext cx="744966" cy="2562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24" dirty="0"/>
                <a:t>Arbiter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6A979608-3600-754F-B466-85302EA042B8}"/>
              </a:ext>
            </a:extLst>
          </p:cNvPr>
          <p:cNvGrpSpPr/>
          <p:nvPr/>
        </p:nvGrpSpPr>
        <p:grpSpPr>
          <a:xfrm>
            <a:off x="4765779" y="4187733"/>
            <a:ext cx="842986" cy="249940"/>
            <a:chOff x="8219872" y="2840476"/>
            <a:chExt cx="1118681" cy="256282"/>
          </a:xfrm>
        </p:grpSpPr>
        <p:sp>
          <p:nvSpPr>
            <p:cNvPr id="88" name="Trapezoid 87">
              <a:extLst>
                <a:ext uri="{FF2B5EF4-FFF2-40B4-BE49-F238E27FC236}">
                  <a16:creationId xmlns:a16="http://schemas.microsoft.com/office/drawing/2014/main" id="{5E8286F2-7EC1-B343-BF15-00B0F71346B8}"/>
                </a:ext>
              </a:extLst>
            </p:cNvPr>
            <p:cNvSpPr/>
            <p:nvPr/>
          </p:nvSpPr>
          <p:spPr>
            <a:xfrm rot="10800000">
              <a:off x="8219872" y="2887898"/>
              <a:ext cx="1118681" cy="163119"/>
            </a:xfrm>
            <a:prstGeom prst="trapezoid">
              <a:avLst>
                <a:gd name="adj" fmla="val 71351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65" dirty="0">
                <a:solidFill>
                  <a:schemeClr val="tx1"/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2945C0A-329D-A046-AB13-0FC266B62DFF}"/>
                </a:ext>
              </a:extLst>
            </p:cNvPr>
            <p:cNvSpPr txBox="1"/>
            <p:nvPr/>
          </p:nvSpPr>
          <p:spPr>
            <a:xfrm>
              <a:off x="8432948" y="2840476"/>
              <a:ext cx="744966" cy="2562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24" dirty="0"/>
                <a:t>Arbiter</a:t>
              </a:r>
            </a:p>
          </p:txBody>
        </p:sp>
      </p:grp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B72F34E-4BAB-174D-A7AA-15B21DB5533C}"/>
              </a:ext>
            </a:extLst>
          </p:cNvPr>
          <p:cNvCxnSpPr>
            <a:cxnSpLocks/>
            <a:stCxn id="71" idx="0"/>
          </p:cNvCxnSpPr>
          <p:nvPr/>
        </p:nvCxnSpPr>
        <p:spPr>
          <a:xfrm flipH="1" flipV="1">
            <a:off x="4674511" y="4128337"/>
            <a:ext cx="5804" cy="34024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8A508FA-D8A1-9A40-BC0A-30FA15C99401}"/>
              </a:ext>
            </a:extLst>
          </p:cNvPr>
          <p:cNvCxnSpPr>
            <a:cxnSpLocks/>
          </p:cNvCxnSpPr>
          <p:nvPr/>
        </p:nvCxnSpPr>
        <p:spPr>
          <a:xfrm flipH="1">
            <a:off x="4226364" y="4183931"/>
            <a:ext cx="65182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80F1563A-23A7-494C-A31D-9A98DF9CD207}"/>
              </a:ext>
            </a:extLst>
          </p:cNvPr>
          <p:cNvSpPr/>
          <p:nvPr/>
        </p:nvSpPr>
        <p:spPr>
          <a:xfrm>
            <a:off x="3608867" y="4773356"/>
            <a:ext cx="445886" cy="445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365" dirty="0">
                <a:solidFill>
                  <a:schemeClr val="tx1"/>
                </a:solidFill>
              </a:rPr>
              <a:t>GPIO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AF57FAA-F149-6541-9809-5932BD83E199}"/>
              </a:ext>
            </a:extLst>
          </p:cNvPr>
          <p:cNvCxnSpPr>
            <a:cxnSpLocks/>
            <a:stCxn id="80" idx="1"/>
          </p:cNvCxnSpPr>
          <p:nvPr/>
        </p:nvCxnSpPr>
        <p:spPr>
          <a:xfrm flipH="1">
            <a:off x="4974928" y="3742042"/>
            <a:ext cx="31136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7FBC33E-6837-1C4D-A6F4-A1D77B399AC6}"/>
              </a:ext>
            </a:extLst>
          </p:cNvPr>
          <p:cNvGrpSpPr/>
          <p:nvPr/>
        </p:nvGrpSpPr>
        <p:grpSpPr>
          <a:xfrm>
            <a:off x="4087906" y="4239411"/>
            <a:ext cx="257443" cy="982690"/>
            <a:chOff x="6704592" y="3258282"/>
            <a:chExt cx="263976" cy="1162296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7884A8A-F680-EC4C-943D-EFAC2619BEBC}"/>
                </a:ext>
              </a:extLst>
            </p:cNvPr>
            <p:cNvSpPr/>
            <p:nvPr/>
          </p:nvSpPr>
          <p:spPr>
            <a:xfrm>
              <a:off x="6764099" y="3258282"/>
              <a:ext cx="144963" cy="11622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C7DC7FA-EC4C-F244-8872-551A8221A218}"/>
                </a:ext>
              </a:extLst>
            </p:cNvPr>
            <p:cNvSpPr txBox="1"/>
            <p:nvPr/>
          </p:nvSpPr>
          <p:spPr>
            <a:xfrm rot="16200000">
              <a:off x="6515020" y="3704013"/>
              <a:ext cx="643119" cy="263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73" dirty="0"/>
                <a:t>IO Bus</a:t>
              </a:r>
            </a:p>
          </p:txBody>
        </p:sp>
      </p:grp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92E4FE64-CCD3-F84A-AA9E-F312834F2229}"/>
              </a:ext>
            </a:extLst>
          </p:cNvPr>
          <p:cNvCxnSpPr>
            <a:cxnSpLocks/>
            <a:stCxn id="95" idx="0"/>
          </p:cNvCxnSpPr>
          <p:nvPr/>
        </p:nvCxnSpPr>
        <p:spPr>
          <a:xfrm flipV="1">
            <a:off x="4216640" y="4171565"/>
            <a:ext cx="4151" cy="678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22878D52-A281-E245-B7CE-132DC3272AE7}"/>
              </a:ext>
            </a:extLst>
          </p:cNvPr>
          <p:cNvSpPr/>
          <p:nvPr/>
        </p:nvSpPr>
        <p:spPr>
          <a:xfrm>
            <a:off x="3468357" y="3191801"/>
            <a:ext cx="3673238" cy="321607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6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0C938B3-11C7-F44C-ACCE-F641BDF5BADB}"/>
              </a:ext>
            </a:extLst>
          </p:cNvPr>
          <p:cNvSpPr/>
          <p:nvPr/>
        </p:nvSpPr>
        <p:spPr>
          <a:xfrm>
            <a:off x="5877790" y="4267723"/>
            <a:ext cx="520595" cy="6798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60" dirty="0">
                <a:solidFill>
                  <a:schemeClr val="tx1"/>
                </a:solidFill>
              </a:rPr>
              <a:t>4KB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F54FF5A-4F5F-7F45-93F7-224C4C65A9BF}"/>
              </a:ext>
            </a:extLst>
          </p:cNvPr>
          <p:cNvSpPr/>
          <p:nvPr/>
        </p:nvSpPr>
        <p:spPr>
          <a:xfrm>
            <a:off x="6460969" y="4269703"/>
            <a:ext cx="520595" cy="6798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60" dirty="0">
                <a:solidFill>
                  <a:schemeClr val="tx1"/>
                </a:solidFill>
              </a:rPr>
              <a:t>4KB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4064D2B-957B-2B4F-88CA-D5B9BAB59236}"/>
              </a:ext>
            </a:extLst>
          </p:cNvPr>
          <p:cNvSpPr txBox="1"/>
          <p:nvPr/>
        </p:nvSpPr>
        <p:spPr>
          <a:xfrm>
            <a:off x="6173888" y="4905937"/>
            <a:ext cx="538930" cy="362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56" dirty="0"/>
              <a:t>VRF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FE29FCE-1489-8B4C-B3AB-692DB9133410}"/>
              </a:ext>
            </a:extLst>
          </p:cNvPr>
          <p:cNvSpPr txBox="1"/>
          <p:nvPr/>
        </p:nvSpPr>
        <p:spPr>
          <a:xfrm>
            <a:off x="4863030" y="2802609"/>
            <a:ext cx="778803" cy="362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56" dirty="0"/>
              <a:t>Vector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9128D81-0E2B-284A-9679-FC1B98898879}"/>
              </a:ext>
            </a:extLst>
          </p:cNvPr>
          <p:cNvSpPr txBox="1"/>
          <p:nvPr/>
        </p:nvSpPr>
        <p:spPr>
          <a:xfrm>
            <a:off x="8130608" y="2828158"/>
            <a:ext cx="1481740" cy="360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56" dirty="0"/>
              <a:t>MANIC</a:t>
            </a:r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9D9CD949-ED24-574B-9467-7C3D5783F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119" y="6577679"/>
            <a:ext cx="5437333" cy="206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161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Rectangle 538">
            <a:extLst>
              <a:ext uri="{FF2B5EF4-FFF2-40B4-BE49-F238E27FC236}">
                <a16:creationId xmlns:a16="http://schemas.microsoft.com/office/drawing/2014/main" id="{145AB456-FE98-2349-B3F8-E2FB51781BE4}"/>
              </a:ext>
            </a:extLst>
          </p:cNvPr>
          <p:cNvSpPr/>
          <p:nvPr/>
        </p:nvSpPr>
        <p:spPr>
          <a:xfrm>
            <a:off x="7453936" y="6098901"/>
            <a:ext cx="593737" cy="2323407"/>
          </a:xfrm>
          <a:prstGeom prst="rect">
            <a:avLst/>
          </a:prstGeom>
          <a:solidFill>
            <a:schemeClr val="accent5">
              <a:alpha val="28336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6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675DDEDD-0AC9-9342-940D-BC178EF90646}"/>
              </a:ext>
            </a:extLst>
          </p:cNvPr>
          <p:cNvSpPr/>
          <p:nvPr/>
        </p:nvSpPr>
        <p:spPr>
          <a:xfrm>
            <a:off x="5095481" y="3753411"/>
            <a:ext cx="1057090" cy="2102130"/>
          </a:xfrm>
          <a:prstGeom prst="rect">
            <a:avLst/>
          </a:prstGeom>
          <a:solidFill>
            <a:schemeClr val="accent5">
              <a:alpha val="28336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6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B3BA3035-0FF8-3A48-B4B8-BF186C8235A4}"/>
              </a:ext>
            </a:extLst>
          </p:cNvPr>
          <p:cNvSpPr/>
          <p:nvPr/>
        </p:nvSpPr>
        <p:spPr>
          <a:xfrm>
            <a:off x="7670418" y="3741522"/>
            <a:ext cx="618334" cy="2109612"/>
          </a:xfrm>
          <a:prstGeom prst="rect">
            <a:avLst/>
          </a:prstGeom>
          <a:solidFill>
            <a:schemeClr val="accent5">
              <a:alpha val="28336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6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9ABEDD8F-14ED-9844-A0E4-F995396E626D}"/>
              </a:ext>
            </a:extLst>
          </p:cNvPr>
          <p:cNvSpPr/>
          <p:nvPr/>
        </p:nvSpPr>
        <p:spPr>
          <a:xfrm>
            <a:off x="6361755" y="3749413"/>
            <a:ext cx="1102289" cy="2102130"/>
          </a:xfrm>
          <a:prstGeom prst="rect">
            <a:avLst/>
          </a:prstGeom>
          <a:solidFill>
            <a:schemeClr val="accent5">
              <a:alpha val="28336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6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13DBA6-FC07-3543-9699-A62DD93B6C2D}"/>
              </a:ext>
            </a:extLst>
          </p:cNvPr>
          <p:cNvCxnSpPr>
            <a:cxnSpLocks/>
          </p:cNvCxnSpPr>
          <p:nvPr/>
        </p:nvCxnSpPr>
        <p:spPr>
          <a:xfrm flipH="1">
            <a:off x="4902497" y="6016912"/>
            <a:ext cx="3386255" cy="0"/>
          </a:xfrm>
          <a:prstGeom prst="line">
            <a:avLst/>
          </a:prstGeom>
          <a:ln w="44450">
            <a:solidFill>
              <a:schemeClr val="tx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36A6FA1-095F-154D-934E-BACF0FDC166B}"/>
              </a:ext>
            </a:extLst>
          </p:cNvPr>
          <p:cNvSpPr txBox="1"/>
          <p:nvPr/>
        </p:nvSpPr>
        <p:spPr>
          <a:xfrm>
            <a:off x="4991620" y="3433328"/>
            <a:ext cx="778803" cy="362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56" dirty="0"/>
              <a:t>Vector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A44898-1E59-EB42-89E7-A3B03C4AC473}"/>
              </a:ext>
            </a:extLst>
          </p:cNvPr>
          <p:cNvGrpSpPr>
            <a:grpSpLocks/>
          </p:cNvGrpSpPr>
          <p:nvPr/>
        </p:nvGrpSpPr>
        <p:grpSpPr>
          <a:xfrm rot="5400000">
            <a:off x="6986580" y="4590249"/>
            <a:ext cx="1161306" cy="183921"/>
            <a:chOff x="2226224" y="1975365"/>
            <a:chExt cx="945658" cy="31089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519FC63-EF71-FC46-B910-6DC40B73EE1B}"/>
                </a:ext>
              </a:extLst>
            </p:cNvPr>
            <p:cNvSpPr/>
            <p:nvPr/>
          </p:nvSpPr>
          <p:spPr>
            <a:xfrm>
              <a:off x="2226224" y="1975365"/>
              <a:ext cx="945658" cy="3108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  <p:sp>
          <p:nvSpPr>
            <p:cNvPr id="14" name="Triangle 13">
              <a:extLst>
                <a:ext uri="{FF2B5EF4-FFF2-40B4-BE49-F238E27FC236}">
                  <a16:creationId xmlns:a16="http://schemas.microsoft.com/office/drawing/2014/main" id="{15837B05-823A-4D4E-BDC0-1730CDBF0842}"/>
                </a:ext>
              </a:extLst>
            </p:cNvPr>
            <p:cNvSpPr>
              <a:spLocks/>
            </p:cNvSpPr>
            <p:nvPr/>
          </p:nvSpPr>
          <p:spPr>
            <a:xfrm rot="5400000">
              <a:off x="2147793" y="2066989"/>
              <a:ext cx="292607" cy="124806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1E6AFFB-5B80-594A-AF59-0F7B45E40E0E}"/>
              </a:ext>
            </a:extLst>
          </p:cNvPr>
          <p:cNvGrpSpPr/>
          <p:nvPr/>
        </p:nvGrpSpPr>
        <p:grpSpPr>
          <a:xfrm>
            <a:off x="5480566" y="5340773"/>
            <a:ext cx="878028" cy="497713"/>
            <a:chOff x="3606918" y="3144702"/>
            <a:chExt cx="1946860" cy="122253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0588CB3-A790-CD41-BE9C-278C9151132A}"/>
                </a:ext>
              </a:extLst>
            </p:cNvPr>
            <p:cNvSpPr/>
            <p:nvPr/>
          </p:nvSpPr>
          <p:spPr>
            <a:xfrm>
              <a:off x="3606918" y="3175753"/>
              <a:ext cx="1934244" cy="9831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365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ECE9803-3535-A64A-B490-8785F3A304A8}"/>
                </a:ext>
              </a:extLst>
            </p:cNvPr>
            <p:cNvSpPr/>
            <p:nvPr/>
          </p:nvSpPr>
          <p:spPr>
            <a:xfrm>
              <a:off x="3684431" y="3255096"/>
              <a:ext cx="1320672" cy="36933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73" dirty="0">
                  <a:solidFill>
                    <a:schemeClr val="tx1"/>
                  </a:solidFill>
                </a:rPr>
                <a:t>4KB</a:t>
              </a:r>
              <a:endParaRPr lang="en-US" sz="156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A829157-93F6-7445-B2BF-6031BE172134}"/>
                </a:ext>
              </a:extLst>
            </p:cNvPr>
            <p:cNvSpPr/>
            <p:nvPr/>
          </p:nvSpPr>
          <p:spPr>
            <a:xfrm>
              <a:off x="3684431" y="3711877"/>
              <a:ext cx="1320672" cy="36933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70" dirty="0">
                  <a:solidFill>
                    <a:schemeClr val="tx1"/>
                  </a:solidFill>
                </a:rPr>
                <a:t>4KB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1E0ABE8-DA12-D742-B6B4-88B51F90D3CC}"/>
                </a:ext>
              </a:extLst>
            </p:cNvPr>
            <p:cNvSpPr txBox="1"/>
            <p:nvPr/>
          </p:nvSpPr>
          <p:spPr>
            <a:xfrm rot="5400000">
              <a:off x="4643014" y="3456472"/>
              <a:ext cx="1222533" cy="598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70" dirty="0"/>
                <a:t>VRF</a:t>
              </a:r>
              <a:endParaRPr lang="en-US" sz="1756" dirty="0"/>
            </a:p>
          </p:txBody>
        </p:sp>
      </p:grpSp>
      <p:sp>
        <p:nvSpPr>
          <p:cNvPr id="44" name="Trapezoid 43">
            <a:extLst>
              <a:ext uri="{FF2B5EF4-FFF2-40B4-BE49-F238E27FC236}">
                <a16:creationId xmlns:a16="http://schemas.microsoft.com/office/drawing/2014/main" id="{5C74EB3F-AEFE-7742-99C1-F6D083134492}"/>
              </a:ext>
            </a:extLst>
          </p:cNvPr>
          <p:cNvSpPr/>
          <p:nvPr/>
        </p:nvSpPr>
        <p:spPr>
          <a:xfrm rot="5400000">
            <a:off x="6397442" y="4348922"/>
            <a:ext cx="416793" cy="134223"/>
          </a:xfrm>
          <a:prstGeom prst="trapezoi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24" dirty="0">
                <a:solidFill>
                  <a:schemeClr val="tx1"/>
                </a:solidFill>
              </a:rPr>
              <a:t>MUX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F033564-AF7B-5B4A-B35C-AE64188EAD09}"/>
              </a:ext>
            </a:extLst>
          </p:cNvPr>
          <p:cNvGrpSpPr/>
          <p:nvPr/>
        </p:nvGrpSpPr>
        <p:grpSpPr>
          <a:xfrm>
            <a:off x="6783116" y="4335626"/>
            <a:ext cx="475209" cy="682228"/>
            <a:chOff x="8834795" y="1944373"/>
            <a:chExt cx="487267" cy="699539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C215E10-1EDC-D046-8A65-79A86F40132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861040" y="1944373"/>
              <a:ext cx="461022" cy="699539"/>
              <a:chOff x="8877043" y="1944373"/>
              <a:chExt cx="792582" cy="1202635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4EC88B9D-B313-254C-A3CA-297965F32950}"/>
                  </a:ext>
                </a:extLst>
              </p:cNvPr>
              <p:cNvGrpSpPr/>
              <p:nvPr/>
            </p:nvGrpSpPr>
            <p:grpSpPr>
              <a:xfrm rot="5400000">
                <a:off x="8649179" y="2172237"/>
                <a:ext cx="1202635" cy="746908"/>
                <a:chOff x="8627166" y="2161394"/>
                <a:chExt cx="1202635" cy="736273"/>
              </a:xfrm>
            </p:grpSpPr>
            <p:sp>
              <p:nvSpPr>
                <p:cNvPr id="39" name="Trapezoid 38">
                  <a:extLst>
                    <a:ext uri="{FF2B5EF4-FFF2-40B4-BE49-F238E27FC236}">
                      <a16:creationId xmlns:a16="http://schemas.microsoft.com/office/drawing/2014/main" id="{7FC15419-30B9-AE4A-80C4-647F7565489D}"/>
                    </a:ext>
                  </a:extLst>
                </p:cNvPr>
                <p:cNvSpPr/>
                <p:nvPr/>
              </p:nvSpPr>
              <p:spPr>
                <a:xfrm>
                  <a:off x="8627166" y="2161394"/>
                  <a:ext cx="1202635" cy="736273"/>
                </a:xfrm>
                <a:prstGeom prst="trapezoid">
                  <a:avLst>
                    <a:gd name="adj" fmla="val 31621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6"/>
                </a:p>
              </p:txBody>
            </p:sp>
            <p:sp>
              <p:nvSpPr>
                <p:cNvPr id="40" name="Triangle 39">
                  <a:extLst>
                    <a:ext uri="{FF2B5EF4-FFF2-40B4-BE49-F238E27FC236}">
                      <a16:creationId xmlns:a16="http://schemas.microsoft.com/office/drawing/2014/main" id="{0BEE4C84-0245-4C45-8014-2A6E60DA12D4}"/>
                    </a:ext>
                  </a:extLst>
                </p:cNvPr>
                <p:cNvSpPr/>
                <p:nvPr/>
              </p:nvSpPr>
              <p:spPr>
                <a:xfrm>
                  <a:off x="9039640" y="2608300"/>
                  <a:ext cx="382205" cy="283985"/>
                </a:xfrm>
                <a:prstGeom prst="triangl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6"/>
                </a:p>
              </p:txBody>
            </p:sp>
          </p:grp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0671465-4C6C-BD4B-86BF-FE8230DF6604}"/>
                  </a:ext>
                </a:extLst>
              </p:cNvPr>
              <p:cNvSpPr txBox="1"/>
              <p:nvPr/>
            </p:nvSpPr>
            <p:spPr>
              <a:xfrm rot="5400000">
                <a:off x="9050609" y="2319302"/>
                <a:ext cx="757876" cy="4801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70" dirty="0"/>
                  <a:t>ALU</a:t>
                </a:r>
                <a:endParaRPr lang="en-US" sz="1756" dirty="0"/>
              </a:p>
            </p:txBody>
          </p:sp>
        </p:grpSp>
        <p:sp>
          <p:nvSpPr>
            <p:cNvPr id="47" name="Triangle 46">
              <a:extLst>
                <a:ext uri="{FF2B5EF4-FFF2-40B4-BE49-F238E27FC236}">
                  <a16:creationId xmlns:a16="http://schemas.microsoft.com/office/drawing/2014/main" id="{016324AE-2A32-3244-B530-34E7F41229AD}"/>
                </a:ext>
              </a:extLst>
            </p:cNvPr>
            <p:cNvSpPr/>
            <p:nvPr/>
          </p:nvSpPr>
          <p:spPr>
            <a:xfrm rot="5400000">
              <a:off x="8807422" y="2211671"/>
              <a:ext cx="222318" cy="167572"/>
            </a:xfrm>
            <a:prstGeom prst="triangle">
              <a:avLst/>
            </a:prstGeom>
            <a:solidFill>
              <a:srgbClr val="D2E4F4"/>
            </a:solidFill>
            <a:ln w="12700">
              <a:solidFill>
                <a:srgbClr val="D2E4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</p:grpSp>
      <p:sp>
        <p:nvSpPr>
          <p:cNvPr id="50" name="Trapezoid 49">
            <a:extLst>
              <a:ext uri="{FF2B5EF4-FFF2-40B4-BE49-F238E27FC236}">
                <a16:creationId xmlns:a16="http://schemas.microsoft.com/office/drawing/2014/main" id="{61A853EC-6E84-BB49-BDF2-FC77D42BC9D7}"/>
              </a:ext>
            </a:extLst>
          </p:cNvPr>
          <p:cNvSpPr/>
          <p:nvPr/>
        </p:nvSpPr>
        <p:spPr>
          <a:xfrm rot="5400000">
            <a:off x="6406717" y="4813838"/>
            <a:ext cx="416793" cy="134223"/>
          </a:xfrm>
          <a:prstGeom prst="trapezoi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24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B65914D-2146-A44A-AB8C-748BFFCA6A21}"/>
              </a:ext>
            </a:extLst>
          </p:cNvPr>
          <p:cNvCxnSpPr>
            <a:stCxn id="44" idx="0"/>
          </p:cNvCxnSpPr>
          <p:nvPr/>
        </p:nvCxnSpPr>
        <p:spPr>
          <a:xfrm flipV="1">
            <a:off x="6672949" y="4416033"/>
            <a:ext cx="135755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F8FE6FA-03A6-0D49-AEF5-481E2BC49213}"/>
              </a:ext>
            </a:extLst>
          </p:cNvPr>
          <p:cNvCxnSpPr/>
          <p:nvPr/>
        </p:nvCxnSpPr>
        <p:spPr>
          <a:xfrm flipV="1">
            <a:off x="6682224" y="4896431"/>
            <a:ext cx="135755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8788E59-6999-784B-866F-2F2F243D33CB}"/>
              </a:ext>
            </a:extLst>
          </p:cNvPr>
          <p:cNvCxnSpPr>
            <a:cxnSpLocks/>
          </p:cNvCxnSpPr>
          <p:nvPr/>
        </p:nvCxnSpPr>
        <p:spPr>
          <a:xfrm flipH="1">
            <a:off x="7340254" y="4684504"/>
            <a:ext cx="9567" cy="7672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rapezoid 64">
            <a:extLst>
              <a:ext uri="{FF2B5EF4-FFF2-40B4-BE49-F238E27FC236}">
                <a16:creationId xmlns:a16="http://schemas.microsoft.com/office/drawing/2014/main" id="{362086A5-C548-A645-A3B0-0BFDBBC2558D}"/>
              </a:ext>
            </a:extLst>
          </p:cNvPr>
          <p:cNvSpPr/>
          <p:nvPr/>
        </p:nvSpPr>
        <p:spPr>
          <a:xfrm rot="5400000">
            <a:off x="7745239" y="4627142"/>
            <a:ext cx="416793" cy="134223"/>
          </a:xfrm>
          <a:prstGeom prst="trapezoi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24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4237707-D756-EE46-9B52-E0938FB25098}"/>
              </a:ext>
            </a:extLst>
          </p:cNvPr>
          <p:cNvCxnSpPr>
            <a:cxnSpLocks/>
          </p:cNvCxnSpPr>
          <p:nvPr/>
        </p:nvCxnSpPr>
        <p:spPr>
          <a:xfrm flipV="1">
            <a:off x="7651126" y="4619028"/>
            <a:ext cx="237599" cy="2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FD52421-A2AC-7C43-BCE4-7FCC8A4777BB}"/>
              </a:ext>
            </a:extLst>
          </p:cNvPr>
          <p:cNvCxnSpPr>
            <a:cxnSpLocks/>
          </p:cNvCxnSpPr>
          <p:nvPr/>
        </p:nvCxnSpPr>
        <p:spPr>
          <a:xfrm flipV="1">
            <a:off x="7236175" y="4684073"/>
            <a:ext cx="237599" cy="2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A08D339-95AA-8049-9EFF-545F1A498A2B}"/>
              </a:ext>
            </a:extLst>
          </p:cNvPr>
          <p:cNvCxnSpPr>
            <a:cxnSpLocks/>
          </p:cNvCxnSpPr>
          <p:nvPr/>
        </p:nvCxnSpPr>
        <p:spPr>
          <a:xfrm>
            <a:off x="7795439" y="4797366"/>
            <a:ext cx="0" cy="670858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B45B2F8-99F9-3C49-8A48-9B99DA7FA922}"/>
              </a:ext>
            </a:extLst>
          </p:cNvPr>
          <p:cNvCxnSpPr>
            <a:cxnSpLocks/>
          </p:cNvCxnSpPr>
          <p:nvPr/>
        </p:nvCxnSpPr>
        <p:spPr>
          <a:xfrm>
            <a:off x="7791930" y="4807175"/>
            <a:ext cx="92966" cy="55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2DD3188-0BB1-3D4A-8CF4-516D6D108090}"/>
              </a:ext>
            </a:extLst>
          </p:cNvPr>
          <p:cNvGrpSpPr>
            <a:grpSpLocks/>
          </p:cNvGrpSpPr>
          <p:nvPr/>
        </p:nvGrpSpPr>
        <p:grpSpPr>
          <a:xfrm rot="5400000">
            <a:off x="5672630" y="4602291"/>
            <a:ext cx="1161306" cy="183921"/>
            <a:chOff x="2226224" y="1975365"/>
            <a:chExt cx="945658" cy="310896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30877C85-04D7-AA4D-9B15-A16B72B691E9}"/>
                </a:ext>
              </a:extLst>
            </p:cNvPr>
            <p:cNvSpPr/>
            <p:nvPr/>
          </p:nvSpPr>
          <p:spPr>
            <a:xfrm>
              <a:off x="2226224" y="1975365"/>
              <a:ext cx="945658" cy="3108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  <p:sp>
          <p:nvSpPr>
            <p:cNvPr id="77" name="Triangle 76">
              <a:extLst>
                <a:ext uri="{FF2B5EF4-FFF2-40B4-BE49-F238E27FC236}">
                  <a16:creationId xmlns:a16="http://schemas.microsoft.com/office/drawing/2014/main" id="{58385820-C663-C747-800D-A39B0AC88BE1}"/>
                </a:ext>
              </a:extLst>
            </p:cNvPr>
            <p:cNvSpPr>
              <a:spLocks/>
            </p:cNvSpPr>
            <p:nvPr/>
          </p:nvSpPr>
          <p:spPr>
            <a:xfrm rot="5400000">
              <a:off x="2147793" y="2066989"/>
              <a:ext cx="292607" cy="124806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</p:grp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2AA9DAB-8FAD-D547-99F1-B6248A659F8E}"/>
              </a:ext>
            </a:extLst>
          </p:cNvPr>
          <p:cNvCxnSpPr>
            <a:cxnSpLocks/>
            <a:stCxn id="65" idx="0"/>
          </p:cNvCxnSpPr>
          <p:nvPr/>
        </p:nvCxnSpPr>
        <p:spPr>
          <a:xfrm flipV="1">
            <a:off x="8020745" y="4694253"/>
            <a:ext cx="163927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8BEEF00-86B7-2746-8377-6620F965A88F}"/>
              </a:ext>
            </a:extLst>
          </p:cNvPr>
          <p:cNvCxnSpPr>
            <a:cxnSpLocks/>
          </p:cNvCxnSpPr>
          <p:nvPr/>
        </p:nvCxnSpPr>
        <p:spPr>
          <a:xfrm flipH="1">
            <a:off x="8184673" y="4014028"/>
            <a:ext cx="645" cy="6802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B2C6D68-1352-6040-A56C-DDC6B01A7B8B}"/>
              </a:ext>
            </a:extLst>
          </p:cNvPr>
          <p:cNvCxnSpPr>
            <a:cxnSpLocks/>
          </p:cNvCxnSpPr>
          <p:nvPr/>
        </p:nvCxnSpPr>
        <p:spPr>
          <a:xfrm>
            <a:off x="6446985" y="4012741"/>
            <a:ext cx="1737689" cy="50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C509B92-E344-3C49-A5A4-ED1F458EC675}"/>
              </a:ext>
            </a:extLst>
          </p:cNvPr>
          <p:cNvCxnSpPr>
            <a:cxnSpLocks/>
          </p:cNvCxnSpPr>
          <p:nvPr/>
        </p:nvCxnSpPr>
        <p:spPr>
          <a:xfrm>
            <a:off x="6446983" y="4005748"/>
            <a:ext cx="0" cy="9960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F45B5CD-3A2A-B246-9C29-A74DC38CEB73}"/>
              </a:ext>
            </a:extLst>
          </p:cNvPr>
          <p:cNvCxnSpPr>
            <a:cxnSpLocks/>
          </p:cNvCxnSpPr>
          <p:nvPr/>
        </p:nvCxnSpPr>
        <p:spPr>
          <a:xfrm>
            <a:off x="6446983" y="4993923"/>
            <a:ext cx="10509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412D47A-72B8-554C-AFFE-EECB47570328}"/>
              </a:ext>
            </a:extLst>
          </p:cNvPr>
          <p:cNvCxnSpPr>
            <a:cxnSpLocks/>
          </p:cNvCxnSpPr>
          <p:nvPr/>
        </p:nvCxnSpPr>
        <p:spPr>
          <a:xfrm>
            <a:off x="6448487" y="4567116"/>
            <a:ext cx="97477" cy="24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D0FBBD53-3DC7-564B-80A5-B0B354ABD490}"/>
              </a:ext>
            </a:extLst>
          </p:cNvPr>
          <p:cNvCxnSpPr>
            <a:cxnSpLocks/>
          </p:cNvCxnSpPr>
          <p:nvPr/>
        </p:nvCxnSpPr>
        <p:spPr>
          <a:xfrm flipV="1">
            <a:off x="6406347" y="4347652"/>
            <a:ext cx="0" cy="13131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3A1D3E8-741B-8044-A333-B7916FE4B7B1}"/>
              </a:ext>
            </a:extLst>
          </p:cNvPr>
          <p:cNvCxnSpPr/>
          <p:nvPr/>
        </p:nvCxnSpPr>
        <p:spPr>
          <a:xfrm flipV="1">
            <a:off x="6406347" y="4354140"/>
            <a:ext cx="135755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F0C6963-843C-8F43-A1C6-49AE5D1FB911}"/>
              </a:ext>
            </a:extLst>
          </p:cNvPr>
          <p:cNvCxnSpPr/>
          <p:nvPr/>
        </p:nvCxnSpPr>
        <p:spPr>
          <a:xfrm flipV="1">
            <a:off x="6410208" y="4853051"/>
            <a:ext cx="135755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04E9A4D-C4B7-8141-A873-BAE2D5604105}"/>
              </a:ext>
            </a:extLst>
          </p:cNvPr>
          <p:cNvCxnSpPr>
            <a:cxnSpLocks/>
          </p:cNvCxnSpPr>
          <p:nvPr/>
        </p:nvCxnSpPr>
        <p:spPr>
          <a:xfrm>
            <a:off x="6352904" y="5475914"/>
            <a:ext cx="53445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F19F7FFB-DFFC-5143-80C4-5ED748BBC14D}"/>
              </a:ext>
            </a:extLst>
          </p:cNvPr>
          <p:cNvCxnSpPr>
            <a:cxnSpLocks/>
          </p:cNvCxnSpPr>
          <p:nvPr/>
        </p:nvCxnSpPr>
        <p:spPr>
          <a:xfrm>
            <a:off x="6352904" y="5660792"/>
            <a:ext cx="53445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64349708-7AAA-E143-99AE-B890563FF37A}"/>
              </a:ext>
            </a:extLst>
          </p:cNvPr>
          <p:cNvCxnSpPr>
            <a:cxnSpLocks/>
          </p:cNvCxnSpPr>
          <p:nvPr/>
        </p:nvCxnSpPr>
        <p:spPr>
          <a:xfrm flipH="1">
            <a:off x="8180660" y="4684074"/>
            <a:ext cx="4017" cy="11172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7A8E83FA-A22D-B64E-85C0-3E148067407D}"/>
              </a:ext>
            </a:extLst>
          </p:cNvPr>
          <p:cNvCxnSpPr>
            <a:cxnSpLocks/>
          </p:cNvCxnSpPr>
          <p:nvPr/>
        </p:nvCxnSpPr>
        <p:spPr>
          <a:xfrm>
            <a:off x="5385049" y="5801302"/>
            <a:ext cx="28046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5E7BA7D2-A996-4A4A-B955-BE2EB217613C}"/>
              </a:ext>
            </a:extLst>
          </p:cNvPr>
          <p:cNvCxnSpPr>
            <a:cxnSpLocks/>
          </p:cNvCxnSpPr>
          <p:nvPr/>
        </p:nvCxnSpPr>
        <p:spPr>
          <a:xfrm flipV="1">
            <a:off x="5388146" y="5550004"/>
            <a:ext cx="0" cy="2512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C8120896-B1AF-0547-9FEA-20F7A9C72121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5381452" y="5553534"/>
            <a:ext cx="991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079C001F-6449-8A45-A659-F4B66E563AE3}"/>
              </a:ext>
            </a:extLst>
          </p:cNvPr>
          <p:cNvSpPr/>
          <p:nvPr/>
        </p:nvSpPr>
        <p:spPr>
          <a:xfrm>
            <a:off x="5301148" y="4141340"/>
            <a:ext cx="671916" cy="40398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70" dirty="0" err="1">
                <a:solidFill>
                  <a:schemeClr val="tx1"/>
                </a:solidFill>
              </a:rPr>
              <a:t>VDecoder</a:t>
            </a:r>
            <a:endParaRPr lang="en-US" sz="1170" dirty="0">
              <a:solidFill>
                <a:schemeClr val="tx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FBE178E-6E23-FF41-BBCF-8EF793B748A3}"/>
              </a:ext>
            </a:extLst>
          </p:cNvPr>
          <p:cNvSpPr txBox="1"/>
          <p:nvPr/>
        </p:nvSpPr>
        <p:spPr>
          <a:xfrm>
            <a:off x="6502688" y="3708727"/>
            <a:ext cx="836447" cy="300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65" dirty="0" err="1"/>
              <a:t>VExecute</a:t>
            </a:r>
            <a:endParaRPr lang="en-US" sz="1365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222451A-DB4B-3F49-BCDA-0C4E029EEB47}"/>
              </a:ext>
            </a:extLst>
          </p:cNvPr>
          <p:cNvSpPr txBox="1"/>
          <p:nvPr/>
        </p:nvSpPr>
        <p:spPr>
          <a:xfrm>
            <a:off x="7600315" y="3739284"/>
            <a:ext cx="772600" cy="240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75" dirty="0" err="1"/>
              <a:t>VWriteback</a:t>
            </a:r>
            <a:endParaRPr lang="en-US" sz="1365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037E2271-B93D-8243-A7FC-33C79195D0F5}"/>
              </a:ext>
            </a:extLst>
          </p:cNvPr>
          <p:cNvSpPr txBox="1"/>
          <p:nvPr/>
        </p:nvSpPr>
        <p:spPr>
          <a:xfrm>
            <a:off x="5358378" y="3722381"/>
            <a:ext cx="641280" cy="300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65" dirty="0" err="1"/>
              <a:t>VIssue</a:t>
            </a:r>
            <a:endParaRPr lang="en-US" sz="1756" dirty="0"/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CFE816F8-0BFB-A742-8D76-7D870ADC715B}"/>
              </a:ext>
            </a:extLst>
          </p:cNvPr>
          <p:cNvCxnSpPr>
            <a:cxnSpLocks/>
          </p:cNvCxnSpPr>
          <p:nvPr/>
        </p:nvCxnSpPr>
        <p:spPr>
          <a:xfrm>
            <a:off x="5975191" y="4348762"/>
            <a:ext cx="190464" cy="32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C11C5EA8-54EC-F847-AF80-DC4033A0D336}"/>
              </a:ext>
            </a:extLst>
          </p:cNvPr>
          <p:cNvCxnSpPr>
            <a:cxnSpLocks/>
          </p:cNvCxnSpPr>
          <p:nvPr/>
        </p:nvCxnSpPr>
        <p:spPr>
          <a:xfrm>
            <a:off x="6016347" y="4912056"/>
            <a:ext cx="13121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7ECB6ADD-B539-5F4C-8756-39ED466AA297}"/>
              </a:ext>
            </a:extLst>
          </p:cNvPr>
          <p:cNvCxnSpPr>
            <a:cxnSpLocks/>
          </p:cNvCxnSpPr>
          <p:nvPr/>
        </p:nvCxnSpPr>
        <p:spPr>
          <a:xfrm>
            <a:off x="5389525" y="5307256"/>
            <a:ext cx="2341163" cy="8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C086CF3A-192C-3D44-A70D-65F5262407A3}"/>
              </a:ext>
            </a:extLst>
          </p:cNvPr>
          <p:cNvCxnSpPr>
            <a:cxnSpLocks/>
          </p:cNvCxnSpPr>
          <p:nvPr/>
        </p:nvCxnSpPr>
        <p:spPr>
          <a:xfrm>
            <a:off x="7728795" y="5061507"/>
            <a:ext cx="0" cy="245748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A8EC5CE4-020F-5046-A86E-746690B89985}"/>
              </a:ext>
            </a:extLst>
          </p:cNvPr>
          <p:cNvCxnSpPr>
            <a:cxnSpLocks/>
          </p:cNvCxnSpPr>
          <p:nvPr/>
        </p:nvCxnSpPr>
        <p:spPr>
          <a:xfrm>
            <a:off x="7665611" y="5068150"/>
            <a:ext cx="68661" cy="4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12DC3EAF-BC6E-0549-A42C-CE0C87E50163}"/>
              </a:ext>
            </a:extLst>
          </p:cNvPr>
          <p:cNvCxnSpPr>
            <a:cxnSpLocks/>
          </p:cNvCxnSpPr>
          <p:nvPr/>
        </p:nvCxnSpPr>
        <p:spPr>
          <a:xfrm>
            <a:off x="5397212" y="5099308"/>
            <a:ext cx="0" cy="2079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A196739F-275F-FC4E-928D-80D29D30321B}"/>
              </a:ext>
            </a:extLst>
          </p:cNvPr>
          <p:cNvCxnSpPr>
            <a:cxnSpLocks/>
            <a:endCxn id="167" idx="1"/>
          </p:cNvCxnSpPr>
          <p:nvPr/>
        </p:nvCxnSpPr>
        <p:spPr>
          <a:xfrm>
            <a:off x="5559911" y="5008891"/>
            <a:ext cx="96410" cy="58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>
            <a:extLst>
              <a:ext uri="{FF2B5EF4-FFF2-40B4-BE49-F238E27FC236}">
                <a16:creationId xmlns:a16="http://schemas.microsoft.com/office/drawing/2014/main" id="{CB93BE8F-8E48-3C4E-AFD0-A70F53BEB2EA}"/>
              </a:ext>
            </a:extLst>
          </p:cNvPr>
          <p:cNvSpPr/>
          <p:nvPr/>
        </p:nvSpPr>
        <p:spPr>
          <a:xfrm>
            <a:off x="5199905" y="4692330"/>
            <a:ext cx="387874" cy="40398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75" dirty="0">
                <a:solidFill>
                  <a:schemeClr val="tx1"/>
                </a:solidFill>
              </a:rPr>
              <a:t>Vector index</a:t>
            </a:r>
          </a:p>
        </p:txBody>
      </p: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2135830C-20B0-6E4A-BD0E-C8C7555FDA2C}"/>
              </a:ext>
            </a:extLst>
          </p:cNvPr>
          <p:cNvCxnSpPr>
            <a:cxnSpLocks/>
          </p:cNvCxnSpPr>
          <p:nvPr/>
        </p:nvCxnSpPr>
        <p:spPr>
          <a:xfrm>
            <a:off x="4904613" y="3541061"/>
            <a:ext cx="19436" cy="2461688"/>
          </a:xfrm>
          <a:prstGeom prst="line">
            <a:avLst/>
          </a:prstGeom>
          <a:ln w="44450">
            <a:solidFill>
              <a:schemeClr val="tx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CD1771B4-79CB-DE45-97E3-AB6F71DE7029}"/>
              </a:ext>
            </a:extLst>
          </p:cNvPr>
          <p:cNvCxnSpPr>
            <a:cxnSpLocks/>
          </p:cNvCxnSpPr>
          <p:nvPr/>
        </p:nvCxnSpPr>
        <p:spPr>
          <a:xfrm>
            <a:off x="5095481" y="4350365"/>
            <a:ext cx="19593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id="{491135D5-48AD-2C40-A428-8E3A32BC02E6}"/>
              </a:ext>
            </a:extLst>
          </p:cNvPr>
          <p:cNvSpPr txBox="1"/>
          <p:nvPr/>
        </p:nvSpPr>
        <p:spPr>
          <a:xfrm>
            <a:off x="4844186" y="4050339"/>
            <a:ext cx="457176" cy="362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78" dirty="0"/>
              <a:t>Scalar</a:t>
            </a:r>
          </a:p>
          <a:p>
            <a:pPr algn="r"/>
            <a:r>
              <a:rPr lang="en-US" sz="878" dirty="0"/>
              <a:t>Core</a:t>
            </a:r>
          </a:p>
        </p:txBody>
      </p:sp>
      <p:sp>
        <p:nvSpPr>
          <p:cNvPr id="219" name="Trapezoid 218">
            <a:extLst>
              <a:ext uri="{FF2B5EF4-FFF2-40B4-BE49-F238E27FC236}">
                <a16:creationId xmlns:a16="http://schemas.microsoft.com/office/drawing/2014/main" id="{3436B14B-2E35-724D-BC23-F2CD3C8748F3}"/>
              </a:ext>
            </a:extLst>
          </p:cNvPr>
          <p:cNvSpPr/>
          <p:nvPr/>
        </p:nvSpPr>
        <p:spPr>
          <a:xfrm rot="5400000">
            <a:off x="5794581" y="4847348"/>
            <a:ext cx="416793" cy="134223"/>
          </a:xfrm>
          <a:prstGeom prst="trapezoi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24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445766CC-E9E7-CB4C-B5D6-290064FA7F72}"/>
              </a:ext>
            </a:extLst>
          </p:cNvPr>
          <p:cNvCxnSpPr>
            <a:cxnSpLocks/>
          </p:cNvCxnSpPr>
          <p:nvPr/>
        </p:nvCxnSpPr>
        <p:spPr>
          <a:xfrm>
            <a:off x="5851127" y="5014937"/>
            <a:ext cx="96410" cy="58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>
            <a:extLst>
              <a:ext uri="{FF2B5EF4-FFF2-40B4-BE49-F238E27FC236}">
                <a16:creationId xmlns:a16="http://schemas.microsoft.com/office/drawing/2014/main" id="{C279C792-1E05-FE4C-9C62-6FCEDE140B69}"/>
              </a:ext>
            </a:extLst>
          </p:cNvPr>
          <p:cNvSpPr/>
          <p:nvPr/>
        </p:nvSpPr>
        <p:spPr>
          <a:xfrm>
            <a:off x="5656321" y="4903252"/>
            <a:ext cx="222943" cy="2229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70" dirty="0">
                <a:solidFill>
                  <a:schemeClr val="tx1"/>
                </a:solidFill>
              </a:rPr>
              <a:t>+1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FB2150B2-B870-B94C-9F54-1B3F9E885301}"/>
              </a:ext>
            </a:extLst>
          </p:cNvPr>
          <p:cNvCxnSpPr>
            <a:cxnSpLocks/>
          </p:cNvCxnSpPr>
          <p:nvPr/>
        </p:nvCxnSpPr>
        <p:spPr>
          <a:xfrm>
            <a:off x="5841891" y="4795076"/>
            <a:ext cx="96410" cy="58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00DEEE87-061D-3E46-8CF3-4CC81EC29E78}"/>
              </a:ext>
            </a:extLst>
          </p:cNvPr>
          <p:cNvSpPr txBox="1"/>
          <p:nvPr/>
        </p:nvSpPr>
        <p:spPr>
          <a:xfrm>
            <a:off x="5660498" y="4642630"/>
            <a:ext cx="272832" cy="3023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65" dirty="0"/>
              <a:t>0</a:t>
            </a:r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426C4EEF-E7F4-964E-9D4C-2A7721736309}"/>
              </a:ext>
            </a:extLst>
          </p:cNvPr>
          <p:cNvCxnSpPr>
            <a:cxnSpLocks/>
          </p:cNvCxnSpPr>
          <p:nvPr/>
        </p:nvCxnSpPr>
        <p:spPr>
          <a:xfrm>
            <a:off x="6346305" y="4746708"/>
            <a:ext cx="203093" cy="26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668C2C53-5E20-B442-BB2D-EDFC47723969}"/>
              </a:ext>
            </a:extLst>
          </p:cNvPr>
          <p:cNvSpPr/>
          <p:nvPr/>
        </p:nvSpPr>
        <p:spPr>
          <a:xfrm>
            <a:off x="7193681" y="5379850"/>
            <a:ext cx="739981" cy="2269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70" dirty="0">
                <a:solidFill>
                  <a:schemeClr val="tx1"/>
                </a:solidFill>
              </a:rPr>
              <a:t>4KB D$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D6BF9F34-40C8-F74B-BB0D-52B6E3E7BF8A}"/>
              </a:ext>
            </a:extLst>
          </p:cNvPr>
          <p:cNvSpPr txBox="1"/>
          <p:nvPr/>
        </p:nvSpPr>
        <p:spPr>
          <a:xfrm>
            <a:off x="3278613" y="3778805"/>
            <a:ext cx="829073" cy="362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56" dirty="0"/>
              <a:t>MANIC</a:t>
            </a:r>
          </a:p>
        </p:txBody>
      </p: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051EE7A7-93A5-1649-AD58-8F033B79A581}"/>
              </a:ext>
            </a:extLst>
          </p:cNvPr>
          <p:cNvCxnSpPr>
            <a:cxnSpLocks/>
            <a:endCxn id="246" idx="0"/>
          </p:cNvCxnSpPr>
          <p:nvPr/>
        </p:nvCxnSpPr>
        <p:spPr>
          <a:xfrm>
            <a:off x="4456520" y="4430650"/>
            <a:ext cx="0" cy="153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62B064E4-B9D7-7E4B-AE34-AF1CE16A7063}"/>
              </a:ext>
            </a:extLst>
          </p:cNvPr>
          <p:cNvSpPr txBox="1"/>
          <p:nvPr/>
        </p:nvSpPr>
        <p:spPr>
          <a:xfrm>
            <a:off x="4201971" y="4078918"/>
            <a:ext cx="503664" cy="40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24" dirty="0"/>
              <a:t>Scalar</a:t>
            </a:r>
          </a:p>
          <a:p>
            <a:pPr algn="ctr"/>
            <a:r>
              <a:rPr lang="en-US" sz="1024" dirty="0"/>
              <a:t>Core</a:t>
            </a:r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A7A522A6-1B76-0C4B-B298-C30FB918509C}"/>
              </a:ext>
            </a:extLst>
          </p:cNvPr>
          <p:cNvSpPr/>
          <p:nvPr/>
        </p:nvSpPr>
        <p:spPr>
          <a:xfrm>
            <a:off x="3391579" y="4189692"/>
            <a:ext cx="671916" cy="80696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170" dirty="0">
                <a:solidFill>
                  <a:schemeClr val="tx1"/>
                </a:solidFill>
              </a:rPr>
              <a:t>Rename</a:t>
            </a:r>
          </a:p>
        </p:txBody>
      </p: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C646F149-C40D-7A49-B3A2-BCC19EB4A15B}"/>
              </a:ext>
            </a:extLst>
          </p:cNvPr>
          <p:cNvGrpSpPr/>
          <p:nvPr/>
        </p:nvGrpSpPr>
        <p:grpSpPr>
          <a:xfrm>
            <a:off x="3391578" y="5185732"/>
            <a:ext cx="1369223" cy="708971"/>
            <a:chOff x="6440150" y="3103381"/>
            <a:chExt cx="1403966" cy="72696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56FFB19-E4CC-6640-874A-21004F9B70FF}"/>
                </a:ext>
              </a:extLst>
            </p:cNvPr>
            <p:cNvSpPr/>
            <p:nvPr/>
          </p:nvSpPr>
          <p:spPr>
            <a:xfrm>
              <a:off x="6440150" y="3103381"/>
              <a:ext cx="1403966" cy="72696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26398171-FA05-504D-A427-23F6C142E565}"/>
                </a:ext>
              </a:extLst>
            </p:cNvPr>
            <p:cNvGrpSpPr>
              <a:grpSpLocks/>
            </p:cNvGrpSpPr>
            <p:nvPr/>
          </p:nvGrpSpPr>
          <p:grpSpPr>
            <a:xfrm>
              <a:off x="6503648" y="3171381"/>
              <a:ext cx="590546" cy="139730"/>
              <a:chOff x="2226224" y="1975365"/>
              <a:chExt cx="945658" cy="310896"/>
            </a:xfrm>
          </p:grpSpPr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C0F356EE-DAF7-5940-9732-FDBF200B34E3}"/>
                  </a:ext>
                </a:extLst>
              </p:cNvPr>
              <p:cNvSpPr/>
              <p:nvPr/>
            </p:nvSpPr>
            <p:spPr>
              <a:xfrm>
                <a:off x="2226224" y="1975365"/>
                <a:ext cx="945658" cy="31089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6" dirty="0"/>
              </a:p>
            </p:txBody>
          </p:sp>
          <p:sp>
            <p:nvSpPr>
              <p:cNvPr id="253" name="Triangle 252">
                <a:extLst>
                  <a:ext uri="{FF2B5EF4-FFF2-40B4-BE49-F238E27FC236}">
                    <a16:creationId xmlns:a16="http://schemas.microsoft.com/office/drawing/2014/main" id="{C6A60F48-2076-8743-8DAD-16FF6921B019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2147793" y="2066989"/>
                <a:ext cx="292607" cy="124806"/>
              </a:xfrm>
              <a:prstGeom prst="triangle">
                <a:avLst/>
              </a:prstGeom>
              <a:solidFill>
                <a:schemeClr val="bg2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6"/>
              </a:p>
            </p:txBody>
          </p:sp>
        </p:grpSp>
        <p:grpSp>
          <p:nvGrpSpPr>
            <p:cNvPr id="254" name="Group 253">
              <a:extLst>
                <a:ext uri="{FF2B5EF4-FFF2-40B4-BE49-F238E27FC236}">
                  <a16:creationId xmlns:a16="http://schemas.microsoft.com/office/drawing/2014/main" id="{41486819-6FC6-A142-84A8-926AA8FB9B70}"/>
                </a:ext>
              </a:extLst>
            </p:cNvPr>
            <p:cNvGrpSpPr>
              <a:grpSpLocks/>
            </p:cNvGrpSpPr>
            <p:nvPr/>
          </p:nvGrpSpPr>
          <p:grpSpPr>
            <a:xfrm>
              <a:off x="6498381" y="3398098"/>
              <a:ext cx="590546" cy="139730"/>
              <a:chOff x="2226224" y="1975365"/>
              <a:chExt cx="945658" cy="310896"/>
            </a:xfrm>
          </p:grpSpPr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70848417-798D-A94C-AED5-0E784D14D597}"/>
                  </a:ext>
                </a:extLst>
              </p:cNvPr>
              <p:cNvSpPr/>
              <p:nvPr/>
            </p:nvSpPr>
            <p:spPr>
              <a:xfrm>
                <a:off x="2226224" y="1975365"/>
                <a:ext cx="945658" cy="31089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6" dirty="0"/>
              </a:p>
            </p:txBody>
          </p:sp>
          <p:sp>
            <p:nvSpPr>
              <p:cNvPr id="256" name="Triangle 255">
                <a:extLst>
                  <a:ext uri="{FF2B5EF4-FFF2-40B4-BE49-F238E27FC236}">
                    <a16:creationId xmlns:a16="http://schemas.microsoft.com/office/drawing/2014/main" id="{3A119467-37A9-1243-ABA7-045493B797DA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2147793" y="2066989"/>
                <a:ext cx="292607" cy="124806"/>
              </a:xfrm>
              <a:prstGeom prst="triangle">
                <a:avLst/>
              </a:prstGeom>
              <a:solidFill>
                <a:schemeClr val="bg2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6"/>
              </a:p>
            </p:txBody>
          </p:sp>
        </p:grpSp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5A955444-6C9B-2141-AAD4-A572DECEAD00}"/>
                </a:ext>
              </a:extLst>
            </p:cNvPr>
            <p:cNvGrpSpPr>
              <a:grpSpLocks/>
            </p:cNvGrpSpPr>
            <p:nvPr/>
          </p:nvGrpSpPr>
          <p:grpSpPr>
            <a:xfrm>
              <a:off x="7168034" y="3171381"/>
              <a:ext cx="590546" cy="139730"/>
              <a:chOff x="2226224" y="1975365"/>
              <a:chExt cx="945658" cy="310896"/>
            </a:xfrm>
          </p:grpSpPr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A735136A-386F-5C48-9D9D-83A2FEEA1432}"/>
                  </a:ext>
                </a:extLst>
              </p:cNvPr>
              <p:cNvSpPr/>
              <p:nvPr/>
            </p:nvSpPr>
            <p:spPr>
              <a:xfrm>
                <a:off x="2226224" y="1975365"/>
                <a:ext cx="945658" cy="31089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6" dirty="0"/>
              </a:p>
            </p:txBody>
          </p:sp>
          <p:sp>
            <p:nvSpPr>
              <p:cNvPr id="259" name="Triangle 258">
                <a:extLst>
                  <a:ext uri="{FF2B5EF4-FFF2-40B4-BE49-F238E27FC236}">
                    <a16:creationId xmlns:a16="http://schemas.microsoft.com/office/drawing/2014/main" id="{24145E6D-448F-C246-8546-4467A4E2E804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2147793" y="2066989"/>
                <a:ext cx="292607" cy="124806"/>
              </a:xfrm>
              <a:prstGeom prst="triangle">
                <a:avLst/>
              </a:prstGeom>
              <a:solidFill>
                <a:schemeClr val="bg2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6"/>
              </a:p>
            </p:txBody>
          </p:sp>
        </p:grpSp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FA85841D-E271-924F-9F03-4A99F187C95D}"/>
                </a:ext>
              </a:extLst>
            </p:cNvPr>
            <p:cNvGrpSpPr>
              <a:grpSpLocks/>
            </p:cNvGrpSpPr>
            <p:nvPr/>
          </p:nvGrpSpPr>
          <p:grpSpPr>
            <a:xfrm>
              <a:off x="7168034" y="3395892"/>
              <a:ext cx="590546" cy="139730"/>
              <a:chOff x="2226224" y="1975365"/>
              <a:chExt cx="945658" cy="310896"/>
            </a:xfrm>
          </p:grpSpPr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6C7BADAE-5BD6-8148-BEA9-9665D9B43E0A}"/>
                  </a:ext>
                </a:extLst>
              </p:cNvPr>
              <p:cNvSpPr/>
              <p:nvPr/>
            </p:nvSpPr>
            <p:spPr>
              <a:xfrm>
                <a:off x="2226224" y="1975365"/>
                <a:ext cx="945658" cy="31089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6" dirty="0"/>
              </a:p>
            </p:txBody>
          </p:sp>
          <p:sp>
            <p:nvSpPr>
              <p:cNvPr id="262" name="Triangle 261">
                <a:extLst>
                  <a:ext uri="{FF2B5EF4-FFF2-40B4-BE49-F238E27FC236}">
                    <a16:creationId xmlns:a16="http://schemas.microsoft.com/office/drawing/2014/main" id="{BE2EF480-2CC1-DD4B-B29B-3B8E1F7F6452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2147793" y="2066989"/>
                <a:ext cx="292607" cy="124806"/>
              </a:xfrm>
              <a:prstGeom prst="triangle">
                <a:avLst/>
              </a:prstGeom>
              <a:solidFill>
                <a:schemeClr val="bg2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6"/>
              </a:p>
            </p:txBody>
          </p:sp>
        </p:grp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B2382AA7-3990-4B42-B96C-57017F93301D}"/>
                </a:ext>
              </a:extLst>
            </p:cNvPr>
            <p:cNvSpPr txBox="1"/>
            <p:nvPr/>
          </p:nvSpPr>
          <p:spPr>
            <a:xfrm>
              <a:off x="6670603" y="3522563"/>
              <a:ext cx="976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65" dirty="0" err="1"/>
                <a:t>Insn</a:t>
              </a:r>
              <a:r>
                <a:rPr lang="en-US" sz="1365" dirty="0"/>
                <a:t> Buffer</a:t>
              </a:r>
            </a:p>
          </p:txBody>
        </p:sp>
      </p:grpSp>
      <p:graphicFrame>
        <p:nvGraphicFramePr>
          <p:cNvPr id="267" name="Table 267">
            <a:extLst>
              <a:ext uri="{FF2B5EF4-FFF2-40B4-BE49-F238E27FC236}">
                <a16:creationId xmlns:a16="http://schemas.microsoft.com/office/drawing/2014/main" id="{F7658F12-AC93-7441-9C65-46EAAFA7D1C3}"/>
              </a:ext>
            </a:extLst>
          </p:cNvPr>
          <p:cNvGraphicFramePr>
            <a:graphicFrameLocks noGrp="1"/>
          </p:cNvGraphicFramePr>
          <p:nvPr/>
        </p:nvGraphicFramePr>
        <p:xfrm>
          <a:off x="3453766" y="4361981"/>
          <a:ext cx="555208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604">
                  <a:extLst>
                    <a:ext uri="{9D8B030D-6E8A-4147-A177-3AD203B41FA5}">
                      <a16:colId xmlns:a16="http://schemas.microsoft.com/office/drawing/2014/main" val="1553663312"/>
                    </a:ext>
                  </a:extLst>
                </a:gridCol>
                <a:gridCol w="277604">
                  <a:extLst>
                    <a:ext uri="{9D8B030D-6E8A-4147-A177-3AD203B41FA5}">
                      <a16:colId xmlns:a16="http://schemas.microsoft.com/office/drawing/2014/main" val="1332006048"/>
                    </a:ext>
                  </a:extLst>
                </a:gridCol>
              </a:tblGrid>
              <a:tr h="148629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v0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85754"/>
                  </a:ext>
                </a:extLst>
              </a:tr>
              <a:tr h="148629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v1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046195"/>
                  </a:ext>
                </a:extLst>
              </a:tr>
              <a:tr h="148629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v2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395545"/>
                  </a:ext>
                </a:extLst>
              </a:tr>
              <a:tr h="148629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v5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357927"/>
                  </a:ext>
                </a:extLst>
              </a:tr>
            </a:tbl>
          </a:graphicData>
        </a:graphic>
      </p:graphicFrame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C08ED58D-BB53-7C47-BD01-C7B4EBF3F3F5}"/>
              </a:ext>
            </a:extLst>
          </p:cNvPr>
          <p:cNvCxnSpPr>
            <a:cxnSpLocks/>
            <a:stCxn id="246" idx="2"/>
          </p:cNvCxnSpPr>
          <p:nvPr/>
        </p:nvCxnSpPr>
        <p:spPr>
          <a:xfrm flipH="1">
            <a:off x="4456520" y="4988288"/>
            <a:ext cx="1" cy="1797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6D569EA4-EDD2-CE4C-8D75-1F8480D0DDB8}"/>
              </a:ext>
            </a:extLst>
          </p:cNvPr>
          <p:cNvCxnSpPr>
            <a:cxnSpLocks/>
          </p:cNvCxnSpPr>
          <p:nvPr/>
        </p:nvCxnSpPr>
        <p:spPr>
          <a:xfrm>
            <a:off x="3727535" y="4992619"/>
            <a:ext cx="0" cy="1754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10968B6C-6663-C443-A7B5-D3542B56441D}"/>
              </a:ext>
            </a:extLst>
          </p:cNvPr>
          <p:cNvCxnSpPr>
            <a:cxnSpLocks/>
          </p:cNvCxnSpPr>
          <p:nvPr/>
        </p:nvCxnSpPr>
        <p:spPr>
          <a:xfrm flipH="1">
            <a:off x="4055559" y="4808124"/>
            <a:ext cx="19405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Rectangle 245">
            <a:extLst>
              <a:ext uri="{FF2B5EF4-FFF2-40B4-BE49-F238E27FC236}">
                <a16:creationId xmlns:a16="http://schemas.microsoft.com/office/drawing/2014/main" id="{8A436EE1-FF89-A64E-99FB-50E22C265507}"/>
              </a:ext>
            </a:extLst>
          </p:cNvPr>
          <p:cNvSpPr/>
          <p:nvPr/>
        </p:nvSpPr>
        <p:spPr>
          <a:xfrm>
            <a:off x="4120563" y="4584301"/>
            <a:ext cx="671916" cy="40398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70" dirty="0" err="1">
                <a:solidFill>
                  <a:schemeClr val="tx1"/>
                </a:solidFill>
              </a:rPr>
              <a:t>VDecoder</a:t>
            </a:r>
            <a:endParaRPr lang="en-US" sz="1170" dirty="0">
              <a:solidFill>
                <a:schemeClr val="tx1"/>
              </a:solidFill>
            </a:endParaRPr>
          </a:p>
        </p:txBody>
      </p: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BA9B6E25-C3EF-E54D-8056-CD9E82652AF6}"/>
              </a:ext>
            </a:extLst>
          </p:cNvPr>
          <p:cNvCxnSpPr>
            <a:cxnSpLocks/>
          </p:cNvCxnSpPr>
          <p:nvPr/>
        </p:nvCxnSpPr>
        <p:spPr>
          <a:xfrm flipH="1">
            <a:off x="3391578" y="6016912"/>
            <a:ext cx="1400900" cy="0"/>
          </a:xfrm>
          <a:prstGeom prst="line">
            <a:avLst/>
          </a:prstGeom>
          <a:ln w="2540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Rectangle 286">
            <a:extLst>
              <a:ext uri="{FF2B5EF4-FFF2-40B4-BE49-F238E27FC236}">
                <a16:creationId xmlns:a16="http://schemas.microsoft.com/office/drawing/2014/main" id="{A54B35C2-07B8-2A4F-9E90-D27998E739FC}"/>
              </a:ext>
            </a:extLst>
          </p:cNvPr>
          <p:cNvSpPr/>
          <p:nvPr/>
        </p:nvSpPr>
        <p:spPr>
          <a:xfrm>
            <a:off x="3391692" y="6099356"/>
            <a:ext cx="1057090" cy="2324702"/>
          </a:xfrm>
          <a:prstGeom prst="rect">
            <a:avLst/>
          </a:prstGeom>
          <a:solidFill>
            <a:schemeClr val="accent5">
              <a:alpha val="28336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6"/>
          </a:p>
        </p:txBody>
      </p: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15A4F83E-7363-0647-B9C2-95479B55F47A}"/>
              </a:ext>
            </a:extLst>
          </p:cNvPr>
          <p:cNvGrpSpPr/>
          <p:nvPr/>
        </p:nvGrpSpPr>
        <p:grpSpPr>
          <a:xfrm>
            <a:off x="3776777" y="7720361"/>
            <a:ext cx="878028" cy="497713"/>
            <a:chOff x="3606918" y="3144702"/>
            <a:chExt cx="1946860" cy="1222533"/>
          </a:xfrm>
        </p:grpSpPr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AB7F9177-8B2E-E64E-A41E-369B0BAEBD6E}"/>
                </a:ext>
              </a:extLst>
            </p:cNvPr>
            <p:cNvSpPr/>
            <p:nvPr/>
          </p:nvSpPr>
          <p:spPr>
            <a:xfrm>
              <a:off x="3606918" y="3175753"/>
              <a:ext cx="1934244" cy="9831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365" dirty="0">
                <a:solidFill>
                  <a:schemeClr val="tx1"/>
                </a:solidFill>
              </a:endParaRPr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3DA987A3-897D-BD41-9946-6222B1458607}"/>
                </a:ext>
              </a:extLst>
            </p:cNvPr>
            <p:cNvSpPr/>
            <p:nvPr/>
          </p:nvSpPr>
          <p:spPr>
            <a:xfrm>
              <a:off x="3684431" y="3255096"/>
              <a:ext cx="1320672" cy="36933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73" dirty="0">
                  <a:solidFill>
                    <a:schemeClr val="tx1"/>
                  </a:solidFill>
                </a:rPr>
                <a:t>4KB</a:t>
              </a:r>
              <a:endParaRPr lang="en-US" sz="1560" dirty="0">
                <a:solidFill>
                  <a:schemeClr val="tx1"/>
                </a:solidFill>
              </a:endParaRPr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29A84675-8330-1449-9A72-B5C8123B3A6E}"/>
                </a:ext>
              </a:extLst>
            </p:cNvPr>
            <p:cNvSpPr/>
            <p:nvPr/>
          </p:nvSpPr>
          <p:spPr>
            <a:xfrm>
              <a:off x="3684431" y="3711877"/>
              <a:ext cx="1320672" cy="36933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70" dirty="0">
                  <a:solidFill>
                    <a:schemeClr val="tx1"/>
                  </a:solidFill>
                </a:rPr>
                <a:t>4KB</a:t>
              </a: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00A1392A-462B-7949-A6E9-59B612150BBC}"/>
                </a:ext>
              </a:extLst>
            </p:cNvPr>
            <p:cNvSpPr txBox="1"/>
            <p:nvPr/>
          </p:nvSpPr>
          <p:spPr>
            <a:xfrm rot="5400000">
              <a:off x="4643014" y="3456472"/>
              <a:ext cx="1222533" cy="598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70" dirty="0"/>
                <a:t>VRF</a:t>
              </a:r>
              <a:endParaRPr lang="en-US" sz="1756" dirty="0"/>
            </a:p>
          </p:txBody>
        </p:sp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E19C1088-2E27-5249-8DBB-2CB95F945995}"/>
              </a:ext>
            </a:extLst>
          </p:cNvPr>
          <p:cNvGrpSpPr>
            <a:grpSpLocks/>
          </p:cNvGrpSpPr>
          <p:nvPr/>
        </p:nvGrpSpPr>
        <p:grpSpPr>
          <a:xfrm rot="5400000">
            <a:off x="3961754" y="6933240"/>
            <a:ext cx="1161306" cy="183921"/>
            <a:chOff x="2226224" y="1975365"/>
            <a:chExt cx="945658" cy="310896"/>
          </a:xfrm>
        </p:grpSpPr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8CFB4897-C808-9E43-8E4A-DAC05CEE27F5}"/>
                </a:ext>
              </a:extLst>
            </p:cNvPr>
            <p:cNvSpPr/>
            <p:nvPr/>
          </p:nvSpPr>
          <p:spPr>
            <a:xfrm>
              <a:off x="2226224" y="1975365"/>
              <a:ext cx="945658" cy="3108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  <p:sp>
          <p:nvSpPr>
            <p:cNvPr id="295" name="Triangle 294">
              <a:extLst>
                <a:ext uri="{FF2B5EF4-FFF2-40B4-BE49-F238E27FC236}">
                  <a16:creationId xmlns:a16="http://schemas.microsoft.com/office/drawing/2014/main" id="{99F19C10-8F2F-664D-9B21-60069961DA35}"/>
                </a:ext>
              </a:extLst>
            </p:cNvPr>
            <p:cNvSpPr>
              <a:spLocks/>
            </p:cNvSpPr>
            <p:nvPr/>
          </p:nvSpPr>
          <p:spPr>
            <a:xfrm rot="5400000">
              <a:off x="2147793" y="2066989"/>
              <a:ext cx="292607" cy="124806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</p:grp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494DA6FF-7977-6348-B6F5-F00241FC8343}"/>
              </a:ext>
            </a:extLst>
          </p:cNvPr>
          <p:cNvCxnSpPr>
            <a:cxnSpLocks/>
          </p:cNvCxnSpPr>
          <p:nvPr/>
        </p:nvCxnSpPr>
        <p:spPr>
          <a:xfrm flipV="1">
            <a:off x="3684357" y="7929593"/>
            <a:ext cx="0" cy="3708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360DC0C9-A0D3-7142-9D9F-F43D62D0875F}"/>
              </a:ext>
            </a:extLst>
          </p:cNvPr>
          <p:cNvCxnSpPr>
            <a:cxnSpLocks/>
          </p:cNvCxnSpPr>
          <p:nvPr/>
        </p:nvCxnSpPr>
        <p:spPr>
          <a:xfrm>
            <a:off x="3677663" y="7936217"/>
            <a:ext cx="991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B801C1AA-B9D2-C84E-B8B7-C3B113BDD35C}"/>
              </a:ext>
            </a:extLst>
          </p:cNvPr>
          <p:cNvCxnSpPr>
            <a:cxnSpLocks/>
          </p:cNvCxnSpPr>
          <p:nvPr/>
        </p:nvCxnSpPr>
        <p:spPr>
          <a:xfrm>
            <a:off x="4312558" y="7430983"/>
            <a:ext cx="13121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144EE8E5-AAE4-924D-B694-EB3D6B3B6F4C}"/>
              </a:ext>
            </a:extLst>
          </p:cNvPr>
          <p:cNvCxnSpPr>
            <a:cxnSpLocks/>
          </p:cNvCxnSpPr>
          <p:nvPr/>
        </p:nvCxnSpPr>
        <p:spPr>
          <a:xfrm>
            <a:off x="3566578" y="7613432"/>
            <a:ext cx="2373" cy="7710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9A2C823C-896A-B145-8362-79AD112BBDAD}"/>
              </a:ext>
            </a:extLst>
          </p:cNvPr>
          <p:cNvCxnSpPr>
            <a:cxnSpLocks/>
            <a:endCxn id="308" idx="1"/>
          </p:cNvCxnSpPr>
          <p:nvPr/>
        </p:nvCxnSpPr>
        <p:spPr>
          <a:xfrm>
            <a:off x="3856122" y="7527818"/>
            <a:ext cx="96410" cy="58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Rectangle 302">
            <a:extLst>
              <a:ext uri="{FF2B5EF4-FFF2-40B4-BE49-F238E27FC236}">
                <a16:creationId xmlns:a16="http://schemas.microsoft.com/office/drawing/2014/main" id="{9BBE29F1-9574-874C-B974-343317A46BE9}"/>
              </a:ext>
            </a:extLst>
          </p:cNvPr>
          <p:cNvSpPr/>
          <p:nvPr/>
        </p:nvSpPr>
        <p:spPr>
          <a:xfrm>
            <a:off x="3496116" y="7211257"/>
            <a:ext cx="387874" cy="40398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75" dirty="0">
                <a:solidFill>
                  <a:schemeClr val="tx1"/>
                </a:solidFill>
              </a:rPr>
              <a:t>Vector index</a:t>
            </a:r>
          </a:p>
        </p:txBody>
      </p:sp>
      <p:sp>
        <p:nvSpPr>
          <p:cNvPr id="306" name="Trapezoid 305">
            <a:extLst>
              <a:ext uri="{FF2B5EF4-FFF2-40B4-BE49-F238E27FC236}">
                <a16:creationId xmlns:a16="http://schemas.microsoft.com/office/drawing/2014/main" id="{A0DBFC8E-8CB7-564B-A203-58E38038EFD9}"/>
              </a:ext>
            </a:extLst>
          </p:cNvPr>
          <p:cNvSpPr/>
          <p:nvPr/>
        </p:nvSpPr>
        <p:spPr>
          <a:xfrm rot="5400000">
            <a:off x="4090792" y="7366275"/>
            <a:ext cx="416793" cy="134223"/>
          </a:xfrm>
          <a:prstGeom prst="trapezoi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24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BA1DFF6A-D472-BC4A-8FD9-6D277FB6ABEC}"/>
              </a:ext>
            </a:extLst>
          </p:cNvPr>
          <p:cNvCxnSpPr>
            <a:cxnSpLocks/>
          </p:cNvCxnSpPr>
          <p:nvPr/>
        </p:nvCxnSpPr>
        <p:spPr>
          <a:xfrm>
            <a:off x="4147338" y="7533864"/>
            <a:ext cx="96410" cy="58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Rectangle 307">
            <a:extLst>
              <a:ext uri="{FF2B5EF4-FFF2-40B4-BE49-F238E27FC236}">
                <a16:creationId xmlns:a16="http://schemas.microsoft.com/office/drawing/2014/main" id="{C2B6C7A4-D2ED-8841-8BEA-89F9CB7B2867}"/>
              </a:ext>
            </a:extLst>
          </p:cNvPr>
          <p:cNvSpPr/>
          <p:nvPr/>
        </p:nvSpPr>
        <p:spPr>
          <a:xfrm>
            <a:off x="3952532" y="7422179"/>
            <a:ext cx="222943" cy="2229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70" dirty="0">
                <a:solidFill>
                  <a:schemeClr val="tx1"/>
                </a:solidFill>
              </a:rPr>
              <a:t>+1</a:t>
            </a:r>
          </a:p>
        </p:txBody>
      </p: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0D21B4AB-3992-4043-8C35-75A0792838A8}"/>
              </a:ext>
            </a:extLst>
          </p:cNvPr>
          <p:cNvCxnSpPr>
            <a:cxnSpLocks/>
          </p:cNvCxnSpPr>
          <p:nvPr/>
        </p:nvCxnSpPr>
        <p:spPr>
          <a:xfrm>
            <a:off x="4133296" y="7264277"/>
            <a:ext cx="96410" cy="58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TextBox 309">
            <a:extLst>
              <a:ext uri="{FF2B5EF4-FFF2-40B4-BE49-F238E27FC236}">
                <a16:creationId xmlns:a16="http://schemas.microsoft.com/office/drawing/2014/main" id="{F428EA08-B4D6-1349-876D-E00B243938E7}"/>
              </a:ext>
            </a:extLst>
          </p:cNvPr>
          <p:cNvSpPr txBox="1"/>
          <p:nvPr/>
        </p:nvSpPr>
        <p:spPr>
          <a:xfrm>
            <a:off x="3952532" y="7107408"/>
            <a:ext cx="272832" cy="3023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65" dirty="0"/>
              <a:t>0</a:t>
            </a:r>
          </a:p>
        </p:txBody>
      </p: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59B7E6F1-EF2F-9B4C-AA76-61757838AF71}"/>
              </a:ext>
            </a:extLst>
          </p:cNvPr>
          <p:cNvCxnSpPr>
            <a:cxnSpLocks/>
          </p:cNvCxnSpPr>
          <p:nvPr/>
        </p:nvCxnSpPr>
        <p:spPr>
          <a:xfrm>
            <a:off x="4312558" y="6848034"/>
            <a:ext cx="13121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6C1A802B-9FCE-A345-947F-97FACBAFBFC8}"/>
              </a:ext>
            </a:extLst>
          </p:cNvPr>
          <p:cNvCxnSpPr>
            <a:cxnSpLocks/>
            <a:endCxn id="317" idx="1"/>
          </p:cNvCxnSpPr>
          <p:nvPr/>
        </p:nvCxnSpPr>
        <p:spPr>
          <a:xfrm>
            <a:off x="3856122" y="6944869"/>
            <a:ext cx="96410" cy="58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Rectangle 313">
            <a:extLst>
              <a:ext uri="{FF2B5EF4-FFF2-40B4-BE49-F238E27FC236}">
                <a16:creationId xmlns:a16="http://schemas.microsoft.com/office/drawing/2014/main" id="{4BF8CBEE-9867-6445-AFE6-18CBD8A18200}"/>
              </a:ext>
            </a:extLst>
          </p:cNvPr>
          <p:cNvSpPr/>
          <p:nvPr/>
        </p:nvSpPr>
        <p:spPr>
          <a:xfrm>
            <a:off x="3496116" y="6628307"/>
            <a:ext cx="387874" cy="40398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75" dirty="0" err="1">
                <a:solidFill>
                  <a:schemeClr val="tx1"/>
                </a:solidFill>
              </a:rPr>
              <a:t>Insn</a:t>
            </a:r>
            <a:r>
              <a:rPr lang="en-US" sz="975" dirty="0">
                <a:solidFill>
                  <a:schemeClr val="tx1"/>
                </a:solidFill>
              </a:rPr>
              <a:t> index</a:t>
            </a:r>
          </a:p>
        </p:txBody>
      </p:sp>
      <p:sp>
        <p:nvSpPr>
          <p:cNvPr id="315" name="Trapezoid 314">
            <a:extLst>
              <a:ext uri="{FF2B5EF4-FFF2-40B4-BE49-F238E27FC236}">
                <a16:creationId xmlns:a16="http://schemas.microsoft.com/office/drawing/2014/main" id="{62A173B3-63D4-5941-96E6-A9D18A798184}"/>
              </a:ext>
            </a:extLst>
          </p:cNvPr>
          <p:cNvSpPr/>
          <p:nvPr/>
        </p:nvSpPr>
        <p:spPr>
          <a:xfrm rot="5400000">
            <a:off x="4090792" y="6783325"/>
            <a:ext cx="416793" cy="134223"/>
          </a:xfrm>
          <a:prstGeom prst="trapezoi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24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E03486CC-5E0F-A741-BFBF-FE51461A7025}"/>
              </a:ext>
            </a:extLst>
          </p:cNvPr>
          <p:cNvCxnSpPr>
            <a:cxnSpLocks/>
          </p:cNvCxnSpPr>
          <p:nvPr/>
        </p:nvCxnSpPr>
        <p:spPr>
          <a:xfrm>
            <a:off x="4147338" y="6950914"/>
            <a:ext cx="96410" cy="58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Rectangle 316">
            <a:extLst>
              <a:ext uri="{FF2B5EF4-FFF2-40B4-BE49-F238E27FC236}">
                <a16:creationId xmlns:a16="http://schemas.microsoft.com/office/drawing/2014/main" id="{1DE2B9B5-4352-8A4B-9C6E-BB10CDDE73BC}"/>
              </a:ext>
            </a:extLst>
          </p:cNvPr>
          <p:cNvSpPr/>
          <p:nvPr/>
        </p:nvSpPr>
        <p:spPr>
          <a:xfrm>
            <a:off x="3952532" y="6839229"/>
            <a:ext cx="222943" cy="2229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70" dirty="0">
                <a:solidFill>
                  <a:schemeClr val="tx1"/>
                </a:solidFill>
              </a:rPr>
              <a:t>+1</a:t>
            </a:r>
          </a:p>
        </p:txBody>
      </p:sp>
      <p:cxnSp>
        <p:nvCxnSpPr>
          <p:cNvPr id="318" name="Straight Arrow Connector 317">
            <a:extLst>
              <a:ext uri="{FF2B5EF4-FFF2-40B4-BE49-F238E27FC236}">
                <a16:creationId xmlns:a16="http://schemas.microsoft.com/office/drawing/2014/main" id="{F14C8BEE-6D0F-6C4B-B6E9-0BFD03ED051E}"/>
              </a:ext>
            </a:extLst>
          </p:cNvPr>
          <p:cNvCxnSpPr>
            <a:cxnSpLocks/>
          </p:cNvCxnSpPr>
          <p:nvPr/>
        </p:nvCxnSpPr>
        <p:spPr>
          <a:xfrm>
            <a:off x="4138101" y="6731053"/>
            <a:ext cx="96410" cy="58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TextBox 318">
            <a:extLst>
              <a:ext uri="{FF2B5EF4-FFF2-40B4-BE49-F238E27FC236}">
                <a16:creationId xmlns:a16="http://schemas.microsoft.com/office/drawing/2014/main" id="{C6819540-2829-9740-83CD-BD021ED27026}"/>
              </a:ext>
            </a:extLst>
          </p:cNvPr>
          <p:cNvSpPr txBox="1"/>
          <p:nvPr/>
        </p:nvSpPr>
        <p:spPr>
          <a:xfrm>
            <a:off x="3956709" y="6578608"/>
            <a:ext cx="272832" cy="3023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65" dirty="0"/>
              <a:t>0</a:t>
            </a:r>
          </a:p>
        </p:txBody>
      </p: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F0D1CA3D-4F29-A348-BCDA-C538F480AD23}"/>
              </a:ext>
            </a:extLst>
          </p:cNvPr>
          <p:cNvCxnSpPr>
            <a:cxnSpLocks/>
          </p:cNvCxnSpPr>
          <p:nvPr/>
        </p:nvCxnSpPr>
        <p:spPr>
          <a:xfrm>
            <a:off x="4718342" y="6389203"/>
            <a:ext cx="0" cy="3043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1D50C809-1D26-0D48-9223-8DE1BD6C517F}"/>
              </a:ext>
            </a:extLst>
          </p:cNvPr>
          <p:cNvCxnSpPr>
            <a:cxnSpLocks/>
          </p:cNvCxnSpPr>
          <p:nvPr/>
        </p:nvCxnSpPr>
        <p:spPr>
          <a:xfrm>
            <a:off x="3414990" y="6395571"/>
            <a:ext cx="1306449" cy="6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350A6846-56E6-394E-9D3D-EF686C1037F0}"/>
              </a:ext>
            </a:extLst>
          </p:cNvPr>
          <p:cNvCxnSpPr>
            <a:cxnSpLocks/>
          </p:cNvCxnSpPr>
          <p:nvPr/>
        </p:nvCxnSpPr>
        <p:spPr>
          <a:xfrm flipV="1">
            <a:off x="3422176" y="6398815"/>
            <a:ext cx="0" cy="440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AB0A9DE0-C06C-C341-AD52-77A43F8BA56D}"/>
              </a:ext>
            </a:extLst>
          </p:cNvPr>
          <p:cNvCxnSpPr>
            <a:cxnSpLocks/>
            <a:stCxn id="314" idx="1"/>
          </p:cNvCxnSpPr>
          <p:nvPr/>
        </p:nvCxnSpPr>
        <p:spPr>
          <a:xfrm flipH="1">
            <a:off x="3444933" y="6830301"/>
            <a:ext cx="51183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2055BD02-22F7-5544-94C6-1CB467EAE1F8}"/>
              </a:ext>
            </a:extLst>
          </p:cNvPr>
          <p:cNvCxnSpPr>
            <a:cxnSpLocks/>
          </p:cNvCxnSpPr>
          <p:nvPr/>
        </p:nvCxnSpPr>
        <p:spPr>
          <a:xfrm>
            <a:off x="4644078" y="6693480"/>
            <a:ext cx="80703" cy="22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476C3C5C-9BAA-2C47-8463-46EA4C9BE12D}"/>
              </a:ext>
            </a:extLst>
          </p:cNvPr>
          <p:cNvCxnSpPr>
            <a:cxnSpLocks/>
          </p:cNvCxnSpPr>
          <p:nvPr/>
        </p:nvCxnSpPr>
        <p:spPr>
          <a:xfrm>
            <a:off x="3894935" y="7370948"/>
            <a:ext cx="340401" cy="45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AE0798CD-857C-5F49-937F-F0660C5235D7}"/>
              </a:ext>
            </a:extLst>
          </p:cNvPr>
          <p:cNvCxnSpPr>
            <a:cxnSpLocks/>
          </p:cNvCxnSpPr>
          <p:nvPr/>
        </p:nvCxnSpPr>
        <p:spPr>
          <a:xfrm flipV="1">
            <a:off x="3418085" y="6830303"/>
            <a:ext cx="0" cy="3010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B2DF1F1A-44A9-CC4F-8635-AD4099A47698}"/>
              </a:ext>
            </a:extLst>
          </p:cNvPr>
          <p:cNvCxnSpPr>
            <a:cxnSpLocks/>
          </p:cNvCxnSpPr>
          <p:nvPr/>
        </p:nvCxnSpPr>
        <p:spPr>
          <a:xfrm flipH="1">
            <a:off x="3418085" y="7131380"/>
            <a:ext cx="886381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B5669124-6FDE-6540-B1EA-1696AF9BA919}"/>
              </a:ext>
            </a:extLst>
          </p:cNvPr>
          <p:cNvCxnSpPr>
            <a:cxnSpLocks/>
            <a:stCxn id="306" idx="1"/>
          </p:cNvCxnSpPr>
          <p:nvPr/>
        </p:nvCxnSpPr>
        <p:spPr>
          <a:xfrm flipV="1">
            <a:off x="4299188" y="7123232"/>
            <a:ext cx="1382" cy="118534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4B2A39A6-5B34-1D44-9AB5-2D541EA58D89}"/>
              </a:ext>
            </a:extLst>
          </p:cNvPr>
          <p:cNvCxnSpPr>
            <a:cxnSpLocks/>
          </p:cNvCxnSpPr>
          <p:nvPr/>
        </p:nvCxnSpPr>
        <p:spPr>
          <a:xfrm flipV="1">
            <a:off x="3693150" y="5894719"/>
            <a:ext cx="0" cy="736685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EA84EEFA-2A18-6745-99E7-1233EF88CA19}"/>
              </a:ext>
            </a:extLst>
          </p:cNvPr>
          <p:cNvCxnSpPr>
            <a:cxnSpLocks/>
          </p:cNvCxnSpPr>
          <p:nvPr/>
        </p:nvCxnSpPr>
        <p:spPr>
          <a:xfrm>
            <a:off x="4290712" y="6531999"/>
            <a:ext cx="16984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TextBox 373">
            <a:extLst>
              <a:ext uri="{FF2B5EF4-FFF2-40B4-BE49-F238E27FC236}">
                <a16:creationId xmlns:a16="http://schemas.microsoft.com/office/drawing/2014/main" id="{04BD57E3-773B-FB42-9014-CBC7A62DCD68}"/>
              </a:ext>
            </a:extLst>
          </p:cNvPr>
          <p:cNvSpPr txBox="1"/>
          <p:nvPr/>
        </p:nvSpPr>
        <p:spPr>
          <a:xfrm>
            <a:off x="3659567" y="6128582"/>
            <a:ext cx="638154" cy="300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65" dirty="0" err="1"/>
              <a:t>Vissue</a:t>
            </a:r>
            <a:endParaRPr lang="en-US" sz="1365" dirty="0"/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79FC0EEA-74D5-2645-A32A-0DEBF41ED1C3}"/>
              </a:ext>
            </a:extLst>
          </p:cNvPr>
          <p:cNvSpPr/>
          <p:nvPr/>
        </p:nvSpPr>
        <p:spPr>
          <a:xfrm>
            <a:off x="5791905" y="6099310"/>
            <a:ext cx="964829" cy="2323411"/>
          </a:xfrm>
          <a:prstGeom prst="rect">
            <a:avLst/>
          </a:prstGeom>
          <a:solidFill>
            <a:schemeClr val="accent5">
              <a:alpha val="28336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6"/>
          </a:p>
        </p:txBody>
      </p:sp>
      <p:grpSp>
        <p:nvGrpSpPr>
          <p:cNvPr id="399" name="Group 398">
            <a:extLst>
              <a:ext uri="{FF2B5EF4-FFF2-40B4-BE49-F238E27FC236}">
                <a16:creationId xmlns:a16="http://schemas.microsoft.com/office/drawing/2014/main" id="{C8EC5573-3FDE-C946-8ACD-198EBF92121C}"/>
              </a:ext>
            </a:extLst>
          </p:cNvPr>
          <p:cNvGrpSpPr>
            <a:grpSpLocks/>
          </p:cNvGrpSpPr>
          <p:nvPr/>
        </p:nvGrpSpPr>
        <p:grpSpPr>
          <a:xfrm rot="5400000">
            <a:off x="6511214" y="6760161"/>
            <a:ext cx="668829" cy="183921"/>
            <a:chOff x="2226224" y="1975365"/>
            <a:chExt cx="945658" cy="310896"/>
          </a:xfrm>
        </p:grpSpPr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20EFB9B3-A488-114A-8830-BDEEF2D5C77A}"/>
                </a:ext>
              </a:extLst>
            </p:cNvPr>
            <p:cNvSpPr/>
            <p:nvPr/>
          </p:nvSpPr>
          <p:spPr>
            <a:xfrm>
              <a:off x="2226224" y="1975365"/>
              <a:ext cx="945658" cy="3108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  <p:sp>
          <p:nvSpPr>
            <p:cNvPr id="401" name="Triangle 400">
              <a:extLst>
                <a:ext uri="{FF2B5EF4-FFF2-40B4-BE49-F238E27FC236}">
                  <a16:creationId xmlns:a16="http://schemas.microsoft.com/office/drawing/2014/main" id="{55BC8DA2-392D-2545-8C66-D6B8E17E3E02}"/>
                </a:ext>
              </a:extLst>
            </p:cNvPr>
            <p:cNvSpPr>
              <a:spLocks/>
            </p:cNvSpPr>
            <p:nvPr/>
          </p:nvSpPr>
          <p:spPr>
            <a:xfrm rot="5400000">
              <a:off x="2147793" y="2066989"/>
              <a:ext cx="292607" cy="124806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</p:grpSp>
      <p:cxnSp>
        <p:nvCxnSpPr>
          <p:cNvPr id="411" name="Straight Arrow Connector 410">
            <a:extLst>
              <a:ext uri="{FF2B5EF4-FFF2-40B4-BE49-F238E27FC236}">
                <a16:creationId xmlns:a16="http://schemas.microsoft.com/office/drawing/2014/main" id="{60999F63-3BE4-314F-9748-46A2E0E0DCBE}"/>
              </a:ext>
            </a:extLst>
          </p:cNvPr>
          <p:cNvCxnSpPr>
            <a:cxnSpLocks/>
          </p:cNvCxnSpPr>
          <p:nvPr/>
        </p:nvCxnSpPr>
        <p:spPr>
          <a:xfrm flipV="1">
            <a:off x="5788839" y="6913264"/>
            <a:ext cx="135755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Arrow Connector 411">
            <a:extLst>
              <a:ext uri="{FF2B5EF4-FFF2-40B4-BE49-F238E27FC236}">
                <a16:creationId xmlns:a16="http://schemas.microsoft.com/office/drawing/2014/main" id="{7F19B44E-B76A-9548-A1C8-BB1A019E2A35}"/>
              </a:ext>
            </a:extLst>
          </p:cNvPr>
          <p:cNvCxnSpPr/>
          <p:nvPr/>
        </p:nvCxnSpPr>
        <p:spPr>
          <a:xfrm flipV="1">
            <a:off x="5779860" y="7366143"/>
            <a:ext cx="135755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Arrow Connector 413">
            <a:extLst>
              <a:ext uri="{FF2B5EF4-FFF2-40B4-BE49-F238E27FC236}">
                <a16:creationId xmlns:a16="http://schemas.microsoft.com/office/drawing/2014/main" id="{C4313F99-A5ED-A44D-B7FE-28E2DCDF99DD}"/>
              </a:ext>
            </a:extLst>
          </p:cNvPr>
          <p:cNvCxnSpPr>
            <a:cxnSpLocks/>
          </p:cNvCxnSpPr>
          <p:nvPr/>
        </p:nvCxnSpPr>
        <p:spPr>
          <a:xfrm flipV="1">
            <a:off x="6516069" y="6889277"/>
            <a:ext cx="237599" cy="2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TextBox 422">
            <a:extLst>
              <a:ext uri="{FF2B5EF4-FFF2-40B4-BE49-F238E27FC236}">
                <a16:creationId xmlns:a16="http://schemas.microsoft.com/office/drawing/2014/main" id="{E58B4DE4-1CF1-304F-B31E-D8D9E13DB74E}"/>
              </a:ext>
            </a:extLst>
          </p:cNvPr>
          <p:cNvSpPr txBox="1"/>
          <p:nvPr/>
        </p:nvSpPr>
        <p:spPr>
          <a:xfrm>
            <a:off x="5863832" y="6122503"/>
            <a:ext cx="836447" cy="300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65" dirty="0" err="1"/>
              <a:t>VExecute</a:t>
            </a:r>
            <a:endParaRPr lang="en-US" sz="1365" dirty="0"/>
          </a:p>
        </p:txBody>
      </p:sp>
      <p:sp>
        <p:nvSpPr>
          <p:cNvPr id="426" name="TextBox 425">
            <a:extLst>
              <a:ext uri="{FF2B5EF4-FFF2-40B4-BE49-F238E27FC236}">
                <a16:creationId xmlns:a16="http://schemas.microsoft.com/office/drawing/2014/main" id="{326335ED-858A-634E-8C41-7BB33CD2DFB8}"/>
              </a:ext>
            </a:extLst>
          </p:cNvPr>
          <p:cNvSpPr txBox="1"/>
          <p:nvPr/>
        </p:nvSpPr>
        <p:spPr>
          <a:xfrm rot="5400000">
            <a:off x="6627136" y="6752996"/>
            <a:ext cx="471604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70" dirty="0"/>
              <a:t>Data</a:t>
            </a:r>
          </a:p>
        </p:txBody>
      </p:sp>
      <p:cxnSp>
        <p:nvCxnSpPr>
          <p:cNvPr id="427" name="Straight Arrow Connector 426">
            <a:extLst>
              <a:ext uri="{FF2B5EF4-FFF2-40B4-BE49-F238E27FC236}">
                <a16:creationId xmlns:a16="http://schemas.microsoft.com/office/drawing/2014/main" id="{2C9B8CA4-C00E-244F-BE34-C871FEACB2E2}"/>
              </a:ext>
            </a:extLst>
          </p:cNvPr>
          <p:cNvCxnSpPr>
            <a:cxnSpLocks/>
          </p:cNvCxnSpPr>
          <p:nvPr/>
        </p:nvCxnSpPr>
        <p:spPr>
          <a:xfrm>
            <a:off x="6651254" y="7739586"/>
            <a:ext cx="111394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19FD5484-5EC5-3C4F-8736-E08713C30AAB}"/>
              </a:ext>
            </a:extLst>
          </p:cNvPr>
          <p:cNvGrpSpPr>
            <a:grpSpLocks/>
          </p:cNvGrpSpPr>
          <p:nvPr/>
        </p:nvGrpSpPr>
        <p:grpSpPr>
          <a:xfrm rot="5400000">
            <a:off x="6511215" y="7629833"/>
            <a:ext cx="668829" cy="183921"/>
            <a:chOff x="2226224" y="1975365"/>
            <a:chExt cx="945658" cy="310896"/>
          </a:xfrm>
        </p:grpSpPr>
        <p:sp>
          <p:nvSpPr>
            <p:cNvPr id="430" name="Rectangle 429">
              <a:extLst>
                <a:ext uri="{FF2B5EF4-FFF2-40B4-BE49-F238E27FC236}">
                  <a16:creationId xmlns:a16="http://schemas.microsoft.com/office/drawing/2014/main" id="{B90F958A-1CB4-C340-B9C6-7BE243E49289}"/>
                </a:ext>
              </a:extLst>
            </p:cNvPr>
            <p:cNvSpPr/>
            <p:nvPr/>
          </p:nvSpPr>
          <p:spPr>
            <a:xfrm>
              <a:off x="2226224" y="1975365"/>
              <a:ext cx="945658" cy="3108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  <p:sp>
          <p:nvSpPr>
            <p:cNvPr id="431" name="Triangle 430">
              <a:extLst>
                <a:ext uri="{FF2B5EF4-FFF2-40B4-BE49-F238E27FC236}">
                  <a16:creationId xmlns:a16="http://schemas.microsoft.com/office/drawing/2014/main" id="{24C25EA3-D14A-E841-BC0F-EAB6C3F9E145}"/>
                </a:ext>
              </a:extLst>
            </p:cNvPr>
            <p:cNvSpPr>
              <a:spLocks/>
            </p:cNvSpPr>
            <p:nvPr/>
          </p:nvSpPr>
          <p:spPr>
            <a:xfrm rot="5400000">
              <a:off x="2147793" y="2066989"/>
              <a:ext cx="292607" cy="124806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</p:grpSp>
      <p:sp>
        <p:nvSpPr>
          <p:cNvPr id="432" name="TextBox 431">
            <a:extLst>
              <a:ext uri="{FF2B5EF4-FFF2-40B4-BE49-F238E27FC236}">
                <a16:creationId xmlns:a16="http://schemas.microsoft.com/office/drawing/2014/main" id="{4FF3B461-27A2-D947-B88C-32277EC3EE65}"/>
              </a:ext>
            </a:extLst>
          </p:cNvPr>
          <p:cNvSpPr txBox="1"/>
          <p:nvPr/>
        </p:nvSpPr>
        <p:spPr>
          <a:xfrm rot="5400000">
            <a:off x="6525347" y="7622668"/>
            <a:ext cx="675185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70" dirty="0"/>
              <a:t>Address</a:t>
            </a:r>
          </a:p>
        </p:txBody>
      </p:sp>
      <p:sp>
        <p:nvSpPr>
          <p:cNvPr id="433" name="Rectangle 432">
            <a:extLst>
              <a:ext uri="{FF2B5EF4-FFF2-40B4-BE49-F238E27FC236}">
                <a16:creationId xmlns:a16="http://schemas.microsoft.com/office/drawing/2014/main" id="{CC070539-F792-7549-A01D-AB43819AF219}"/>
              </a:ext>
            </a:extLst>
          </p:cNvPr>
          <p:cNvSpPr/>
          <p:nvPr/>
        </p:nvSpPr>
        <p:spPr>
          <a:xfrm flipH="1">
            <a:off x="5912232" y="6513197"/>
            <a:ext cx="320806" cy="2334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951" dirty="0">
                <a:solidFill>
                  <a:schemeClr val="tx1"/>
                </a:solidFill>
              </a:rPr>
              <a:t>×</a:t>
            </a:r>
          </a:p>
        </p:txBody>
      </p:sp>
      <p:sp>
        <p:nvSpPr>
          <p:cNvPr id="434" name="Trapezoid 433">
            <a:extLst>
              <a:ext uri="{FF2B5EF4-FFF2-40B4-BE49-F238E27FC236}">
                <a16:creationId xmlns:a16="http://schemas.microsoft.com/office/drawing/2014/main" id="{E9E72527-FFD5-0141-99F0-D05A3D65349C}"/>
              </a:ext>
            </a:extLst>
          </p:cNvPr>
          <p:cNvSpPr/>
          <p:nvPr/>
        </p:nvSpPr>
        <p:spPr>
          <a:xfrm rot="5400000">
            <a:off x="6303549" y="6822070"/>
            <a:ext cx="416793" cy="134223"/>
          </a:xfrm>
          <a:prstGeom prst="trapezoi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24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436" name="Straight Arrow Connector 435">
            <a:extLst>
              <a:ext uri="{FF2B5EF4-FFF2-40B4-BE49-F238E27FC236}">
                <a16:creationId xmlns:a16="http://schemas.microsoft.com/office/drawing/2014/main" id="{0604483A-1F8B-364F-9BB3-8AB645C7DB35}"/>
              </a:ext>
            </a:extLst>
          </p:cNvPr>
          <p:cNvCxnSpPr>
            <a:cxnSpLocks/>
          </p:cNvCxnSpPr>
          <p:nvPr/>
        </p:nvCxnSpPr>
        <p:spPr>
          <a:xfrm flipV="1">
            <a:off x="5779860" y="6577108"/>
            <a:ext cx="135755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>
            <a:extLst>
              <a:ext uri="{FF2B5EF4-FFF2-40B4-BE49-F238E27FC236}">
                <a16:creationId xmlns:a16="http://schemas.microsoft.com/office/drawing/2014/main" id="{62AD8D09-8640-D942-BD02-393F26E96C5A}"/>
              </a:ext>
            </a:extLst>
          </p:cNvPr>
          <p:cNvCxnSpPr>
            <a:cxnSpLocks/>
          </p:cNvCxnSpPr>
          <p:nvPr/>
        </p:nvCxnSpPr>
        <p:spPr>
          <a:xfrm>
            <a:off x="6640183" y="6147325"/>
            <a:ext cx="11072" cy="15922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1" name="Group 440">
            <a:extLst>
              <a:ext uri="{FF2B5EF4-FFF2-40B4-BE49-F238E27FC236}">
                <a16:creationId xmlns:a16="http://schemas.microsoft.com/office/drawing/2014/main" id="{ECAABE30-F043-C348-807D-A236C2FC3251}"/>
              </a:ext>
            </a:extLst>
          </p:cNvPr>
          <p:cNvGrpSpPr>
            <a:grpSpLocks/>
          </p:cNvGrpSpPr>
          <p:nvPr/>
        </p:nvGrpSpPr>
        <p:grpSpPr>
          <a:xfrm rot="5400000">
            <a:off x="5480155" y="6542472"/>
            <a:ext cx="415193" cy="183921"/>
            <a:chOff x="2226224" y="1975365"/>
            <a:chExt cx="945658" cy="310896"/>
          </a:xfrm>
        </p:grpSpPr>
        <p:sp>
          <p:nvSpPr>
            <p:cNvPr id="442" name="Rectangle 441">
              <a:extLst>
                <a:ext uri="{FF2B5EF4-FFF2-40B4-BE49-F238E27FC236}">
                  <a16:creationId xmlns:a16="http://schemas.microsoft.com/office/drawing/2014/main" id="{9E857F6D-2EA1-A64B-9495-AAA630298514}"/>
                </a:ext>
              </a:extLst>
            </p:cNvPr>
            <p:cNvSpPr/>
            <p:nvPr/>
          </p:nvSpPr>
          <p:spPr>
            <a:xfrm>
              <a:off x="2226224" y="1975365"/>
              <a:ext cx="945658" cy="3108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 dirty="0"/>
            </a:p>
          </p:txBody>
        </p:sp>
        <p:sp>
          <p:nvSpPr>
            <p:cNvPr id="443" name="Triangle 442">
              <a:extLst>
                <a:ext uri="{FF2B5EF4-FFF2-40B4-BE49-F238E27FC236}">
                  <a16:creationId xmlns:a16="http://schemas.microsoft.com/office/drawing/2014/main" id="{E45CA9C9-2E5C-F345-BEE3-DBDA3474749E}"/>
                </a:ext>
              </a:extLst>
            </p:cNvPr>
            <p:cNvSpPr>
              <a:spLocks/>
            </p:cNvSpPr>
            <p:nvPr/>
          </p:nvSpPr>
          <p:spPr>
            <a:xfrm rot="5400000">
              <a:off x="2147793" y="2066989"/>
              <a:ext cx="292607" cy="124806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</p:grpSp>
      <p:cxnSp>
        <p:nvCxnSpPr>
          <p:cNvPr id="444" name="Straight Arrow Connector 443">
            <a:extLst>
              <a:ext uri="{FF2B5EF4-FFF2-40B4-BE49-F238E27FC236}">
                <a16:creationId xmlns:a16="http://schemas.microsoft.com/office/drawing/2014/main" id="{D8A18B6E-2384-6A4E-967B-2FF9AF586F9F}"/>
              </a:ext>
            </a:extLst>
          </p:cNvPr>
          <p:cNvCxnSpPr>
            <a:cxnSpLocks/>
          </p:cNvCxnSpPr>
          <p:nvPr/>
        </p:nvCxnSpPr>
        <p:spPr>
          <a:xfrm>
            <a:off x="6312255" y="6811733"/>
            <a:ext cx="1432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F9A75466-8B5A-E342-82D3-7DA31A5DD59F}"/>
              </a:ext>
            </a:extLst>
          </p:cNvPr>
          <p:cNvCxnSpPr>
            <a:cxnSpLocks/>
          </p:cNvCxnSpPr>
          <p:nvPr/>
        </p:nvCxnSpPr>
        <p:spPr>
          <a:xfrm>
            <a:off x="6312255" y="6623503"/>
            <a:ext cx="0" cy="1988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710667EA-AFA4-1647-A88F-837FEE587527}"/>
              </a:ext>
            </a:extLst>
          </p:cNvPr>
          <p:cNvCxnSpPr>
            <a:cxnSpLocks/>
            <a:stCxn id="433" idx="1"/>
          </p:cNvCxnSpPr>
          <p:nvPr/>
        </p:nvCxnSpPr>
        <p:spPr>
          <a:xfrm>
            <a:off x="6233038" y="6629907"/>
            <a:ext cx="825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5A49AF15-9FBE-EF4A-B45A-1E11504E1858}"/>
              </a:ext>
            </a:extLst>
          </p:cNvPr>
          <p:cNvCxnSpPr>
            <a:cxnSpLocks/>
          </p:cNvCxnSpPr>
          <p:nvPr/>
        </p:nvCxnSpPr>
        <p:spPr>
          <a:xfrm>
            <a:off x="6307770" y="6978940"/>
            <a:ext cx="1432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Connector 453">
            <a:extLst>
              <a:ext uri="{FF2B5EF4-FFF2-40B4-BE49-F238E27FC236}">
                <a16:creationId xmlns:a16="http://schemas.microsoft.com/office/drawing/2014/main" id="{531BC25D-27A4-3645-854A-0006D95AD6A0}"/>
              </a:ext>
            </a:extLst>
          </p:cNvPr>
          <p:cNvCxnSpPr>
            <a:cxnSpLocks/>
          </p:cNvCxnSpPr>
          <p:nvPr/>
        </p:nvCxnSpPr>
        <p:spPr>
          <a:xfrm>
            <a:off x="6313138" y="6969844"/>
            <a:ext cx="0" cy="1654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Connector 454">
            <a:extLst>
              <a:ext uri="{FF2B5EF4-FFF2-40B4-BE49-F238E27FC236}">
                <a16:creationId xmlns:a16="http://schemas.microsoft.com/office/drawing/2014/main" id="{D87D7F01-1E81-8447-9365-1A0E6E1A6F13}"/>
              </a:ext>
            </a:extLst>
          </p:cNvPr>
          <p:cNvCxnSpPr>
            <a:cxnSpLocks/>
          </p:cNvCxnSpPr>
          <p:nvPr/>
        </p:nvCxnSpPr>
        <p:spPr>
          <a:xfrm>
            <a:off x="6240774" y="7135285"/>
            <a:ext cx="825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3" name="Group 402">
            <a:extLst>
              <a:ext uri="{FF2B5EF4-FFF2-40B4-BE49-F238E27FC236}">
                <a16:creationId xmlns:a16="http://schemas.microsoft.com/office/drawing/2014/main" id="{13EDCBD3-2806-3B48-995A-B27304D93BD3}"/>
              </a:ext>
            </a:extLst>
          </p:cNvPr>
          <p:cNvGrpSpPr/>
          <p:nvPr/>
        </p:nvGrpSpPr>
        <p:grpSpPr>
          <a:xfrm>
            <a:off x="5894859" y="6785461"/>
            <a:ext cx="405358" cy="682228"/>
            <a:chOff x="8834795" y="1944373"/>
            <a:chExt cx="523518" cy="699539"/>
          </a:xfrm>
        </p:grpSpPr>
        <p:grpSp>
          <p:nvGrpSpPr>
            <p:cNvPr id="404" name="Group 403">
              <a:extLst>
                <a:ext uri="{FF2B5EF4-FFF2-40B4-BE49-F238E27FC236}">
                  <a16:creationId xmlns:a16="http://schemas.microsoft.com/office/drawing/2014/main" id="{F3FBABB0-3125-D249-B1B3-99321F1EB14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861047" y="1944373"/>
              <a:ext cx="497266" cy="699539"/>
              <a:chOff x="8877043" y="1944373"/>
              <a:chExt cx="854891" cy="1202635"/>
            </a:xfrm>
          </p:grpSpPr>
          <p:grpSp>
            <p:nvGrpSpPr>
              <p:cNvPr id="406" name="Group 405">
                <a:extLst>
                  <a:ext uri="{FF2B5EF4-FFF2-40B4-BE49-F238E27FC236}">
                    <a16:creationId xmlns:a16="http://schemas.microsoft.com/office/drawing/2014/main" id="{D820AF56-134C-804D-95A6-FAD981B225F0}"/>
                  </a:ext>
                </a:extLst>
              </p:cNvPr>
              <p:cNvGrpSpPr/>
              <p:nvPr/>
            </p:nvGrpSpPr>
            <p:grpSpPr>
              <a:xfrm rot="5400000">
                <a:off x="8649179" y="2172237"/>
                <a:ext cx="1202635" cy="746908"/>
                <a:chOff x="8627166" y="2161394"/>
                <a:chExt cx="1202635" cy="736273"/>
              </a:xfrm>
            </p:grpSpPr>
            <p:sp>
              <p:nvSpPr>
                <p:cNvPr id="408" name="Trapezoid 407">
                  <a:extLst>
                    <a:ext uri="{FF2B5EF4-FFF2-40B4-BE49-F238E27FC236}">
                      <a16:creationId xmlns:a16="http://schemas.microsoft.com/office/drawing/2014/main" id="{5DEBAC5D-084C-3540-A51D-1651081908D3}"/>
                    </a:ext>
                  </a:extLst>
                </p:cNvPr>
                <p:cNvSpPr/>
                <p:nvPr/>
              </p:nvSpPr>
              <p:spPr>
                <a:xfrm>
                  <a:off x="8627166" y="2161394"/>
                  <a:ext cx="1202635" cy="736273"/>
                </a:xfrm>
                <a:prstGeom prst="trapezoid">
                  <a:avLst>
                    <a:gd name="adj" fmla="val 31621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6"/>
                </a:p>
              </p:txBody>
            </p:sp>
            <p:sp>
              <p:nvSpPr>
                <p:cNvPr id="409" name="Triangle 408">
                  <a:extLst>
                    <a:ext uri="{FF2B5EF4-FFF2-40B4-BE49-F238E27FC236}">
                      <a16:creationId xmlns:a16="http://schemas.microsoft.com/office/drawing/2014/main" id="{69F25641-D2F4-6C4D-86FD-ED996E136818}"/>
                    </a:ext>
                  </a:extLst>
                </p:cNvPr>
                <p:cNvSpPr/>
                <p:nvPr/>
              </p:nvSpPr>
              <p:spPr>
                <a:xfrm>
                  <a:off x="9039640" y="2608300"/>
                  <a:ext cx="382205" cy="283985"/>
                </a:xfrm>
                <a:prstGeom prst="triangl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6"/>
                </a:p>
              </p:txBody>
            </p:sp>
          </p:grpSp>
          <p:sp>
            <p:nvSpPr>
              <p:cNvPr id="407" name="TextBox 406">
                <a:extLst>
                  <a:ext uri="{FF2B5EF4-FFF2-40B4-BE49-F238E27FC236}">
                    <a16:creationId xmlns:a16="http://schemas.microsoft.com/office/drawing/2014/main" id="{DCA5B115-D05B-0143-9691-3CC42DFC939B}"/>
                  </a:ext>
                </a:extLst>
              </p:cNvPr>
              <p:cNvSpPr txBox="1"/>
              <p:nvPr/>
            </p:nvSpPr>
            <p:spPr>
              <a:xfrm rot="5400000">
                <a:off x="9050609" y="2256995"/>
                <a:ext cx="757876" cy="60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70" dirty="0"/>
                  <a:t>ALU</a:t>
                </a:r>
                <a:endParaRPr lang="en-US" sz="1756" dirty="0"/>
              </a:p>
            </p:txBody>
          </p:sp>
        </p:grpSp>
        <p:sp>
          <p:nvSpPr>
            <p:cNvPr id="405" name="Triangle 404">
              <a:extLst>
                <a:ext uri="{FF2B5EF4-FFF2-40B4-BE49-F238E27FC236}">
                  <a16:creationId xmlns:a16="http://schemas.microsoft.com/office/drawing/2014/main" id="{4AD5C2AD-D087-604F-838C-7C1E74E23641}"/>
                </a:ext>
              </a:extLst>
            </p:cNvPr>
            <p:cNvSpPr/>
            <p:nvPr/>
          </p:nvSpPr>
          <p:spPr>
            <a:xfrm rot="5400000">
              <a:off x="8807422" y="2211671"/>
              <a:ext cx="222318" cy="167572"/>
            </a:xfrm>
            <a:prstGeom prst="triangle">
              <a:avLst/>
            </a:prstGeom>
            <a:solidFill>
              <a:srgbClr val="D2E4F4"/>
            </a:solidFill>
            <a:ln w="12700">
              <a:solidFill>
                <a:srgbClr val="D2E4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</p:grpSp>
      <p:cxnSp>
        <p:nvCxnSpPr>
          <p:cNvPr id="457" name="Straight Arrow Connector 456">
            <a:extLst>
              <a:ext uri="{FF2B5EF4-FFF2-40B4-BE49-F238E27FC236}">
                <a16:creationId xmlns:a16="http://schemas.microsoft.com/office/drawing/2014/main" id="{D3902722-6B2F-5B4B-9E33-5125EF0AF4B9}"/>
              </a:ext>
            </a:extLst>
          </p:cNvPr>
          <p:cNvCxnSpPr>
            <a:cxnSpLocks/>
          </p:cNvCxnSpPr>
          <p:nvPr/>
        </p:nvCxnSpPr>
        <p:spPr>
          <a:xfrm flipV="1">
            <a:off x="5784090" y="6692317"/>
            <a:ext cx="135755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8" name="TextBox 457">
            <a:extLst>
              <a:ext uri="{FF2B5EF4-FFF2-40B4-BE49-F238E27FC236}">
                <a16:creationId xmlns:a16="http://schemas.microsoft.com/office/drawing/2014/main" id="{D70B116F-20F8-4F43-944D-2A8DCD868522}"/>
              </a:ext>
            </a:extLst>
          </p:cNvPr>
          <p:cNvSpPr txBox="1"/>
          <p:nvPr/>
        </p:nvSpPr>
        <p:spPr>
          <a:xfrm rot="5400000">
            <a:off x="5484228" y="6520330"/>
            <a:ext cx="405880" cy="257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73" dirty="0" err="1"/>
              <a:t>Mul</a:t>
            </a:r>
            <a:endParaRPr lang="en-US" sz="1073" dirty="0"/>
          </a:p>
        </p:txBody>
      </p:sp>
      <p:grpSp>
        <p:nvGrpSpPr>
          <p:cNvPr id="461" name="Group 460">
            <a:extLst>
              <a:ext uri="{FF2B5EF4-FFF2-40B4-BE49-F238E27FC236}">
                <a16:creationId xmlns:a16="http://schemas.microsoft.com/office/drawing/2014/main" id="{707A6E87-AC16-B240-8D3E-726773C45DAF}"/>
              </a:ext>
            </a:extLst>
          </p:cNvPr>
          <p:cNvGrpSpPr>
            <a:grpSpLocks/>
          </p:cNvGrpSpPr>
          <p:nvPr/>
        </p:nvGrpSpPr>
        <p:grpSpPr>
          <a:xfrm rot="5400000">
            <a:off x="5114084" y="7374658"/>
            <a:ext cx="1161695" cy="183921"/>
            <a:chOff x="2226224" y="1975365"/>
            <a:chExt cx="945658" cy="310896"/>
          </a:xfrm>
        </p:grpSpPr>
        <p:sp>
          <p:nvSpPr>
            <p:cNvPr id="462" name="Rectangle 461">
              <a:extLst>
                <a:ext uri="{FF2B5EF4-FFF2-40B4-BE49-F238E27FC236}">
                  <a16:creationId xmlns:a16="http://schemas.microsoft.com/office/drawing/2014/main" id="{87A284DA-E55A-1B42-9C97-541DF334C07C}"/>
                </a:ext>
              </a:extLst>
            </p:cNvPr>
            <p:cNvSpPr/>
            <p:nvPr/>
          </p:nvSpPr>
          <p:spPr>
            <a:xfrm>
              <a:off x="2226224" y="1975365"/>
              <a:ext cx="945658" cy="3108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  <p:sp>
          <p:nvSpPr>
            <p:cNvPr id="463" name="Triangle 462">
              <a:extLst>
                <a:ext uri="{FF2B5EF4-FFF2-40B4-BE49-F238E27FC236}">
                  <a16:creationId xmlns:a16="http://schemas.microsoft.com/office/drawing/2014/main" id="{A75D1C6D-F48C-B04A-B77C-F71A40D772D8}"/>
                </a:ext>
              </a:extLst>
            </p:cNvPr>
            <p:cNvSpPr>
              <a:spLocks/>
            </p:cNvSpPr>
            <p:nvPr/>
          </p:nvSpPr>
          <p:spPr>
            <a:xfrm rot="5400000">
              <a:off x="2147793" y="2066989"/>
              <a:ext cx="292607" cy="124806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</p:grp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66595280-8E36-054C-BF93-84ACC1530392}"/>
              </a:ext>
            </a:extLst>
          </p:cNvPr>
          <p:cNvCxnSpPr>
            <a:cxnSpLocks/>
          </p:cNvCxnSpPr>
          <p:nvPr/>
        </p:nvCxnSpPr>
        <p:spPr>
          <a:xfrm>
            <a:off x="4299186" y="5894719"/>
            <a:ext cx="0" cy="6372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2" name="TextBox 481">
            <a:extLst>
              <a:ext uri="{FF2B5EF4-FFF2-40B4-BE49-F238E27FC236}">
                <a16:creationId xmlns:a16="http://schemas.microsoft.com/office/drawing/2014/main" id="{7FDF139A-43DB-F14B-989F-235448E97922}"/>
              </a:ext>
            </a:extLst>
          </p:cNvPr>
          <p:cNvSpPr txBox="1"/>
          <p:nvPr/>
        </p:nvSpPr>
        <p:spPr>
          <a:xfrm rot="16200000">
            <a:off x="2422186" y="4830226"/>
            <a:ext cx="1499739" cy="300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65" dirty="0"/>
              <a:t>Decode &amp; Rename</a:t>
            </a:r>
          </a:p>
        </p:txBody>
      </p:sp>
      <p:sp>
        <p:nvSpPr>
          <p:cNvPr id="483" name="TextBox 482">
            <a:extLst>
              <a:ext uri="{FF2B5EF4-FFF2-40B4-BE49-F238E27FC236}">
                <a16:creationId xmlns:a16="http://schemas.microsoft.com/office/drawing/2014/main" id="{DB29206E-4112-D245-9EEC-008FDC161636}"/>
              </a:ext>
            </a:extLst>
          </p:cNvPr>
          <p:cNvSpPr txBox="1"/>
          <p:nvPr/>
        </p:nvSpPr>
        <p:spPr>
          <a:xfrm rot="16200000">
            <a:off x="2817262" y="7245385"/>
            <a:ext cx="736394" cy="300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65" dirty="0"/>
              <a:t>Execute</a:t>
            </a:r>
          </a:p>
        </p:txBody>
      </p:sp>
      <p:sp>
        <p:nvSpPr>
          <p:cNvPr id="485" name="Rectangle 484">
            <a:extLst>
              <a:ext uri="{FF2B5EF4-FFF2-40B4-BE49-F238E27FC236}">
                <a16:creationId xmlns:a16="http://schemas.microsoft.com/office/drawing/2014/main" id="{15D6A053-344D-554A-83F7-2083F8839B10}"/>
              </a:ext>
            </a:extLst>
          </p:cNvPr>
          <p:cNvSpPr/>
          <p:nvPr/>
        </p:nvSpPr>
        <p:spPr>
          <a:xfrm>
            <a:off x="6949280" y="6099311"/>
            <a:ext cx="295551" cy="2323409"/>
          </a:xfrm>
          <a:prstGeom prst="rect">
            <a:avLst/>
          </a:prstGeom>
          <a:solidFill>
            <a:schemeClr val="accent5">
              <a:alpha val="28336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6"/>
          </a:p>
        </p:txBody>
      </p:sp>
      <p:sp>
        <p:nvSpPr>
          <p:cNvPr id="492" name="TextBox 491">
            <a:extLst>
              <a:ext uri="{FF2B5EF4-FFF2-40B4-BE49-F238E27FC236}">
                <a16:creationId xmlns:a16="http://schemas.microsoft.com/office/drawing/2014/main" id="{5AE42FFE-2E6C-2241-831B-14EC9C3D59EC}"/>
              </a:ext>
            </a:extLst>
          </p:cNvPr>
          <p:cNvSpPr txBox="1"/>
          <p:nvPr/>
        </p:nvSpPr>
        <p:spPr>
          <a:xfrm rot="16200000" flipH="1">
            <a:off x="6671301" y="6357994"/>
            <a:ext cx="787421" cy="2701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70" dirty="0" err="1"/>
              <a:t>VMemory</a:t>
            </a:r>
            <a:endParaRPr lang="en-US" sz="1170" dirty="0"/>
          </a:p>
        </p:txBody>
      </p:sp>
      <p:grpSp>
        <p:nvGrpSpPr>
          <p:cNvPr id="524" name="Group 523">
            <a:extLst>
              <a:ext uri="{FF2B5EF4-FFF2-40B4-BE49-F238E27FC236}">
                <a16:creationId xmlns:a16="http://schemas.microsoft.com/office/drawing/2014/main" id="{849B21D1-D511-EA49-BBFE-C2BFAE4348AC}"/>
              </a:ext>
            </a:extLst>
          </p:cNvPr>
          <p:cNvGrpSpPr>
            <a:grpSpLocks/>
          </p:cNvGrpSpPr>
          <p:nvPr/>
        </p:nvGrpSpPr>
        <p:grpSpPr>
          <a:xfrm rot="5400000">
            <a:off x="6772632" y="7197913"/>
            <a:ext cx="1161695" cy="183921"/>
            <a:chOff x="2226224" y="1975365"/>
            <a:chExt cx="945658" cy="310896"/>
          </a:xfrm>
        </p:grpSpPr>
        <p:sp>
          <p:nvSpPr>
            <p:cNvPr id="525" name="Rectangle 524">
              <a:extLst>
                <a:ext uri="{FF2B5EF4-FFF2-40B4-BE49-F238E27FC236}">
                  <a16:creationId xmlns:a16="http://schemas.microsoft.com/office/drawing/2014/main" id="{AE423320-7DB0-F942-AFC5-0BC578EF4FA2}"/>
                </a:ext>
              </a:extLst>
            </p:cNvPr>
            <p:cNvSpPr/>
            <p:nvPr/>
          </p:nvSpPr>
          <p:spPr>
            <a:xfrm>
              <a:off x="2226224" y="1975365"/>
              <a:ext cx="945658" cy="3108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  <p:sp>
          <p:nvSpPr>
            <p:cNvPr id="526" name="Triangle 525">
              <a:extLst>
                <a:ext uri="{FF2B5EF4-FFF2-40B4-BE49-F238E27FC236}">
                  <a16:creationId xmlns:a16="http://schemas.microsoft.com/office/drawing/2014/main" id="{3FE5D053-1421-4A4E-8FFC-2F0D351ECD66}"/>
                </a:ext>
              </a:extLst>
            </p:cNvPr>
            <p:cNvSpPr>
              <a:spLocks/>
            </p:cNvSpPr>
            <p:nvPr/>
          </p:nvSpPr>
          <p:spPr>
            <a:xfrm rot="5400000">
              <a:off x="2147793" y="2066989"/>
              <a:ext cx="292607" cy="124806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</p:grpSp>
      <p:sp>
        <p:nvSpPr>
          <p:cNvPr id="527" name="Rectangle 526">
            <a:extLst>
              <a:ext uri="{FF2B5EF4-FFF2-40B4-BE49-F238E27FC236}">
                <a16:creationId xmlns:a16="http://schemas.microsoft.com/office/drawing/2014/main" id="{7C931D62-1E1E-3F4C-9507-23E7FF0DB700}"/>
              </a:ext>
            </a:extLst>
          </p:cNvPr>
          <p:cNvSpPr/>
          <p:nvPr/>
        </p:nvSpPr>
        <p:spPr>
          <a:xfrm>
            <a:off x="7000762" y="7979102"/>
            <a:ext cx="739981" cy="2269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70" dirty="0">
                <a:solidFill>
                  <a:schemeClr val="tx1"/>
                </a:solidFill>
              </a:rPr>
              <a:t>4KB D$</a:t>
            </a:r>
          </a:p>
        </p:txBody>
      </p:sp>
      <p:cxnSp>
        <p:nvCxnSpPr>
          <p:cNvPr id="528" name="Straight Arrow Connector 527">
            <a:extLst>
              <a:ext uri="{FF2B5EF4-FFF2-40B4-BE49-F238E27FC236}">
                <a16:creationId xmlns:a16="http://schemas.microsoft.com/office/drawing/2014/main" id="{881BC533-E1ED-A848-865B-A57C16BFA585}"/>
              </a:ext>
            </a:extLst>
          </p:cNvPr>
          <p:cNvCxnSpPr>
            <a:cxnSpLocks/>
          </p:cNvCxnSpPr>
          <p:nvPr/>
        </p:nvCxnSpPr>
        <p:spPr>
          <a:xfrm>
            <a:off x="6936773" y="6889180"/>
            <a:ext cx="32190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Straight Arrow Connector 529">
            <a:extLst>
              <a:ext uri="{FF2B5EF4-FFF2-40B4-BE49-F238E27FC236}">
                <a16:creationId xmlns:a16="http://schemas.microsoft.com/office/drawing/2014/main" id="{82BBB499-9DBF-AE4D-9C3D-A07DCBDBDC45}"/>
              </a:ext>
            </a:extLst>
          </p:cNvPr>
          <p:cNvCxnSpPr>
            <a:cxnSpLocks/>
          </p:cNvCxnSpPr>
          <p:nvPr/>
        </p:nvCxnSpPr>
        <p:spPr>
          <a:xfrm>
            <a:off x="7147570" y="6151169"/>
            <a:ext cx="21707" cy="18314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Straight Arrow Connector 532">
            <a:extLst>
              <a:ext uri="{FF2B5EF4-FFF2-40B4-BE49-F238E27FC236}">
                <a16:creationId xmlns:a16="http://schemas.microsoft.com/office/drawing/2014/main" id="{323F2726-21FA-2341-9DD1-28311FBCC067}"/>
              </a:ext>
            </a:extLst>
          </p:cNvPr>
          <p:cNvCxnSpPr>
            <a:cxnSpLocks/>
          </p:cNvCxnSpPr>
          <p:nvPr/>
        </p:nvCxnSpPr>
        <p:spPr>
          <a:xfrm>
            <a:off x="7078151" y="7717405"/>
            <a:ext cx="2751" cy="2651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Straight Arrow Connector 534">
            <a:extLst>
              <a:ext uri="{FF2B5EF4-FFF2-40B4-BE49-F238E27FC236}">
                <a16:creationId xmlns:a16="http://schemas.microsoft.com/office/drawing/2014/main" id="{6871AE60-8DAD-B442-A951-CB4E2A4FDC58}"/>
              </a:ext>
            </a:extLst>
          </p:cNvPr>
          <p:cNvCxnSpPr>
            <a:cxnSpLocks/>
          </p:cNvCxnSpPr>
          <p:nvPr/>
        </p:nvCxnSpPr>
        <p:spPr>
          <a:xfrm>
            <a:off x="6950388" y="7720811"/>
            <a:ext cx="127762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0" name="Trapezoid 539">
            <a:extLst>
              <a:ext uri="{FF2B5EF4-FFF2-40B4-BE49-F238E27FC236}">
                <a16:creationId xmlns:a16="http://schemas.microsoft.com/office/drawing/2014/main" id="{A04A3AA0-DC00-B941-9755-2B26883114BD}"/>
              </a:ext>
            </a:extLst>
          </p:cNvPr>
          <p:cNvSpPr/>
          <p:nvPr/>
        </p:nvSpPr>
        <p:spPr>
          <a:xfrm rot="5400000">
            <a:off x="7551603" y="7072927"/>
            <a:ext cx="416793" cy="134223"/>
          </a:xfrm>
          <a:prstGeom prst="trapezoi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24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541" name="Straight Arrow Connector 540">
            <a:extLst>
              <a:ext uri="{FF2B5EF4-FFF2-40B4-BE49-F238E27FC236}">
                <a16:creationId xmlns:a16="http://schemas.microsoft.com/office/drawing/2014/main" id="{8D6C5062-D95D-BF48-A193-320A68735972}"/>
              </a:ext>
            </a:extLst>
          </p:cNvPr>
          <p:cNvCxnSpPr>
            <a:cxnSpLocks/>
          </p:cNvCxnSpPr>
          <p:nvPr/>
        </p:nvCxnSpPr>
        <p:spPr>
          <a:xfrm flipV="1">
            <a:off x="7457491" y="7064813"/>
            <a:ext cx="237599" cy="2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traight Arrow Connector 541">
            <a:extLst>
              <a:ext uri="{FF2B5EF4-FFF2-40B4-BE49-F238E27FC236}">
                <a16:creationId xmlns:a16="http://schemas.microsoft.com/office/drawing/2014/main" id="{25691AC2-7CCD-3C4F-B2EF-E50391FABCB4}"/>
              </a:ext>
            </a:extLst>
          </p:cNvPr>
          <p:cNvCxnSpPr>
            <a:cxnSpLocks/>
          </p:cNvCxnSpPr>
          <p:nvPr/>
        </p:nvCxnSpPr>
        <p:spPr>
          <a:xfrm>
            <a:off x="7601804" y="7243153"/>
            <a:ext cx="0" cy="735949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Straight Arrow Connector 542">
            <a:extLst>
              <a:ext uri="{FF2B5EF4-FFF2-40B4-BE49-F238E27FC236}">
                <a16:creationId xmlns:a16="http://schemas.microsoft.com/office/drawing/2014/main" id="{D9C389A4-1699-2D44-8136-AD60522A19EE}"/>
              </a:ext>
            </a:extLst>
          </p:cNvPr>
          <p:cNvCxnSpPr>
            <a:cxnSpLocks/>
          </p:cNvCxnSpPr>
          <p:nvPr/>
        </p:nvCxnSpPr>
        <p:spPr>
          <a:xfrm>
            <a:off x="7598294" y="7252960"/>
            <a:ext cx="92966" cy="55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Straight Connector 543">
            <a:extLst>
              <a:ext uri="{FF2B5EF4-FFF2-40B4-BE49-F238E27FC236}">
                <a16:creationId xmlns:a16="http://schemas.microsoft.com/office/drawing/2014/main" id="{BE0107EF-1137-FF41-9247-287AB427D035}"/>
              </a:ext>
            </a:extLst>
          </p:cNvPr>
          <p:cNvCxnSpPr>
            <a:cxnSpLocks/>
            <a:stCxn id="540" idx="0"/>
          </p:cNvCxnSpPr>
          <p:nvPr/>
        </p:nvCxnSpPr>
        <p:spPr>
          <a:xfrm flipV="1">
            <a:off x="7827110" y="7140038"/>
            <a:ext cx="163927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Straight Connector 545">
            <a:extLst>
              <a:ext uri="{FF2B5EF4-FFF2-40B4-BE49-F238E27FC236}">
                <a16:creationId xmlns:a16="http://schemas.microsoft.com/office/drawing/2014/main" id="{E919E00B-4F96-1D4D-86BA-523E24B1E52C}"/>
              </a:ext>
            </a:extLst>
          </p:cNvPr>
          <p:cNvCxnSpPr>
            <a:cxnSpLocks/>
          </p:cNvCxnSpPr>
          <p:nvPr/>
        </p:nvCxnSpPr>
        <p:spPr>
          <a:xfrm>
            <a:off x="7991042" y="6153875"/>
            <a:ext cx="3350" cy="214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TextBox 546">
            <a:extLst>
              <a:ext uri="{FF2B5EF4-FFF2-40B4-BE49-F238E27FC236}">
                <a16:creationId xmlns:a16="http://schemas.microsoft.com/office/drawing/2014/main" id="{EB9382E4-81AC-9D4D-A0D4-1C6795C59019}"/>
              </a:ext>
            </a:extLst>
          </p:cNvPr>
          <p:cNvSpPr txBox="1"/>
          <p:nvPr/>
        </p:nvSpPr>
        <p:spPr>
          <a:xfrm rot="16200000" flipH="1">
            <a:off x="7266064" y="6416709"/>
            <a:ext cx="898003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70" dirty="0" err="1"/>
              <a:t>VWriteback</a:t>
            </a:r>
            <a:endParaRPr lang="en-US" sz="1170" dirty="0"/>
          </a:p>
        </p:txBody>
      </p:sp>
      <p:cxnSp>
        <p:nvCxnSpPr>
          <p:cNvPr id="549" name="Straight Connector 548">
            <a:extLst>
              <a:ext uri="{FF2B5EF4-FFF2-40B4-BE49-F238E27FC236}">
                <a16:creationId xmlns:a16="http://schemas.microsoft.com/office/drawing/2014/main" id="{99D0930A-4E6C-4E4D-BACF-F01FA98794D4}"/>
              </a:ext>
            </a:extLst>
          </p:cNvPr>
          <p:cNvCxnSpPr>
            <a:cxnSpLocks/>
          </p:cNvCxnSpPr>
          <p:nvPr/>
        </p:nvCxnSpPr>
        <p:spPr>
          <a:xfrm>
            <a:off x="7452867" y="7513935"/>
            <a:ext cx="390440" cy="17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4" name="Rectangle 553">
            <a:extLst>
              <a:ext uri="{FF2B5EF4-FFF2-40B4-BE49-F238E27FC236}">
                <a16:creationId xmlns:a16="http://schemas.microsoft.com/office/drawing/2014/main" id="{827BC1D3-E37D-D246-BDC5-91A91070252B}"/>
              </a:ext>
            </a:extLst>
          </p:cNvPr>
          <p:cNvSpPr/>
          <p:nvPr/>
        </p:nvSpPr>
        <p:spPr>
          <a:xfrm>
            <a:off x="4635109" y="6097423"/>
            <a:ext cx="964829" cy="2324703"/>
          </a:xfrm>
          <a:prstGeom prst="rect">
            <a:avLst/>
          </a:prstGeom>
          <a:solidFill>
            <a:schemeClr val="accent5">
              <a:alpha val="28336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6"/>
          </a:p>
        </p:txBody>
      </p:sp>
      <p:cxnSp>
        <p:nvCxnSpPr>
          <p:cNvPr id="557" name="Straight Arrow Connector 556">
            <a:extLst>
              <a:ext uri="{FF2B5EF4-FFF2-40B4-BE49-F238E27FC236}">
                <a16:creationId xmlns:a16="http://schemas.microsoft.com/office/drawing/2014/main" id="{01B63705-7FF2-8B42-9298-C0E2D0382C90}"/>
              </a:ext>
            </a:extLst>
          </p:cNvPr>
          <p:cNvCxnSpPr>
            <a:cxnSpLocks/>
          </p:cNvCxnSpPr>
          <p:nvPr/>
        </p:nvCxnSpPr>
        <p:spPr>
          <a:xfrm flipV="1">
            <a:off x="5368135" y="6620803"/>
            <a:ext cx="237599" cy="2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Trapezoid 554">
            <a:extLst>
              <a:ext uri="{FF2B5EF4-FFF2-40B4-BE49-F238E27FC236}">
                <a16:creationId xmlns:a16="http://schemas.microsoft.com/office/drawing/2014/main" id="{7BD0AE55-8365-6A4A-B24F-B5F6D1EB9BB8}"/>
              </a:ext>
            </a:extLst>
          </p:cNvPr>
          <p:cNvSpPr/>
          <p:nvPr/>
        </p:nvSpPr>
        <p:spPr>
          <a:xfrm rot="5400000">
            <a:off x="5189858" y="6556393"/>
            <a:ext cx="416793" cy="134223"/>
          </a:xfrm>
          <a:prstGeom prst="trapezoi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24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558" name="Straight Arrow Connector 557">
            <a:extLst>
              <a:ext uri="{FF2B5EF4-FFF2-40B4-BE49-F238E27FC236}">
                <a16:creationId xmlns:a16="http://schemas.microsoft.com/office/drawing/2014/main" id="{2A72CEA7-0968-9043-A230-B014394063DA}"/>
              </a:ext>
            </a:extLst>
          </p:cNvPr>
          <p:cNvCxnSpPr>
            <a:cxnSpLocks/>
          </p:cNvCxnSpPr>
          <p:nvPr/>
        </p:nvCxnSpPr>
        <p:spPr>
          <a:xfrm flipV="1">
            <a:off x="5364446" y="7546541"/>
            <a:ext cx="237599" cy="2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6" name="Trapezoid 555">
            <a:extLst>
              <a:ext uri="{FF2B5EF4-FFF2-40B4-BE49-F238E27FC236}">
                <a16:creationId xmlns:a16="http://schemas.microsoft.com/office/drawing/2014/main" id="{F106D2BF-E274-744F-B308-59E761C6A965}"/>
              </a:ext>
            </a:extLst>
          </p:cNvPr>
          <p:cNvSpPr/>
          <p:nvPr/>
        </p:nvSpPr>
        <p:spPr>
          <a:xfrm rot="5400000">
            <a:off x="5193235" y="7459666"/>
            <a:ext cx="416793" cy="134223"/>
          </a:xfrm>
          <a:prstGeom prst="trapezoi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24" dirty="0">
                <a:solidFill>
                  <a:schemeClr val="tx1"/>
                </a:solidFill>
              </a:rPr>
              <a:t>MUX</a:t>
            </a:r>
          </a:p>
        </p:txBody>
      </p:sp>
      <p:grpSp>
        <p:nvGrpSpPr>
          <p:cNvPr id="582" name="Group 581">
            <a:extLst>
              <a:ext uri="{FF2B5EF4-FFF2-40B4-BE49-F238E27FC236}">
                <a16:creationId xmlns:a16="http://schemas.microsoft.com/office/drawing/2014/main" id="{E50F30CD-1D74-C940-ADB1-636AC87697C7}"/>
              </a:ext>
            </a:extLst>
          </p:cNvPr>
          <p:cNvGrpSpPr/>
          <p:nvPr/>
        </p:nvGrpSpPr>
        <p:grpSpPr>
          <a:xfrm>
            <a:off x="4806597" y="7739586"/>
            <a:ext cx="887678" cy="472518"/>
            <a:chOff x="4514085" y="5932768"/>
            <a:chExt cx="910202" cy="484508"/>
          </a:xfrm>
        </p:grpSpPr>
        <p:grpSp>
          <p:nvGrpSpPr>
            <p:cNvPr id="583" name="Group 582">
              <a:extLst>
                <a:ext uri="{FF2B5EF4-FFF2-40B4-BE49-F238E27FC236}">
                  <a16:creationId xmlns:a16="http://schemas.microsoft.com/office/drawing/2014/main" id="{96063625-8A38-C448-AEC6-D230D86FA7FA}"/>
                </a:ext>
              </a:extLst>
            </p:cNvPr>
            <p:cNvGrpSpPr/>
            <p:nvPr/>
          </p:nvGrpSpPr>
          <p:grpSpPr>
            <a:xfrm>
              <a:off x="4514085" y="5978221"/>
              <a:ext cx="910202" cy="439055"/>
              <a:chOff x="4080960" y="5797770"/>
              <a:chExt cx="910202" cy="439055"/>
            </a:xfrm>
          </p:grpSpPr>
          <p:sp>
            <p:nvSpPr>
              <p:cNvPr id="585" name="Rectangle 584">
                <a:extLst>
                  <a:ext uri="{FF2B5EF4-FFF2-40B4-BE49-F238E27FC236}">
                    <a16:creationId xmlns:a16="http://schemas.microsoft.com/office/drawing/2014/main" id="{05B964EE-35BD-AD41-9CA4-57E7D5459207}"/>
                  </a:ext>
                </a:extLst>
              </p:cNvPr>
              <p:cNvSpPr/>
              <p:nvPr/>
            </p:nvSpPr>
            <p:spPr>
              <a:xfrm>
                <a:off x="4125700" y="5797770"/>
                <a:ext cx="729270" cy="41039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365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6" name="TextBox 585">
                <a:extLst>
                  <a:ext uri="{FF2B5EF4-FFF2-40B4-BE49-F238E27FC236}">
                    <a16:creationId xmlns:a16="http://schemas.microsoft.com/office/drawing/2014/main" id="{B7C28F86-8557-C34F-9DF3-BA35DFC124C7}"/>
                  </a:ext>
                </a:extLst>
              </p:cNvPr>
              <p:cNvSpPr txBox="1"/>
              <p:nvPr/>
            </p:nvSpPr>
            <p:spPr>
              <a:xfrm>
                <a:off x="4080960" y="5898271"/>
                <a:ext cx="91020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80" dirty="0"/>
                  <a:t>Forwarding Buffer</a:t>
                </a:r>
                <a:endParaRPr lang="en-US" sz="1024" dirty="0"/>
              </a:p>
            </p:txBody>
          </p:sp>
          <p:grpSp>
            <p:nvGrpSpPr>
              <p:cNvPr id="587" name="Group 586">
                <a:extLst>
                  <a:ext uri="{FF2B5EF4-FFF2-40B4-BE49-F238E27FC236}">
                    <a16:creationId xmlns:a16="http://schemas.microsoft.com/office/drawing/2014/main" id="{EB96BD07-450B-7847-B528-83F73744F36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175600" y="5842022"/>
                <a:ext cx="457200" cy="72409"/>
                <a:chOff x="2226224" y="1975365"/>
                <a:chExt cx="945658" cy="310896"/>
              </a:xfrm>
            </p:grpSpPr>
            <p:sp>
              <p:nvSpPr>
                <p:cNvPr id="591" name="Rectangle 590">
                  <a:extLst>
                    <a:ext uri="{FF2B5EF4-FFF2-40B4-BE49-F238E27FC236}">
                      <a16:creationId xmlns:a16="http://schemas.microsoft.com/office/drawing/2014/main" id="{42BD1128-4341-A34B-AA70-9688A1806EE0}"/>
                    </a:ext>
                  </a:extLst>
                </p:cNvPr>
                <p:cNvSpPr/>
                <p:nvPr/>
              </p:nvSpPr>
              <p:spPr>
                <a:xfrm>
                  <a:off x="2226224" y="1975365"/>
                  <a:ext cx="945658" cy="31089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6"/>
                </a:p>
              </p:txBody>
            </p:sp>
            <p:sp>
              <p:nvSpPr>
                <p:cNvPr id="592" name="Triangle 591">
                  <a:extLst>
                    <a:ext uri="{FF2B5EF4-FFF2-40B4-BE49-F238E27FC236}">
                      <a16:creationId xmlns:a16="http://schemas.microsoft.com/office/drawing/2014/main" id="{BA11A067-0932-854F-96BC-DA71188B09C9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5400000">
                  <a:off x="2147793" y="2066989"/>
                  <a:ext cx="292607" cy="124806"/>
                </a:xfrm>
                <a:prstGeom prst="triangle">
                  <a:avLst/>
                </a:prstGeom>
                <a:solidFill>
                  <a:schemeClr val="bg2">
                    <a:lumMod val="75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6"/>
                </a:p>
              </p:txBody>
            </p:sp>
          </p:grpSp>
        </p:grpSp>
        <p:sp>
          <p:nvSpPr>
            <p:cNvPr id="584" name="TextBox 583">
              <a:extLst>
                <a:ext uri="{FF2B5EF4-FFF2-40B4-BE49-F238E27FC236}">
                  <a16:creationId xmlns:a16="http://schemas.microsoft.com/office/drawing/2014/main" id="{0A1E4BFC-75C1-794B-ACE1-9960B740DD61}"/>
                </a:ext>
              </a:extLst>
            </p:cNvPr>
            <p:cNvSpPr txBox="1"/>
            <p:nvPr/>
          </p:nvSpPr>
          <p:spPr>
            <a:xfrm>
              <a:off x="4995477" y="5932768"/>
              <a:ext cx="370156" cy="233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78" dirty="0"/>
                <a:t>16B</a:t>
              </a:r>
            </a:p>
          </p:txBody>
        </p:sp>
      </p:grpSp>
      <p:cxnSp>
        <p:nvCxnSpPr>
          <p:cNvPr id="593" name="Straight Connector 592">
            <a:extLst>
              <a:ext uri="{FF2B5EF4-FFF2-40B4-BE49-F238E27FC236}">
                <a16:creationId xmlns:a16="http://schemas.microsoft.com/office/drawing/2014/main" id="{C4F2E5FC-3B13-A047-B0F2-3B0AE274F310}"/>
              </a:ext>
            </a:extLst>
          </p:cNvPr>
          <p:cNvCxnSpPr>
            <a:cxnSpLocks/>
          </p:cNvCxnSpPr>
          <p:nvPr/>
        </p:nvCxnSpPr>
        <p:spPr>
          <a:xfrm>
            <a:off x="3677662" y="8293676"/>
            <a:ext cx="4322921" cy="1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Straight Connector 599">
            <a:extLst>
              <a:ext uri="{FF2B5EF4-FFF2-40B4-BE49-F238E27FC236}">
                <a16:creationId xmlns:a16="http://schemas.microsoft.com/office/drawing/2014/main" id="{29241D0C-A6D1-9646-8726-A430AB95D90A}"/>
              </a:ext>
            </a:extLst>
          </p:cNvPr>
          <p:cNvCxnSpPr>
            <a:cxnSpLocks/>
          </p:cNvCxnSpPr>
          <p:nvPr/>
        </p:nvCxnSpPr>
        <p:spPr>
          <a:xfrm flipV="1">
            <a:off x="4739507" y="8014831"/>
            <a:ext cx="0" cy="2825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Straight Arrow Connector 600">
            <a:extLst>
              <a:ext uri="{FF2B5EF4-FFF2-40B4-BE49-F238E27FC236}">
                <a16:creationId xmlns:a16="http://schemas.microsoft.com/office/drawing/2014/main" id="{6513B6E3-FEBA-D048-8BBC-9578926B8122}"/>
              </a:ext>
            </a:extLst>
          </p:cNvPr>
          <p:cNvCxnSpPr>
            <a:cxnSpLocks/>
          </p:cNvCxnSpPr>
          <p:nvPr/>
        </p:nvCxnSpPr>
        <p:spPr>
          <a:xfrm>
            <a:off x="4738230" y="8022236"/>
            <a:ext cx="991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Straight Connector 603">
            <a:extLst>
              <a:ext uri="{FF2B5EF4-FFF2-40B4-BE49-F238E27FC236}">
                <a16:creationId xmlns:a16="http://schemas.microsoft.com/office/drawing/2014/main" id="{DE9849A3-22E4-6644-9D41-6455BDDA08F9}"/>
              </a:ext>
            </a:extLst>
          </p:cNvPr>
          <p:cNvCxnSpPr>
            <a:cxnSpLocks/>
          </p:cNvCxnSpPr>
          <p:nvPr/>
        </p:nvCxnSpPr>
        <p:spPr>
          <a:xfrm flipH="1">
            <a:off x="5025769" y="6153875"/>
            <a:ext cx="29702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Straight Connector 606">
            <a:extLst>
              <a:ext uri="{FF2B5EF4-FFF2-40B4-BE49-F238E27FC236}">
                <a16:creationId xmlns:a16="http://schemas.microsoft.com/office/drawing/2014/main" id="{AC044113-25FE-B046-A475-B2ED46119D08}"/>
              </a:ext>
            </a:extLst>
          </p:cNvPr>
          <p:cNvCxnSpPr>
            <a:cxnSpLocks/>
          </p:cNvCxnSpPr>
          <p:nvPr/>
        </p:nvCxnSpPr>
        <p:spPr>
          <a:xfrm>
            <a:off x="4644078" y="7940598"/>
            <a:ext cx="1484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Straight Connector 613">
            <a:extLst>
              <a:ext uri="{FF2B5EF4-FFF2-40B4-BE49-F238E27FC236}">
                <a16:creationId xmlns:a16="http://schemas.microsoft.com/office/drawing/2014/main" id="{443FB04F-E64E-E34D-BF51-208051DE5D1B}"/>
              </a:ext>
            </a:extLst>
          </p:cNvPr>
          <p:cNvCxnSpPr>
            <a:cxnSpLocks/>
          </p:cNvCxnSpPr>
          <p:nvPr/>
        </p:nvCxnSpPr>
        <p:spPr>
          <a:xfrm>
            <a:off x="4644198" y="7826182"/>
            <a:ext cx="1482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Straight Connector 614">
            <a:extLst>
              <a:ext uri="{FF2B5EF4-FFF2-40B4-BE49-F238E27FC236}">
                <a16:creationId xmlns:a16="http://schemas.microsoft.com/office/drawing/2014/main" id="{CD4962EC-C74A-D146-9500-21BD1ED86CF0}"/>
              </a:ext>
            </a:extLst>
          </p:cNvPr>
          <p:cNvCxnSpPr>
            <a:cxnSpLocks/>
          </p:cNvCxnSpPr>
          <p:nvPr/>
        </p:nvCxnSpPr>
        <p:spPr>
          <a:xfrm flipV="1">
            <a:off x="4792477" y="6619021"/>
            <a:ext cx="0" cy="1326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Straight Connector 618">
            <a:extLst>
              <a:ext uri="{FF2B5EF4-FFF2-40B4-BE49-F238E27FC236}">
                <a16:creationId xmlns:a16="http://schemas.microsoft.com/office/drawing/2014/main" id="{92F94431-C83C-5649-95C8-37D27BFD92D1}"/>
              </a:ext>
            </a:extLst>
          </p:cNvPr>
          <p:cNvCxnSpPr>
            <a:cxnSpLocks/>
          </p:cNvCxnSpPr>
          <p:nvPr/>
        </p:nvCxnSpPr>
        <p:spPr>
          <a:xfrm flipH="1" flipV="1">
            <a:off x="4784790" y="6619021"/>
            <a:ext cx="540796" cy="1096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Straight Connector 622">
            <a:extLst>
              <a:ext uri="{FF2B5EF4-FFF2-40B4-BE49-F238E27FC236}">
                <a16:creationId xmlns:a16="http://schemas.microsoft.com/office/drawing/2014/main" id="{1C9F554D-6ADA-A540-9407-9906C2B6518D}"/>
              </a:ext>
            </a:extLst>
          </p:cNvPr>
          <p:cNvCxnSpPr>
            <a:cxnSpLocks/>
          </p:cNvCxnSpPr>
          <p:nvPr/>
        </p:nvCxnSpPr>
        <p:spPr>
          <a:xfrm flipH="1" flipV="1">
            <a:off x="4793969" y="7526722"/>
            <a:ext cx="540796" cy="1096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Straight Connector 623">
            <a:extLst>
              <a:ext uri="{FF2B5EF4-FFF2-40B4-BE49-F238E27FC236}">
                <a16:creationId xmlns:a16="http://schemas.microsoft.com/office/drawing/2014/main" id="{E6AF5F5E-57C2-D542-9335-A0D42126A679}"/>
              </a:ext>
            </a:extLst>
          </p:cNvPr>
          <p:cNvCxnSpPr>
            <a:cxnSpLocks/>
            <a:stCxn id="585" idx="0"/>
          </p:cNvCxnSpPr>
          <p:nvPr/>
        </p:nvCxnSpPr>
        <p:spPr>
          <a:xfrm flipV="1">
            <a:off x="5205841" y="6746616"/>
            <a:ext cx="5500" cy="10372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Straight Connector 625">
            <a:extLst>
              <a:ext uri="{FF2B5EF4-FFF2-40B4-BE49-F238E27FC236}">
                <a16:creationId xmlns:a16="http://schemas.microsoft.com/office/drawing/2014/main" id="{13EB6ABF-7B9E-164A-8EFA-BC51D8CC84F6}"/>
              </a:ext>
            </a:extLst>
          </p:cNvPr>
          <p:cNvCxnSpPr>
            <a:cxnSpLocks/>
          </p:cNvCxnSpPr>
          <p:nvPr/>
        </p:nvCxnSpPr>
        <p:spPr>
          <a:xfrm flipH="1" flipV="1">
            <a:off x="5126239" y="7681019"/>
            <a:ext cx="207038" cy="1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Straight Connector 627">
            <a:extLst>
              <a:ext uri="{FF2B5EF4-FFF2-40B4-BE49-F238E27FC236}">
                <a16:creationId xmlns:a16="http://schemas.microsoft.com/office/drawing/2014/main" id="{66EED5A5-7E1C-BC40-A06F-FF838192E686}"/>
              </a:ext>
            </a:extLst>
          </p:cNvPr>
          <p:cNvCxnSpPr>
            <a:cxnSpLocks/>
          </p:cNvCxnSpPr>
          <p:nvPr/>
        </p:nvCxnSpPr>
        <p:spPr>
          <a:xfrm flipH="1" flipV="1">
            <a:off x="5203713" y="6753403"/>
            <a:ext cx="120999" cy="1823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Straight Connector 628">
            <a:extLst>
              <a:ext uri="{FF2B5EF4-FFF2-40B4-BE49-F238E27FC236}">
                <a16:creationId xmlns:a16="http://schemas.microsoft.com/office/drawing/2014/main" id="{0733F8C0-26E0-C741-B69D-DE709ADF5AB4}"/>
              </a:ext>
            </a:extLst>
          </p:cNvPr>
          <p:cNvCxnSpPr>
            <a:cxnSpLocks/>
          </p:cNvCxnSpPr>
          <p:nvPr/>
        </p:nvCxnSpPr>
        <p:spPr>
          <a:xfrm flipH="1">
            <a:off x="5122243" y="7681018"/>
            <a:ext cx="918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Straight Connector 632">
            <a:extLst>
              <a:ext uri="{FF2B5EF4-FFF2-40B4-BE49-F238E27FC236}">
                <a16:creationId xmlns:a16="http://schemas.microsoft.com/office/drawing/2014/main" id="{AB4E1BC0-8DD0-524A-AA45-9706C8523792}"/>
              </a:ext>
            </a:extLst>
          </p:cNvPr>
          <p:cNvCxnSpPr>
            <a:cxnSpLocks/>
          </p:cNvCxnSpPr>
          <p:nvPr/>
        </p:nvCxnSpPr>
        <p:spPr>
          <a:xfrm flipV="1">
            <a:off x="5129552" y="7681018"/>
            <a:ext cx="1" cy="1037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Straight Connector 640">
            <a:extLst>
              <a:ext uri="{FF2B5EF4-FFF2-40B4-BE49-F238E27FC236}">
                <a16:creationId xmlns:a16="http://schemas.microsoft.com/office/drawing/2014/main" id="{B74620EF-FFD4-1B48-B305-B52EEEF1A4A3}"/>
              </a:ext>
            </a:extLst>
          </p:cNvPr>
          <p:cNvCxnSpPr>
            <a:cxnSpLocks/>
          </p:cNvCxnSpPr>
          <p:nvPr/>
        </p:nvCxnSpPr>
        <p:spPr>
          <a:xfrm>
            <a:off x="5033455" y="6155012"/>
            <a:ext cx="0" cy="12761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Straight Connector 643">
            <a:extLst>
              <a:ext uri="{FF2B5EF4-FFF2-40B4-BE49-F238E27FC236}">
                <a16:creationId xmlns:a16="http://schemas.microsoft.com/office/drawing/2014/main" id="{F16FBAF1-7E8F-F242-A259-5D9CF818B9C1}"/>
              </a:ext>
            </a:extLst>
          </p:cNvPr>
          <p:cNvCxnSpPr>
            <a:cxnSpLocks/>
          </p:cNvCxnSpPr>
          <p:nvPr/>
        </p:nvCxnSpPr>
        <p:spPr>
          <a:xfrm flipH="1">
            <a:off x="5030398" y="7419639"/>
            <a:ext cx="302878" cy="2542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Straight Connector 645">
            <a:extLst>
              <a:ext uri="{FF2B5EF4-FFF2-40B4-BE49-F238E27FC236}">
                <a16:creationId xmlns:a16="http://schemas.microsoft.com/office/drawing/2014/main" id="{DE2A96D5-F9ED-B649-8428-7D6B0A886A2A}"/>
              </a:ext>
            </a:extLst>
          </p:cNvPr>
          <p:cNvCxnSpPr>
            <a:cxnSpLocks/>
          </p:cNvCxnSpPr>
          <p:nvPr/>
        </p:nvCxnSpPr>
        <p:spPr>
          <a:xfrm flipH="1">
            <a:off x="5031588" y="6493066"/>
            <a:ext cx="302878" cy="2542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7" name="TextBox 646">
            <a:extLst>
              <a:ext uri="{FF2B5EF4-FFF2-40B4-BE49-F238E27FC236}">
                <a16:creationId xmlns:a16="http://schemas.microsoft.com/office/drawing/2014/main" id="{252ADCC3-8631-BE43-A66B-633D7BC8C296}"/>
              </a:ext>
            </a:extLst>
          </p:cNvPr>
          <p:cNvSpPr txBox="1"/>
          <p:nvPr/>
        </p:nvSpPr>
        <p:spPr>
          <a:xfrm>
            <a:off x="5005875" y="6128582"/>
            <a:ext cx="616892" cy="300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65" dirty="0" err="1"/>
              <a:t>VGate</a:t>
            </a:r>
            <a:endParaRPr lang="en-US" sz="1365" dirty="0"/>
          </a:p>
        </p:txBody>
      </p:sp>
      <p:cxnSp>
        <p:nvCxnSpPr>
          <p:cNvPr id="649" name="Straight Connector 648">
            <a:extLst>
              <a:ext uri="{FF2B5EF4-FFF2-40B4-BE49-F238E27FC236}">
                <a16:creationId xmlns:a16="http://schemas.microsoft.com/office/drawing/2014/main" id="{3A13A665-7CBD-774E-AEA7-EA70C53C7747}"/>
              </a:ext>
            </a:extLst>
          </p:cNvPr>
          <p:cNvCxnSpPr>
            <a:cxnSpLocks/>
          </p:cNvCxnSpPr>
          <p:nvPr/>
        </p:nvCxnSpPr>
        <p:spPr>
          <a:xfrm>
            <a:off x="3566578" y="8376755"/>
            <a:ext cx="427673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Straight Connector 653">
            <a:extLst>
              <a:ext uri="{FF2B5EF4-FFF2-40B4-BE49-F238E27FC236}">
                <a16:creationId xmlns:a16="http://schemas.microsoft.com/office/drawing/2014/main" id="{5967B9D4-391A-244C-82D5-809E405C3607}"/>
              </a:ext>
            </a:extLst>
          </p:cNvPr>
          <p:cNvCxnSpPr>
            <a:cxnSpLocks/>
          </p:cNvCxnSpPr>
          <p:nvPr/>
        </p:nvCxnSpPr>
        <p:spPr>
          <a:xfrm>
            <a:off x="7839462" y="7508046"/>
            <a:ext cx="0" cy="8802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615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683B44CA-83BC-BBE2-A383-43C6FCBC5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650" y="1792767"/>
            <a:ext cx="4870449" cy="4257386"/>
          </a:xfrm>
          <a:prstGeom prst="rect">
            <a:avLst/>
          </a:prstGeom>
          <a:ln w="25400"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212591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C579A7-8BDA-AC41-609F-CBE7885E56C8}"/>
              </a:ext>
            </a:extLst>
          </p:cNvPr>
          <p:cNvSpPr/>
          <p:nvPr/>
        </p:nvSpPr>
        <p:spPr>
          <a:xfrm>
            <a:off x="908166" y="2408041"/>
            <a:ext cx="6364105" cy="363503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F4E382C-BD2F-0C12-54E4-908EAE8136DD}"/>
              </a:ext>
            </a:extLst>
          </p:cNvPr>
          <p:cNvGrpSpPr/>
          <p:nvPr/>
        </p:nvGrpSpPr>
        <p:grpSpPr>
          <a:xfrm>
            <a:off x="980767" y="2479972"/>
            <a:ext cx="1076121" cy="2548545"/>
            <a:chOff x="967901" y="2321303"/>
            <a:chExt cx="1076121" cy="254854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9A1830C-34C3-03B3-F2AB-6D7B69F3A3A0}"/>
                </a:ext>
              </a:extLst>
            </p:cNvPr>
            <p:cNvSpPr/>
            <p:nvPr/>
          </p:nvSpPr>
          <p:spPr>
            <a:xfrm>
              <a:off x="967901" y="2321304"/>
              <a:ext cx="1076121" cy="25485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6CEB9A4-F606-5B55-970E-F02946DEA222}"/>
                </a:ext>
              </a:extLst>
            </p:cNvPr>
            <p:cNvSpPr/>
            <p:nvPr/>
          </p:nvSpPr>
          <p:spPr>
            <a:xfrm>
              <a:off x="967901" y="3237280"/>
              <a:ext cx="1076121" cy="1632568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549CEBF-F719-9971-42E8-01DE56299EFB}"/>
                </a:ext>
              </a:extLst>
            </p:cNvPr>
            <p:cNvSpPr/>
            <p:nvPr/>
          </p:nvSpPr>
          <p:spPr>
            <a:xfrm>
              <a:off x="980908" y="2721314"/>
              <a:ext cx="503883" cy="51596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119320-58A2-CA79-432C-810E3442A9FD}"/>
                </a:ext>
              </a:extLst>
            </p:cNvPr>
            <p:cNvSpPr/>
            <p:nvPr/>
          </p:nvSpPr>
          <p:spPr>
            <a:xfrm>
              <a:off x="967901" y="2321303"/>
              <a:ext cx="516890" cy="41054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F3E79A3-BE10-F0A0-E8C9-1A82AD2A0FEE}"/>
                </a:ext>
              </a:extLst>
            </p:cNvPr>
            <p:cNvSpPr/>
            <p:nvPr/>
          </p:nvSpPr>
          <p:spPr>
            <a:xfrm>
              <a:off x="1484015" y="3013170"/>
              <a:ext cx="560007" cy="22410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6B4F2C5-E532-51D8-23B1-5809FE0850DC}"/>
                </a:ext>
              </a:extLst>
            </p:cNvPr>
            <p:cNvSpPr txBox="1"/>
            <p:nvPr/>
          </p:nvSpPr>
          <p:spPr>
            <a:xfrm>
              <a:off x="1106203" y="4204442"/>
              <a:ext cx="7995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Main </a:t>
              </a:r>
            </a:p>
            <a:p>
              <a:pPr algn="ctr"/>
              <a:r>
                <a:rPr lang="en-US" sz="1400" dirty="0"/>
                <a:t>memory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10519DB-3717-4BDA-939D-559FB49D0F8C}"/>
                </a:ext>
              </a:extLst>
            </p:cNvPr>
            <p:cNvSpPr txBox="1"/>
            <p:nvPr/>
          </p:nvSpPr>
          <p:spPr>
            <a:xfrm>
              <a:off x="1056563" y="27946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$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8BE8344-25E8-E363-7F0A-B257ED8428A0}"/>
                </a:ext>
              </a:extLst>
            </p:cNvPr>
            <p:cNvSpPr txBox="1"/>
            <p:nvPr/>
          </p:nvSpPr>
          <p:spPr>
            <a:xfrm>
              <a:off x="967924" y="2362248"/>
              <a:ext cx="5253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Core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51F7B6-B28D-56D3-B7DD-4C058F944667}"/>
                </a:ext>
              </a:extLst>
            </p:cNvPr>
            <p:cNvSpPr txBox="1"/>
            <p:nvPr/>
          </p:nvSpPr>
          <p:spPr>
            <a:xfrm>
              <a:off x="1574081" y="2975973"/>
              <a:ext cx="3481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IO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922F8F7-7836-F7F8-6B3F-127126E12A24}"/>
              </a:ext>
            </a:extLst>
          </p:cNvPr>
          <p:cNvSpPr txBox="1"/>
          <p:nvPr/>
        </p:nvSpPr>
        <p:spPr>
          <a:xfrm>
            <a:off x="1143008" y="5043820"/>
            <a:ext cx="740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Scalar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A574993-9580-7618-7D86-19F1FF09BD52}"/>
              </a:ext>
            </a:extLst>
          </p:cNvPr>
          <p:cNvGrpSpPr/>
          <p:nvPr/>
        </p:nvGrpSpPr>
        <p:grpSpPr>
          <a:xfrm>
            <a:off x="2213224" y="2483317"/>
            <a:ext cx="1076121" cy="2548545"/>
            <a:chOff x="2200748" y="2307931"/>
            <a:chExt cx="1076121" cy="254854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C854909-9E38-A596-82EA-A312DE061D01}"/>
                </a:ext>
              </a:extLst>
            </p:cNvPr>
            <p:cNvGrpSpPr/>
            <p:nvPr/>
          </p:nvGrpSpPr>
          <p:grpSpPr>
            <a:xfrm>
              <a:off x="2200748" y="2307931"/>
              <a:ext cx="1076121" cy="2548545"/>
              <a:chOff x="967901" y="2321303"/>
              <a:chExt cx="1076121" cy="254854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C2175BE-A5B3-86D2-DE45-35981413D6D8}"/>
                  </a:ext>
                </a:extLst>
              </p:cNvPr>
              <p:cNvSpPr/>
              <p:nvPr/>
            </p:nvSpPr>
            <p:spPr>
              <a:xfrm>
                <a:off x="967901" y="2321304"/>
                <a:ext cx="1076121" cy="25485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27C7DEA-5946-BBC2-A7C4-95F6C5880AC7}"/>
                  </a:ext>
                </a:extLst>
              </p:cNvPr>
              <p:cNvSpPr/>
              <p:nvPr/>
            </p:nvSpPr>
            <p:spPr>
              <a:xfrm>
                <a:off x="967901" y="3237280"/>
                <a:ext cx="1076121" cy="1632568"/>
              </a:xfrm>
              <a:prstGeom prst="rect">
                <a:avLst/>
              </a:prstGeom>
              <a:solidFill>
                <a:schemeClr val="accent6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0D53E83-DFFF-AF90-BDDE-82A3F037495A}"/>
                  </a:ext>
                </a:extLst>
              </p:cNvPr>
              <p:cNvSpPr/>
              <p:nvPr/>
            </p:nvSpPr>
            <p:spPr>
              <a:xfrm>
                <a:off x="980908" y="2721314"/>
                <a:ext cx="503883" cy="5159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29D512B-5BA3-A471-42B3-C82E70EBC866}"/>
                  </a:ext>
                </a:extLst>
              </p:cNvPr>
              <p:cNvSpPr/>
              <p:nvPr/>
            </p:nvSpPr>
            <p:spPr>
              <a:xfrm>
                <a:off x="967901" y="2321303"/>
                <a:ext cx="516890" cy="41054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836EEA0-0E66-C24C-CBF4-A02FBBCCD37C}"/>
                  </a:ext>
                </a:extLst>
              </p:cNvPr>
              <p:cNvSpPr/>
              <p:nvPr/>
            </p:nvSpPr>
            <p:spPr>
              <a:xfrm>
                <a:off x="1484015" y="3013170"/>
                <a:ext cx="560007" cy="22410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2279C22-838A-2A6D-19A7-29AAD182A520}"/>
                  </a:ext>
                </a:extLst>
              </p:cNvPr>
              <p:cNvSpPr txBox="1"/>
              <p:nvPr/>
            </p:nvSpPr>
            <p:spPr>
              <a:xfrm>
                <a:off x="1106203" y="4204442"/>
                <a:ext cx="79951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Main </a:t>
                </a:r>
              </a:p>
              <a:p>
                <a:pPr algn="ctr"/>
                <a:r>
                  <a:rPr lang="en-US" sz="1400" dirty="0"/>
                  <a:t>memory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C1ED03B-A6C1-6B83-F380-AE25062BBA22}"/>
                  </a:ext>
                </a:extLst>
              </p:cNvPr>
              <p:cNvSpPr txBox="1"/>
              <p:nvPr/>
            </p:nvSpPr>
            <p:spPr>
              <a:xfrm>
                <a:off x="1056563" y="279463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$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71F444B-8B26-3502-0207-B61D21921BFE}"/>
                  </a:ext>
                </a:extLst>
              </p:cNvPr>
              <p:cNvSpPr txBox="1"/>
              <p:nvPr/>
            </p:nvSpPr>
            <p:spPr>
              <a:xfrm>
                <a:off x="967924" y="2362248"/>
                <a:ext cx="5253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Core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8D9C7ED-7AF0-3681-D1E1-35FD9EE3E7E9}"/>
                  </a:ext>
                </a:extLst>
              </p:cNvPr>
              <p:cNvSpPr txBox="1"/>
              <p:nvPr/>
            </p:nvSpPr>
            <p:spPr>
              <a:xfrm>
                <a:off x="1574081" y="2975973"/>
                <a:ext cx="3481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IO</a:t>
                </a:r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B4D7550-04DD-F367-3B79-F86847F2762B}"/>
                </a:ext>
              </a:extLst>
            </p:cNvPr>
            <p:cNvSpPr/>
            <p:nvPr/>
          </p:nvSpPr>
          <p:spPr>
            <a:xfrm>
              <a:off x="2712424" y="2318836"/>
              <a:ext cx="560007" cy="69149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Vector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476D8547-1A62-242D-BF63-0871AB1F951F}"/>
              </a:ext>
            </a:extLst>
          </p:cNvPr>
          <p:cNvSpPr txBox="1"/>
          <p:nvPr/>
        </p:nvSpPr>
        <p:spPr>
          <a:xfrm>
            <a:off x="2373063" y="5042766"/>
            <a:ext cx="794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A8AD1BC-E9DF-B5FB-097E-730361B747BD}"/>
              </a:ext>
            </a:extLst>
          </p:cNvPr>
          <p:cNvGrpSpPr/>
          <p:nvPr/>
        </p:nvGrpSpPr>
        <p:grpSpPr>
          <a:xfrm>
            <a:off x="3482498" y="2483317"/>
            <a:ext cx="1076121" cy="2548545"/>
            <a:chOff x="2200748" y="2307931"/>
            <a:chExt cx="1076121" cy="254854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94CDD48-744D-BB87-FA4F-9A20BEDD5246}"/>
                </a:ext>
              </a:extLst>
            </p:cNvPr>
            <p:cNvGrpSpPr/>
            <p:nvPr/>
          </p:nvGrpSpPr>
          <p:grpSpPr>
            <a:xfrm>
              <a:off x="2200748" y="2307931"/>
              <a:ext cx="1076121" cy="2548545"/>
              <a:chOff x="967901" y="2321303"/>
              <a:chExt cx="1076121" cy="2548545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2972D60-C9A5-3E5B-8189-4EC2D7964328}"/>
                  </a:ext>
                </a:extLst>
              </p:cNvPr>
              <p:cNvSpPr/>
              <p:nvPr/>
            </p:nvSpPr>
            <p:spPr>
              <a:xfrm>
                <a:off x="967901" y="2321304"/>
                <a:ext cx="1076121" cy="25485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4281F79E-2800-D558-0C50-67E56D450628}"/>
                  </a:ext>
                </a:extLst>
              </p:cNvPr>
              <p:cNvSpPr/>
              <p:nvPr/>
            </p:nvSpPr>
            <p:spPr>
              <a:xfrm>
                <a:off x="967901" y="3237280"/>
                <a:ext cx="1076121" cy="1632568"/>
              </a:xfrm>
              <a:prstGeom prst="rect">
                <a:avLst/>
              </a:prstGeom>
              <a:solidFill>
                <a:schemeClr val="accent6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4128D08-199B-8920-C68B-DD640F3B6F40}"/>
                  </a:ext>
                </a:extLst>
              </p:cNvPr>
              <p:cNvSpPr/>
              <p:nvPr/>
            </p:nvSpPr>
            <p:spPr>
              <a:xfrm>
                <a:off x="980908" y="2721314"/>
                <a:ext cx="503883" cy="5159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8FD8237-4E2A-39E6-4D2A-E79803AA2486}"/>
                  </a:ext>
                </a:extLst>
              </p:cNvPr>
              <p:cNvSpPr/>
              <p:nvPr/>
            </p:nvSpPr>
            <p:spPr>
              <a:xfrm>
                <a:off x="967901" y="2321303"/>
                <a:ext cx="516890" cy="41054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E3466F6-B249-72D9-47D6-F08A5507752A}"/>
                  </a:ext>
                </a:extLst>
              </p:cNvPr>
              <p:cNvSpPr/>
              <p:nvPr/>
            </p:nvSpPr>
            <p:spPr>
              <a:xfrm>
                <a:off x="1484015" y="3013170"/>
                <a:ext cx="560007" cy="22410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265117B-3121-4988-869D-C557F029C2E2}"/>
                  </a:ext>
                </a:extLst>
              </p:cNvPr>
              <p:cNvSpPr txBox="1"/>
              <p:nvPr/>
            </p:nvSpPr>
            <p:spPr>
              <a:xfrm>
                <a:off x="1106203" y="4204442"/>
                <a:ext cx="79951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Main </a:t>
                </a:r>
              </a:p>
              <a:p>
                <a:pPr algn="ctr"/>
                <a:r>
                  <a:rPr lang="en-US" sz="1400" dirty="0"/>
                  <a:t>memory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0AE2257-F0A9-6A32-5674-0F62748DB2CD}"/>
                  </a:ext>
                </a:extLst>
              </p:cNvPr>
              <p:cNvSpPr txBox="1"/>
              <p:nvPr/>
            </p:nvSpPr>
            <p:spPr>
              <a:xfrm>
                <a:off x="1056563" y="279463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$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5B731B6-48F4-F06A-2AEE-3CFB14BBEF53}"/>
                  </a:ext>
                </a:extLst>
              </p:cNvPr>
              <p:cNvSpPr txBox="1"/>
              <p:nvPr/>
            </p:nvSpPr>
            <p:spPr>
              <a:xfrm>
                <a:off x="967924" y="2362248"/>
                <a:ext cx="5253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Core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9A4B1AF-836F-5B26-D9E9-4E790897219B}"/>
                  </a:ext>
                </a:extLst>
              </p:cNvPr>
              <p:cNvSpPr txBox="1"/>
              <p:nvPr/>
            </p:nvSpPr>
            <p:spPr>
              <a:xfrm>
                <a:off x="1574081" y="2975973"/>
                <a:ext cx="3481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IO</a:t>
                </a:r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6F02DC4-4C77-A975-18F8-11156DA51EA2}"/>
                </a:ext>
              </a:extLst>
            </p:cNvPr>
            <p:cNvSpPr/>
            <p:nvPr/>
          </p:nvSpPr>
          <p:spPr>
            <a:xfrm>
              <a:off x="2712424" y="2318836"/>
              <a:ext cx="560007" cy="69149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MANIC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0DE27F6-9778-CFA3-327D-7826AB2F331C}"/>
              </a:ext>
            </a:extLst>
          </p:cNvPr>
          <p:cNvGrpSpPr/>
          <p:nvPr/>
        </p:nvGrpSpPr>
        <p:grpSpPr>
          <a:xfrm>
            <a:off x="4764950" y="2483302"/>
            <a:ext cx="1076121" cy="2548545"/>
            <a:chOff x="2200748" y="2307931"/>
            <a:chExt cx="1076121" cy="2548545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EBE4BC3E-D6E3-D85E-9A30-73499070BA5F}"/>
                </a:ext>
              </a:extLst>
            </p:cNvPr>
            <p:cNvGrpSpPr/>
            <p:nvPr/>
          </p:nvGrpSpPr>
          <p:grpSpPr>
            <a:xfrm>
              <a:off x="2200748" y="2307931"/>
              <a:ext cx="1076121" cy="2548545"/>
              <a:chOff x="967901" y="2321303"/>
              <a:chExt cx="1076121" cy="2548545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E54E010-2396-4E6F-396B-202AC181825D}"/>
                  </a:ext>
                </a:extLst>
              </p:cNvPr>
              <p:cNvSpPr/>
              <p:nvPr/>
            </p:nvSpPr>
            <p:spPr>
              <a:xfrm>
                <a:off x="967901" y="2321304"/>
                <a:ext cx="1076121" cy="25485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0FAB254-95A6-467C-EBB4-13A730AAF272}"/>
                  </a:ext>
                </a:extLst>
              </p:cNvPr>
              <p:cNvSpPr/>
              <p:nvPr/>
            </p:nvSpPr>
            <p:spPr>
              <a:xfrm>
                <a:off x="967901" y="3237280"/>
                <a:ext cx="1076121" cy="1632568"/>
              </a:xfrm>
              <a:prstGeom prst="rect">
                <a:avLst/>
              </a:prstGeom>
              <a:solidFill>
                <a:schemeClr val="accent6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1BCA33B-47D9-78FF-3D03-F31F7F738A69}"/>
                  </a:ext>
                </a:extLst>
              </p:cNvPr>
              <p:cNvSpPr/>
              <p:nvPr/>
            </p:nvSpPr>
            <p:spPr>
              <a:xfrm>
                <a:off x="980908" y="2721314"/>
                <a:ext cx="503883" cy="5159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27E7D2C-B92C-3E78-0543-4AD38DFD57CA}"/>
                  </a:ext>
                </a:extLst>
              </p:cNvPr>
              <p:cNvSpPr/>
              <p:nvPr/>
            </p:nvSpPr>
            <p:spPr>
              <a:xfrm>
                <a:off x="967901" y="2321303"/>
                <a:ext cx="516890" cy="41054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7599EF7-528B-04A4-9D7B-7C6BA6CD2AC7}"/>
                  </a:ext>
                </a:extLst>
              </p:cNvPr>
              <p:cNvSpPr/>
              <p:nvPr/>
            </p:nvSpPr>
            <p:spPr>
              <a:xfrm>
                <a:off x="1484015" y="3013170"/>
                <a:ext cx="560007" cy="22410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83A830F-F963-B666-CFE8-57A723F45C29}"/>
                  </a:ext>
                </a:extLst>
              </p:cNvPr>
              <p:cNvSpPr txBox="1"/>
              <p:nvPr/>
            </p:nvSpPr>
            <p:spPr>
              <a:xfrm>
                <a:off x="1106203" y="4204442"/>
                <a:ext cx="79951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Main </a:t>
                </a:r>
              </a:p>
              <a:p>
                <a:pPr algn="ctr"/>
                <a:r>
                  <a:rPr lang="en-US" sz="1400" dirty="0"/>
                  <a:t>memory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2D07388-BD0A-B5B3-1117-CF2C2E865EDC}"/>
                  </a:ext>
                </a:extLst>
              </p:cNvPr>
              <p:cNvSpPr txBox="1"/>
              <p:nvPr/>
            </p:nvSpPr>
            <p:spPr>
              <a:xfrm>
                <a:off x="1056563" y="279463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$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5B0D3B7-647E-EA63-CEAE-ECD4083866A5}"/>
                  </a:ext>
                </a:extLst>
              </p:cNvPr>
              <p:cNvSpPr txBox="1"/>
              <p:nvPr/>
            </p:nvSpPr>
            <p:spPr>
              <a:xfrm>
                <a:off x="967924" y="2362248"/>
                <a:ext cx="5253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Core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2487004-5890-E53C-C5A0-0D1A3D69C08D}"/>
                  </a:ext>
                </a:extLst>
              </p:cNvPr>
              <p:cNvSpPr txBox="1"/>
              <p:nvPr/>
            </p:nvSpPr>
            <p:spPr>
              <a:xfrm>
                <a:off x="1574081" y="2975973"/>
                <a:ext cx="3481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IO</a:t>
                </a:r>
              </a:p>
            </p:txBody>
          </p:sp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655F83F-406D-F56F-B726-12A05F2C8BA2}"/>
                </a:ext>
              </a:extLst>
            </p:cNvPr>
            <p:cNvSpPr/>
            <p:nvPr/>
          </p:nvSpPr>
          <p:spPr>
            <a:xfrm>
              <a:off x="2712424" y="2318836"/>
              <a:ext cx="560007" cy="69149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Accel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51E2E48-9BAC-8A89-E4C1-8E4A138DF3C0}"/>
              </a:ext>
            </a:extLst>
          </p:cNvPr>
          <p:cNvGrpSpPr/>
          <p:nvPr/>
        </p:nvGrpSpPr>
        <p:grpSpPr>
          <a:xfrm>
            <a:off x="6060524" y="2475119"/>
            <a:ext cx="1076121" cy="2548545"/>
            <a:chOff x="2200748" y="2307931"/>
            <a:chExt cx="1076121" cy="2548545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50DAEAC-F5B7-4010-6F3A-278930CE21CD}"/>
                </a:ext>
              </a:extLst>
            </p:cNvPr>
            <p:cNvGrpSpPr/>
            <p:nvPr/>
          </p:nvGrpSpPr>
          <p:grpSpPr>
            <a:xfrm>
              <a:off x="2200748" y="2307931"/>
              <a:ext cx="1076121" cy="2548545"/>
              <a:chOff x="967901" y="2321303"/>
              <a:chExt cx="1076121" cy="2548545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636A7D8-8951-A46E-1A4E-A255064B82FD}"/>
                  </a:ext>
                </a:extLst>
              </p:cNvPr>
              <p:cNvSpPr/>
              <p:nvPr/>
            </p:nvSpPr>
            <p:spPr>
              <a:xfrm>
                <a:off x="967901" y="2321304"/>
                <a:ext cx="1076121" cy="25485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3C0ABA-8CBC-1831-BC0C-63EA0870D232}"/>
                  </a:ext>
                </a:extLst>
              </p:cNvPr>
              <p:cNvSpPr/>
              <p:nvPr/>
            </p:nvSpPr>
            <p:spPr>
              <a:xfrm>
                <a:off x="967901" y="3237280"/>
                <a:ext cx="1076121" cy="1632568"/>
              </a:xfrm>
              <a:prstGeom prst="rect">
                <a:avLst/>
              </a:prstGeom>
              <a:solidFill>
                <a:schemeClr val="accent6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1CD986D3-4A50-2C63-BA6D-F851C385DDDB}"/>
                  </a:ext>
                </a:extLst>
              </p:cNvPr>
              <p:cNvSpPr/>
              <p:nvPr/>
            </p:nvSpPr>
            <p:spPr>
              <a:xfrm>
                <a:off x="980908" y="2721314"/>
                <a:ext cx="503883" cy="5159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DA69631D-4162-9CAE-E911-69AD8029BC45}"/>
                  </a:ext>
                </a:extLst>
              </p:cNvPr>
              <p:cNvSpPr/>
              <p:nvPr/>
            </p:nvSpPr>
            <p:spPr>
              <a:xfrm>
                <a:off x="967901" y="2321303"/>
                <a:ext cx="516890" cy="41054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CD3D58AF-C209-B992-9788-976A69D78F3A}"/>
                  </a:ext>
                </a:extLst>
              </p:cNvPr>
              <p:cNvSpPr/>
              <p:nvPr/>
            </p:nvSpPr>
            <p:spPr>
              <a:xfrm>
                <a:off x="1484015" y="3013170"/>
                <a:ext cx="560007" cy="22410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826194D-902C-C024-1E98-CE22AED39106}"/>
                  </a:ext>
                </a:extLst>
              </p:cNvPr>
              <p:cNvSpPr txBox="1"/>
              <p:nvPr/>
            </p:nvSpPr>
            <p:spPr>
              <a:xfrm>
                <a:off x="1106203" y="4204442"/>
                <a:ext cx="79951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Main </a:t>
                </a:r>
              </a:p>
              <a:p>
                <a:pPr algn="ctr"/>
                <a:r>
                  <a:rPr lang="en-US" sz="1400" dirty="0"/>
                  <a:t>memory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8AB2295-D99F-36DF-5BFB-B4DFA6F75D7B}"/>
                  </a:ext>
                </a:extLst>
              </p:cNvPr>
              <p:cNvSpPr txBox="1"/>
              <p:nvPr/>
            </p:nvSpPr>
            <p:spPr>
              <a:xfrm>
                <a:off x="1056563" y="279463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$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F054099-8C36-9B1D-CAB9-3B5E0C2E4FBF}"/>
                  </a:ext>
                </a:extLst>
              </p:cNvPr>
              <p:cNvSpPr txBox="1"/>
              <p:nvPr/>
            </p:nvSpPr>
            <p:spPr>
              <a:xfrm>
                <a:off x="967924" y="2362248"/>
                <a:ext cx="5253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Core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4CBC7C4-AD06-FCC5-F986-986FB67D973D}"/>
                  </a:ext>
                </a:extLst>
              </p:cNvPr>
              <p:cNvSpPr txBox="1"/>
              <p:nvPr/>
            </p:nvSpPr>
            <p:spPr>
              <a:xfrm>
                <a:off x="1574081" y="2975973"/>
                <a:ext cx="3481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IO</a:t>
                </a:r>
              </a:p>
            </p:txBody>
          </p:sp>
        </p:grp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0A6431C-099A-0076-7E09-04BC15C56FC4}"/>
                </a:ext>
              </a:extLst>
            </p:cNvPr>
            <p:cNvSpPr/>
            <p:nvPr/>
          </p:nvSpPr>
          <p:spPr>
            <a:xfrm>
              <a:off x="2712424" y="2318836"/>
              <a:ext cx="560007" cy="69149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Vector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VRF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E2CAF256-B2C0-18A6-0069-10B5C3AAEB27}"/>
              </a:ext>
            </a:extLst>
          </p:cNvPr>
          <p:cNvSpPr txBox="1"/>
          <p:nvPr/>
        </p:nvSpPr>
        <p:spPr>
          <a:xfrm>
            <a:off x="3602365" y="5042766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MANIC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CFD2132-BDD9-3B8A-2B55-597772A1286B}"/>
              </a:ext>
            </a:extLst>
          </p:cNvPr>
          <p:cNvSpPr txBox="1"/>
          <p:nvPr/>
        </p:nvSpPr>
        <p:spPr>
          <a:xfrm>
            <a:off x="4683197" y="5042751"/>
            <a:ext cx="13623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Accelerator</a:t>
            </a:r>
          </a:p>
          <a:p>
            <a:r>
              <a:rPr lang="en-US" sz="1400" dirty="0"/>
              <a:t>FFT, Sort, </a:t>
            </a:r>
            <a:r>
              <a:rPr lang="en-US" sz="1400" dirty="0" err="1"/>
              <a:t>DConv</a:t>
            </a:r>
            <a:endParaRPr lang="en-US" sz="1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BBF4B52-6838-C077-BCC0-20F34CEB80A3}"/>
              </a:ext>
            </a:extLst>
          </p:cNvPr>
          <p:cNvSpPr txBox="1"/>
          <p:nvPr/>
        </p:nvSpPr>
        <p:spPr>
          <a:xfrm>
            <a:off x="6106054" y="5031847"/>
            <a:ext cx="116621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 </a:t>
            </a:r>
            <a:r>
              <a:rPr lang="en-US" sz="1600" dirty="0"/>
              <a:t>w/</a:t>
            </a:r>
          </a:p>
          <a:p>
            <a:r>
              <a:rPr lang="en-US" sz="1600" dirty="0"/>
              <a:t>custom VRF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71A04BB-6D89-E905-FE02-23214A1474C9}"/>
              </a:ext>
            </a:extLst>
          </p:cNvPr>
          <p:cNvSpPr/>
          <p:nvPr/>
        </p:nvSpPr>
        <p:spPr>
          <a:xfrm>
            <a:off x="995619" y="5433530"/>
            <a:ext cx="1942574" cy="515965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Top-level control</a:t>
            </a:r>
          </a:p>
        </p:txBody>
      </p:sp>
    </p:spTree>
    <p:extLst>
      <p:ext uri="{BB962C8B-B14F-4D97-AF65-F5344CB8AC3E}">
        <p14:creationId xmlns:p14="http://schemas.microsoft.com/office/powerpoint/2010/main" val="143889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7FBE3C-E616-B94F-B892-B02E1EAC398E}"/>
              </a:ext>
            </a:extLst>
          </p:cNvPr>
          <p:cNvSpPr/>
          <p:nvPr/>
        </p:nvSpPr>
        <p:spPr>
          <a:xfrm>
            <a:off x="7613178" y="2888748"/>
            <a:ext cx="1613251" cy="1728850"/>
          </a:xfrm>
          <a:prstGeom prst="rect">
            <a:avLst/>
          </a:prstGeom>
          <a:solidFill>
            <a:schemeClr val="accent3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3F0AEEA-9891-7141-8EC1-5B261B6C07A4}"/>
              </a:ext>
            </a:extLst>
          </p:cNvPr>
          <p:cNvGrpSpPr/>
          <p:nvPr/>
        </p:nvGrpSpPr>
        <p:grpSpPr>
          <a:xfrm>
            <a:off x="8186759" y="2924385"/>
            <a:ext cx="893279" cy="1189002"/>
            <a:chOff x="2758702" y="3471134"/>
            <a:chExt cx="893279" cy="1189002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04902CBF-4A90-AC47-88DE-F692D5387B5B}"/>
                </a:ext>
              </a:extLst>
            </p:cNvPr>
            <p:cNvGrpSpPr/>
            <p:nvPr/>
          </p:nvGrpSpPr>
          <p:grpSpPr>
            <a:xfrm>
              <a:off x="2758702" y="3471134"/>
              <a:ext cx="881844" cy="1189002"/>
              <a:chOff x="4325149" y="846144"/>
              <a:chExt cx="1160900" cy="1604089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4FFE7723-54C4-CE48-AF61-7954AF7DFF74}"/>
                  </a:ext>
                </a:extLst>
              </p:cNvPr>
              <p:cNvSpPr/>
              <p:nvPr/>
            </p:nvSpPr>
            <p:spPr>
              <a:xfrm>
                <a:off x="4325149" y="846144"/>
                <a:ext cx="1160900" cy="1604089"/>
              </a:xfrm>
              <a:prstGeom prst="rect">
                <a:avLst/>
              </a:prstGeom>
              <a:noFill/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 dirty="0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E2E0551-B3FC-F14E-894D-4CE199167F28}"/>
                  </a:ext>
                </a:extLst>
              </p:cNvPr>
              <p:cNvSpPr/>
              <p:nvPr/>
            </p:nvSpPr>
            <p:spPr>
              <a:xfrm>
                <a:off x="4401520" y="932305"/>
                <a:ext cx="1015492" cy="348137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Fetch</a:t>
                </a:r>
                <a:endParaRPr lang="en-US" sz="1755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C1E3B148-C9CB-0D40-8722-EA7F32FF95DE}"/>
                  </a:ext>
                </a:extLst>
              </p:cNvPr>
              <p:cNvSpPr/>
              <p:nvPr/>
            </p:nvSpPr>
            <p:spPr>
              <a:xfrm>
                <a:off x="4401519" y="1338047"/>
                <a:ext cx="1015492" cy="34813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Decode</a:t>
                </a:r>
                <a:endParaRPr lang="en-US" sz="1755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E86A444E-9CAC-484C-8EE3-D8564FB3E7AE}"/>
                  </a:ext>
                </a:extLst>
              </p:cNvPr>
              <p:cNvSpPr/>
              <p:nvPr/>
            </p:nvSpPr>
            <p:spPr>
              <a:xfrm>
                <a:off x="4401517" y="1758141"/>
                <a:ext cx="1015492" cy="34832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Execute</a:t>
                </a:r>
                <a:endParaRPr lang="en-US" sz="1755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7870F51-B35B-B14A-AA43-183EE5EA4707}"/>
                </a:ext>
              </a:extLst>
            </p:cNvPr>
            <p:cNvSpPr txBox="1"/>
            <p:nvPr/>
          </p:nvSpPr>
          <p:spPr>
            <a:xfrm>
              <a:off x="2770137" y="4383136"/>
              <a:ext cx="8818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Scalar Core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50B879A-F21C-0645-9959-8F9338441B67}"/>
              </a:ext>
            </a:extLst>
          </p:cNvPr>
          <p:cNvGrpSpPr/>
          <p:nvPr/>
        </p:nvGrpSpPr>
        <p:grpSpPr>
          <a:xfrm>
            <a:off x="9678822" y="5379814"/>
            <a:ext cx="2101374" cy="1125130"/>
            <a:chOff x="3579300" y="1883007"/>
            <a:chExt cx="1104846" cy="112513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2B6B23B-198B-C640-99B2-F0A8CC254163}"/>
                </a:ext>
              </a:extLst>
            </p:cNvPr>
            <p:cNvSpPr/>
            <p:nvPr/>
          </p:nvSpPr>
          <p:spPr>
            <a:xfrm>
              <a:off x="3579300" y="1883007"/>
              <a:ext cx="1104846" cy="1090002"/>
            </a:xfrm>
            <a:prstGeom prst="rect">
              <a:avLst/>
            </a:prstGeom>
            <a:solidFill>
              <a:srgbClr val="E0E0E0"/>
            </a:solidFill>
            <a:ln w="38100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11BC782-FD71-AE4B-928F-D99BF83E507C}"/>
                </a:ext>
              </a:extLst>
            </p:cNvPr>
            <p:cNvSpPr txBox="1"/>
            <p:nvPr/>
          </p:nvSpPr>
          <p:spPr>
            <a:xfrm>
              <a:off x="3721796" y="2546472"/>
              <a:ext cx="8610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Instruction</a:t>
              </a:r>
            </a:p>
            <a:p>
              <a:pPr algn="ctr"/>
              <a:r>
                <a:rPr lang="en-US" sz="1200" dirty="0"/>
                <a:t>Buffer</a:t>
              </a:r>
            </a:p>
          </p:txBody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D4124DDA-8041-AA4D-AF17-DF39256FF6E8}"/>
              </a:ext>
            </a:extLst>
          </p:cNvPr>
          <p:cNvSpPr/>
          <p:nvPr/>
        </p:nvSpPr>
        <p:spPr>
          <a:xfrm>
            <a:off x="9284611" y="2927319"/>
            <a:ext cx="1262535" cy="1152609"/>
          </a:xfrm>
          <a:prstGeom prst="rect">
            <a:avLst/>
          </a:prstGeom>
          <a:solidFill>
            <a:srgbClr val="E0E0E0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878DF8D-8473-DE44-BF65-44715DD5B89A}"/>
              </a:ext>
            </a:extLst>
          </p:cNvPr>
          <p:cNvSpPr txBox="1"/>
          <p:nvPr/>
        </p:nvSpPr>
        <p:spPr>
          <a:xfrm>
            <a:off x="9295731" y="3720116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Issue Logic</a:t>
            </a:r>
          </a:p>
        </p:txBody>
      </p:sp>
      <p:graphicFrame>
        <p:nvGraphicFramePr>
          <p:cNvPr id="100" name="Table 99">
            <a:extLst>
              <a:ext uri="{FF2B5EF4-FFF2-40B4-BE49-F238E27FC236}">
                <a16:creationId xmlns:a16="http://schemas.microsoft.com/office/drawing/2014/main" id="{D6FF4421-5EC4-7941-9B4F-F523D5C449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419865"/>
              </p:ext>
            </p:extLst>
          </p:nvPr>
        </p:nvGraphicFramePr>
        <p:xfrm>
          <a:off x="9354108" y="3237669"/>
          <a:ext cx="1130926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5463">
                  <a:extLst>
                    <a:ext uri="{9D8B030D-6E8A-4147-A177-3AD203B41FA5}">
                      <a16:colId xmlns:a16="http://schemas.microsoft.com/office/drawing/2014/main" val="3675883530"/>
                    </a:ext>
                  </a:extLst>
                </a:gridCol>
                <a:gridCol w="565463">
                  <a:extLst>
                    <a:ext uri="{9D8B030D-6E8A-4147-A177-3AD203B41FA5}">
                      <a16:colId xmlns:a16="http://schemas.microsoft.com/office/drawing/2014/main" val="777468938"/>
                    </a:ext>
                  </a:extLst>
                </a:gridCol>
              </a:tblGrid>
              <a:tr h="19474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v0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857740"/>
                  </a:ext>
                </a:extLst>
              </a:tr>
              <a:tr h="19474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v1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112171"/>
                  </a:ext>
                </a:extLst>
              </a:tr>
            </a:tbl>
          </a:graphicData>
        </a:graphic>
      </p:graphicFrame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383EF95-676A-1443-8028-FE05F83ADE30}"/>
              </a:ext>
            </a:extLst>
          </p:cNvPr>
          <p:cNvCxnSpPr>
            <a:cxnSpLocks/>
          </p:cNvCxnSpPr>
          <p:nvPr/>
        </p:nvCxnSpPr>
        <p:spPr>
          <a:xfrm flipH="1">
            <a:off x="8057011" y="6602408"/>
            <a:ext cx="3811976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2F2AE7C0-929F-664A-911F-85BFABBC0A03}"/>
              </a:ext>
            </a:extLst>
          </p:cNvPr>
          <p:cNvCxnSpPr>
            <a:cxnSpLocks/>
          </p:cNvCxnSpPr>
          <p:nvPr/>
        </p:nvCxnSpPr>
        <p:spPr>
          <a:xfrm>
            <a:off x="10668063" y="3485968"/>
            <a:ext cx="0" cy="1893846"/>
          </a:xfrm>
          <a:prstGeom prst="line">
            <a:avLst/>
          </a:prstGeom>
          <a:ln w="254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07B6FBCB-555D-7E4A-9AFC-44968E3EC987}"/>
              </a:ext>
            </a:extLst>
          </p:cNvPr>
          <p:cNvSpPr txBox="1"/>
          <p:nvPr/>
        </p:nvSpPr>
        <p:spPr>
          <a:xfrm>
            <a:off x="8284913" y="4199967"/>
            <a:ext cx="903563" cy="33855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Cache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69584FB4-8EC2-F94C-8BAF-60ADBB43FF9A}"/>
              </a:ext>
            </a:extLst>
          </p:cNvPr>
          <p:cNvSpPr txBox="1"/>
          <p:nvPr/>
        </p:nvSpPr>
        <p:spPr>
          <a:xfrm>
            <a:off x="9341543" y="2971247"/>
            <a:ext cx="115862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Renaming Table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113D27D-20DC-FA4E-B937-A4F6C5724E80}"/>
              </a:ext>
            </a:extLst>
          </p:cNvPr>
          <p:cNvGrpSpPr/>
          <p:nvPr/>
        </p:nvGrpSpPr>
        <p:grpSpPr>
          <a:xfrm>
            <a:off x="7493302" y="4650776"/>
            <a:ext cx="993385" cy="811760"/>
            <a:chOff x="8597195" y="2995465"/>
            <a:chExt cx="1176240" cy="888521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73429576-D52B-134A-8F80-802EC85C0EF1}"/>
                </a:ext>
              </a:extLst>
            </p:cNvPr>
            <p:cNvGrpSpPr/>
            <p:nvPr/>
          </p:nvGrpSpPr>
          <p:grpSpPr>
            <a:xfrm>
              <a:off x="8597195" y="2995465"/>
              <a:ext cx="1176240" cy="888521"/>
              <a:chOff x="8183452" y="3486096"/>
              <a:chExt cx="1474623" cy="888521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5D0D20A-2FCE-8C46-A7DB-517A4D379BCF}"/>
                  </a:ext>
                </a:extLst>
              </p:cNvPr>
              <p:cNvSpPr/>
              <p:nvPr/>
            </p:nvSpPr>
            <p:spPr>
              <a:xfrm>
                <a:off x="8183452" y="3486096"/>
                <a:ext cx="1474623" cy="888521"/>
              </a:xfrm>
              <a:prstGeom prst="rect">
                <a:avLst/>
              </a:prstGeom>
              <a:solidFill>
                <a:srgbClr val="E0E0E0"/>
              </a:solidFill>
              <a:ln w="38100">
                <a:solidFill>
                  <a:schemeClr val="accent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9B9A1E5E-6059-E94A-B0F1-68A21AE9CD16}"/>
                  </a:ext>
                </a:extLst>
              </p:cNvPr>
              <p:cNvGrpSpPr/>
              <p:nvPr/>
            </p:nvGrpSpPr>
            <p:grpSpPr>
              <a:xfrm>
                <a:off x="8258849" y="3571691"/>
                <a:ext cx="1305905" cy="240893"/>
                <a:chOff x="9510297" y="3803643"/>
                <a:chExt cx="128782" cy="240893"/>
              </a:xfrm>
            </p:grpSpPr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D2B376AB-B4CC-784A-96D7-2F0C213F519E}"/>
                    </a:ext>
                  </a:extLst>
                </p:cNvPr>
                <p:cNvSpPr/>
                <p:nvPr/>
              </p:nvSpPr>
              <p:spPr>
                <a:xfrm>
                  <a:off x="9510297" y="3803643"/>
                  <a:ext cx="128782" cy="24089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Triangle 83">
                  <a:extLst>
                    <a:ext uri="{FF2B5EF4-FFF2-40B4-BE49-F238E27FC236}">
                      <a16:creationId xmlns:a16="http://schemas.microsoft.com/office/drawing/2014/main" id="{37B15909-7747-0549-AA1F-6DB35AA1104D}"/>
                    </a:ext>
                  </a:extLst>
                </p:cNvPr>
                <p:cNvSpPr/>
                <p:nvPr/>
              </p:nvSpPr>
              <p:spPr>
                <a:xfrm rot="5400000">
                  <a:off x="9426913" y="3901753"/>
                  <a:ext cx="191916" cy="25148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E0F83F-9847-374D-BE7C-1BB320B24254}"/>
                  </a:ext>
                </a:extLst>
              </p:cNvPr>
              <p:cNvSpPr txBox="1"/>
              <p:nvPr/>
            </p:nvSpPr>
            <p:spPr>
              <a:xfrm>
                <a:off x="8225943" y="4131909"/>
                <a:ext cx="1305909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/>
                  <a:t>VRF</a:t>
                </a:r>
              </a:p>
            </p:txBody>
          </p:sp>
        </p:grp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9AC3DDBE-5B66-A345-AC97-697482F8B475}"/>
                </a:ext>
              </a:extLst>
            </p:cNvPr>
            <p:cNvSpPr/>
            <p:nvPr/>
          </p:nvSpPr>
          <p:spPr>
            <a:xfrm>
              <a:off x="8657335" y="3392878"/>
              <a:ext cx="1041661" cy="24089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riangle 160">
              <a:extLst>
                <a:ext uri="{FF2B5EF4-FFF2-40B4-BE49-F238E27FC236}">
                  <a16:creationId xmlns:a16="http://schemas.microsoft.com/office/drawing/2014/main" id="{602B9744-7600-CF4E-B9BA-A1A0E58B7C60}"/>
                </a:ext>
              </a:extLst>
            </p:cNvPr>
            <p:cNvSpPr/>
            <p:nvPr/>
          </p:nvSpPr>
          <p:spPr>
            <a:xfrm rot="5400000">
              <a:off x="8663083" y="3401856"/>
              <a:ext cx="191916" cy="203411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E4331E7-A362-FF42-B2AB-00CB420ABB39}"/>
              </a:ext>
            </a:extLst>
          </p:cNvPr>
          <p:cNvGrpSpPr/>
          <p:nvPr/>
        </p:nvGrpSpPr>
        <p:grpSpPr>
          <a:xfrm>
            <a:off x="9649739" y="4199967"/>
            <a:ext cx="934179" cy="906200"/>
            <a:chOff x="10323579" y="5666698"/>
            <a:chExt cx="934179" cy="906200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0A006260-1D82-3E4A-91D4-A335F5575A27}"/>
                </a:ext>
              </a:extLst>
            </p:cNvPr>
            <p:cNvGrpSpPr/>
            <p:nvPr/>
          </p:nvGrpSpPr>
          <p:grpSpPr>
            <a:xfrm>
              <a:off x="10323579" y="5666698"/>
              <a:ext cx="934179" cy="906200"/>
              <a:chOff x="5015219" y="1856914"/>
              <a:chExt cx="934179" cy="906200"/>
            </a:xfrm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3ABA680E-E0C0-7647-BE11-4C77447351E9}"/>
                  </a:ext>
                </a:extLst>
              </p:cNvPr>
              <p:cNvSpPr/>
              <p:nvPr/>
            </p:nvSpPr>
            <p:spPr>
              <a:xfrm>
                <a:off x="5015219" y="1856914"/>
                <a:ext cx="895936" cy="877322"/>
              </a:xfrm>
              <a:prstGeom prst="rect">
                <a:avLst/>
              </a:prstGeom>
              <a:solidFill>
                <a:srgbClr val="E0E0E0"/>
              </a:solidFill>
              <a:ln w="38100">
                <a:solidFill>
                  <a:schemeClr val="accent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B3A20C38-4A13-D049-BA19-6F21060017EF}"/>
                  </a:ext>
                </a:extLst>
              </p:cNvPr>
              <p:cNvGrpSpPr/>
              <p:nvPr/>
            </p:nvGrpSpPr>
            <p:grpSpPr>
              <a:xfrm>
                <a:off x="5101865" y="1954414"/>
                <a:ext cx="202703" cy="417967"/>
                <a:chOff x="5185865" y="3090135"/>
                <a:chExt cx="202703" cy="417967"/>
              </a:xfrm>
            </p:grpSpPr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DFB496D7-F81F-574B-BE69-33B8162D4CFE}"/>
                    </a:ext>
                  </a:extLst>
                </p:cNvPr>
                <p:cNvSpPr/>
                <p:nvPr/>
              </p:nvSpPr>
              <p:spPr>
                <a:xfrm>
                  <a:off x="5185865" y="3090135"/>
                  <a:ext cx="202703" cy="417967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6" name="Triangle 135">
                  <a:extLst>
                    <a:ext uri="{FF2B5EF4-FFF2-40B4-BE49-F238E27FC236}">
                      <a16:creationId xmlns:a16="http://schemas.microsoft.com/office/drawing/2014/main" id="{65E56713-BFE1-FA4A-91F3-B2FD0EB306C5}"/>
                    </a:ext>
                  </a:extLst>
                </p:cNvPr>
                <p:cNvSpPr/>
                <p:nvPr/>
              </p:nvSpPr>
              <p:spPr>
                <a:xfrm rot="5400000">
                  <a:off x="5079063" y="3254431"/>
                  <a:ext cx="295632" cy="82028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7A36CD7D-51D2-704E-BB9D-6878E1A258D7}"/>
                  </a:ext>
                </a:extLst>
              </p:cNvPr>
              <p:cNvSpPr txBox="1"/>
              <p:nvPr/>
            </p:nvSpPr>
            <p:spPr>
              <a:xfrm>
                <a:off x="5024466" y="2301449"/>
                <a:ext cx="924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Forwarding </a:t>
                </a:r>
              </a:p>
              <a:p>
                <a:pPr algn="ctr"/>
                <a:r>
                  <a:rPr lang="en-US" sz="1200" dirty="0"/>
                  <a:t>Buffer</a:t>
                </a:r>
              </a:p>
            </p:txBody>
          </p:sp>
        </p:grp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8053AF08-BBF9-E44B-A69C-E81C8E6955C9}"/>
                </a:ext>
              </a:extLst>
            </p:cNvPr>
            <p:cNvSpPr/>
            <p:nvPr/>
          </p:nvSpPr>
          <p:spPr>
            <a:xfrm>
              <a:off x="10679744" y="5758107"/>
              <a:ext cx="202703" cy="41796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3" name="Triangle 162">
              <a:extLst>
                <a:ext uri="{FF2B5EF4-FFF2-40B4-BE49-F238E27FC236}">
                  <a16:creationId xmlns:a16="http://schemas.microsoft.com/office/drawing/2014/main" id="{9CF80846-D676-6642-9BE7-1C26611AFBBA}"/>
                </a:ext>
              </a:extLst>
            </p:cNvPr>
            <p:cNvSpPr/>
            <p:nvPr/>
          </p:nvSpPr>
          <p:spPr>
            <a:xfrm rot="5400000">
              <a:off x="10572942" y="5922403"/>
              <a:ext cx="295632" cy="82028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D7B3F9C9-95F8-2247-94D3-3B9892A3F6F6}"/>
                </a:ext>
              </a:extLst>
            </p:cNvPr>
            <p:cNvSpPr/>
            <p:nvPr/>
          </p:nvSpPr>
          <p:spPr>
            <a:xfrm>
              <a:off x="10949263" y="5758107"/>
              <a:ext cx="202703" cy="41796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5" name="Triangle 164">
              <a:extLst>
                <a:ext uri="{FF2B5EF4-FFF2-40B4-BE49-F238E27FC236}">
                  <a16:creationId xmlns:a16="http://schemas.microsoft.com/office/drawing/2014/main" id="{7CCBBCDB-E698-824B-B8EA-EDB5935A752F}"/>
                </a:ext>
              </a:extLst>
            </p:cNvPr>
            <p:cNvSpPr/>
            <p:nvPr/>
          </p:nvSpPr>
          <p:spPr>
            <a:xfrm rot="5400000">
              <a:off x="10842461" y="5922403"/>
              <a:ext cx="295632" cy="82028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1F6AE8ED-F975-7542-9BC9-E385A62EFA63}"/>
              </a:ext>
            </a:extLst>
          </p:cNvPr>
          <p:cNvSpPr txBox="1"/>
          <p:nvPr/>
        </p:nvSpPr>
        <p:spPr>
          <a:xfrm rot="16200000">
            <a:off x="7433902" y="3871408"/>
            <a:ext cx="911912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Main </a:t>
            </a:r>
          </a:p>
          <a:p>
            <a:pPr algn="ctr"/>
            <a:r>
              <a:rPr lang="en-US" sz="1200" dirty="0"/>
              <a:t>Memory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492749-FE30-BB42-A804-6DC60AE47431}"/>
              </a:ext>
            </a:extLst>
          </p:cNvPr>
          <p:cNvGrpSpPr/>
          <p:nvPr/>
        </p:nvGrpSpPr>
        <p:grpSpPr>
          <a:xfrm rot="5400000">
            <a:off x="8450564" y="5377133"/>
            <a:ext cx="825629" cy="1279932"/>
            <a:chOff x="8691908" y="4889410"/>
            <a:chExt cx="825629" cy="1279932"/>
          </a:xfrm>
        </p:grpSpPr>
        <p:sp>
          <p:nvSpPr>
            <p:cNvPr id="150" name="Snip Same Side Corner Rectangle 149">
              <a:extLst>
                <a:ext uri="{FF2B5EF4-FFF2-40B4-BE49-F238E27FC236}">
                  <a16:creationId xmlns:a16="http://schemas.microsoft.com/office/drawing/2014/main" id="{FCFABAF6-253B-C448-943D-5BCB715FE5DF}"/>
                </a:ext>
              </a:extLst>
            </p:cNvPr>
            <p:cNvSpPr/>
            <p:nvPr/>
          </p:nvSpPr>
          <p:spPr>
            <a:xfrm rot="5400000">
              <a:off x="9141870" y="5447228"/>
              <a:ext cx="579073" cy="172260"/>
            </a:xfrm>
            <a:prstGeom prst="snip2SameRect">
              <a:avLst>
                <a:gd name="adj1" fmla="val 44702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C33C0FD-4548-8E4F-9B62-1EE381F752E5}"/>
                </a:ext>
              </a:extLst>
            </p:cNvPr>
            <p:cNvGrpSpPr/>
            <p:nvPr/>
          </p:nvGrpSpPr>
          <p:grpSpPr>
            <a:xfrm rot="16200000">
              <a:off x="8340689" y="5240629"/>
              <a:ext cx="1279932" cy="577494"/>
              <a:chOff x="8309464" y="5214939"/>
              <a:chExt cx="1279932" cy="577494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BF4F70B0-E737-6E4C-8FC3-C21DA088BFC3}"/>
                  </a:ext>
                </a:extLst>
              </p:cNvPr>
              <p:cNvGrpSpPr/>
              <p:nvPr/>
            </p:nvGrpSpPr>
            <p:grpSpPr>
              <a:xfrm>
                <a:off x="8453184" y="5457070"/>
                <a:ext cx="1007675" cy="335363"/>
                <a:chOff x="8751601" y="5929733"/>
                <a:chExt cx="1248502" cy="476285"/>
              </a:xfrm>
            </p:grpSpPr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52A3143B-5EC7-A249-B90F-CFCC6E8F1A2E}"/>
                    </a:ext>
                  </a:extLst>
                </p:cNvPr>
                <p:cNvGrpSpPr/>
                <p:nvPr/>
              </p:nvGrpSpPr>
              <p:grpSpPr>
                <a:xfrm rot="10800000">
                  <a:off x="8751601" y="5956256"/>
                  <a:ext cx="1248502" cy="398376"/>
                  <a:chOff x="8262484" y="1970838"/>
                  <a:chExt cx="1019540" cy="288873"/>
                </a:xfrm>
              </p:grpSpPr>
              <p:sp>
                <p:nvSpPr>
                  <p:cNvPr id="64" name="Snip Same Side Corner Rectangle 63">
                    <a:extLst>
                      <a:ext uri="{FF2B5EF4-FFF2-40B4-BE49-F238E27FC236}">
                        <a16:creationId xmlns:a16="http://schemas.microsoft.com/office/drawing/2014/main" id="{1003427F-7DA3-674F-8BAA-29CD95DD8A12}"/>
                      </a:ext>
                    </a:extLst>
                  </p:cNvPr>
                  <p:cNvSpPr/>
                  <p:nvPr/>
                </p:nvSpPr>
                <p:spPr>
                  <a:xfrm>
                    <a:off x="8262484" y="1970838"/>
                    <a:ext cx="1019540" cy="288873"/>
                  </a:xfrm>
                  <a:prstGeom prst="snip2SameRect">
                    <a:avLst>
                      <a:gd name="adj1" fmla="val 50000"/>
                      <a:gd name="adj2" fmla="val 0"/>
                    </a:avLst>
                  </a:prstGeom>
                  <a:solidFill>
                    <a:srgbClr val="E0E0E0"/>
                  </a:solidFill>
                  <a:ln w="38100"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bIns="182880"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6" name="Triangle 65">
                    <a:extLst>
                      <a:ext uri="{FF2B5EF4-FFF2-40B4-BE49-F238E27FC236}">
                        <a16:creationId xmlns:a16="http://schemas.microsoft.com/office/drawing/2014/main" id="{9A51E0CA-A672-7A46-B703-87BB5883897E}"/>
                      </a:ext>
                    </a:extLst>
                  </p:cNvPr>
                  <p:cNvSpPr/>
                  <p:nvPr/>
                </p:nvSpPr>
                <p:spPr>
                  <a:xfrm>
                    <a:off x="8630602" y="2156826"/>
                    <a:ext cx="258793" cy="96878"/>
                  </a:xfrm>
                  <a:prstGeom prst="triangl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7F1F49CD-6C2A-1843-B8C2-5121C660518A}"/>
                    </a:ext>
                  </a:extLst>
                </p:cNvPr>
                <p:cNvSpPr txBox="1"/>
                <p:nvPr/>
              </p:nvSpPr>
              <p:spPr>
                <a:xfrm>
                  <a:off x="8894917" y="6012622"/>
                  <a:ext cx="999541" cy="3933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/>
                    <a:t>Compute</a:t>
                  </a:r>
                </a:p>
              </p:txBody>
            </p:sp>
            <p:sp>
              <p:nvSpPr>
                <p:cNvPr id="168" name="Triangle 167">
                  <a:extLst>
                    <a:ext uri="{FF2B5EF4-FFF2-40B4-BE49-F238E27FC236}">
                      <a16:creationId xmlns:a16="http://schemas.microsoft.com/office/drawing/2014/main" id="{8E1851AE-493F-F242-B75D-1B7A3B424427}"/>
                    </a:ext>
                  </a:extLst>
                </p:cNvPr>
                <p:cNvSpPr/>
                <p:nvPr/>
              </p:nvSpPr>
              <p:spPr>
                <a:xfrm rot="10800000">
                  <a:off x="9232408" y="5929733"/>
                  <a:ext cx="316911" cy="133602"/>
                </a:xfrm>
                <a:prstGeom prst="triangle">
                  <a:avLst/>
                </a:prstGeom>
                <a:solidFill>
                  <a:srgbClr val="E0E0E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69" name="Snip Same Side Corner Rectangle 168">
                <a:extLst>
                  <a:ext uri="{FF2B5EF4-FFF2-40B4-BE49-F238E27FC236}">
                    <a16:creationId xmlns:a16="http://schemas.microsoft.com/office/drawing/2014/main" id="{2B1F4CD0-419F-F14F-A086-D9674642EDE4}"/>
                  </a:ext>
                </a:extLst>
              </p:cNvPr>
              <p:cNvSpPr/>
              <p:nvPr/>
            </p:nvSpPr>
            <p:spPr>
              <a:xfrm rot="10800000">
                <a:off x="8309464" y="5217854"/>
                <a:ext cx="579073" cy="172260"/>
              </a:xfrm>
              <a:prstGeom prst="snip2SameRect">
                <a:avLst>
                  <a:gd name="adj1" fmla="val 44702"/>
                  <a:gd name="adj2" fmla="val 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Snip Same Side Corner Rectangle 169">
                <a:extLst>
                  <a:ext uri="{FF2B5EF4-FFF2-40B4-BE49-F238E27FC236}">
                    <a16:creationId xmlns:a16="http://schemas.microsoft.com/office/drawing/2014/main" id="{46F79982-E913-3646-85BD-F077A9597B07}"/>
                  </a:ext>
                </a:extLst>
              </p:cNvPr>
              <p:cNvSpPr/>
              <p:nvPr/>
            </p:nvSpPr>
            <p:spPr>
              <a:xfrm rot="10800000">
                <a:off x="9010323" y="5214939"/>
                <a:ext cx="579073" cy="172260"/>
              </a:xfrm>
              <a:prstGeom prst="snip2SameRect">
                <a:avLst>
                  <a:gd name="adj1" fmla="val 44702"/>
                  <a:gd name="adj2" fmla="val 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95AA504B-DFC5-9C46-8C99-A01932C2929C}"/>
              </a:ext>
            </a:extLst>
          </p:cNvPr>
          <p:cNvCxnSpPr>
            <a:cxnSpLocks/>
          </p:cNvCxnSpPr>
          <p:nvPr/>
        </p:nvCxnSpPr>
        <p:spPr>
          <a:xfrm>
            <a:off x="11859259" y="4914769"/>
            <a:ext cx="0" cy="1684642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6E42C6D6-AD3A-5948-9D19-935150559563}"/>
              </a:ext>
            </a:extLst>
          </p:cNvPr>
          <p:cNvCxnSpPr>
            <a:cxnSpLocks/>
          </p:cNvCxnSpPr>
          <p:nvPr/>
        </p:nvCxnSpPr>
        <p:spPr>
          <a:xfrm>
            <a:off x="10545675" y="4919630"/>
            <a:ext cx="1313584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8CBDCB3D-C7D6-BC4A-AAA6-E10C580CD908}"/>
              </a:ext>
            </a:extLst>
          </p:cNvPr>
          <p:cNvCxnSpPr>
            <a:cxnSpLocks/>
          </p:cNvCxnSpPr>
          <p:nvPr/>
        </p:nvCxnSpPr>
        <p:spPr>
          <a:xfrm>
            <a:off x="8058299" y="5455391"/>
            <a:ext cx="0" cy="1158034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26D89E41-BA16-ED4B-A027-D335C7448138}"/>
              </a:ext>
            </a:extLst>
          </p:cNvPr>
          <p:cNvCxnSpPr>
            <a:cxnSpLocks/>
          </p:cNvCxnSpPr>
          <p:nvPr/>
        </p:nvCxnSpPr>
        <p:spPr>
          <a:xfrm flipH="1">
            <a:off x="10545675" y="3490475"/>
            <a:ext cx="127720" cy="0"/>
          </a:xfrm>
          <a:prstGeom prst="line">
            <a:avLst/>
          </a:prstGeom>
          <a:ln w="254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0BFEEE3D-7599-554A-B352-E43153B62B27}"/>
              </a:ext>
            </a:extLst>
          </p:cNvPr>
          <p:cNvCxnSpPr>
            <a:cxnSpLocks/>
          </p:cNvCxnSpPr>
          <p:nvPr/>
        </p:nvCxnSpPr>
        <p:spPr>
          <a:xfrm>
            <a:off x="8867414" y="6408075"/>
            <a:ext cx="0" cy="20535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9F796FFD-7339-7548-9273-7A6DACE75DC3}"/>
              </a:ext>
            </a:extLst>
          </p:cNvPr>
          <p:cNvCxnSpPr>
            <a:cxnSpLocks/>
          </p:cNvCxnSpPr>
          <p:nvPr/>
        </p:nvCxnSpPr>
        <p:spPr>
          <a:xfrm flipH="1">
            <a:off x="9348174" y="5921342"/>
            <a:ext cx="339359" cy="0"/>
          </a:xfrm>
          <a:prstGeom prst="line">
            <a:avLst/>
          </a:prstGeom>
          <a:ln w="254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601AC18F-8DAE-B34F-A95D-7FC105394078}"/>
              </a:ext>
            </a:extLst>
          </p:cNvPr>
          <p:cNvCxnSpPr>
            <a:cxnSpLocks/>
          </p:cNvCxnSpPr>
          <p:nvPr/>
        </p:nvCxnSpPr>
        <p:spPr>
          <a:xfrm>
            <a:off x="8539507" y="5762417"/>
            <a:ext cx="0" cy="11536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94EDB150-B812-B448-ADC6-ADBF569A82E7}"/>
              </a:ext>
            </a:extLst>
          </p:cNvPr>
          <p:cNvCxnSpPr>
            <a:cxnSpLocks/>
          </p:cNvCxnSpPr>
          <p:nvPr/>
        </p:nvCxnSpPr>
        <p:spPr>
          <a:xfrm>
            <a:off x="9224093" y="5752191"/>
            <a:ext cx="0" cy="125593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EEAD0B3C-AD7C-534D-BE1D-6A70209C1BFD}"/>
              </a:ext>
            </a:extLst>
          </p:cNvPr>
          <p:cNvCxnSpPr>
            <a:cxnSpLocks/>
          </p:cNvCxnSpPr>
          <p:nvPr/>
        </p:nvCxnSpPr>
        <p:spPr>
          <a:xfrm>
            <a:off x="8423820" y="5444374"/>
            <a:ext cx="0" cy="16557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21F3F2F9-E359-B642-87FA-4E855B4D4EAB}"/>
              </a:ext>
            </a:extLst>
          </p:cNvPr>
          <p:cNvCxnSpPr>
            <a:cxnSpLocks/>
          </p:cNvCxnSpPr>
          <p:nvPr/>
        </p:nvCxnSpPr>
        <p:spPr>
          <a:xfrm flipH="1" flipV="1">
            <a:off x="9004097" y="3418024"/>
            <a:ext cx="284910" cy="1"/>
          </a:xfrm>
          <a:prstGeom prst="line">
            <a:avLst/>
          </a:prstGeom>
          <a:ln w="254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EFBE06BF-C22D-4E49-A731-F2FB6A82B9B0}"/>
              </a:ext>
            </a:extLst>
          </p:cNvPr>
          <p:cNvCxnSpPr>
            <a:cxnSpLocks/>
            <a:endCxn id="156" idx="0"/>
          </p:cNvCxnSpPr>
          <p:nvPr/>
        </p:nvCxnSpPr>
        <p:spPr>
          <a:xfrm>
            <a:off x="8736695" y="4126148"/>
            <a:ext cx="0" cy="73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1571F5A0-08B9-ED42-B2A2-AAFDA550E6F7}"/>
              </a:ext>
            </a:extLst>
          </p:cNvPr>
          <p:cNvCxnSpPr>
            <a:cxnSpLocks/>
          </p:cNvCxnSpPr>
          <p:nvPr/>
        </p:nvCxnSpPr>
        <p:spPr>
          <a:xfrm>
            <a:off x="8106172" y="4356055"/>
            <a:ext cx="164318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D3222398-C714-EF4C-8F90-425F0E94CEF2}"/>
              </a:ext>
            </a:extLst>
          </p:cNvPr>
          <p:cNvCxnSpPr>
            <a:cxnSpLocks/>
          </p:cNvCxnSpPr>
          <p:nvPr/>
        </p:nvCxnSpPr>
        <p:spPr>
          <a:xfrm>
            <a:off x="8596417" y="4538521"/>
            <a:ext cx="0" cy="1064884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D4DF7BAB-211C-A341-A6EB-AF01797E41B6}"/>
              </a:ext>
            </a:extLst>
          </p:cNvPr>
          <p:cNvCxnSpPr>
            <a:cxnSpLocks/>
          </p:cNvCxnSpPr>
          <p:nvPr/>
        </p:nvCxnSpPr>
        <p:spPr>
          <a:xfrm>
            <a:off x="8482804" y="5335834"/>
            <a:ext cx="553624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07D815B2-4A91-FF44-B3F1-2B47FA70E704}"/>
              </a:ext>
            </a:extLst>
          </p:cNvPr>
          <p:cNvCxnSpPr>
            <a:cxnSpLocks/>
          </p:cNvCxnSpPr>
          <p:nvPr/>
        </p:nvCxnSpPr>
        <p:spPr>
          <a:xfrm>
            <a:off x="8736694" y="4972768"/>
            <a:ext cx="0" cy="637183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A7781500-8F36-BB43-A3B5-7CA431B9D856}"/>
              </a:ext>
            </a:extLst>
          </p:cNvPr>
          <p:cNvCxnSpPr>
            <a:cxnSpLocks/>
          </p:cNvCxnSpPr>
          <p:nvPr/>
        </p:nvCxnSpPr>
        <p:spPr>
          <a:xfrm>
            <a:off x="8725311" y="4990919"/>
            <a:ext cx="907088" cy="1011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34A68590-FD7D-1141-B609-A11D33C20924}"/>
              </a:ext>
            </a:extLst>
          </p:cNvPr>
          <p:cNvCxnSpPr>
            <a:cxnSpLocks/>
          </p:cNvCxnSpPr>
          <p:nvPr/>
        </p:nvCxnSpPr>
        <p:spPr>
          <a:xfrm>
            <a:off x="8869562" y="6132060"/>
            <a:ext cx="0" cy="125593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54034EB3-41C7-5544-82D0-BE44F2D63E69}"/>
              </a:ext>
            </a:extLst>
          </p:cNvPr>
          <p:cNvCxnSpPr>
            <a:cxnSpLocks/>
          </p:cNvCxnSpPr>
          <p:nvPr/>
        </p:nvCxnSpPr>
        <p:spPr>
          <a:xfrm>
            <a:off x="9580332" y="5233700"/>
            <a:ext cx="1083746" cy="0"/>
          </a:xfrm>
          <a:prstGeom prst="line">
            <a:avLst/>
          </a:prstGeom>
          <a:ln w="254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D8F60370-2D0E-C247-8159-65DB384533BA}"/>
              </a:ext>
            </a:extLst>
          </p:cNvPr>
          <p:cNvCxnSpPr>
            <a:cxnSpLocks/>
          </p:cNvCxnSpPr>
          <p:nvPr/>
        </p:nvCxnSpPr>
        <p:spPr>
          <a:xfrm>
            <a:off x="9580332" y="5225620"/>
            <a:ext cx="0" cy="447571"/>
          </a:xfrm>
          <a:prstGeom prst="line">
            <a:avLst/>
          </a:prstGeom>
          <a:ln w="254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EF245556-1E0A-8B42-A925-010A00B9423A}"/>
              </a:ext>
            </a:extLst>
          </p:cNvPr>
          <p:cNvCxnSpPr>
            <a:cxnSpLocks/>
          </p:cNvCxnSpPr>
          <p:nvPr/>
        </p:nvCxnSpPr>
        <p:spPr>
          <a:xfrm>
            <a:off x="9495175" y="5659249"/>
            <a:ext cx="100333" cy="0"/>
          </a:xfrm>
          <a:prstGeom prst="line">
            <a:avLst/>
          </a:prstGeom>
          <a:ln w="254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4811AA33-4D47-584C-AF91-D6A8710E6D3F}"/>
              </a:ext>
            </a:extLst>
          </p:cNvPr>
          <p:cNvCxnSpPr>
            <a:cxnSpLocks/>
          </p:cNvCxnSpPr>
          <p:nvPr/>
        </p:nvCxnSpPr>
        <p:spPr>
          <a:xfrm>
            <a:off x="8859396" y="5527162"/>
            <a:ext cx="720936" cy="0"/>
          </a:xfrm>
          <a:prstGeom prst="line">
            <a:avLst/>
          </a:prstGeom>
          <a:ln w="254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B92FC214-14BD-5D40-97C6-BBFECE50DC27}"/>
              </a:ext>
            </a:extLst>
          </p:cNvPr>
          <p:cNvCxnSpPr>
            <a:cxnSpLocks/>
          </p:cNvCxnSpPr>
          <p:nvPr/>
        </p:nvCxnSpPr>
        <p:spPr>
          <a:xfrm>
            <a:off x="9090322" y="4554838"/>
            <a:ext cx="0" cy="1056493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37E57166-36FC-5245-8A66-7B33BF9AD3E0}"/>
              </a:ext>
            </a:extLst>
          </p:cNvPr>
          <p:cNvCxnSpPr>
            <a:cxnSpLocks/>
          </p:cNvCxnSpPr>
          <p:nvPr/>
        </p:nvCxnSpPr>
        <p:spPr>
          <a:xfrm>
            <a:off x="9197988" y="4979585"/>
            <a:ext cx="0" cy="631746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54633B82-AA85-C244-845B-790B5B4D5319}"/>
              </a:ext>
            </a:extLst>
          </p:cNvPr>
          <p:cNvCxnSpPr>
            <a:cxnSpLocks/>
          </p:cNvCxnSpPr>
          <p:nvPr/>
        </p:nvCxnSpPr>
        <p:spPr>
          <a:xfrm>
            <a:off x="9021075" y="5329496"/>
            <a:ext cx="0" cy="27528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FEA6A57A-D358-924E-AAAB-1920C8B6DB3A}"/>
              </a:ext>
            </a:extLst>
          </p:cNvPr>
          <p:cNvCxnSpPr>
            <a:cxnSpLocks/>
          </p:cNvCxnSpPr>
          <p:nvPr/>
        </p:nvCxnSpPr>
        <p:spPr>
          <a:xfrm flipH="1">
            <a:off x="8791139" y="5651995"/>
            <a:ext cx="76275" cy="0"/>
          </a:xfrm>
          <a:prstGeom prst="line">
            <a:avLst/>
          </a:prstGeom>
          <a:ln w="254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CD393CF9-DFF1-8F4E-80B9-51933619A5E7}"/>
              </a:ext>
            </a:extLst>
          </p:cNvPr>
          <p:cNvCxnSpPr>
            <a:cxnSpLocks/>
          </p:cNvCxnSpPr>
          <p:nvPr/>
        </p:nvCxnSpPr>
        <p:spPr>
          <a:xfrm flipV="1">
            <a:off x="8867438" y="5519183"/>
            <a:ext cx="0" cy="143952"/>
          </a:xfrm>
          <a:prstGeom prst="line">
            <a:avLst/>
          </a:prstGeom>
          <a:ln w="254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3B45272-5856-DA4A-A1D6-31DD3A30EAA4}"/>
              </a:ext>
            </a:extLst>
          </p:cNvPr>
          <p:cNvSpPr/>
          <p:nvPr/>
        </p:nvSpPr>
        <p:spPr>
          <a:xfrm>
            <a:off x="10767602" y="4047467"/>
            <a:ext cx="274320" cy="274320"/>
          </a:xfrm>
          <a:prstGeom prst="rect">
            <a:avLst/>
          </a:prstGeom>
          <a:solidFill>
            <a:srgbClr val="4370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6E119DA-FBA1-2044-B752-C50A2A774227}"/>
              </a:ext>
            </a:extLst>
          </p:cNvPr>
          <p:cNvSpPr/>
          <p:nvPr/>
        </p:nvSpPr>
        <p:spPr>
          <a:xfrm>
            <a:off x="10767602" y="4412340"/>
            <a:ext cx="274320" cy="274320"/>
          </a:xfrm>
          <a:prstGeom prst="rect">
            <a:avLst/>
          </a:prstGeom>
          <a:solidFill>
            <a:srgbClr val="EE7D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AC1B18C-68E6-C646-A38D-D9D3D5D80BF1}"/>
              </a:ext>
            </a:extLst>
          </p:cNvPr>
          <p:cNvCxnSpPr>
            <a:cxnSpLocks/>
          </p:cNvCxnSpPr>
          <p:nvPr/>
        </p:nvCxnSpPr>
        <p:spPr>
          <a:xfrm flipH="1">
            <a:off x="9137901" y="6308554"/>
            <a:ext cx="540922" cy="0"/>
          </a:xfrm>
          <a:prstGeom prst="line">
            <a:avLst/>
          </a:prstGeom>
          <a:ln w="254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6F600BCA-3B53-AA4B-8455-79B93FE45A1A}"/>
              </a:ext>
            </a:extLst>
          </p:cNvPr>
          <p:cNvSpPr txBox="1"/>
          <p:nvPr/>
        </p:nvSpPr>
        <p:spPr>
          <a:xfrm>
            <a:off x="11095628" y="4087333"/>
            <a:ext cx="87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Data-flow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DADA797-8DEC-494F-8378-F4174F467F6E}"/>
              </a:ext>
            </a:extLst>
          </p:cNvPr>
          <p:cNvSpPr txBox="1"/>
          <p:nvPr/>
        </p:nvSpPr>
        <p:spPr>
          <a:xfrm>
            <a:off x="11100992" y="4454794"/>
            <a:ext cx="11022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Control-flow</a:t>
            </a:r>
          </a:p>
        </p:txBody>
      </p:sp>
      <p:graphicFrame>
        <p:nvGraphicFramePr>
          <p:cNvPr id="93" name="Table 92">
            <a:extLst>
              <a:ext uri="{FF2B5EF4-FFF2-40B4-BE49-F238E27FC236}">
                <a16:creationId xmlns:a16="http://schemas.microsoft.com/office/drawing/2014/main" id="{3D7191DB-FEA5-114B-8694-7DF6A50737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353186"/>
              </p:ext>
            </p:extLst>
          </p:nvPr>
        </p:nvGraphicFramePr>
        <p:xfrm>
          <a:off x="9740328" y="5423695"/>
          <a:ext cx="1963232" cy="584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0808">
                  <a:extLst>
                    <a:ext uri="{9D8B030D-6E8A-4147-A177-3AD203B41FA5}">
                      <a16:colId xmlns:a16="http://schemas.microsoft.com/office/drawing/2014/main" val="3675883530"/>
                    </a:ext>
                  </a:extLst>
                </a:gridCol>
                <a:gridCol w="490808">
                  <a:extLst>
                    <a:ext uri="{9D8B030D-6E8A-4147-A177-3AD203B41FA5}">
                      <a16:colId xmlns:a16="http://schemas.microsoft.com/office/drawing/2014/main" val="777468938"/>
                    </a:ext>
                  </a:extLst>
                </a:gridCol>
                <a:gridCol w="490808">
                  <a:extLst>
                    <a:ext uri="{9D8B030D-6E8A-4147-A177-3AD203B41FA5}">
                      <a16:colId xmlns:a16="http://schemas.microsoft.com/office/drawing/2014/main" val="1184755805"/>
                    </a:ext>
                  </a:extLst>
                </a:gridCol>
                <a:gridCol w="490808">
                  <a:extLst>
                    <a:ext uri="{9D8B030D-6E8A-4147-A177-3AD203B41FA5}">
                      <a16:colId xmlns:a16="http://schemas.microsoft.com/office/drawing/2014/main" val="3051657480"/>
                    </a:ext>
                  </a:extLst>
                </a:gridCol>
              </a:tblGrid>
              <a:tr h="194740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op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err="1">
                          <a:solidFill>
                            <a:schemeClr val="tx1"/>
                          </a:solidFill>
                        </a:rPr>
                        <a:t>dest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src1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src2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857740"/>
                  </a:ext>
                </a:extLst>
              </a:tr>
              <a:tr h="194740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err="1">
                          <a:solidFill>
                            <a:schemeClr val="tx1"/>
                          </a:solidFill>
                        </a:rPr>
                        <a:t>vload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F1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F0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112171"/>
                  </a:ext>
                </a:extLst>
              </a:tr>
              <a:tr h="194740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err="1">
                          <a:solidFill>
                            <a:schemeClr val="tx1"/>
                          </a:solidFill>
                        </a:rPr>
                        <a:t>vadd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v2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v0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F1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501284"/>
                  </a:ext>
                </a:extLst>
              </a:tr>
            </a:tbl>
          </a:graphicData>
        </a:graphic>
      </p:graphicFrame>
      <p:sp>
        <p:nvSpPr>
          <p:cNvPr id="94" name="TextBox 93">
            <a:extLst>
              <a:ext uri="{FF2B5EF4-FFF2-40B4-BE49-F238E27FC236}">
                <a16:creationId xmlns:a16="http://schemas.microsoft.com/office/drawing/2014/main" id="{5246948B-CE5B-8E48-9670-2426C5EA6976}"/>
              </a:ext>
            </a:extLst>
          </p:cNvPr>
          <p:cNvSpPr txBox="1"/>
          <p:nvPr/>
        </p:nvSpPr>
        <p:spPr>
          <a:xfrm>
            <a:off x="10682715" y="2888748"/>
            <a:ext cx="118627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/>
              <a:t>MANIC Vector Unit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39E502-1DBE-4B47-9BAE-ADFE3FD8CA8D}"/>
              </a:ext>
            </a:extLst>
          </p:cNvPr>
          <p:cNvCxnSpPr>
            <a:cxnSpLocks/>
          </p:cNvCxnSpPr>
          <p:nvPr/>
        </p:nvCxnSpPr>
        <p:spPr>
          <a:xfrm>
            <a:off x="10856067" y="3547050"/>
            <a:ext cx="0" cy="38924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7E858B38-2102-FD49-8238-2306718C0619}"/>
              </a:ext>
            </a:extLst>
          </p:cNvPr>
          <p:cNvSpPr txBox="1"/>
          <p:nvPr/>
        </p:nvSpPr>
        <p:spPr>
          <a:xfrm>
            <a:off x="10972431" y="3568170"/>
            <a:ext cx="941709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Dotted –</a:t>
            </a:r>
          </a:p>
          <a:p>
            <a:r>
              <a:rPr lang="en-US" sz="1000" dirty="0"/>
              <a:t>Stateful elements</a:t>
            </a:r>
          </a:p>
        </p:txBody>
      </p:sp>
    </p:spTree>
    <p:extLst>
      <p:ext uri="{BB962C8B-B14F-4D97-AF65-F5344CB8AC3E}">
        <p14:creationId xmlns:p14="http://schemas.microsoft.com/office/powerpoint/2010/main" val="336112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81A33DD1-D562-D805-A449-BAD611610A05}"/>
              </a:ext>
            </a:extLst>
          </p:cNvPr>
          <p:cNvGrpSpPr/>
          <p:nvPr/>
        </p:nvGrpSpPr>
        <p:grpSpPr>
          <a:xfrm>
            <a:off x="1645540" y="7184415"/>
            <a:ext cx="1457628" cy="1049812"/>
            <a:chOff x="1756958" y="3603728"/>
            <a:chExt cx="1457628" cy="104981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56FFB19-E4CC-6640-874A-21004F9B70FF}"/>
                </a:ext>
              </a:extLst>
            </p:cNvPr>
            <p:cNvSpPr/>
            <p:nvPr/>
          </p:nvSpPr>
          <p:spPr>
            <a:xfrm>
              <a:off x="1756958" y="3618825"/>
              <a:ext cx="1369223" cy="102341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26398171-FA05-504D-A427-23F6C142E565}"/>
                </a:ext>
              </a:extLst>
            </p:cNvPr>
            <p:cNvGrpSpPr>
              <a:grpSpLocks/>
            </p:cNvGrpSpPr>
            <p:nvPr/>
          </p:nvGrpSpPr>
          <p:grpSpPr>
            <a:xfrm>
              <a:off x="1830340" y="3844387"/>
              <a:ext cx="1238335" cy="222129"/>
              <a:chOff x="2226224" y="1975365"/>
              <a:chExt cx="945658" cy="310896"/>
            </a:xfrm>
          </p:grpSpPr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C0F356EE-DAF7-5940-9732-FDBF200B34E3}"/>
                  </a:ext>
                </a:extLst>
              </p:cNvPr>
              <p:cNvSpPr/>
              <p:nvPr/>
            </p:nvSpPr>
            <p:spPr>
              <a:xfrm>
                <a:off x="2226224" y="1975365"/>
                <a:ext cx="945658" cy="31089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6" dirty="0"/>
              </a:p>
            </p:txBody>
          </p:sp>
          <p:sp>
            <p:nvSpPr>
              <p:cNvPr id="253" name="Triangle 252">
                <a:extLst>
                  <a:ext uri="{FF2B5EF4-FFF2-40B4-BE49-F238E27FC236}">
                    <a16:creationId xmlns:a16="http://schemas.microsoft.com/office/drawing/2014/main" id="{C6A60F48-2076-8743-8DAD-16FF6921B019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2147793" y="2066989"/>
                <a:ext cx="292607" cy="124806"/>
              </a:xfrm>
              <a:prstGeom prst="triangle">
                <a:avLst/>
              </a:prstGeom>
              <a:solidFill>
                <a:schemeClr val="bg2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6"/>
              </a:p>
            </p:txBody>
          </p:sp>
        </p:grp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B2382AA7-3990-4B42-B96C-57017F93301D}"/>
                </a:ext>
              </a:extLst>
            </p:cNvPr>
            <p:cNvSpPr txBox="1"/>
            <p:nvPr/>
          </p:nvSpPr>
          <p:spPr>
            <a:xfrm>
              <a:off x="1981050" y="4353379"/>
              <a:ext cx="952571" cy="3001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65" dirty="0" err="1"/>
                <a:t>Insn</a:t>
              </a:r>
              <a:r>
                <a:rPr lang="en-US" sz="1365" dirty="0"/>
                <a:t> Buffer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CE062D2-B6CB-4DAD-A5C8-0D47066A584D}"/>
                </a:ext>
              </a:extLst>
            </p:cNvPr>
            <p:cNvSpPr txBox="1"/>
            <p:nvPr/>
          </p:nvSpPr>
          <p:spPr>
            <a:xfrm>
              <a:off x="1883772" y="3603728"/>
              <a:ext cx="133081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 op       </a:t>
              </a:r>
              <a:r>
                <a:rPr lang="en-US" sz="1100" dirty="0" err="1"/>
                <a:t>dst</a:t>
              </a:r>
              <a:r>
                <a:rPr lang="en-US" sz="1100" dirty="0"/>
                <a:t> src1 src2</a:t>
              </a: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4BF44D2A-5E76-60B5-7ECE-3C85BF2076D9}"/>
                </a:ext>
              </a:extLst>
            </p:cNvPr>
            <p:cNvSpPr txBox="1"/>
            <p:nvPr/>
          </p:nvSpPr>
          <p:spPr>
            <a:xfrm>
              <a:off x="1911466" y="3825861"/>
              <a:ext cx="11320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 </a:t>
              </a:r>
              <a:r>
                <a:rPr lang="en-US" sz="1100" dirty="0" err="1"/>
                <a:t>vload</a:t>
              </a:r>
              <a:r>
                <a:rPr lang="en-US" sz="1100" dirty="0"/>
                <a:t>  F1  F0    -</a:t>
              </a:r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405423C1-872A-831F-7FCF-34BBB97F58BF}"/>
                </a:ext>
              </a:extLst>
            </p:cNvPr>
            <p:cNvGrpSpPr>
              <a:grpSpLocks/>
            </p:cNvGrpSpPr>
            <p:nvPr/>
          </p:nvGrpSpPr>
          <p:grpSpPr>
            <a:xfrm>
              <a:off x="1829596" y="4148251"/>
              <a:ext cx="1238335" cy="222129"/>
              <a:chOff x="2226224" y="1975365"/>
              <a:chExt cx="945658" cy="310896"/>
            </a:xfrm>
          </p:grpSpPr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1C49B7B9-BBCC-324F-8ADD-EB72044D9FA3}"/>
                  </a:ext>
                </a:extLst>
              </p:cNvPr>
              <p:cNvSpPr/>
              <p:nvPr/>
            </p:nvSpPr>
            <p:spPr>
              <a:xfrm>
                <a:off x="2226224" y="1975365"/>
                <a:ext cx="945658" cy="31089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6" dirty="0"/>
              </a:p>
            </p:txBody>
          </p:sp>
          <p:sp>
            <p:nvSpPr>
              <p:cNvPr id="245" name="Triangle 244">
                <a:extLst>
                  <a:ext uri="{FF2B5EF4-FFF2-40B4-BE49-F238E27FC236}">
                    <a16:creationId xmlns:a16="http://schemas.microsoft.com/office/drawing/2014/main" id="{18124064-7442-D269-5DDB-9AE6E92CDC4A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2147793" y="2066989"/>
                <a:ext cx="292607" cy="124806"/>
              </a:xfrm>
              <a:prstGeom prst="triangle">
                <a:avLst/>
              </a:prstGeom>
              <a:solidFill>
                <a:schemeClr val="bg2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6"/>
              </a:p>
            </p:txBody>
          </p:sp>
        </p:grp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2041B124-4A50-BC2E-27C4-3207F20BD3BB}"/>
                </a:ext>
              </a:extLst>
            </p:cNvPr>
            <p:cNvSpPr txBox="1"/>
            <p:nvPr/>
          </p:nvSpPr>
          <p:spPr>
            <a:xfrm>
              <a:off x="1910722" y="4119565"/>
              <a:ext cx="116410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 </a:t>
              </a:r>
              <a:r>
                <a:rPr lang="en-US" sz="1100" dirty="0" err="1"/>
                <a:t>vmul</a:t>
              </a:r>
              <a:r>
                <a:rPr lang="en-US" sz="1100" dirty="0"/>
                <a:t>   v2  v0   F1</a:t>
              </a:r>
            </a:p>
          </p:txBody>
        </p:sp>
      </p:grpSp>
      <p:sp>
        <p:nvSpPr>
          <p:cNvPr id="521" name="Rectangle 520">
            <a:extLst>
              <a:ext uri="{FF2B5EF4-FFF2-40B4-BE49-F238E27FC236}">
                <a16:creationId xmlns:a16="http://schemas.microsoft.com/office/drawing/2014/main" id="{85C72F70-805C-0131-7CA4-4B3857455188}"/>
              </a:ext>
            </a:extLst>
          </p:cNvPr>
          <p:cNvSpPr/>
          <p:nvPr/>
        </p:nvSpPr>
        <p:spPr>
          <a:xfrm>
            <a:off x="7573580" y="6098901"/>
            <a:ext cx="593737" cy="2323407"/>
          </a:xfrm>
          <a:prstGeom prst="rect">
            <a:avLst/>
          </a:prstGeom>
          <a:solidFill>
            <a:schemeClr val="accent5">
              <a:alpha val="28336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6"/>
          </a:p>
        </p:txBody>
      </p:sp>
      <p:cxnSp>
        <p:nvCxnSpPr>
          <p:cNvPr id="522" name="Straight Arrow Connector 521">
            <a:extLst>
              <a:ext uri="{FF2B5EF4-FFF2-40B4-BE49-F238E27FC236}">
                <a16:creationId xmlns:a16="http://schemas.microsoft.com/office/drawing/2014/main" id="{16BA493B-6132-47B3-1BD3-BA58A37868A0}"/>
              </a:ext>
            </a:extLst>
          </p:cNvPr>
          <p:cNvCxnSpPr>
            <a:cxnSpLocks/>
            <a:endCxn id="566" idx="0"/>
          </p:cNvCxnSpPr>
          <p:nvPr/>
        </p:nvCxnSpPr>
        <p:spPr>
          <a:xfrm>
            <a:off x="2707739" y="6463717"/>
            <a:ext cx="0" cy="153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3" name="TextBox 522">
            <a:extLst>
              <a:ext uri="{FF2B5EF4-FFF2-40B4-BE49-F238E27FC236}">
                <a16:creationId xmlns:a16="http://schemas.microsoft.com/office/drawing/2014/main" id="{76F03F2E-E981-1E0C-ACB8-1EA2E9BE50A5}"/>
              </a:ext>
            </a:extLst>
          </p:cNvPr>
          <p:cNvSpPr txBox="1"/>
          <p:nvPr/>
        </p:nvSpPr>
        <p:spPr>
          <a:xfrm>
            <a:off x="2453190" y="6111985"/>
            <a:ext cx="503664" cy="40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24" dirty="0"/>
              <a:t>Scalar</a:t>
            </a:r>
          </a:p>
          <a:p>
            <a:pPr algn="ctr"/>
            <a:r>
              <a:rPr lang="en-US" sz="1024" dirty="0"/>
              <a:t>Core</a:t>
            </a:r>
          </a:p>
        </p:txBody>
      </p:sp>
      <p:sp>
        <p:nvSpPr>
          <p:cNvPr id="529" name="Rectangle 528">
            <a:extLst>
              <a:ext uri="{FF2B5EF4-FFF2-40B4-BE49-F238E27FC236}">
                <a16:creationId xmlns:a16="http://schemas.microsoft.com/office/drawing/2014/main" id="{F573F54B-2D1B-E648-4FE4-800CCE810DB2}"/>
              </a:ext>
            </a:extLst>
          </p:cNvPr>
          <p:cNvSpPr/>
          <p:nvPr/>
        </p:nvSpPr>
        <p:spPr>
          <a:xfrm>
            <a:off x="1642799" y="6222759"/>
            <a:ext cx="671916" cy="80696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170" dirty="0">
                <a:solidFill>
                  <a:schemeClr val="tx1"/>
                </a:solidFill>
              </a:rPr>
              <a:t>Rename</a:t>
            </a:r>
          </a:p>
        </p:txBody>
      </p:sp>
      <p:graphicFrame>
        <p:nvGraphicFramePr>
          <p:cNvPr id="562" name="Table 267">
            <a:extLst>
              <a:ext uri="{FF2B5EF4-FFF2-40B4-BE49-F238E27FC236}">
                <a16:creationId xmlns:a16="http://schemas.microsoft.com/office/drawing/2014/main" id="{0503E3AA-1F4D-6FCA-202E-0EC16E1A35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108856"/>
              </p:ext>
            </p:extLst>
          </p:nvPr>
        </p:nvGraphicFramePr>
        <p:xfrm>
          <a:off x="1704985" y="6395048"/>
          <a:ext cx="555208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604">
                  <a:extLst>
                    <a:ext uri="{9D8B030D-6E8A-4147-A177-3AD203B41FA5}">
                      <a16:colId xmlns:a16="http://schemas.microsoft.com/office/drawing/2014/main" val="1553663312"/>
                    </a:ext>
                  </a:extLst>
                </a:gridCol>
                <a:gridCol w="277604">
                  <a:extLst>
                    <a:ext uri="{9D8B030D-6E8A-4147-A177-3AD203B41FA5}">
                      <a16:colId xmlns:a16="http://schemas.microsoft.com/office/drawing/2014/main" val="1332006048"/>
                    </a:ext>
                  </a:extLst>
                </a:gridCol>
              </a:tblGrid>
              <a:tr h="148629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v0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85754"/>
                  </a:ext>
                </a:extLst>
              </a:tr>
              <a:tr h="148629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v1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046195"/>
                  </a:ext>
                </a:extLst>
              </a:tr>
              <a:tr h="148629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v2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395545"/>
                  </a:ext>
                </a:extLst>
              </a:tr>
              <a:tr h="148629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v5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357927"/>
                  </a:ext>
                </a:extLst>
              </a:tr>
            </a:tbl>
          </a:graphicData>
        </a:graphic>
      </p:graphicFrame>
      <p:cxnSp>
        <p:nvCxnSpPr>
          <p:cNvPr id="563" name="Straight Arrow Connector 562">
            <a:extLst>
              <a:ext uri="{FF2B5EF4-FFF2-40B4-BE49-F238E27FC236}">
                <a16:creationId xmlns:a16="http://schemas.microsoft.com/office/drawing/2014/main" id="{85602A8C-2555-792D-8A00-1326CFE16ADC}"/>
              </a:ext>
            </a:extLst>
          </p:cNvPr>
          <p:cNvCxnSpPr>
            <a:cxnSpLocks/>
          </p:cNvCxnSpPr>
          <p:nvPr/>
        </p:nvCxnSpPr>
        <p:spPr>
          <a:xfrm flipH="1">
            <a:off x="2558546" y="7021355"/>
            <a:ext cx="1" cy="1797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Arrow Connector 563">
            <a:extLst>
              <a:ext uri="{FF2B5EF4-FFF2-40B4-BE49-F238E27FC236}">
                <a16:creationId xmlns:a16="http://schemas.microsoft.com/office/drawing/2014/main" id="{189C3016-3058-2848-2C06-6BCE4E2F9637}"/>
              </a:ext>
            </a:extLst>
          </p:cNvPr>
          <p:cNvCxnSpPr>
            <a:cxnSpLocks/>
          </p:cNvCxnSpPr>
          <p:nvPr/>
        </p:nvCxnSpPr>
        <p:spPr>
          <a:xfrm>
            <a:off x="1978755" y="7025686"/>
            <a:ext cx="0" cy="1754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Straight Arrow Connector 564">
            <a:extLst>
              <a:ext uri="{FF2B5EF4-FFF2-40B4-BE49-F238E27FC236}">
                <a16:creationId xmlns:a16="http://schemas.microsoft.com/office/drawing/2014/main" id="{0D441B2F-75BD-5469-FE8E-6C5CC3B1BF1B}"/>
              </a:ext>
            </a:extLst>
          </p:cNvPr>
          <p:cNvCxnSpPr>
            <a:cxnSpLocks/>
          </p:cNvCxnSpPr>
          <p:nvPr/>
        </p:nvCxnSpPr>
        <p:spPr>
          <a:xfrm flipH="1">
            <a:off x="2306779" y="6841192"/>
            <a:ext cx="19405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6" name="Rectangle 565">
            <a:extLst>
              <a:ext uri="{FF2B5EF4-FFF2-40B4-BE49-F238E27FC236}">
                <a16:creationId xmlns:a16="http://schemas.microsoft.com/office/drawing/2014/main" id="{EE6EAC03-C90D-89E3-E3A5-16E190EFA616}"/>
              </a:ext>
            </a:extLst>
          </p:cNvPr>
          <p:cNvSpPr/>
          <p:nvPr/>
        </p:nvSpPr>
        <p:spPr>
          <a:xfrm>
            <a:off x="2371782" y="6617368"/>
            <a:ext cx="671916" cy="40398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70" dirty="0" err="1">
                <a:solidFill>
                  <a:schemeClr val="tx1"/>
                </a:solidFill>
              </a:rPr>
              <a:t>VDecoder</a:t>
            </a:r>
            <a:endParaRPr lang="en-US" sz="1170" dirty="0">
              <a:solidFill>
                <a:schemeClr val="tx1"/>
              </a:solidFill>
            </a:endParaRPr>
          </a:p>
        </p:txBody>
      </p:sp>
      <p:cxnSp>
        <p:nvCxnSpPr>
          <p:cNvPr id="567" name="Straight Connector 566">
            <a:extLst>
              <a:ext uri="{FF2B5EF4-FFF2-40B4-BE49-F238E27FC236}">
                <a16:creationId xmlns:a16="http://schemas.microsoft.com/office/drawing/2014/main" id="{E91D22DD-3383-0D46-FC8E-B66A904B2731}"/>
              </a:ext>
            </a:extLst>
          </p:cNvPr>
          <p:cNvCxnSpPr>
            <a:cxnSpLocks/>
          </p:cNvCxnSpPr>
          <p:nvPr/>
        </p:nvCxnSpPr>
        <p:spPr>
          <a:xfrm flipH="1">
            <a:off x="3229771" y="6104488"/>
            <a:ext cx="5298" cy="2285812"/>
          </a:xfrm>
          <a:prstGeom prst="line">
            <a:avLst/>
          </a:prstGeom>
          <a:ln w="2540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8" name="Rectangle 567">
            <a:extLst>
              <a:ext uri="{FF2B5EF4-FFF2-40B4-BE49-F238E27FC236}">
                <a16:creationId xmlns:a16="http://schemas.microsoft.com/office/drawing/2014/main" id="{A06C5240-D81B-CA0C-5A6B-66A1765B02BA}"/>
              </a:ext>
            </a:extLst>
          </p:cNvPr>
          <p:cNvSpPr/>
          <p:nvPr/>
        </p:nvSpPr>
        <p:spPr>
          <a:xfrm>
            <a:off x="3391692" y="6099356"/>
            <a:ext cx="1057090" cy="2324702"/>
          </a:xfrm>
          <a:prstGeom prst="rect">
            <a:avLst/>
          </a:prstGeom>
          <a:solidFill>
            <a:schemeClr val="accent5">
              <a:alpha val="28336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6"/>
          </a:p>
        </p:txBody>
      </p:sp>
      <p:grpSp>
        <p:nvGrpSpPr>
          <p:cNvPr id="569" name="Group 568">
            <a:extLst>
              <a:ext uri="{FF2B5EF4-FFF2-40B4-BE49-F238E27FC236}">
                <a16:creationId xmlns:a16="http://schemas.microsoft.com/office/drawing/2014/main" id="{7931A25A-F640-2D55-9C4F-03CDA77DFB17}"/>
              </a:ext>
            </a:extLst>
          </p:cNvPr>
          <p:cNvGrpSpPr/>
          <p:nvPr/>
        </p:nvGrpSpPr>
        <p:grpSpPr>
          <a:xfrm>
            <a:off x="3776777" y="7720361"/>
            <a:ext cx="878028" cy="497713"/>
            <a:chOff x="3606918" y="3144702"/>
            <a:chExt cx="1946860" cy="1222533"/>
          </a:xfrm>
        </p:grpSpPr>
        <p:sp>
          <p:nvSpPr>
            <p:cNvPr id="570" name="Rectangle 569">
              <a:extLst>
                <a:ext uri="{FF2B5EF4-FFF2-40B4-BE49-F238E27FC236}">
                  <a16:creationId xmlns:a16="http://schemas.microsoft.com/office/drawing/2014/main" id="{8718CC2B-A231-98E4-122A-866165F45106}"/>
                </a:ext>
              </a:extLst>
            </p:cNvPr>
            <p:cNvSpPr/>
            <p:nvPr/>
          </p:nvSpPr>
          <p:spPr>
            <a:xfrm>
              <a:off x="3606918" y="3175753"/>
              <a:ext cx="1934244" cy="9831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365" dirty="0">
                <a:solidFill>
                  <a:schemeClr val="tx1"/>
                </a:solidFill>
              </a:endParaRPr>
            </a:p>
          </p:txBody>
        </p:sp>
        <p:sp>
          <p:nvSpPr>
            <p:cNvPr id="571" name="Rectangle 570">
              <a:extLst>
                <a:ext uri="{FF2B5EF4-FFF2-40B4-BE49-F238E27FC236}">
                  <a16:creationId xmlns:a16="http://schemas.microsoft.com/office/drawing/2014/main" id="{09350D87-5D97-2275-5555-2BD3ABE5A847}"/>
                </a:ext>
              </a:extLst>
            </p:cNvPr>
            <p:cNvSpPr/>
            <p:nvPr/>
          </p:nvSpPr>
          <p:spPr>
            <a:xfrm>
              <a:off x="3684431" y="3255096"/>
              <a:ext cx="1320672" cy="36933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73" dirty="0">
                  <a:solidFill>
                    <a:schemeClr val="tx1"/>
                  </a:solidFill>
                </a:rPr>
                <a:t>4KB</a:t>
              </a:r>
              <a:endParaRPr lang="en-US" sz="1560" dirty="0">
                <a:solidFill>
                  <a:schemeClr val="tx1"/>
                </a:solidFill>
              </a:endParaRPr>
            </a:p>
          </p:txBody>
        </p:sp>
        <p:sp>
          <p:nvSpPr>
            <p:cNvPr id="572" name="Rectangle 571">
              <a:extLst>
                <a:ext uri="{FF2B5EF4-FFF2-40B4-BE49-F238E27FC236}">
                  <a16:creationId xmlns:a16="http://schemas.microsoft.com/office/drawing/2014/main" id="{DC50F1F0-25C2-8666-146B-1C111411E840}"/>
                </a:ext>
              </a:extLst>
            </p:cNvPr>
            <p:cNvSpPr/>
            <p:nvPr/>
          </p:nvSpPr>
          <p:spPr>
            <a:xfrm>
              <a:off x="3684431" y="3711877"/>
              <a:ext cx="1320672" cy="36933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70" dirty="0">
                  <a:solidFill>
                    <a:schemeClr val="tx1"/>
                  </a:solidFill>
                </a:rPr>
                <a:t>4KB</a:t>
              </a:r>
            </a:p>
          </p:txBody>
        </p:sp>
        <p:sp>
          <p:nvSpPr>
            <p:cNvPr id="573" name="TextBox 572">
              <a:extLst>
                <a:ext uri="{FF2B5EF4-FFF2-40B4-BE49-F238E27FC236}">
                  <a16:creationId xmlns:a16="http://schemas.microsoft.com/office/drawing/2014/main" id="{3BEE0823-83B4-73D3-DBFE-5135EFC8A7BA}"/>
                </a:ext>
              </a:extLst>
            </p:cNvPr>
            <p:cNvSpPr txBox="1"/>
            <p:nvPr/>
          </p:nvSpPr>
          <p:spPr>
            <a:xfrm rot="5400000">
              <a:off x="4643014" y="3456472"/>
              <a:ext cx="1222533" cy="598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70" dirty="0"/>
                <a:t>VRF</a:t>
              </a:r>
              <a:endParaRPr lang="en-US" sz="1756" dirty="0"/>
            </a:p>
          </p:txBody>
        </p:sp>
      </p:grpSp>
      <p:grpSp>
        <p:nvGrpSpPr>
          <p:cNvPr id="574" name="Group 573">
            <a:extLst>
              <a:ext uri="{FF2B5EF4-FFF2-40B4-BE49-F238E27FC236}">
                <a16:creationId xmlns:a16="http://schemas.microsoft.com/office/drawing/2014/main" id="{7657931D-54C9-5FA3-DD60-64AEC52F2E48}"/>
              </a:ext>
            </a:extLst>
          </p:cNvPr>
          <p:cNvGrpSpPr>
            <a:grpSpLocks/>
          </p:cNvGrpSpPr>
          <p:nvPr/>
        </p:nvGrpSpPr>
        <p:grpSpPr>
          <a:xfrm rot="5400000">
            <a:off x="3961754" y="6933240"/>
            <a:ext cx="1161306" cy="183921"/>
            <a:chOff x="2226224" y="1975365"/>
            <a:chExt cx="945658" cy="310896"/>
          </a:xfrm>
        </p:grpSpPr>
        <p:sp>
          <p:nvSpPr>
            <p:cNvPr id="575" name="Rectangle 574">
              <a:extLst>
                <a:ext uri="{FF2B5EF4-FFF2-40B4-BE49-F238E27FC236}">
                  <a16:creationId xmlns:a16="http://schemas.microsoft.com/office/drawing/2014/main" id="{EFAFC1D1-71D2-2227-468B-02FF1CB88D6D}"/>
                </a:ext>
              </a:extLst>
            </p:cNvPr>
            <p:cNvSpPr/>
            <p:nvPr/>
          </p:nvSpPr>
          <p:spPr>
            <a:xfrm>
              <a:off x="2226224" y="1975365"/>
              <a:ext cx="945658" cy="3108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  <p:sp>
          <p:nvSpPr>
            <p:cNvPr id="576" name="Triangle 575">
              <a:extLst>
                <a:ext uri="{FF2B5EF4-FFF2-40B4-BE49-F238E27FC236}">
                  <a16:creationId xmlns:a16="http://schemas.microsoft.com/office/drawing/2014/main" id="{E42B19AB-296C-5DB7-7C56-B8B190165527}"/>
                </a:ext>
              </a:extLst>
            </p:cNvPr>
            <p:cNvSpPr>
              <a:spLocks/>
            </p:cNvSpPr>
            <p:nvPr/>
          </p:nvSpPr>
          <p:spPr>
            <a:xfrm rot="5400000">
              <a:off x="2147793" y="2066989"/>
              <a:ext cx="292607" cy="124806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</p:grpSp>
      <p:cxnSp>
        <p:nvCxnSpPr>
          <p:cNvPr id="577" name="Straight Connector 576">
            <a:extLst>
              <a:ext uri="{FF2B5EF4-FFF2-40B4-BE49-F238E27FC236}">
                <a16:creationId xmlns:a16="http://schemas.microsoft.com/office/drawing/2014/main" id="{3260F6F6-7CB1-A78B-7E73-339CB6C790CE}"/>
              </a:ext>
            </a:extLst>
          </p:cNvPr>
          <p:cNvCxnSpPr>
            <a:cxnSpLocks/>
          </p:cNvCxnSpPr>
          <p:nvPr/>
        </p:nvCxnSpPr>
        <p:spPr>
          <a:xfrm flipV="1">
            <a:off x="3684357" y="7929593"/>
            <a:ext cx="0" cy="3708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Straight Arrow Connector 577">
            <a:extLst>
              <a:ext uri="{FF2B5EF4-FFF2-40B4-BE49-F238E27FC236}">
                <a16:creationId xmlns:a16="http://schemas.microsoft.com/office/drawing/2014/main" id="{F8946CC8-C675-8DEF-86DF-E20AD2AFC653}"/>
              </a:ext>
            </a:extLst>
          </p:cNvPr>
          <p:cNvCxnSpPr>
            <a:cxnSpLocks/>
          </p:cNvCxnSpPr>
          <p:nvPr/>
        </p:nvCxnSpPr>
        <p:spPr>
          <a:xfrm>
            <a:off x="3677663" y="7936217"/>
            <a:ext cx="991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Straight Arrow Connector 578">
            <a:extLst>
              <a:ext uri="{FF2B5EF4-FFF2-40B4-BE49-F238E27FC236}">
                <a16:creationId xmlns:a16="http://schemas.microsoft.com/office/drawing/2014/main" id="{D6B49681-E7DB-E63F-C134-A3561224E5C8}"/>
              </a:ext>
            </a:extLst>
          </p:cNvPr>
          <p:cNvCxnSpPr>
            <a:cxnSpLocks/>
          </p:cNvCxnSpPr>
          <p:nvPr/>
        </p:nvCxnSpPr>
        <p:spPr>
          <a:xfrm>
            <a:off x="4312558" y="7430983"/>
            <a:ext cx="13121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Straight Connector 579">
            <a:extLst>
              <a:ext uri="{FF2B5EF4-FFF2-40B4-BE49-F238E27FC236}">
                <a16:creationId xmlns:a16="http://schemas.microsoft.com/office/drawing/2014/main" id="{4FA468FC-E7B9-9213-8FDC-4D9D50996FA9}"/>
              </a:ext>
            </a:extLst>
          </p:cNvPr>
          <p:cNvCxnSpPr>
            <a:cxnSpLocks/>
          </p:cNvCxnSpPr>
          <p:nvPr/>
        </p:nvCxnSpPr>
        <p:spPr>
          <a:xfrm>
            <a:off x="3566578" y="7613432"/>
            <a:ext cx="2373" cy="7710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Straight Arrow Connector 580">
            <a:extLst>
              <a:ext uri="{FF2B5EF4-FFF2-40B4-BE49-F238E27FC236}">
                <a16:creationId xmlns:a16="http://schemas.microsoft.com/office/drawing/2014/main" id="{D8245788-1159-5929-07E0-0327E1D0D9FD}"/>
              </a:ext>
            </a:extLst>
          </p:cNvPr>
          <p:cNvCxnSpPr>
            <a:cxnSpLocks/>
            <a:endCxn id="594" idx="1"/>
          </p:cNvCxnSpPr>
          <p:nvPr/>
        </p:nvCxnSpPr>
        <p:spPr>
          <a:xfrm>
            <a:off x="3856122" y="7527818"/>
            <a:ext cx="96410" cy="58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8" name="Rectangle 587">
            <a:extLst>
              <a:ext uri="{FF2B5EF4-FFF2-40B4-BE49-F238E27FC236}">
                <a16:creationId xmlns:a16="http://schemas.microsoft.com/office/drawing/2014/main" id="{5AF3768D-6AF5-12A5-292A-11A76E903479}"/>
              </a:ext>
            </a:extLst>
          </p:cNvPr>
          <p:cNvSpPr/>
          <p:nvPr/>
        </p:nvSpPr>
        <p:spPr>
          <a:xfrm>
            <a:off x="3496116" y="7211257"/>
            <a:ext cx="387874" cy="40398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75" dirty="0">
                <a:solidFill>
                  <a:schemeClr val="tx1"/>
                </a:solidFill>
              </a:rPr>
              <a:t>Vector index</a:t>
            </a:r>
          </a:p>
        </p:txBody>
      </p:sp>
      <p:sp>
        <p:nvSpPr>
          <p:cNvPr id="589" name="Trapezoid 588">
            <a:extLst>
              <a:ext uri="{FF2B5EF4-FFF2-40B4-BE49-F238E27FC236}">
                <a16:creationId xmlns:a16="http://schemas.microsoft.com/office/drawing/2014/main" id="{5AE73F27-2ADE-F6F2-1776-8F0727B662E0}"/>
              </a:ext>
            </a:extLst>
          </p:cNvPr>
          <p:cNvSpPr/>
          <p:nvPr/>
        </p:nvSpPr>
        <p:spPr>
          <a:xfrm rot="5400000">
            <a:off x="4090792" y="7366275"/>
            <a:ext cx="416793" cy="134223"/>
          </a:xfrm>
          <a:prstGeom prst="trapezoi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24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590" name="Straight Arrow Connector 589">
            <a:extLst>
              <a:ext uri="{FF2B5EF4-FFF2-40B4-BE49-F238E27FC236}">
                <a16:creationId xmlns:a16="http://schemas.microsoft.com/office/drawing/2014/main" id="{DDAF959D-8806-1871-C757-B1C67A38869A}"/>
              </a:ext>
            </a:extLst>
          </p:cNvPr>
          <p:cNvCxnSpPr>
            <a:cxnSpLocks/>
          </p:cNvCxnSpPr>
          <p:nvPr/>
        </p:nvCxnSpPr>
        <p:spPr>
          <a:xfrm>
            <a:off x="4147338" y="7533864"/>
            <a:ext cx="96410" cy="58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" name="Rectangle 593">
            <a:extLst>
              <a:ext uri="{FF2B5EF4-FFF2-40B4-BE49-F238E27FC236}">
                <a16:creationId xmlns:a16="http://schemas.microsoft.com/office/drawing/2014/main" id="{FEABB744-BE93-C361-F8E7-D534B2AAD680}"/>
              </a:ext>
            </a:extLst>
          </p:cNvPr>
          <p:cNvSpPr/>
          <p:nvPr/>
        </p:nvSpPr>
        <p:spPr>
          <a:xfrm>
            <a:off x="3952532" y="7422179"/>
            <a:ext cx="222943" cy="2229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70" dirty="0">
                <a:solidFill>
                  <a:schemeClr val="tx1"/>
                </a:solidFill>
              </a:rPr>
              <a:t>+1</a:t>
            </a:r>
          </a:p>
        </p:txBody>
      </p:sp>
      <p:cxnSp>
        <p:nvCxnSpPr>
          <p:cNvPr id="595" name="Straight Arrow Connector 594">
            <a:extLst>
              <a:ext uri="{FF2B5EF4-FFF2-40B4-BE49-F238E27FC236}">
                <a16:creationId xmlns:a16="http://schemas.microsoft.com/office/drawing/2014/main" id="{6707DDBC-0AED-2238-3E4F-90163A8E0A5B}"/>
              </a:ext>
            </a:extLst>
          </p:cNvPr>
          <p:cNvCxnSpPr>
            <a:cxnSpLocks/>
          </p:cNvCxnSpPr>
          <p:nvPr/>
        </p:nvCxnSpPr>
        <p:spPr>
          <a:xfrm>
            <a:off x="4133296" y="7264277"/>
            <a:ext cx="96410" cy="58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6" name="TextBox 595">
            <a:extLst>
              <a:ext uri="{FF2B5EF4-FFF2-40B4-BE49-F238E27FC236}">
                <a16:creationId xmlns:a16="http://schemas.microsoft.com/office/drawing/2014/main" id="{6DCF2F27-CBEE-C3CF-8C77-DC17AF3EF10F}"/>
              </a:ext>
            </a:extLst>
          </p:cNvPr>
          <p:cNvSpPr txBox="1"/>
          <p:nvPr/>
        </p:nvSpPr>
        <p:spPr>
          <a:xfrm>
            <a:off x="3952532" y="7107408"/>
            <a:ext cx="272832" cy="3023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65" dirty="0"/>
              <a:t>0</a:t>
            </a:r>
          </a:p>
        </p:txBody>
      </p:sp>
      <p:cxnSp>
        <p:nvCxnSpPr>
          <p:cNvPr id="597" name="Straight Arrow Connector 596">
            <a:extLst>
              <a:ext uri="{FF2B5EF4-FFF2-40B4-BE49-F238E27FC236}">
                <a16:creationId xmlns:a16="http://schemas.microsoft.com/office/drawing/2014/main" id="{24A8DF83-2F35-95CB-D41F-CB7D29BD2F88}"/>
              </a:ext>
            </a:extLst>
          </p:cNvPr>
          <p:cNvCxnSpPr>
            <a:cxnSpLocks/>
          </p:cNvCxnSpPr>
          <p:nvPr/>
        </p:nvCxnSpPr>
        <p:spPr>
          <a:xfrm>
            <a:off x="4312558" y="6848034"/>
            <a:ext cx="13121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Straight Arrow Connector 597">
            <a:extLst>
              <a:ext uri="{FF2B5EF4-FFF2-40B4-BE49-F238E27FC236}">
                <a16:creationId xmlns:a16="http://schemas.microsoft.com/office/drawing/2014/main" id="{F8E86F88-A104-291D-A403-8DAF023EE3DE}"/>
              </a:ext>
            </a:extLst>
          </p:cNvPr>
          <p:cNvCxnSpPr>
            <a:cxnSpLocks/>
            <a:endCxn id="605" idx="1"/>
          </p:cNvCxnSpPr>
          <p:nvPr/>
        </p:nvCxnSpPr>
        <p:spPr>
          <a:xfrm>
            <a:off x="3856122" y="6944869"/>
            <a:ext cx="96410" cy="58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9" name="Rectangle 598">
            <a:extLst>
              <a:ext uri="{FF2B5EF4-FFF2-40B4-BE49-F238E27FC236}">
                <a16:creationId xmlns:a16="http://schemas.microsoft.com/office/drawing/2014/main" id="{2E195A6C-9952-E51B-F7B3-6EFD074B49CD}"/>
              </a:ext>
            </a:extLst>
          </p:cNvPr>
          <p:cNvSpPr/>
          <p:nvPr/>
        </p:nvSpPr>
        <p:spPr>
          <a:xfrm>
            <a:off x="3496116" y="6628307"/>
            <a:ext cx="387874" cy="40398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75" dirty="0" err="1">
                <a:solidFill>
                  <a:schemeClr val="tx1"/>
                </a:solidFill>
              </a:rPr>
              <a:t>Insn</a:t>
            </a:r>
            <a:r>
              <a:rPr lang="en-US" sz="975" dirty="0">
                <a:solidFill>
                  <a:schemeClr val="tx1"/>
                </a:solidFill>
              </a:rPr>
              <a:t> index</a:t>
            </a:r>
          </a:p>
        </p:txBody>
      </p:sp>
      <p:sp>
        <p:nvSpPr>
          <p:cNvPr id="602" name="Trapezoid 601">
            <a:extLst>
              <a:ext uri="{FF2B5EF4-FFF2-40B4-BE49-F238E27FC236}">
                <a16:creationId xmlns:a16="http://schemas.microsoft.com/office/drawing/2014/main" id="{22E3E2CA-1C01-17D0-63BA-808E30224FD3}"/>
              </a:ext>
            </a:extLst>
          </p:cNvPr>
          <p:cNvSpPr/>
          <p:nvPr/>
        </p:nvSpPr>
        <p:spPr>
          <a:xfrm rot="5400000">
            <a:off x="4090792" y="6783325"/>
            <a:ext cx="416793" cy="134223"/>
          </a:xfrm>
          <a:prstGeom prst="trapezoi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24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603" name="Straight Arrow Connector 602">
            <a:extLst>
              <a:ext uri="{FF2B5EF4-FFF2-40B4-BE49-F238E27FC236}">
                <a16:creationId xmlns:a16="http://schemas.microsoft.com/office/drawing/2014/main" id="{8C370A04-835F-2479-5D3B-DE86C533C5AC}"/>
              </a:ext>
            </a:extLst>
          </p:cNvPr>
          <p:cNvCxnSpPr>
            <a:cxnSpLocks/>
          </p:cNvCxnSpPr>
          <p:nvPr/>
        </p:nvCxnSpPr>
        <p:spPr>
          <a:xfrm>
            <a:off x="4147338" y="6950914"/>
            <a:ext cx="96410" cy="58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5" name="Rectangle 604">
            <a:extLst>
              <a:ext uri="{FF2B5EF4-FFF2-40B4-BE49-F238E27FC236}">
                <a16:creationId xmlns:a16="http://schemas.microsoft.com/office/drawing/2014/main" id="{D619C121-B432-F37B-6AB0-DDAB4E865991}"/>
              </a:ext>
            </a:extLst>
          </p:cNvPr>
          <p:cNvSpPr/>
          <p:nvPr/>
        </p:nvSpPr>
        <p:spPr>
          <a:xfrm>
            <a:off x="3952532" y="6839229"/>
            <a:ext cx="222943" cy="2229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70" dirty="0">
                <a:solidFill>
                  <a:schemeClr val="tx1"/>
                </a:solidFill>
              </a:rPr>
              <a:t>+1</a:t>
            </a:r>
          </a:p>
        </p:txBody>
      </p:sp>
      <p:cxnSp>
        <p:nvCxnSpPr>
          <p:cNvPr id="606" name="Straight Arrow Connector 605">
            <a:extLst>
              <a:ext uri="{FF2B5EF4-FFF2-40B4-BE49-F238E27FC236}">
                <a16:creationId xmlns:a16="http://schemas.microsoft.com/office/drawing/2014/main" id="{9E949FCE-F7D9-A919-2683-1B7ECC9C9B70}"/>
              </a:ext>
            </a:extLst>
          </p:cNvPr>
          <p:cNvCxnSpPr>
            <a:cxnSpLocks/>
          </p:cNvCxnSpPr>
          <p:nvPr/>
        </p:nvCxnSpPr>
        <p:spPr>
          <a:xfrm>
            <a:off x="4138101" y="6731053"/>
            <a:ext cx="96410" cy="58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TextBox 607">
            <a:extLst>
              <a:ext uri="{FF2B5EF4-FFF2-40B4-BE49-F238E27FC236}">
                <a16:creationId xmlns:a16="http://schemas.microsoft.com/office/drawing/2014/main" id="{DC51766D-DC19-6BFF-CBE7-1E6069B60E73}"/>
              </a:ext>
            </a:extLst>
          </p:cNvPr>
          <p:cNvSpPr txBox="1"/>
          <p:nvPr/>
        </p:nvSpPr>
        <p:spPr>
          <a:xfrm>
            <a:off x="3956709" y="6578608"/>
            <a:ext cx="272832" cy="3023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65" dirty="0"/>
              <a:t>0</a:t>
            </a:r>
          </a:p>
        </p:txBody>
      </p:sp>
      <p:cxnSp>
        <p:nvCxnSpPr>
          <p:cNvPr id="609" name="Straight Connector 608">
            <a:extLst>
              <a:ext uri="{FF2B5EF4-FFF2-40B4-BE49-F238E27FC236}">
                <a16:creationId xmlns:a16="http://schemas.microsoft.com/office/drawing/2014/main" id="{83E922C7-02B5-CEEB-CC4A-376074FFBE18}"/>
              </a:ext>
            </a:extLst>
          </p:cNvPr>
          <p:cNvCxnSpPr>
            <a:cxnSpLocks/>
          </p:cNvCxnSpPr>
          <p:nvPr/>
        </p:nvCxnSpPr>
        <p:spPr>
          <a:xfrm>
            <a:off x="4718342" y="6389203"/>
            <a:ext cx="0" cy="3043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Straight Connector 609">
            <a:extLst>
              <a:ext uri="{FF2B5EF4-FFF2-40B4-BE49-F238E27FC236}">
                <a16:creationId xmlns:a16="http://schemas.microsoft.com/office/drawing/2014/main" id="{B774E099-06E8-2E8F-BEE9-6AA14ECA7CD5}"/>
              </a:ext>
            </a:extLst>
          </p:cNvPr>
          <p:cNvCxnSpPr>
            <a:cxnSpLocks/>
          </p:cNvCxnSpPr>
          <p:nvPr/>
        </p:nvCxnSpPr>
        <p:spPr>
          <a:xfrm>
            <a:off x="3414990" y="6395571"/>
            <a:ext cx="1306449" cy="6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Straight Connector 610">
            <a:extLst>
              <a:ext uri="{FF2B5EF4-FFF2-40B4-BE49-F238E27FC236}">
                <a16:creationId xmlns:a16="http://schemas.microsoft.com/office/drawing/2014/main" id="{AA482E14-4521-7DF8-A680-C228A51D3018}"/>
              </a:ext>
            </a:extLst>
          </p:cNvPr>
          <p:cNvCxnSpPr>
            <a:cxnSpLocks/>
          </p:cNvCxnSpPr>
          <p:nvPr/>
        </p:nvCxnSpPr>
        <p:spPr>
          <a:xfrm flipV="1">
            <a:off x="3422176" y="6398815"/>
            <a:ext cx="0" cy="440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Straight Connector 611">
            <a:extLst>
              <a:ext uri="{FF2B5EF4-FFF2-40B4-BE49-F238E27FC236}">
                <a16:creationId xmlns:a16="http://schemas.microsoft.com/office/drawing/2014/main" id="{A79CCB1D-C71C-26E2-F111-4FF8635D4DC7}"/>
              </a:ext>
            </a:extLst>
          </p:cNvPr>
          <p:cNvCxnSpPr>
            <a:cxnSpLocks/>
            <a:stCxn id="599" idx="1"/>
          </p:cNvCxnSpPr>
          <p:nvPr/>
        </p:nvCxnSpPr>
        <p:spPr>
          <a:xfrm flipH="1">
            <a:off x="3444933" y="6830301"/>
            <a:ext cx="51183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Straight Connector 612">
            <a:extLst>
              <a:ext uri="{FF2B5EF4-FFF2-40B4-BE49-F238E27FC236}">
                <a16:creationId xmlns:a16="http://schemas.microsoft.com/office/drawing/2014/main" id="{CB7FC65D-A5B6-165C-C4EA-A93FD0F084EB}"/>
              </a:ext>
            </a:extLst>
          </p:cNvPr>
          <p:cNvCxnSpPr>
            <a:cxnSpLocks/>
          </p:cNvCxnSpPr>
          <p:nvPr/>
        </p:nvCxnSpPr>
        <p:spPr>
          <a:xfrm>
            <a:off x="4644078" y="6693480"/>
            <a:ext cx="80703" cy="22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Straight Arrow Connector 615">
            <a:extLst>
              <a:ext uri="{FF2B5EF4-FFF2-40B4-BE49-F238E27FC236}">
                <a16:creationId xmlns:a16="http://schemas.microsoft.com/office/drawing/2014/main" id="{4AD5A35A-7AB2-AB51-CB78-FD541C8E1911}"/>
              </a:ext>
            </a:extLst>
          </p:cNvPr>
          <p:cNvCxnSpPr>
            <a:cxnSpLocks/>
          </p:cNvCxnSpPr>
          <p:nvPr/>
        </p:nvCxnSpPr>
        <p:spPr>
          <a:xfrm>
            <a:off x="3894935" y="7370948"/>
            <a:ext cx="340401" cy="45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Straight Connector 616">
            <a:extLst>
              <a:ext uri="{FF2B5EF4-FFF2-40B4-BE49-F238E27FC236}">
                <a16:creationId xmlns:a16="http://schemas.microsoft.com/office/drawing/2014/main" id="{4FB269BF-6C99-6A3B-A9E6-FB5EAFE9D766}"/>
              </a:ext>
            </a:extLst>
          </p:cNvPr>
          <p:cNvCxnSpPr>
            <a:cxnSpLocks/>
          </p:cNvCxnSpPr>
          <p:nvPr/>
        </p:nvCxnSpPr>
        <p:spPr>
          <a:xfrm flipV="1">
            <a:off x="3418085" y="6830303"/>
            <a:ext cx="0" cy="3010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Straight Connector 617">
            <a:extLst>
              <a:ext uri="{FF2B5EF4-FFF2-40B4-BE49-F238E27FC236}">
                <a16:creationId xmlns:a16="http://schemas.microsoft.com/office/drawing/2014/main" id="{588677FE-7E3F-2798-0086-68279BD639C5}"/>
              </a:ext>
            </a:extLst>
          </p:cNvPr>
          <p:cNvCxnSpPr>
            <a:cxnSpLocks/>
          </p:cNvCxnSpPr>
          <p:nvPr/>
        </p:nvCxnSpPr>
        <p:spPr>
          <a:xfrm flipH="1">
            <a:off x="3418085" y="7131380"/>
            <a:ext cx="886381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Straight Connector 619">
            <a:extLst>
              <a:ext uri="{FF2B5EF4-FFF2-40B4-BE49-F238E27FC236}">
                <a16:creationId xmlns:a16="http://schemas.microsoft.com/office/drawing/2014/main" id="{29D8A856-720A-26F1-5520-460C611C0104}"/>
              </a:ext>
            </a:extLst>
          </p:cNvPr>
          <p:cNvCxnSpPr>
            <a:cxnSpLocks/>
            <a:stCxn id="589" idx="1"/>
          </p:cNvCxnSpPr>
          <p:nvPr/>
        </p:nvCxnSpPr>
        <p:spPr>
          <a:xfrm flipV="1">
            <a:off x="4299188" y="7123232"/>
            <a:ext cx="1382" cy="118534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Straight Connector 620">
            <a:extLst>
              <a:ext uri="{FF2B5EF4-FFF2-40B4-BE49-F238E27FC236}">
                <a16:creationId xmlns:a16="http://schemas.microsoft.com/office/drawing/2014/main" id="{7CEBE32E-2AA4-AAFE-04AE-050642116D78}"/>
              </a:ext>
            </a:extLst>
          </p:cNvPr>
          <p:cNvCxnSpPr>
            <a:cxnSpLocks/>
          </p:cNvCxnSpPr>
          <p:nvPr/>
        </p:nvCxnSpPr>
        <p:spPr>
          <a:xfrm flipH="1">
            <a:off x="3011853" y="7733601"/>
            <a:ext cx="305845" cy="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Straight Arrow Connector 621">
            <a:extLst>
              <a:ext uri="{FF2B5EF4-FFF2-40B4-BE49-F238E27FC236}">
                <a16:creationId xmlns:a16="http://schemas.microsoft.com/office/drawing/2014/main" id="{EA670AAA-C069-CE96-B8BB-863727886ACF}"/>
              </a:ext>
            </a:extLst>
          </p:cNvPr>
          <p:cNvCxnSpPr>
            <a:cxnSpLocks/>
          </p:cNvCxnSpPr>
          <p:nvPr/>
        </p:nvCxnSpPr>
        <p:spPr>
          <a:xfrm>
            <a:off x="3139251" y="6527530"/>
            <a:ext cx="1309174" cy="44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5" name="TextBox 624">
            <a:extLst>
              <a:ext uri="{FF2B5EF4-FFF2-40B4-BE49-F238E27FC236}">
                <a16:creationId xmlns:a16="http://schemas.microsoft.com/office/drawing/2014/main" id="{B95CEDC9-1938-3594-8875-29691767D9B9}"/>
              </a:ext>
            </a:extLst>
          </p:cNvPr>
          <p:cNvSpPr txBox="1"/>
          <p:nvPr/>
        </p:nvSpPr>
        <p:spPr>
          <a:xfrm>
            <a:off x="3659567" y="6128582"/>
            <a:ext cx="638154" cy="300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65" dirty="0" err="1"/>
              <a:t>Vissue</a:t>
            </a:r>
            <a:endParaRPr lang="en-US" sz="1365" dirty="0"/>
          </a:p>
        </p:txBody>
      </p:sp>
      <p:sp>
        <p:nvSpPr>
          <p:cNvPr id="627" name="Rectangle 626">
            <a:extLst>
              <a:ext uri="{FF2B5EF4-FFF2-40B4-BE49-F238E27FC236}">
                <a16:creationId xmlns:a16="http://schemas.microsoft.com/office/drawing/2014/main" id="{E482EF1F-CD3A-F318-034A-D29823F4EF8C}"/>
              </a:ext>
            </a:extLst>
          </p:cNvPr>
          <p:cNvSpPr/>
          <p:nvPr/>
        </p:nvSpPr>
        <p:spPr>
          <a:xfrm>
            <a:off x="5911549" y="6099310"/>
            <a:ext cx="964829" cy="2323411"/>
          </a:xfrm>
          <a:prstGeom prst="rect">
            <a:avLst/>
          </a:prstGeom>
          <a:solidFill>
            <a:schemeClr val="accent5">
              <a:alpha val="28336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6"/>
          </a:p>
        </p:txBody>
      </p:sp>
      <p:grpSp>
        <p:nvGrpSpPr>
          <p:cNvPr id="630" name="Group 629">
            <a:extLst>
              <a:ext uri="{FF2B5EF4-FFF2-40B4-BE49-F238E27FC236}">
                <a16:creationId xmlns:a16="http://schemas.microsoft.com/office/drawing/2014/main" id="{4903222D-77C3-A2B8-A0AF-E277B285F40D}"/>
              </a:ext>
            </a:extLst>
          </p:cNvPr>
          <p:cNvGrpSpPr>
            <a:grpSpLocks/>
          </p:cNvGrpSpPr>
          <p:nvPr/>
        </p:nvGrpSpPr>
        <p:grpSpPr>
          <a:xfrm rot="5400000">
            <a:off x="6630858" y="6760161"/>
            <a:ext cx="668829" cy="183921"/>
            <a:chOff x="2226224" y="1975365"/>
            <a:chExt cx="945658" cy="310896"/>
          </a:xfrm>
        </p:grpSpPr>
        <p:sp>
          <p:nvSpPr>
            <p:cNvPr id="631" name="Rectangle 630">
              <a:extLst>
                <a:ext uri="{FF2B5EF4-FFF2-40B4-BE49-F238E27FC236}">
                  <a16:creationId xmlns:a16="http://schemas.microsoft.com/office/drawing/2014/main" id="{FECE6363-A985-6DAD-9B0C-1A731E1AD8E4}"/>
                </a:ext>
              </a:extLst>
            </p:cNvPr>
            <p:cNvSpPr/>
            <p:nvPr/>
          </p:nvSpPr>
          <p:spPr>
            <a:xfrm>
              <a:off x="2226224" y="1975365"/>
              <a:ext cx="945658" cy="3108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  <p:sp>
          <p:nvSpPr>
            <p:cNvPr id="632" name="Triangle 631">
              <a:extLst>
                <a:ext uri="{FF2B5EF4-FFF2-40B4-BE49-F238E27FC236}">
                  <a16:creationId xmlns:a16="http://schemas.microsoft.com/office/drawing/2014/main" id="{DB0E5C98-C639-A18A-B4F9-35DA4431C917}"/>
                </a:ext>
              </a:extLst>
            </p:cNvPr>
            <p:cNvSpPr>
              <a:spLocks/>
            </p:cNvSpPr>
            <p:nvPr/>
          </p:nvSpPr>
          <p:spPr>
            <a:xfrm rot="5400000">
              <a:off x="2147793" y="2066989"/>
              <a:ext cx="292607" cy="124806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</p:grpSp>
      <p:cxnSp>
        <p:nvCxnSpPr>
          <p:cNvPr id="634" name="Straight Arrow Connector 633">
            <a:extLst>
              <a:ext uri="{FF2B5EF4-FFF2-40B4-BE49-F238E27FC236}">
                <a16:creationId xmlns:a16="http://schemas.microsoft.com/office/drawing/2014/main" id="{58C706B6-CBEE-BB48-7B54-A7C5AC7D4EA0}"/>
              </a:ext>
            </a:extLst>
          </p:cNvPr>
          <p:cNvCxnSpPr>
            <a:cxnSpLocks/>
          </p:cNvCxnSpPr>
          <p:nvPr/>
        </p:nvCxnSpPr>
        <p:spPr>
          <a:xfrm flipV="1">
            <a:off x="5908483" y="6913264"/>
            <a:ext cx="135755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Straight Arrow Connector 634">
            <a:extLst>
              <a:ext uri="{FF2B5EF4-FFF2-40B4-BE49-F238E27FC236}">
                <a16:creationId xmlns:a16="http://schemas.microsoft.com/office/drawing/2014/main" id="{3D0D9E24-D1EB-278D-5F80-6474DDDEDBD4}"/>
              </a:ext>
            </a:extLst>
          </p:cNvPr>
          <p:cNvCxnSpPr/>
          <p:nvPr/>
        </p:nvCxnSpPr>
        <p:spPr>
          <a:xfrm flipV="1">
            <a:off x="5899504" y="7366143"/>
            <a:ext cx="135755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Straight Arrow Connector 635">
            <a:extLst>
              <a:ext uri="{FF2B5EF4-FFF2-40B4-BE49-F238E27FC236}">
                <a16:creationId xmlns:a16="http://schemas.microsoft.com/office/drawing/2014/main" id="{8EACBAEA-B0FE-E50F-2C06-D435CFEEF095}"/>
              </a:ext>
            </a:extLst>
          </p:cNvPr>
          <p:cNvCxnSpPr>
            <a:cxnSpLocks/>
          </p:cNvCxnSpPr>
          <p:nvPr/>
        </p:nvCxnSpPr>
        <p:spPr>
          <a:xfrm flipV="1">
            <a:off x="6635713" y="6889277"/>
            <a:ext cx="237599" cy="2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7" name="TextBox 636">
            <a:extLst>
              <a:ext uri="{FF2B5EF4-FFF2-40B4-BE49-F238E27FC236}">
                <a16:creationId xmlns:a16="http://schemas.microsoft.com/office/drawing/2014/main" id="{28525A67-0CF6-A9F8-CB76-57E49D6DAE1B}"/>
              </a:ext>
            </a:extLst>
          </p:cNvPr>
          <p:cNvSpPr txBox="1"/>
          <p:nvPr/>
        </p:nvSpPr>
        <p:spPr>
          <a:xfrm>
            <a:off x="5983476" y="6122503"/>
            <a:ext cx="836447" cy="300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65" dirty="0" err="1"/>
              <a:t>VExecute</a:t>
            </a:r>
            <a:endParaRPr lang="en-US" sz="1365" dirty="0"/>
          </a:p>
        </p:txBody>
      </p:sp>
      <p:sp>
        <p:nvSpPr>
          <p:cNvPr id="638" name="TextBox 637">
            <a:extLst>
              <a:ext uri="{FF2B5EF4-FFF2-40B4-BE49-F238E27FC236}">
                <a16:creationId xmlns:a16="http://schemas.microsoft.com/office/drawing/2014/main" id="{AE7D0C07-8FE8-3ACB-3775-77DF69CDDA56}"/>
              </a:ext>
            </a:extLst>
          </p:cNvPr>
          <p:cNvSpPr txBox="1"/>
          <p:nvPr/>
        </p:nvSpPr>
        <p:spPr>
          <a:xfrm rot="5400000">
            <a:off x="6746780" y="6752996"/>
            <a:ext cx="471604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70" dirty="0"/>
              <a:t>Data</a:t>
            </a:r>
          </a:p>
        </p:txBody>
      </p:sp>
      <p:cxnSp>
        <p:nvCxnSpPr>
          <p:cNvPr id="639" name="Straight Arrow Connector 638">
            <a:extLst>
              <a:ext uri="{FF2B5EF4-FFF2-40B4-BE49-F238E27FC236}">
                <a16:creationId xmlns:a16="http://schemas.microsoft.com/office/drawing/2014/main" id="{2EAE2E14-D540-0550-F86A-3236E48BC9C9}"/>
              </a:ext>
            </a:extLst>
          </p:cNvPr>
          <p:cNvCxnSpPr>
            <a:cxnSpLocks/>
          </p:cNvCxnSpPr>
          <p:nvPr/>
        </p:nvCxnSpPr>
        <p:spPr>
          <a:xfrm>
            <a:off x="6770898" y="7739586"/>
            <a:ext cx="111394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0" name="Group 639">
            <a:extLst>
              <a:ext uri="{FF2B5EF4-FFF2-40B4-BE49-F238E27FC236}">
                <a16:creationId xmlns:a16="http://schemas.microsoft.com/office/drawing/2014/main" id="{17BD0576-99AE-CEF5-7A5C-A158D059CADD}"/>
              </a:ext>
            </a:extLst>
          </p:cNvPr>
          <p:cNvGrpSpPr>
            <a:grpSpLocks/>
          </p:cNvGrpSpPr>
          <p:nvPr/>
        </p:nvGrpSpPr>
        <p:grpSpPr>
          <a:xfrm rot="5400000">
            <a:off x="6630859" y="7629833"/>
            <a:ext cx="668829" cy="183921"/>
            <a:chOff x="2226224" y="1975365"/>
            <a:chExt cx="945658" cy="310896"/>
          </a:xfrm>
        </p:grpSpPr>
        <p:sp>
          <p:nvSpPr>
            <p:cNvPr id="642" name="Rectangle 641">
              <a:extLst>
                <a:ext uri="{FF2B5EF4-FFF2-40B4-BE49-F238E27FC236}">
                  <a16:creationId xmlns:a16="http://schemas.microsoft.com/office/drawing/2014/main" id="{5DA46693-8BE1-A8F3-D752-1041F9E32DCF}"/>
                </a:ext>
              </a:extLst>
            </p:cNvPr>
            <p:cNvSpPr/>
            <p:nvPr/>
          </p:nvSpPr>
          <p:spPr>
            <a:xfrm>
              <a:off x="2226224" y="1975365"/>
              <a:ext cx="945658" cy="3108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  <p:sp>
          <p:nvSpPr>
            <p:cNvPr id="643" name="Triangle 642">
              <a:extLst>
                <a:ext uri="{FF2B5EF4-FFF2-40B4-BE49-F238E27FC236}">
                  <a16:creationId xmlns:a16="http://schemas.microsoft.com/office/drawing/2014/main" id="{BD42D9EB-6BF6-B2DE-6649-F52E80FC89D6}"/>
                </a:ext>
              </a:extLst>
            </p:cNvPr>
            <p:cNvSpPr>
              <a:spLocks/>
            </p:cNvSpPr>
            <p:nvPr/>
          </p:nvSpPr>
          <p:spPr>
            <a:xfrm rot="5400000">
              <a:off x="2147793" y="2066989"/>
              <a:ext cx="292607" cy="124806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</p:grpSp>
      <p:sp>
        <p:nvSpPr>
          <p:cNvPr id="645" name="TextBox 644">
            <a:extLst>
              <a:ext uri="{FF2B5EF4-FFF2-40B4-BE49-F238E27FC236}">
                <a16:creationId xmlns:a16="http://schemas.microsoft.com/office/drawing/2014/main" id="{BEF6487F-A786-2DB4-9DB9-E5CBB9C19519}"/>
              </a:ext>
            </a:extLst>
          </p:cNvPr>
          <p:cNvSpPr txBox="1"/>
          <p:nvPr/>
        </p:nvSpPr>
        <p:spPr>
          <a:xfrm rot="5400000">
            <a:off x="6644991" y="7622668"/>
            <a:ext cx="675185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70" dirty="0"/>
              <a:t>Address</a:t>
            </a:r>
          </a:p>
        </p:txBody>
      </p:sp>
      <p:sp>
        <p:nvSpPr>
          <p:cNvPr id="648" name="Rectangle 647">
            <a:extLst>
              <a:ext uri="{FF2B5EF4-FFF2-40B4-BE49-F238E27FC236}">
                <a16:creationId xmlns:a16="http://schemas.microsoft.com/office/drawing/2014/main" id="{A1D7DDFB-F4B6-72C5-8B53-5D5C5F642D8B}"/>
              </a:ext>
            </a:extLst>
          </p:cNvPr>
          <p:cNvSpPr/>
          <p:nvPr/>
        </p:nvSpPr>
        <p:spPr>
          <a:xfrm flipH="1">
            <a:off x="6031876" y="6513197"/>
            <a:ext cx="320806" cy="2334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951" dirty="0">
                <a:solidFill>
                  <a:schemeClr val="tx1"/>
                </a:solidFill>
              </a:rPr>
              <a:t>×</a:t>
            </a:r>
          </a:p>
        </p:txBody>
      </p:sp>
      <p:sp>
        <p:nvSpPr>
          <p:cNvPr id="650" name="Trapezoid 649">
            <a:extLst>
              <a:ext uri="{FF2B5EF4-FFF2-40B4-BE49-F238E27FC236}">
                <a16:creationId xmlns:a16="http://schemas.microsoft.com/office/drawing/2014/main" id="{5F223354-999D-116C-2EFC-7ABA215321FB}"/>
              </a:ext>
            </a:extLst>
          </p:cNvPr>
          <p:cNvSpPr/>
          <p:nvPr/>
        </p:nvSpPr>
        <p:spPr>
          <a:xfrm rot="5400000">
            <a:off x="6423193" y="6822070"/>
            <a:ext cx="416793" cy="134223"/>
          </a:xfrm>
          <a:prstGeom prst="trapezoi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24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651" name="Straight Arrow Connector 650">
            <a:extLst>
              <a:ext uri="{FF2B5EF4-FFF2-40B4-BE49-F238E27FC236}">
                <a16:creationId xmlns:a16="http://schemas.microsoft.com/office/drawing/2014/main" id="{830BCE6F-C6B3-C318-3247-EE776C7C777B}"/>
              </a:ext>
            </a:extLst>
          </p:cNvPr>
          <p:cNvCxnSpPr>
            <a:cxnSpLocks/>
          </p:cNvCxnSpPr>
          <p:nvPr/>
        </p:nvCxnSpPr>
        <p:spPr>
          <a:xfrm flipV="1">
            <a:off x="5899504" y="6577108"/>
            <a:ext cx="135755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Straight Connector 651">
            <a:extLst>
              <a:ext uri="{FF2B5EF4-FFF2-40B4-BE49-F238E27FC236}">
                <a16:creationId xmlns:a16="http://schemas.microsoft.com/office/drawing/2014/main" id="{B0C4E550-9AD6-5740-0171-216EF0E5E70E}"/>
              </a:ext>
            </a:extLst>
          </p:cNvPr>
          <p:cNvCxnSpPr>
            <a:cxnSpLocks/>
          </p:cNvCxnSpPr>
          <p:nvPr/>
        </p:nvCxnSpPr>
        <p:spPr>
          <a:xfrm>
            <a:off x="6759827" y="6147325"/>
            <a:ext cx="11072" cy="15922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3" name="Group 652">
            <a:extLst>
              <a:ext uri="{FF2B5EF4-FFF2-40B4-BE49-F238E27FC236}">
                <a16:creationId xmlns:a16="http://schemas.microsoft.com/office/drawing/2014/main" id="{95144E3A-1369-D35B-C384-002AAF48B458}"/>
              </a:ext>
            </a:extLst>
          </p:cNvPr>
          <p:cNvGrpSpPr>
            <a:grpSpLocks/>
          </p:cNvGrpSpPr>
          <p:nvPr/>
        </p:nvGrpSpPr>
        <p:grpSpPr>
          <a:xfrm rot="5400000">
            <a:off x="5599799" y="6542472"/>
            <a:ext cx="415193" cy="183921"/>
            <a:chOff x="2226224" y="1975365"/>
            <a:chExt cx="945658" cy="310896"/>
          </a:xfrm>
        </p:grpSpPr>
        <p:sp>
          <p:nvSpPr>
            <p:cNvPr id="655" name="Rectangle 654">
              <a:extLst>
                <a:ext uri="{FF2B5EF4-FFF2-40B4-BE49-F238E27FC236}">
                  <a16:creationId xmlns:a16="http://schemas.microsoft.com/office/drawing/2014/main" id="{F36CF4B0-D31D-C6F4-74AA-5CD117947A08}"/>
                </a:ext>
              </a:extLst>
            </p:cNvPr>
            <p:cNvSpPr/>
            <p:nvPr/>
          </p:nvSpPr>
          <p:spPr>
            <a:xfrm>
              <a:off x="2226224" y="1975365"/>
              <a:ext cx="945658" cy="3108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 dirty="0"/>
            </a:p>
          </p:txBody>
        </p:sp>
        <p:sp>
          <p:nvSpPr>
            <p:cNvPr id="656" name="Triangle 655">
              <a:extLst>
                <a:ext uri="{FF2B5EF4-FFF2-40B4-BE49-F238E27FC236}">
                  <a16:creationId xmlns:a16="http://schemas.microsoft.com/office/drawing/2014/main" id="{AC4F0A70-B141-AF14-A2AC-D6EEFED45D4E}"/>
                </a:ext>
              </a:extLst>
            </p:cNvPr>
            <p:cNvSpPr>
              <a:spLocks/>
            </p:cNvSpPr>
            <p:nvPr/>
          </p:nvSpPr>
          <p:spPr>
            <a:xfrm rot="5400000">
              <a:off x="2147793" y="2066989"/>
              <a:ext cx="292607" cy="124806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</p:grpSp>
      <p:cxnSp>
        <p:nvCxnSpPr>
          <p:cNvPr id="657" name="Straight Arrow Connector 656">
            <a:extLst>
              <a:ext uri="{FF2B5EF4-FFF2-40B4-BE49-F238E27FC236}">
                <a16:creationId xmlns:a16="http://schemas.microsoft.com/office/drawing/2014/main" id="{451113F2-2E68-22CB-F107-ED407DCD6D9E}"/>
              </a:ext>
            </a:extLst>
          </p:cNvPr>
          <p:cNvCxnSpPr>
            <a:cxnSpLocks/>
          </p:cNvCxnSpPr>
          <p:nvPr/>
        </p:nvCxnSpPr>
        <p:spPr>
          <a:xfrm>
            <a:off x="6431899" y="6811733"/>
            <a:ext cx="1432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Straight Connector 657">
            <a:extLst>
              <a:ext uri="{FF2B5EF4-FFF2-40B4-BE49-F238E27FC236}">
                <a16:creationId xmlns:a16="http://schemas.microsoft.com/office/drawing/2014/main" id="{DA845E35-6698-08D5-3B2B-0BC6FAAA0A65}"/>
              </a:ext>
            </a:extLst>
          </p:cNvPr>
          <p:cNvCxnSpPr>
            <a:cxnSpLocks/>
          </p:cNvCxnSpPr>
          <p:nvPr/>
        </p:nvCxnSpPr>
        <p:spPr>
          <a:xfrm>
            <a:off x="6431899" y="6623503"/>
            <a:ext cx="0" cy="1988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Straight Connector 658">
            <a:extLst>
              <a:ext uri="{FF2B5EF4-FFF2-40B4-BE49-F238E27FC236}">
                <a16:creationId xmlns:a16="http://schemas.microsoft.com/office/drawing/2014/main" id="{97D22C21-50B6-A1BF-989B-65E9F8310E31}"/>
              </a:ext>
            </a:extLst>
          </p:cNvPr>
          <p:cNvCxnSpPr>
            <a:cxnSpLocks/>
            <a:stCxn id="648" idx="1"/>
          </p:cNvCxnSpPr>
          <p:nvPr/>
        </p:nvCxnSpPr>
        <p:spPr>
          <a:xfrm>
            <a:off x="6352682" y="6629907"/>
            <a:ext cx="825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Straight Arrow Connector 659">
            <a:extLst>
              <a:ext uri="{FF2B5EF4-FFF2-40B4-BE49-F238E27FC236}">
                <a16:creationId xmlns:a16="http://schemas.microsoft.com/office/drawing/2014/main" id="{D5F32468-017F-6EE6-46EC-FF01C2AC5D30}"/>
              </a:ext>
            </a:extLst>
          </p:cNvPr>
          <p:cNvCxnSpPr>
            <a:cxnSpLocks/>
          </p:cNvCxnSpPr>
          <p:nvPr/>
        </p:nvCxnSpPr>
        <p:spPr>
          <a:xfrm>
            <a:off x="6427414" y="6978940"/>
            <a:ext cx="1432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Straight Connector 660">
            <a:extLst>
              <a:ext uri="{FF2B5EF4-FFF2-40B4-BE49-F238E27FC236}">
                <a16:creationId xmlns:a16="http://schemas.microsoft.com/office/drawing/2014/main" id="{6B5F4D77-B946-511C-A545-B9B15889DD9E}"/>
              </a:ext>
            </a:extLst>
          </p:cNvPr>
          <p:cNvCxnSpPr>
            <a:cxnSpLocks/>
          </p:cNvCxnSpPr>
          <p:nvPr/>
        </p:nvCxnSpPr>
        <p:spPr>
          <a:xfrm>
            <a:off x="6432782" y="6969844"/>
            <a:ext cx="0" cy="1654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2" name="Straight Connector 661">
            <a:extLst>
              <a:ext uri="{FF2B5EF4-FFF2-40B4-BE49-F238E27FC236}">
                <a16:creationId xmlns:a16="http://schemas.microsoft.com/office/drawing/2014/main" id="{946CA318-DCB2-4BC0-F040-C94A7D99D492}"/>
              </a:ext>
            </a:extLst>
          </p:cNvPr>
          <p:cNvCxnSpPr>
            <a:cxnSpLocks/>
          </p:cNvCxnSpPr>
          <p:nvPr/>
        </p:nvCxnSpPr>
        <p:spPr>
          <a:xfrm>
            <a:off x="6360418" y="7135285"/>
            <a:ext cx="825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3" name="Group 662">
            <a:extLst>
              <a:ext uri="{FF2B5EF4-FFF2-40B4-BE49-F238E27FC236}">
                <a16:creationId xmlns:a16="http://schemas.microsoft.com/office/drawing/2014/main" id="{2633065F-98FA-F925-CDE8-38FD0826E647}"/>
              </a:ext>
            </a:extLst>
          </p:cNvPr>
          <p:cNvGrpSpPr/>
          <p:nvPr/>
        </p:nvGrpSpPr>
        <p:grpSpPr>
          <a:xfrm>
            <a:off x="6014503" y="6785461"/>
            <a:ext cx="405358" cy="682228"/>
            <a:chOff x="8834795" y="1944373"/>
            <a:chExt cx="523518" cy="699539"/>
          </a:xfrm>
        </p:grpSpPr>
        <p:grpSp>
          <p:nvGrpSpPr>
            <p:cNvPr id="664" name="Group 663">
              <a:extLst>
                <a:ext uri="{FF2B5EF4-FFF2-40B4-BE49-F238E27FC236}">
                  <a16:creationId xmlns:a16="http://schemas.microsoft.com/office/drawing/2014/main" id="{FEE39FDF-FEDA-112B-0C7E-A5C11D78A0D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861047" y="1944373"/>
              <a:ext cx="497266" cy="699539"/>
              <a:chOff x="8877043" y="1944373"/>
              <a:chExt cx="854891" cy="1202635"/>
            </a:xfrm>
          </p:grpSpPr>
          <p:grpSp>
            <p:nvGrpSpPr>
              <p:cNvPr id="666" name="Group 665">
                <a:extLst>
                  <a:ext uri="{FF2B5EF4-FFF2-40B4-BE49-F238E27FC236}">
                    <a16:creationId xmlns:a16="http://schemas.microsoft.com/office/drawing/2014/main" id="{444BE385-15F8-18C6-7390-69CE5DD998E0}"/>
                  </a:ext>
                </a:extLst>
              </p:cNvPr>
              <p:cNvGrpSpPr/>
              <p:nvPr/>
            </p:nvGrpSpPr>
            <p:grpSpPr>
              <a:xfrm rot="5400000">
                <a:off x="8649179" y="2172237"/>
                <a:ext cx="1202635" cy="746908"/>
                <a:chOff x="8627166" y="2161394"/>
                <a:chExt cx="1202635" cy="736273"/>
              </a:xfrm>
            </p:grpSpPr>
            <p:sp>
              <p:nvSpPr>
                <p:cNvPr id="668" name="Trapezoid 667">
                  <a:extLst>
                    <a:ext uri="{FF2B5EF4-FFF2-40B4-BE49-F238E27FC236}">
                      <a16:creationId xmlns:a16="http://schemas.microsoft.com/office/drawing/2014/main" id="{ED2744EF-DB1A-5A4F-5A91-F44D7A737453}"/>
                    </a:ext>
                  </a:extLst>
                </p:cNvPr>
                <p:cNvSpPr/>
                <p:nvPr/>
              </p:nvSpPr>
              <p:spPr>
                <a:xfrm>
                  <a:off x="8627166" y="2161394"/>
                  <a:ext cx="1202635" cy="736273"/>
                </a:xfrm>
                <a:prstGeom prst="trapezoid">
                  <a:avLst>
                    <a:gd name="adj" fmla="val 31621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6"/>
                </a:p>
              </p:txBody>
            </p:sp>
            <p:sp>
              <p:nvSpPr>
                <p:cNvPr id="669" name="Triangle 668">
                  <a:extLst>
                    <a:ext uri="{FF2B5EF4-FFF2-40B4-BE49-F238E27FC236}">
                      <a16:creationId xmlns:a16="http://schemas.microsoft.com/office/drawing/2014/main" id="{59E7B99E-5208-A1F1-92E9-E1BFBC15D014}"/>
                    </a:ext>
                  </a:extLst>
                </p:cNvPr>
                <p:cNvSpPr/>
                <p:nvPr/>
              </p:nvSpPr>
              <p:spPr>
                <a:xfrm>
                  <a:off x="9039640" y="2608300"/>
                  <a:ext cx="382205" cy="283985"/>
                </a:xfrm>
                <a:prstGeom prst="triangl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6"/>
                </a:p>
              </p:txBody>
            </p:sp>
          </p:grpSp>
          <p:sp>
            <p:nvSpPr>
              <p:cNvPr id="667" name="TextBox 666">
                <a:extLst>
                  <a:ext uri="{FF2B5EF4-FFF2-40B4-BE49-F238E27FC236}">
                    <a16:creationId xmlns:a16="http://schemas.microsoft.com/office/drawing/2014/main" id="{5D7380BB-71FA-BB2F-C0DB-8E659A5D139C}"/>
                  </a:ext>
                </a:extLst>
              </p:cNvPr>
              <p:cNvSpPr txBox="1"/>
              <p:nvPr/>
            </p:nvSpPr>
            <p:spPr>
              <a:xfrm rot="5400000">
                <a:off x="9050609" y="2256995"/>
                <a:ext cx="757876" cy="60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70" dirty="0"/>
                  <a:t>ALU</a:t>
                </a:r>
                <a:endParaRPr lang="en-US" sz="1756" dirty="0"/>
              </a:p>
            </p:txBody>
          </p:sp>
        </p:grpSp>
        <p:sp>
          <p:nvSpPr>
            <p:cNvPr id="665" name="Triangle 664">
              <a:extLst>
                <a:ext uri="{FF2B5EF4-FFF2-40B4-BE49-F238E27FC236}">
                  <a16:creationId xmlns:a16="http://schemas.microsoft.com/office/drawing/2014/main" id="{CA7C257B-FA0E-7BB7-F1E3-229D4A783FE9}"/>
                </a:ext>
              </a:extLst>
            </p:cNvPr>
            <p:cNvSpPr/>
            <p:nvPr/>
          </p:nvSpPr>
          <p:spPr>
            <a:xfrm rot="5400000">
              <a:off x="8807422" y="2211671"/>
              <a:ext cx="222318" cy="167572"/>
            </a:xfrm>
            <a:prstGeom prst="triangle">
              <a:avLst/>
            </a:prstGeom>
            <a:solidFill>
              <a:srgbClr val="D2E4F4"/>
            </a:solidFill>
            <a:ln w="12700">
              <a:solidFill>
                <a:srgbClr val="D2E4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</p:grpSp>
      <p:cxnSp>
        <p:nvCxnSpPr>
          <p:cNvPr id="670" name="Straight Arrow Connector 669">
            <a:extLst>
              <a:ext uri="{FF2B5EF4-FFF2-40B4-BE49-F238E27FC236}">
                <a16:creationId xmlns:a16="http://schemas.microsoft.com/office/drawing/2014/main" id="{1BE814B5-0265-E1D6-2D8A-194D643717DC}"/>
              </a:ext>
            </a:extLst>
          </p:cNvPr>
          <p:cNvCxnSpPr>
            <a:cxnSpLocks/>
          </p:cNvCxnSpPr>
          <p:nvPr/>
        </p:nvCxnSpPr>
        <p:spPr>
          <a:xfrm flipV="1">
            <a:off x="5903734" y="6692317"/>
            <a:ext cx="135755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1" name="TextBox 670">
            <a:extLst>
              <a:ext uri="{FF2B5EF4-FFF2-40B4-BE49-F238E27FC236}">
                <a16:creationId xmlns:a16="http://schemas.microsoft.com/office/drawing/2014/main" id="{DFE89931-DBD3-5F4D-6583-0A5C38C9A901}"/>
              </a:ext>
            </a:extLst>
          </p:cNvPr>
          <p:cNvSpPr txBox="1"/>
          <p:nvPr/>
        </p:nvSpPr>
        <p:spPr>
          <a:xfrm rot="5400000">
            <a:off x="5603872" y="6520330"/>
            <a:ext cx="405880" cy="257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73" dirty="0" err="1"/>
              <a:t>Mul</a:t>
            </a:r>
            <a:endParaRPr lang="en-US" sz="1073" dirty="0"/>
          </a:p>
        </p:txBody>
      </p:sp>
      <p:grpSp>
        <p:nvGrpSpPr>
          <p:cNvPr id="672" name="Group 671">
            <a:extLst>
              <a:ext uri="{FF2B5EF4-FFF2-40B4-BE49-F238E27FC236}">
                <a16:creationId xmlns:a16="http://schemas.microsoft.com/office/drawing/2014/main" id="{E5A4EF02-39CE-96D7-8773-76C0DF38F05F}"/>
              </a:ext>
            </a:extLst>
          </p:cNvPr>
          <p:cNvGrpSpPr>
            <a:grpSpLocks/>
          </p:cNvGrpSpPr>
          <p:nvPr/>
        </p:nvGrpSpPr>
        <p:grpSpPr>
          <a:xfrm rot="5400000">
            <a:off x="5233728" y="7374658"/>
            <a:ext cx="1161695" cy="183921"/>
            <a:chOff x="2226224" y="1975365"/>
            <a:chExt cx="945658" cy="310896"/>
          </a:xfrm>
        </p:grpSpPr>
        <p:sp>
          <p:nvSpPr>
            <p:cNvPr id="673" name="Rectangle 672">
              <a:extLst>
                <a:ext uri="{FF2B5EF4-FFF2-40B4-BE49-F238E27FC236}">
                  <a16:creationId xmlns:a16="http://schemas.microsoft.com/office/drawing/2014/main" id="{8DC60613-C6A8-5804-90EB-024A13ECFA44}"/>
                </a:ext>
              </a:extLst>
            </p:cNvPr>
            <p:cNvSpPr/>
            <p:nvPr/>
          </p:nvSpPr>
          <p:spPr>
            <a:xfrm>
              <a:off x="2226224" y="1975365"/>
              <a:ext cx="945658" cy="3108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  <p:sp>
          <p:nvSpPr>
            <p:cNvPr id="674" name="Triangle 673">
              <a:extLst>
                <a:ext uri="{FF2B5EF4-FFF2-40B4-BE49-F238E27FC236}">
                  <a16:creationId xmlns:a16="http://schemas.microsoft.com/office/drawing/2014/main" id="{A74670AD-DFF4-C49A-5F99-7DCD751D87FE}"/>
                </a:ext>
              </a:extLst>
            </p:cNvPr>
            <p:cNvSpPr>
              <a:spLocks/>
            </p:cNvSpPr>
            <p:nvPr/>
          </p:nvSpPr>
          <p:spPr>
            <a:xfrm rot="5400000">
              <a:off x="2147793" y="2066989"/>
              <a:ext cx="292607" cy="124806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</p:grpSp>
      <p:sp>
        <p:nvSpPr>
          <p:cNvPr id="675" name="TextBox 674">
            <a:extLst>
              <a:ext uri="{FF2B5EF4-FFF2-40B4-BE49-F238E27FC236}">
                <a16:creationId xmlns:a16="http://schemas.microsoft.com/office/drawing/2014/main" id="{90BAEA18-C782-BCE2-8ECB-AE2EFC9DF86D}"/>
              </a:ext>
            </a:extLst>
          </p:cNvPr>
          <p:cNvSpPr txBox="1"/>
          <p:nvPr/>
        </p:nvSpPr>
        <p:spPr>
          <a:xfrm>
            <a:off x="1586267" y="5848189"/>
            <a:ext cx="1499739" cy="300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65" dirty="0"/>
              <a:t>Decode &amp; Rename</a:t>
            </a:r>
          </a:p>
        </p:txBody>
      </p:sp>
      <p:sp>
        <p:nvSpPr>
          <p:cNvPr id="676" name="TextBox 675">
            <a:extLst>
              <a:ext uri="{FF2B5EF4-FFF2-40B4-BE49-F238E27FC236}">
                <a16:creationId xmlns:a16="http://schemas.microsoft.com/office/drawing/2014/main" id="{04969C5D-1DC1-D121-809F-7B95A63DC661}"/>
              </a:ext>
            </a:extLst>
          </p:cNvPr>
          <p:cNvSpPr txBox="1"/>
          <p:nvPr/>
        </p:nvSpPr>
        <p:spPr>
          <a:xfrm>
            <a:off x="3292268" y="5848190"/>
            <a:ext cx="736394" cy="300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65" dirty="0"/>
              <a:t>Execute</a:t>
            </a:r>
          </a:p>
        </p:txBody>
      </p:sp>
      <p:sp>
        <p:nvSpPr>
          <p:cNvPr id="677" name="Rectangle 676">
            <a:extLst>
              <a:ext uri="{FF2B5EF4-FFF2-40B4-BE49-F238E27FC236}">
                <a16:creationId xmlns:a16="http://schemas.microsoft.com/office/drawing/2014/main" id="{D13CA1B0-0D2D-E66A-DA31-3184A05E8141}"/>
              </a:ext>
            </a:extLst>
          </p:cNvPr>
          <p:cNvSpPr/>
          <p:nvPr/>
        </p:nvSpPr>
        <p:spPr>
          <a:xfrm>
            <a:off x="7068924" y="6099311"/>
            <a:ext cx="295551" cy="2323409"/>
          </a:xfrm>
          <a:prstGeom prst="rect">
            <a:avLst/>
          </a:prstGeom>
          <a:solidFill>
            <a:schemeClr val="accent5">
              <a:alpha val="28336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6"/>
          </a:p>
        </p:txBody>
      </p:sp>
      <p:sp>
        <p:nvSpPr>
          <p:cNvPr id="678" name="TextBox 677">
            <a:extLst>
              <a:ext uri="{FF2B5EF4-FFF2-40B4-BE49-F238E27FC236}">
                <a16:creationId xmlns:a16="http://schemas.microsoft.com/office/drawing/2014/main" id="{EFCD10B6-4256-F822-3087-92C768FD883C}"/>
              </a:ext>
            </a:extLst>
          </p:cNvPr>
          <p:cNvSpPr txBox="1"/>
          <p:nvPr/>
        </p:nvSpPr>
        <p:spPr>
          <a:xfrm rot="16200000" flipH="1">
            <a:off x="6790945" y="6357994"/>
            <a:ext cx="787421" cy="2701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70" dirty="0" err="1"/>
              <a:t>VMemory</a:t>
            </a:r>
            <a:endParaRPr lang="en-US" sz="1170" dirty="0"/>
          </a:p>
        </p:txBody>
      </p:sp>
      <p:grpSp>
        <p:nvGrpSpPr>
          <p:cNvPr id="679" name="Group 678">
            <a:extLst>
              <a:ext uri="{FF2B5EF4-FFF2-40B4-BE49-F238E27FC236}">
                <a16:creationId xmlns:a16="http://schemas.microsoft.com/office/drawing/2014/main" id="{185C1CD9-AAF1-92CC-34A6-7D234297102A}"/>
              </a:ext>
            </a:extLst>
          </p:cNvPr>
          <p:cNvGrpSpPr>
            <a:grpSpLocks/>
          </p:cNvGrpSpPr>
          <p:nvPr/>
        </p:nvGrpSpPr>
        <p:grpSpPr>
          <a:xfrm rot="5400000">
            <a:off x="6892276" y="7197913"/>
            <a:ext cx="1161695" cy="183921"/>
            <a:chOff x="2226224" y="1975365"/>
            <a:chExt cx="945658" cy="310896"/>
          </a:xfrm>
        </p:grpSpPr>
        <p:sp>
          <p:nvSpPr>
            <p:cNvPr id="680" name="Rectangle 679">
              <a:extLst>
                <a:ext uri="{FF2B5EF4-FFF2-40B4-BE49-F238E27FC236}">
                  <a16:creationId xmlns:a16="http://schemas.microsoft.com/office/drawing/2014/main" id="{4AC419E5-9AD0-81EA-C264-193B4FD36107}"/>
                </a:ext>
              </a:extLst>
            </p:cNvPr>
            <p:cNvSpPr/>
            <p:nvPr/>
          </p:nvSpPr>
          <p:spPr>
            <a:xfrm>
              <a:off x="2226224" y="1975365"/>
              <a:ext cx="945658" cy="3108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  <p:sp>
          <p:nvSpPr>
            <p:cNvPr id="681" name="Triangle 680">
              <a:extLst>
                <a:ext uri="{FF2B5EF4-FFF2-40B4-BE49-F238E27FC236}">
                  <a16:creationId xmlns:a16="http://schemas.microsoft.com/office/drawing/2014/main" id="{DF144CFB-75A1-C1A0-2B2D-883DBBBBC873}"/>
                </a:ext>
              </a:extLst>
            </p:cNvPr>
            <p:cNvSpPr>
              <a:spLocks/>
            </p:cNvSpPr>
            <p:nvPr/>
          </p:nvSpPr>
          <p:spPr>
            <a:xfrm rot="5400000">
              <a:off x="2147793" y="2066989"/>
              <a:ext cx="292607" cy="124806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</p:grpSp>
      <p:sp>
        <p:nvSpPr>
          <p:cNvPr id="682" name="Rectangle 681">
            <a:extLst>
              <a:ext uri="{FF2B5EF4-FFF2-40B4-BE49-F238E27FC236}">
                <a16:creationId xmlns:a16="http://schemas.microsoft.com/office/drawing/2014/main" id="{158C10ED-346C-AB14-A482-2134530B7A55}"/>
              </a:ext>
            </a:extLst>
          </p:cNvPr>
          <p:cNvSpPr/>
          <p:nvPr/>
        </p:nvSpPr>
        <p:spPr>
          <a:xfrm>
            <a:off x="7120406" y="7979102"/>
            <a:ext cx="739981" cy="2269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70" dirty="0">
                <a:solidFill>
                  <a:schemeClr val="tx1"/>
                </a:solidFill>
              </a:rPr>
              <a:t>4KB D$</a:t>
            </a:r>
          </a:p>
        </p:txBody>
      </p:sp>
      <p:cxnSp>
        <p:nvCxnSpPr>
          <p:cNvPr id="683" name="Straight Arrow Connector 682">
            <a:extLst>
              <a:ext uri="{FF2B5EF4-FFF2-40B4-BE49-F238E27FC236}">
                <a16:creationId xmlns:a16="http://schemas.microsoft.com/office/drawing/2014/main" id="{3EB91126-D530-2FE4-C56C-55EF31018CB6}"/>
              </a:ext>
            </a:extLst>
          </p:cNvPr>
          <p:cNvCxnSpPr>
            <a:cxnSpLocks/>
          </p:cNvCxnSpPr>
          <p:nvPr/>
        </p:nvCxnSpPr>
        <p:spPr>
          <a:xfrm>
            <a:off x="7056417" y="6889180"/>
            <a:ext cx="32190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4" name="Straight Arrow Connector 683">
            <a:extLst>
              <a:ext uri="{FF2B5EF4-FFF2-40B4-BE49-F238E27FC236}">
                <a16:creationId xmlns:a16="http://schemas.microsoft.com/office/drawing/2014/main" id="{B3EBDECA-FA7F-29F1-770C-EA812D0D0F15}"/>
              </a:ext>
            </a:extLst>
          </p:cNvPr>
          <p:cNvCxnSpPr>
            <a:cxnSpLocks/>
          </p:cNvCxnSpPr>
          <p:nvPr/>
        </p:nvCxnSpPr>
        <p:spPr>
          <a:xfrm>
            <a:off x="7267214" y="6151169"/>
            <a:ext cx="21707" cy="18314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5" name="Straight Arrow Connector 684">
            <a:extLst>
              <a:ext uri="{FF2B5EF4-FFF2-40B4-BE49-F238E27FC236}">
                <a16:creationId xmlns:a16="http://schemas.microsoft.com/office/drawing/2014/main" id="{A284AAF2-05D8-A890-A78B-40F883787B04}"/>
              </a:ext>
            </a:extLst>
          </p:cNvPr>
          <p:cNvCxnSpPr>
            <a:cxnSpLocks/>
          </p:cNvCxnSpPr>
          <p:nvPr/>
        </p:nvCxnSpPr>
        <p:spPr>
          <a:xfrm>
            <a:off x="7197795" y="7717405"/>
            <a:ext cx="2751" cy="2651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6" name="Straight Arrow Connector 685">
            <a:extLst>
              <a:ext uri="{FF2B5EF4-FFF2-40B4-BE49-F238E27FC236}">
                <a16:creationId xmlns:a16="http://schemas.microsoft.com/office/drawing/2014/main" id="{4521D0F2-4879-E276-D1EE-8ECA0877A2CA}"/>
              </a:ext>
            </a:extLst>
          </p:cNvPr>
          <p:cNvCxnSpPr>
            <a:cxnSpLocks/>
          </p:cNvCxnSpPr>
          <p:nvPr/>
        </p:nvCxnSpPr>
        <p:spPr>
          <a:xfrm>
            <a:off x="7070032" y="7720811"/>
            <a:ext cx="127762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7" name="Trapezoid 686">
            <a:extLst>
              <a:ext uri="{FF2B5EF4-FFF2-40B4-BE49-F238E27FC236}">
                <a16:creationId xmlns:a16="http://schemas.microsoft.com/office/drawing/2014/main" id="{D58746B7-86ED-6EF7-5D9F-0AD32642A7D8}"/>
              </a:ext>
            </a:extLst>
          </p:cNvPr>
          <p:cNvSpPr/>
          <p:nvPr/>
        </p:nvSpPr>
        <p:spPr>
          <a:xfrm rot="5400000">
            <a:off x="7671247" y="7072927"/>
            <a:ext cx="416793" cy="134223"/>
          </a:xfrm>
          <a:prstGeom prst="trapezoi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24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688" name="Straight Arrow Connector 687">
            <a:extLst>
              <a:ext uri="{FF2B5EF4-FFF2-40B4-BE49-F238E27FC236}">
                <a16:creationId xmlns:a16="http://schemas.microsoft.com/office/drawing/2014/main" id="{897E19FE-B394-0841-4397-F0745BD4E58D}"/>
              </a:ext>
            </a:extLst>
          </p:cNvPr>
          <p:cNvCxnSpPr>
            <a:cxnSpLocks/>
          </p:cNvCxnSpPr>
          <p:nvPr/>
        </p:nvCxnSpPr>
        <p:spPr>
          <a:xfrm flipV="1">
            <a:off x="7577135" y="7064813"/>
            <a:ext cx="237599" cy="2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9" name="Straight Arrow Connector 688">
            <a:extLst>
              <a:ext uri="{FF2B5EF4-FFF2-40B4-BE49-F238E27FC236}">
                <a16:creationId xmlns:a16="http://schemas.microsoft.com/office/drawing/2014/main" id="{EA8B2F0A-F562-40AE-90AB-61A4CBC78390}"/>
              </a:ext>
            </a:extLst>
          </p:cNvPr>
          <p:cNvCxnSpPr>
            <a:cxnSpLocks/>
          </p:cNvCxnSpPr>
          <p:nvPr/>
        </p:nvCxnSpPr>
        <p:spPr>
          <a:xfrm>
            <a:off x="7721448" y="7243153"/>
            <a:ext cx="0" cy="735949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Straight Arrow Connector 689">
            <a:extLst>
              <a:ext uri="{FF2B5EF4-FFF2-40B4-BE49-F238E27FC236}">
                <a16:creationId xmlns:a16="http://schemas.microsoft.com/office/drawing/2014/main" id="{009CC6A2-E301-6541-5363-501BA378E03C}"/>
              </a:ext>
            </a:extLst>
          </p:cNvPr>
          <p:cNvCxnSpPr>
            <a:cxnSpLocks/>
          </p:cNvCxnSpPr>
          <p:nvPr/>
        </p:nvCxnSpPr>
        <p:spPr>
          <a:xfrm>
            <a:off x="7717938" y="7252960"/>
            <a:ext cx="92966" cy="55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Straight Connector 690">
            <a:extLst>
              <a:ext uri="{FF2B5EF4-FFF2-40B4-BE49-F238E27FC236}">
                <a16:creationId xmlns:a16="http://schemas.microsoft.com/office/drawing/2014/main" id="{6AFFD24C-4F95-681E-A4CF-7B5BA38DCEB7}"/>
              </a:ext>
            </a:extLst>
          </p:cNvPr>
          <p:cNvCxnSpPr>
            <a:cxnSpLocks/>
            <a:stCxn id="687" idx="0"/>
          </p:cNvCxnSpPr>
          <p:nvPr/>
        </p:nvCxnSpPr>
        <p:spPr>
          <a:xfrm flipV="1">
            <a:off x="7946754" y="7140038"/>
            <a:ext cx="163927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Straight Connector 691">
            <a:extLst>
              <a:ext uri="{FF2B5EF4-FFF2-40B4-BE49-F238E27FC236}">
                <a16:creationId xmlns:a16="http://schemas.microsoft.com/office/drawing/2014/main" id="{597A4C50-2976-CB55-5E33-9D2507485B80}"/>
              </a:ext>
            </a:extLst>
          </p:cNvPr>
          <p:cNvCxnSpPr>
            <a:cxnSpLocks/>
          </p:cNvCxnSpPr>
          <p:nvPr/>
        </p:nvCxnSpPr>
        <p:spPr>
          <a:xfrm>
            <a:off x="8110686" y="6153875"/>
            <a:ext cx="3350" cy="214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3" name="TextBox 692">
            <a:extLst>
              <a:ext uri="{FF2B5EF4-FFF2-40B4-BE49-F238E27FC236}">
                <a16:creationId xmlns:a16="http://schemas.microsoft.com/office/drawing/2014/main" id="{F5651B67-F184-1E1C-A63F-F55A057D8C1F}"/>
              </a:ext>
            </a:extLst>
          </p:cNvPr>
          <p:cNvSpPr txBox="1"/>
          <p:nvPr/>
        </p:nvSpPr>
        <p:spPr>
          <a:xfrm rot="16200000" flipH="1">
            <a:off x="7385708" y="6416709"/>
            <a:ext cx="898003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70" dirty="0" err="1"/>
              <a:t>VWriteback</a:t>
            </a:r>
            <a:endParaRPr lang="en-US" sz="1170" dirty="0"/>
          </a:p>
        </p:txBody>
      </p:sp>
      <p:cxnSp>
        <p:nvCxnSpPr>
          <p:cNvPr id="694" name="Straight Connector 693">
            <a:extLst>
              <a:ext uri="{FF2B5EF4-FFF2-40B4-BE49-F238E27FC236}">
                <a16:creationId xmlns:a16="http://schemas.microsoft.com/office/drawing/2014/main" id="{0EAF295D-A73F-1431-10E6-65D856F0B463}"/>
              </a:ext>
            </a:extLst>
          </p:cNvPr>
          <p:cNvCxnSpPr>
            <a:cxnSpLocks/>
          </p:cNvCxnSpPr>
          <p:nvPr/>
        </p:nvCxnSpPr>
        <p:spPr>
          <a:xfrm>
            <a:off x="7572511" y="7513935"/>
            <a:ext cx="390440" cy="17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5" name="Rectangle 694">
            <a:extLst>
              <a:ext uri="{FF2B5EF4-FFF2-40B4-BE49-F238E27FC236}">
                <a16:creationId xmlns:a16="http://schemas.microsoft.com/office/drawing/2014/main" id="{34370C2E-5BE2-52C4-8DE6-790BEED8237F}"/>
              </a:ext>
            </a:extLst>
          </p:cNvPr>
          <p:cNvSpPr/>
          <p:nvPr/>
        </p:nvSpPr>
        <p:spPr>
          <a:xfrm>
            <a:off x="4635109" y="6097423"/>
            <a:ext cx="1079919" cy="2324703"/>
          </a:xfrm>
          <a:prstGeom prst="rect">
            <a:avLst/>
          </a:prstGeom>
          <a:solidFill>
            <a:schemeClr val="accent5">
              <a:alpha val="28336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6"/>
          </a:p>
        </p:txBody>
      </p:sp>
      <p:cxnSp>
        <p:nvCxnSpPr>
          <p:cNvPr id="696" name="Straight Arrow Connector 695">
            <a:extLst>
              <a:ext uri="{FF2B5EF4-FFF2-40B4-BE49-F238E27FC236}">
                <a16:creationId xmlns:a16="http://schemas.microsoft.com/office/drawing/2014/main" id="{201594AF-57A4-B3EE-BF3C-8D21F19B1ECB}"/>
              </a:ext>
            </a:extLst>
          </p:cNvPr>
          <p:cNvCxnSpPr>
            <a:cxnSpLocks/>
          </p:cNvCxnSpPr>
          <p:nvPr/>
        </p:nvCxnSpPr>
        <p:spPr>
          <a:xfrm>
            <a:off x="5368135" y="6623503"/>
            <a:ext cx="344459" cy="34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7" name="Trapezoid 696">
            <a:extLst>
              <a:ext uri="{FF2B5EF4-FFF2-40B4-BE49-F238E27FC236}">
                <a16:creationId xmlns:a16="http://schemas.microsoft.com/office/drawing/2014/main" id="{D191D61F-DBB5-C085-C1F6-939A723223DB}"/>
              </a:ext>
            </a:extLst>
          </p:cNvPr>
          <p:cNvSpPr/>
          <p:nvPr/>
        </p:nvSpPr>
        <p:spPr>
          <a:xfrm rot="5400000">
            <a:off x="5189858" y="6556393"/>
            <a:ext cx="416793" cy="134223"/>
          </a:xfrm>
          <a:prstGeom prst="trapezoi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24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698" name="Straight Arrow Connector 697">
            <a:extLst>
              <a:ext uri="{FF2B5EF4-FFF2-40B4-BE49-F238E27FC236}">
                <a16:creationId xmlns:a16="http://schemas.microsoft.com/office/drawing/2014/main" id="{A254184B-870E-F010-1B6D-9B6530D1109A}"/>
              </a:ext>
            </a:extLst>
          </p:cNvPr>
          <p:cNvCxnSpPr>
            <a:cxnSpLocks/>
          </p:cNvCxnSpPr>
          <p:nvPr/>
        </p:nvCxnSpPr>
        <p:spPr>
          <a:xfrm>
            <a:off x="5364446" y="7549241"/>
            <a:ext cx="357773" cy="65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9" name="Trapezoid 698">
            <a:extLst>
              <a:ext uri="{FF2B5EF4-FFF2-40B4-BE49-F238E27FC236}">
                <a16:creationId xmlns:a16="http://schemas.microsoft.com/office/drawing/2014/main" id="{9B9F40A3-D65B-D3E3-5F74-86F7F6A05237}"/>
              </a:ext>
            </a:extLst>
          </p:cNvPr>
          <p:cNvSpPr/>
          <p:nvPr/>
        </p:nvSpPr>
        <p:spPr>
          <a:xfrm rot="5400000">
            <a:off x="5193235" y="7459666"/>
            <a:ext cx="416793" cy="134223"/>
          </a:xfrm>
          <a:prstGeom prst="trapezoi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24" dirty="0">
                <a:solidFill>
                  <a:schemeClr val="tx1"/>
                </a:solidFill>
              </a:rPr>
              <a:t>MUX</a:t>
            </a:r>
          </a:p>
        </p:txBody>
      </p:sp>
      <p:grpSp>
        <p:nvGrpSpPr>
          <p:cNvPr id="700" name="Group 699">
            <a:extLst>
              <a:ext uri="{FF2B5EF4-FFF2-40B4-BE49-F238E27FC236}">
                <a16:creationId xmlns:a16="http://schemas.microsoft.com/office/drawing/2014/main" id="{51B52783-5E16-2A2E-49F7-44536DEBA1F5}"/>
              </a:ext>
            </a:extLst>
          </p:cNvPr>
          <p:cNvGrpSpPr/>
          <p:nvPr/>
        </p:nvGrpSpPr>
        <p:grpSpPr>
          <a:xfrm>
            <a:off x="4806597" y="7739586"/>
            <a:ext cx="887678" cy="472518"/>
            <a:chOff x="4514085" y="5932768"/>
            <a:chExt cx="910202" cy="484508"/>
          </a:xfrm>
        </p:grpSpPr>
        <p:grpSp>
          <p:nvGrpSpPr>
            <p:cNvPr id="701" name="Group 700">
              <a:extLst>
                <a:ext uri="{FF2B5EF4-FFF2-40B4-BE49-F238E27FC236}">
                  <a16:creationId xmlns:a16="http://schemas.microsoft.com/office/drawing/2014/main" id="{9E267974-2CC6-410A-B3D1-C32631534218}"/>
                </a:ext>
              </a:extLst>
            </p:cNvPr>
            <p:cNvGrpSpPr/>
            <p:nvPr/>
          </p:nvGrpSpPr>
          <p:grpSpPr>
            <a:xfrm>
              <a:off x="4514085" y="5978221"/>
              <a:ext cx="910202" cy="439055"/>
              <a:chOff x="4080960" y="5797770"/>
              <a:chExt cx="910202" cy="439055"/>
            </a:xfrm>
          </p:grpSpPr>
          <p:sp>
            <p:nvSpPr>
              <p:cNvPr id="703" name="Rectangle 702">
                <a:extLst>
                  <a:ext uri="{FF2B5EF4-FFF2-40B4-BE49-F238E27FC236}">
                    <a16:creationId xmlns:a16="http://schemas.microsoft.com/office/drawing/2014/main" id="{18D73444-6A37-C132-5F82-08EDEE449F00}"/>
                  </a:ext>
                </a:extLst>
              </p:cNvPr>
              <p:cNvSpPr/>
              <p:nvPr/>
            </p:nvSpPr>
            <p:spPr>
              <a:xfrm>
                <a:off x="4125700" y="5797770"/>
                <a:ext cx="729270" cy="41039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365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4" name="TextBox 703">
                <a:extLst>
                  <a:ext uri="{FF2B5EF4-FFF2-40B4-BE49-F238E27FC236}">
                    <a16:creationId xmlns:a16="http://schemas.microsoft.com/office/drawing/2014/main" id="{87D7BB4B-CBCF-3440-AA98-8C11CE8DB606}"/>
                  </a:ext>
                </a:extLst>
              </p:cNvPr>
              <p:cNvSpPr txBox="1"/>
              <p:nvPr/>
            </p:nvSpPr>
            <p:spPr>
              <a:xfrm>
                <a:off x="4080960" y="5898271"/>
                <a:ext cx="91020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80" dirty="0"/>
                  <a:t>Forwarding Buffer</a:t>
                </a:r>
                <a:endParaRPr lang="en-US" sz="1024" dirty="0"/>
              </a:p>
            </p:txBody>
          </p:sp>
          <p:grpSp>
            <p:nvGrpSpPr>
              <p:cNvPr id="705" name="Group 704">
                <a:extLst>
                  <a:ext uri="{FF2B5EF4-FFF2-40B4-BE49-F238E27FC236}">
                    <a16:creationId xmlns:a16="http://schemas.microsoft.com/office/drawing/2014/main" id="{882059DB-7798-5105-5A9F-554ABB0E16B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175600" y="5842022"/>
                <a:ext cx="457200" cy="72409"/>
                <a:chOff x="2226224" y="1975365"/>
                <a:chExt cx="945658" cy="310896"/>
              </a:xfrm>
            </p:grpSpPr>
            <p:sp>
              <p:nvSpPr>
                <p:cNvPr id="706" name="Rectangle 705">
                  <a:extLst>
                    <a:ext uri="{FF2B5EF4-FFF2-40B4-BE49-F238E27FC236}">
                      <a16:creationId xmlns:a16="http://schemas.microsoft.com/office/drawing/2014/main" id="{B8827810-D296-2EBF-7073-EF0E2C0D2557}"/>
                    </a:ext>
                  </a:extLst>
                </p:cNvPr>
                <p:cNvSpPr/>
                <p:nvPr/>
              </p:nvSpPr>
              <p:spPr>
                <a:xfrm>
                  <a:off x="2226224" y="1975365"/>
                  <a:ext cx="945658" cy="31089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6"/>
                </a:p>
              </p:txBody>
            </p:sp>
            <p:sp>
              <p:nvSpPr>
                <p:cNvPr id="707" name="Triangle 706">
                  <a:extLst>
                    <a:ext uri="{FF2B5EF4-FFF2-40B4-BE49-F238E27FC236}">
                      <a16:creationId xmlns:a16="http://schemas.microsoft.com/office/drawing/2014/main" id="{CDBC9CC3-7FDB-1397-FCC4-47EC77680A87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5400000">
                  <a:off x="2147793" y="2066989"/>
                  <a:ext cx="292607" cy="124806"/>
                </a:xfrm>
                <a:prstGeom prst="triangle">
                  <a:avLst/>
                </a:prstGeom>
                <a:solidFill>
                  <a:schemeClr val="bg2">
                    <a:lumMod val="75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6"/>
                </a:p>
              </p:txBody>
            </p:sp>
          </p:grpSp>
        </p:grpSp>
        <p:sp>
          <p:nvSpPr>
            <p:cNvPr id="702" name="TextBox 701">
              <a:extLst>
                <a:ext uri="{FF2B5EF4-FFF2-40B4-BE49-F238E27FC236}">
                  <a16:creationId xmlns:a16="http://schemas.microsoft.com/office/drawing/2014/main" id="{3AEEF346-E26E-4DD6-46B0-A89886209DDD}"/>
                </a:ext>
              </a:extLst>
            </p:cNvPr>
            <p:cNvSpPr txBox="1"/>
            <p:nvPr/>
          </p:nvSpPr>
          <p:spPr>
            <a:xfrm>
              <a:off x="4995477" y="5932768"/>
              <a:ext cx="370156" cy="233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78" dirty="0"/>
                <a:t>16B</a:t>
              </a:r>
            </a:p>
          </p:txBody>
        </p:sp>
      </p:grpSp>
      <p:cxnSp>
        <p:nvCxnSpPr>
          <p:cNvPr id="708" name="Straight Connector 707">
            <a:extLst>
              <a:ext uri="{FF2B5EF4-FFF2-40B4-BE49-F238E27FC236}">
                <a16:creationId xmlns:a16="http://schemas.microsoft.com/office/drawing/2014/main" id="{CA5D550E-99DA-3978-9E5A-0D2A38D50773}"/>
              </a:ext>
            </a:extLst>
          </p:cNvPr>
          <p:cNvCxnSpPr>
            <a:cxnSpLocks/>
          </p:cNvCxnSpPr>
          <p:nvPr/>
        </p:nvCxnSpPr>
        <p:spPr>
          <a:xfrm>
            <a:off x="3677662" y="8293676"/>
            <a:ext cx="44330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9" name="Straight Connector 708">
            <a:extLst>
              <a:ext uri="{FF2B5EF4-FFF2-40B4-BE49-F238E27FC236}">
                <a16:creationId xmlns:a16="http://schemas.microsoft.com/office/drawing/2014/main" id="{6B552028-DA04-6FE0-2D94-E5B5AB463BDA}"/>
              </a:ext>
            </a:extLst>
          </p:cNvPr>
          <p:cNvCxnSpPr>
            <a:cxnSpLocks/>
          </p:cNvCxnSpPr>
          <p:nvPr/>
        </p:nvCxnSpPr>
        <p:spPr>
          <a:xfrm flipV="1">
            <a:off x="4739507" y="8014831"/>
            <a:ext cx="0" cy="2825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Straight Arrow Connector 709">
            <a:extLst>
              <a:ext uri="{FF2B5EF4-FFF2-40B4-BE49-F238E27FC236}">
                <a16:creationId xmlns:a16="http://schemas.microsoft.com/office/drawing/2014/main" id="{3CFBEB68-3FAB-ED76-0B3A-60DB52BCA0C1}"/>
              </a:ext>
            </a:extLst>
          </p:cNvPr>
          <p:cNvCxnSpPr>
            <a:cxnSpLocks/>
          </p:cNvCxnSpPr>
          <p:nvPr/>
        </p:nvCxnSpPr>
        <p:spPr>
          <a:xfrm>
            <a:off x="4738230" y="8022236"/>
            <a:ext cx="991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Straight Connector 710">
            <a:extLst>
              <a:ext uri="{FF2B5EF4-FFF2-40B4-BE49-F238E27FC236}">
                <a16:creationId xmlns:a16="http://schemas.microsoft.com/office/drawing/2014/main" id="{3EB52FF8-F05E-EBEA-847B-36395D26BDA1}"/>
              </a:ext>
            </a:extLst>
          </p:cNvPr>
          <p:cNvCxnSpPr>
            <a:cxnSpLocks/>
          </p:cNvCxnSpPr>
          <p:nvPr/>
        </p:nvCxnSpPr>
        <p:spPr>
          <a:xfrm flipH="1" flipV="1">
            <a:off x="4995746" y="6149898"/>
            <a:ext cx="3114213" cy="30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Straight Connector 711">
            <a:extLst>
              <a:ext uri="{FF2B5EF4-FFF2-40B4-BE49-F238E27FC236}">
                <a16:creationId xmlns:a16="http://schemas.microsoft.com/office/drawing/2014/main" id="{575D29BA-DE14-B5D3-73F1-1C1178089B6E}"/>
              </a:ext>
            </a:extLst>
          </p:cNvPr>
          <p:cNvCxnSpPr>
            <a:cxnSpLocks/>
          </p:cNvCxnSpPr>
          <p:nvPr/>
        </p:nvCxnSpPr>
        <p:spPr>
          <a:xfrm>
            <a:off x="4644078" y="7940598"/>
            <a:ext cx="1484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3" name="Straight Connector 712">
            <a:extLst>
              <a:ext uri="{FF2B5EF4-FFF2-40B4-BE49-F238E27FC236}">
                <a16:creationId xmlns:a16="http://schemas.microsoft.com/office/drawing/2014/main" id="{DDC119B7-CF34-DFD4-5204-25C456345FEF}"/>
              </a:ext>
            </a:extLst>
          </p:cNvPr>
          <p:cNvCxnSpPr>
            <a:cxnSpLocks/>
          </p:cNvCxnSpPr>
          <p:nvPr/>
        </p:nvCxnSpPr>
        <p:spPr>
          <a:xfrm>
            <a:off x="4644198" y="7826182"/>
            <a:ext cx="1482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4" name="Straight Connector 713">
            <a:extLst>
              <a:ext uri="{FF2B5EF4-FFF2-40B4-BE49-F238E27FC236}">
                <a16:creationId xmlns:a16="http://schemas.microsoft.com/office/drawing/2014/main" id="{C90AD80F-AC86-1F16-1326-D9589CBA4C36}"/>
              </a:ext>
            </a:extLst>
          </p:cNvPr>
          <p:cNvCxnSpPr>
            <a:cxnSpLocks/>
          </p:cNvCxnSpPr>
          <p:nvPr/>
        </p:nvCxnSpPr>
        <p:spPr>
          <a:xfrm flipV="1">
            <a:off x="4792477" y="6619021"/>
            <a:ext cx="0" cy="1326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5" name="Straight Connector 714">
            <a:extLst>
              <a:ext uri="{FF2B5EF4-FFF2-40B4-BE49-F238E27FC236}">
                <a16:creationId xmlns:a16="http://schemas.microsoft.com/office/drawing/2014/main" id="{949B09DB-7A95-E065-8131-41D63E466276}"/>
              </a:ext>
            </a:extLst>
          </p:cNvPr>
          <p:cNvCxnSpPr>
            <a:cxnSpLocks/>
          </p:cNvCxnSpPr>
          <p:nvPr/>
        </p:nvCxnSpPr>
        <p:spPr>
          <a:xfrm flipH="1" flipV="1">
            <a:off x="4784790" y="6619021"/>
            <a:ext cx="540796" cy="1096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" name="Straight Connector 715">
            <a:extLst>
              <a:ext uri="{FF2B5EF4-FFF2-40B4-BE49-F238E27FC236}">
                <a16:creationId xmlns:a16="http://schemas.microsoft.com/office/drawing/2014/main" id="{1081C0E2-9BC6-39BF-F53C-CEE2C38CE844}"/>
              </a:ext>
            </a:extLst>
          </p:cNvPr>
          <p:cNvCxnSpPr>
            <a:cxnSpLocks/>
          </p:cNvCxnSpPr>
          <p:nvPr/>
        </p:nvCxnSpPr>
        <p:spPr>
          <a:xfrm flipH="1" flipV="1">
            <a:off x="4794003" y="7571043"/>
            <a:ext cx="540796" cy="1096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" name="Straight Connector 716">
            <a:extLst>
              <a:ext uri="{FF2B5EF4-FFF2-40B4-BE49-F238E27FC236}">
                <a16:creationId xmlns:a16="http://schemas.microsoft.com/office/drawing/2014/main" id="{C9BA5C36-AABD-3CF5-FB6F-175E96D541AD}"/>
              </a:ext>
            </a:extLst>
          </p:cNvPr>
          <p:cNvCxnSpPr>
            <a:cxnSpLocks/>
          </p:cNvCxnSpPr>
          <p:nvPr/>
        </p:nvCxnSpPr>
        <p:spPr>
          <a:xfrm flipV="1">
            <a:off x="5082872" y="6718610"/>
            <a:ext cx="2084" cy="10720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Straight Connector 717">
            <a:extLst>
              <a:ext uri="{FF2B5EF4-FFF2-40B4-BE49-F238E27FC236}">
                <a16:creationId xmlns:a16="http://schemas.microsoft.com/office/drawing/2014/main" id="{4FFDA8D1-C6E3-52ED-FB84-0606C541B773}"/>
              </a:ext>
            </a:extLst>
          </p:cNvPr>
          <p:cNvCxnSpPr>
            <a:cxnSpLocks/>
          </p:cNvCxnSpPr>
          <p:nvPr/>
        </p:nvCxnSpPr>
        <p:spPr>
          <a:xfrm flipH="1" flipV="1">
            <a:off x="5126239" y="7681019"/>
            <a:ext cx="207038" cy="1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" name="Straight Connector 718">
            <a:extLst>
              <a:ext uri="{FF2B5EF4-FFF2-40B4-BE49-F238E27FC236}">
                <a16:creationId xmlns:a16="http://schemas.microsoft.com/office/drawing/2014/main" id="{C8F0CFB1-726E-4436-5646-9E2FE5CB596B}"/>
              </a:ext>
            </a:extLst>
          </p:cNvPr>
          <p:cNvCxnSpPr>
            <a:cxnSpLocks/>
          </p:cNvCxnSpPr>
          <p:nvPr/>
        </p:nvCxnSpPr>
        <p:spPr>
          <a:xfrm flipH="1">
            <a:off x="5090315" y="6722951"/>
            <a:ext cx="235271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" name="Straight Connector 719">
            <a:extLst>
              <a:ext uri="{FF2B5EF4-FFF2-40B4-BE49-F238E27FC236}">
                <a16:creationId xmlns:a16="http://schemas.microsoft.com/office/drawing/2014/main" id="{13EFA938-8588-A8CE-E219-A4AE5CB5FBD1}"/>
              </a:ext>
            </a:extLst>
          </p:cNvPr>
          <p:cNvCxnSpPr>
            <a:cxnSpLocks/>
          </p:cNvCxnSpPr>
          <p:nvPr/>
        </p:nvCxnSpPr>
        <p:spPr>
          <a:xfrm flipH="1">
            <a:off x="5122243" y="7681018"/>
            <a:ext cx="918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" name="Straight Connector 720">
            <a:extLst>
              <a:ext uri="{FF2B5EF4-FFF2-40B4-BE49-F238E27FC236}">
                <a16:creationId xmlns:a16="http://schemas.microsoft.com/office/drawing/2014/main" id="{416C8D3F-FAD7-A5A1-B033-F3BCAC649DF9}"/>
              </a:ext>
            </a:extLst>
          </p:cNvPr>
          <p:cNvCxnSpPr>
            <a:cxnSpLocks/>
          </p:cNvCxnSpPr>
          <p:nvPr/>
        </p:nvCxnSpPr>
        <p:spPr>
          <a:xfrm flipV="1">
            <a:off x="5129552" y="7681018"/>
            <a:ext cx="1" cy="1037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" name="Straight Connector 721">
            <a:extLst>
              <a:ext uri="{FF2B5EF4-FFF2-40B4-BE49-F238E27FC236}">
                <a16:creationId xmlns:a16="http://schemas.microsoft.com/office/drawing/2014/main" id="{716DEE9B-DACB-DCFC-2EED-5D2C7C5599DE}"/>
              </a:ext>
            </a:extLst>
          </p:cNvPr>
          <p:cNvCxnSpPr>
            <a:cxnSpLocks/>
          </p:cNvCxnSpPr>
          <p:nvPr/>
        </p:nvCxnSpPr>
        <p:spPr>
          <a:xfrm>
            <a:off x="4994723" y="6154826"/>
            <a:ext cx="1023" cy="13109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Straight Connector 722">
            <a:extLst>
              <a:ext uri="{FF2B5EF4-FFF2-40B4-BE49-F238E27FC236}">
                <a16:creationId xmlns:a16="http://schemas.microsoft.com/office/drawing/2014/main" id="{7B37465A-85C1-70DE-96E8-52790B24023C}"/>
              </a:ext>
            </a:extLst>
          </p:cNvPr>
          <p:cNvCxnSpPr>
            <a:cxnSpLocks/>
          </p:cNvCxnSpPr>
          <p:nvPr/>
        </p:nvCxnSpPr>
        <p:spPr>
          <a:xfrm flipH="1">
            <a:off x="5001322" y="7463787"/>
            <a:ext cx="331954" cy="1498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" name="Straight Connector 723">
            <a:extLst>
              <a:ext uri="{FF2B5EF4-FFF2-40B4-BE49-F238E27FC236}">
                <a16:creationId xmlns:a16="http://schemas.microsoft.com/office/drawing/2014/main" id="{15A213A8-8188-2CE5-AF3B-EE488698F68F}"/>
              </a:ext>
            </a:extLst>
          </p:cNvPr>
          <p:cNvCxnSpPr>
            <a:cxnSpLocks/>
          </p:cNvCxnSpPr>
          <p:nvPr/>
        </p:nvCxnSpPr>
        <p:spPr>
          <a:xfrm flipH="1">
            <a:off x="5001322" y="6509794"/>
            <a:ext cx="333144" cy="2518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5" name="TextBox 724">
            <a:extLst>
              <a:ext uri="{FF2B5EF4-FFF2-40B4-BE49-F238E27FC236}">
                <a16:creationId xmlns:a16="http://schemas.microsoft.com/office/drawing/2014/main" id="{75E1CB56-71C7-7BC5-D044-E34BD87F6139}"/>
              </a:ext>
            </a:extLst>
          </p:cNvPr>
          <p:cNvSpPr txBox="1"/>
          <p:nvPr/>
        </p:nvSpPr>
        <p:spPr>
          <a:xfrm>
            <a:off x="5005875" y="6128582"/>
            <a:ext cx="616892" cy="300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65" dirty="0" err="1"/>
              <a:t>VGate</a:t>
            </a:r>
            <a:endParaRPr lang="en-US" sz="1365" dirty="0"/>
          </a:p>
        </p:txBody>
      </p:sp>
      <p:cxnSp>
        <p:nvCxnSpPr>
          <p:cNvPr id="726" name="Straight Connector 725">
            <a:extLst>
              <a:ext uri="{FF2B5EF4-FFF2-40B4-BE49-F238E27FC236}">
                <a16:creationId xmlns:a16="http://schemas.microsoft.com/office/drawing/2014/main" id="{0626B509-45DC-918A-750B-2C4B081E09EC}"/>
              </a:ext>
            </a:extLst>
          </p:cNvPr>
          <p:cNvCxnSpPr>
            <a:cxnSpLocks/>
          </p:cNvCxnSpPr>
          <p:nvPr/>
        </p:nvCxnSpPr>
        <p:spPr>
          <a:xfrm>
            <a:off x="3566578" y="8376755"/>
            <a:ext cx="4398102" cy="66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7" name="Straight Connector 726">
            <a:extLst>
              <a:ext uri="{FF2B5EF4-FFF2-40B4-BE49-F238E27FC236}">
                <a16:creationId xmlns:a16="http://schemas.microsoft.com/office/drawing/2014/main" id="{F36D020E-C0EE-F8D4-3804-32AA0D2C3A83}"/>
              </a:ext>
            </a:extLst>
          </p:cNvPr>
          <p:cNvCxnSpPr>
            <a:cxnSpLocks/>
          </p:cNvCxnSpPr>
          <p:nvPr/>
        </p:nvCxnSpPr>
        <p:spPr>
          <a:xfrm>
            <a:off x="7959106" y="7508046"/>
            <a:ext cx="0" cy="8802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8" name="Freeform 727">
            <a:extLst>
              <a:ext uri="{FF2B5EF4-FFF2-40B4-BE49-F238E27FC236}">
                <a16:creationId xmlns:a16="http://schemas.microsoft.com/office/drawing/2014/main" id="{B9BEE7AF-B307-F70B-402A-D58020F9B2B6}"/>
              </a:ext>
            </a:extLst>
          </p:cNvPr>
          <p:cNvSpPr/>
          <p:nvPr/>
        </p:nvSpPr>
        <p:spPr>
          <a:xfrm>
            <a:off x="3017840" y="6527531"/>
            <a:ext cx="126654" cy="976047"/>
          </a:xfrm>
          <a:custGeom>
            <a:avLst/>
            <a:gdLst>
              <a:gd name="connsiteX0" fmla="*/ 0 w 136849"/>
              <a:gd name="connsiteY0" fmla="*/ 1250302 h 1250302"/>
              <a:gd name="connsiteX1" fmla="*/ 136849 w 136849"/>
              <a:gd name="connsiteY1" fmla="*/ 1250302 h 1250302"/>
              <a:gd name="connsiteX2" fmla="*/ 136849 w 136849"/>
              <a:gd name="connsiteY2" fmla="*/ 0 h 1250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849" h="1250302">
                <a:moveTo>
                  <a:pt x="0" y="1250302"/>
                </a:moveTo>
                <a:lnTo>
                  <a:pt x="136849" y="1250302"/>
                </a:lnTo>
                <a:lnTo>
                  <a:pt x="136849" y="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6"/>
          </a:p>
        </p:txBody>
      </p:sp>
      <p:sp>
        <p:nvSpPr>
          <p:cNvPr id="729" name="Freeform 728">
            <a:extLst>
              <a:ext uri="{FF2B5EF4-FFF2-40B4-BE49-F238E27FC236}">
                <a16:creationId xmlns:a16="http://schemas.microsoft.com/office/drawing/2014/main" id="{416C2D50-2CE9-38B4-B6E8-1AA3A53F6D6F}"/>
              </a:ext>
            </a:extLst>
          </p:cNvPr>
          <p:cNvSpPr/>
          <p:nvPr/>
        </p:nvSpPr>
        <p:spPr>
          <a:xfrm rot="10800000">
            <a:off x="3317698" y="6967944"/>
            <a:ext cx="170448" cy="771641"/>
          </a:xfrm>
          <a:custGeom>
            <a:avLst/>
            <a:gdLst>
              <a:gd name="connsiteX0" fmla="*/ 0 w 136849"/>
              <a:gd name="connsiteY0" fmla="*/ 1250302 h 1250302"/>
              <a:gd name="connsiteX1" fmla="*/ 136849 w 136849"/>
              <a:gd name="connsiteY1" fmla="*/ 1250302 h 1250302"/>
              <a:gd name="connsiteX2" fmla="*/ 136849 w 136849"/>
              <a:gd name="connsiteY2" fmla="*/ 0 h 1250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849" h="1250302">
                <a:moveTo>
                  <a:pt x="0" y="1250302"/>
                </a:moveTo>
                <a:lnTo>
                  <a:pt x="136849" y="1250302"/>
                </a:lnTo>
                <a:lnTo>
                  <a:pt x="136849" y="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6"/>
          </a:p>
        </p:txBody>
      </p:sp>
      <p:grpSp>
        <p:nvGrpSpPr>
          <p:cNvPr id="730" name="Group 729">
            <a:extLst>
              <a:ext uri="{FF2B5EF4-FFF2-40B4-BE49-F238E27FC236}">
                <a16:creationId xmlns:a16="http://schemas.microsoft.com/office/drawing/2014/main" id="{EE44327E-FB9E-39B0-1E41-61171917035B}"/>
              </a:ext>
            </a:extLst>
          </p:cNvPr>
          <p:cNvGrpSpPr/>
          <p:nvPr/>
        </p:nvGrpSpPr>
        <p:grpSpPr>
          <a:xfrm>
            <a:off x="5216709" y="6878902"/>
            <a:ext cx="505307" cy="430413"/>
            <a:chOff x="4080960" y="5797770"/>
            <a:chExt cx="518129" cy="441335"/>
          </a:xfrm>
        </p:grpSpPr>
        <p:sp>
          <p:nvSpPr>
            <p:cNvPr id="731" name="Rectangle 730">
              <a:extLst>
                <a:ext uri="{FF2B5EF4-FFF2-40B4-BE49-F238E27FC236}">
                  <a16:creationId xmlns:a16="http://schemas.microsoft.com/office/drawing/2014/main" id="{F53B1B1C-5EA5-BC97-358C-C37B40C092FC}"/>
                </a:ext>
              </a:extLst>
            </p:cNvPr>
            <p:cNvSpPr/>
            <p:nvPr/>
          </p:nvSpPr>
          <p:spPr>
            <a:xfrm>
              <a:off x="4125700" y="5797770"/>
              <a:ext cx="369909" cy="41039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365" dirty="0">
                <a:solidFill>
                  <a:schemeClr val="tx1"/>
                </a:solidFill>
              </a:endParaRPr>
            </a:p>
          </p:txBody>
        </p:sp>
        <p:sp>
          <p:nvSpPr>
            <p:cNvPr id="732" name="TextBox 731">
              <a:extLst>
                <a:ext uri="{FF2B5EF4-FFF2-40B4-BE49-F238E27FC236}">
                  <a16:creationId xmlns:a16="http://schemas.microsoft.com/office/drawing/2014/main" id="{FCE6CE67-BA2A-BBA7-89A1-533919505BE4}"/>
                </a:ext>
              </a:extLst>
            </p:cNvPr>
            <p:cNvSpPr txBox="1"/>
            <p:nvPr/>
          </p:nvSpPr>
          <p:spPr>
            <a:xfrm>
              <a:off x="4080960" y="5898271"/>
              <a:ext cx="518129" cy="3408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80" dirty="0" err="1"/>
                <a:t>Xdata</a:t>
              </a:r>
              <a:r>
                <a:rPr lang="en-US" sz="780" dirty="0"/>
                <a:t> </a:t>
              </a:r>
            </a:p>
            <a:p>
              <a:r>
                <a:rPr lang="en-US" sz="780" dirty="0"/>
                <a:t>buffer</a:t>
              </a:r>
              <a:endParaRPr lang="en-US" sz="1024" dirty="0"/>
            </a:p>
          </p:txBody>
        </p:sp>
        <p:grpSp>
          <p:nvGrpSpPr>
            <p:cNvPr id="733" name="Group 732">
              <a:extLst>
                <a:ext uri="{FF2B5EF4-FFF2-40B4-BE49-F238E27FC236}">
                  <a16:creationId xmlns:a16="http://schemas.microsoft.com/office/drawing/2014/main" id="{A588524D-F594-B36B-CE38-E67D89A85FC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175600" y="5842020"/>
              <a:ext cx="279266" cy="88185"/>
              <a:chOff x="2226224" y="1975365"/>
              <a:chExt cx="577625" cy="378634"/>
            </a:xfrm>
          </p:grpSpPr>
          <p:sp>
            <p:nvSpPr>
              <p:cNvPr id="734" name="Rectangle 733">
                <a:extLst>
                  <a:ext uri="{FF2B5EF4-FFF2-40B4-BE49-F238E27FC236}">
                    <a16:creationId xmlns:a16="http://schemas.microsoft.com/office/drawing/2014/main" id="{F979A5A5-0609-6EA8-9319-511E9A053E64}"/>
                  </a:ext>
                </a:extLst>
              </p:cNvPr>
              <p:cNvSpPr/>
              <p:nvPr/>
            </p:nvSpPr>
            <p:spPr>
              <a:xfrm>
                <a:off x="2226224" y="1975365"/>
                <a:ext cx="577625" cy="37863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6"/>
              </a:p>
            </p:txBody>
          </p:sp>
          <p:sp>
            <p:nvSpPr>
              <p:cNvPr id="735" name="Triangle 734">
                <a:extLst>
                  <a:ext uri="{FF2B5EF4-FFF2-40B4-BE49-F238E27FC236}">
                    <a16:creationId xmlns:a16="http://schemas.microsoft.com/office/drawing/2014/main" id="{8E755D8A-3B6B-715F-693B-E55088E802B0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2147793" y="2066989"/>
                <a:ext cx="292607" cy="124806"/>
              </a:xfrm>
              <a:prstGeom prst="triangle">
                <a:avLst/>
              </a:prstGeom>
              <a:solidFill>
                <a:schemeClr val="bg2">
                  <a:lumMod val="7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6"/>
              </a:p>
            </p:txBody>
          </p:sp>
        </p:grpSp>
      </p:grpSp>
      <p:cxnSp>
        <p:nvCxnSpPr>
          <p:cNvPr id="736" name="Straight Connector 735">
            <a:extLst>
              <a:ext uri="{FF2B5EF4-FFF2-40B4-BE49-F238E27FC236}">
                <a16:creationId xmlns:a16="http://schemas.microsoft.com/office/drawing/2014/main" id="{9B941A0A-7653-E0F9-75FE-09BC8CD5C89C}"/>
              </a:ext>
            </a:extLst>
          </p:cNvPr>
          <p:cNvCxnSpPr>
            <a:cxnSpLocks/>
          </p:cNvCxnSpPr>
          <p:nvPr/>
        </p:nvCxnSpPr>
        <p:spPr>
          <a:xfrm flipH="1">
            <a:off x="5167299" y="6810283"/>
            <a:ext cx="158286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Straight Connector 736">
            <a:extLst>
              <a:ext uri="{FF2B5EF4-FFF2-40B4-BE49-F238E27FC236}">
                <a16:creationId xmlns:a16="http://schemas.microsoft.com/office/drawing/2014/main" id="{CA0858CE-4D56-33A8-AFA3-0A84F7DDA7B9}"/>
              </a:ext>
            </a:extLst>
          </p:cNvPr>
          <p:cNvCxnSpPr>
            <a:cxnSpLocks/>
          </p:cNvCxnSpPr>
          <p:nvPr/>
        </p:nvCxnSpPr>
        <p:spPr>
          <a:xfrm flipH="1">
            <a:off x="5174990" y="7370956"/>
            <a:ext cx="158286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Straight Connector 737">
            <a:extLst>
              <a:ext uri="{FF2B5EF4-FFF2-40B4-BE49-F238E27FC236}">
                <a16:creationId xmlns:a16="http://schemas.microsoft.com/office/drawing/2014/main" id="{BC1963D0-0981-39E6-B364-FF910A3D9ACC}"/>
              </a:ext>
            </a:extLst>
          </p:cNvPr>
          <p:cNvCxnSpPr>
            <a:cxnSpLocks/>
          </p:cNvCxnSpPr>
          <p:nvPr/>
        </p:nvCxnSpPr>
        <p:spPr>
          <a:xfrm flipH="1" flipV="1">
            <a:off x="5169641" y="6806030"/>
            <a:ext cx="4292" cy="5741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Straight Connector 738">
            <a:extLst>
              <a:ext uri="{FF2B5EF4-FFF2-40B4-BE49-F238E27FC236}">
                <a16:creationId xmlns:a16="http://schemas.microsoft.com/office/drawing/2014/main" id="{098290E6-ED34-A80C-01A6-9A5F0D1A3920}"/>
              </a:ext>
            </a:extLst>
          </p:cNvPr>
          <p:cNvCxnSpPr>
            <a:cxnSpLocks/>
          </p:cNvCxnSpPr>
          <p:nvPr/>
        </p:nvCxnSpPr>
        <p:spPr>
          <a:xfrm flipH="1">
            <a:off x="5176569" y="7093819"/>
            <a:ext cx="83637" cy="2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Straight Connector 739">
            <a:extLst>
              <a:ext uri="{FF2B5EF4-FFF2-40B4-BE49-F238E27FC236}">
                <a16:creationId xmlns:a16="http://schemas.microsoft.com/office/drawing/2014/main" id="{FB12363C-3777-E394-88C0-01CC42AC97E5}"/>
              </a:ext>
            </a:extLst>
          </p:cNvPr>
          <p:cNvCxnSpPr>
            <a:cxnSpLocks/>
          </p:cNvCxnSpPr>
          <p:nvPr/>
        </p:nvCxnSpPr>
        <p:spPr>
          <a:xfrm flipV="1">
            <a:off x="5551443" y="7275890"/>
            <a:ext cx="1293" cy="136734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B6507E0C-5F07-DFC5-CC8C-D398D75975CD}"/>
              </a:ext>
            </a:extLst>
          </p:cNvPr>
          <p:cNvSpPr txBox="1"/>
          <p:nvPr/>
        </p:nvSpPr>
        <p:spPr>
          <a:xfrm>
            <a:off x="5423497" y="7363355"/>
            <a:ext cx="34817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D&amp;R</a:t>
            </a:r>
          </a:p>
        </p:txBody>
      </p:sp>
      <p:cxnSp>
        <p:nvCxnSpPr>
          <p:cNvPr id="741" name="Straight Arrow Connector 740">
            <a:extLst>
              <a:ext uri="{FF2B5EF4-FFF2-40B4-BE49-F238E27FC236}">
                <a16:creationId xmlns:a16="http://schemas.microsoft.com/office/drawing/2014/main" id="{834185B3-EA9B-8708-181A-7D127BC87A9D}"/>
              </a:ext>
            </a:extLst>
          </p:cNvPr>
          <p:cNvCxnSpPr>
            <a:cxnSpLocks/>
          </p:cNvCxnSpPr>
          <p:nvPr/>
        </p:nvCxnSpPr>
        <p:spPr>
          <a:xfrm>
            <a:off x="2758617" y="7024441"/>
            <a:ext cx="0" cy="68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69F4632-BE5D-608B-FEC6-4E06E2F02832}"/>
              </a:ext>
            </a:extLst>
          </p:cNvPr>
          <p:cNvSpPr txBox="1"/>
          <p:nvPr/>
        </p:nvSpPr>
        <p:spPr>
          <a:xfrm>
            <a:off x="2704383" y="6969611"/>
            <a:ext cx="4860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xdata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637077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96D4DBA-41D5-DB48-8509-C205DD7DA32C}"/>
              </a:ext>
            </a:extLst>
          </p:cNvPr>
          <p:cNvSpPr txBox="1"/>
          <p:nvPr/>
        </p:nvSpPr>
        <p:spPr>
          <a:xfrm>
            <a:off x="1779327" y="3184435"/>
            <a:ext cx="1398140" cy="902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55" dirty="0"/>
              <a:t>r0 = load a[0]</a:t>
            </a:r>
          </a:p>
          <a:p>
            <a:r>
              <a:rPr lang="en-US" sz="1755" dirty="0"/>
              <a:t>r1 = r2 * r3</a:t>
            </a:r>
          </a:p>
          <a:p>
            <a:r>
              <a:rPr lang="en-US" sz="1755" dirty="0"/>
              <a:t>r2 = r1 + r0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D9BBDE-BBCE-5E4B-A638-56BC33EFCD19}"/>
              </a:ext>
            </a:extLst>
          </p:cNvPr>
          <p:cNvSpPr txBox="1"/>
          <p:nvPr/>
        </p:nvSpPr>
        <p:spPr>
          <a:xfrm>
            <a:off x="1779327" y="4098825"/>
            <a:ext cx="1398140" cy="902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55" dirty="0"/>
              <a:t>r0 = load a[1]</a:t>
            </a:r>
          </a:p>
          <a:p>
            <a:r>
              <a:rPr lang="en-US" sz="1755" dirty="0"/>
              <a:t>r1 = r2 * r3</a:t>
            </a:r>
          </a:p>
          <a:p>
            <a:r>
              <a:rPr lang="en-US" sz="1755" dirty="0"/>
              <a:t>r2 = r1 + r0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501C707-4887-0C4D-9636-EDD0B17EF2E0}"/>
              </a:ext>
            </a:extLst>
          </p:cNvPr>
          <p:cNvCxnSpPr/>
          <p:nvPr/>
        </p:nvCxnSpPr>
        <p:spPr>
          <a:xfrm>
            <a:off x="1779328" y="4084679"/>
            <a:ext cx="1396006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621BE93-F4E6-1148-A2A8-D9D99B333479}"/>
              </a:ext>
            </a:extLst>
          </p:cNvPr>
          <p:cNvSpPr/>
          <p:nvPr/>
        </p:nvSpPr>
        <p:spPr>
          <a:xfrm>
            <a:off x="1779328" y="3184433"/>
            <a:ext cx="1396006" cy="20847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7E19AD-067B-A342-8E3E-062EADE06CCE}"/>
              </a:ext>
            </a:extLst>
          </p:cNvPr>
          <p:cNvSpPr txBox="1"/>
          <p:nvPr/>
        </p:nvSpPr>
        <p:spPr>
          <a:xfrm rot="16200000">
            <a:off x="1265727" y="4341131"/>
            <a:ext cx="669542" cy="362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55" dirty="0" err="1"/>
              <a:t>Iter</a:t>
            </a:r>
            <a:r>
              <a:rPr lang="en-US" sz="1755" dirty="0"/>
              <a:t>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D304E5-8993-444B-ADC5-C723E0F9DAA8}"/>
              </a:ext>
            </a:extLst>
          </p:cNvPr>
          <p:cNvSpPr txBox="1"/>
          <p:nvPr/>
        </p:nvSpPr>
        <p:spPr>
          <a:xfrm rot="16200000">
            <a:off x="1235171" y="3479910"/>
            <a:ext cx="669542" cy="362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55" dirty="0" err="1"/>
              <a:t>Iter</a:t>
            </a:r>
            <a:r>
              <a:rPr lang="en-US" sz="1755" dirty="0"/>
              <a:t> 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C88FBFE-6EE5-B846-87AD-0F4B8353F8EE}"/>
              </a:ext>
            </a:extLst>
          </p:cNvPr>
          <p:cNvCxnSpPr/>
          <p:nvPr/>
        </p:nvCxnSpPr>
        <p:spPr>
          <a:xfrm>
            <a:off x="1779328" y="4999071"/>
            <a:ext cx="1396006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DC4088C-3276-4E43-8F49-0AC6EDC53583}"/>
              </a:ext>
            </a:extLst>
          </p:cNvPr>
          <p:cNvSpPr txBox="1"/>
          <p:nvPr/>
        </p:nvSpPr>
        <p:spPr>
          <a:xfrm>
            <a:off x="2309942" y="4901864"/>
            <a:ext cx="340158" cy="362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55" dirty="0"/>
              <a:t>…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893E71-6DF3-B54C-9BF2-78DEA7DC3E87}"/>
              </a:ext>
            </a:extLst>
          </p:cNvPr>
          <p:cNvGrpSpPr/>
          <p:nvPr/>
        </p:nvGrpSpPr>
        <p:grpSpPr>
          <a:xfrm>
            <a:off x="3280813" y="3411961"/>
            <a:ext cx="2025040" cy="1423795"/>
            <a:chOff x="1612974" y="1004886"/>
            <a:chExt cx="1852735" cy="214411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3F13330-31F3-A54C-BDA6-BEAA8EF619EB}"/>
                </a:ext>
              </a:extLst>
            </p:cNvPr>
            <p:cNvSpPr/>
            <p:nvPr/>
          </p:nvSpPr>
          <p:spPr>
            <a:xfrm>
              <a:off x="1612974" y="1004886"/>
              <a:ext cx="1852735" cy="214411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5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7F4914F-33FE-0240-84C4-CEEE0AF29C2F}"/>
                </a:ext>
              </a:extLst>
            </p:cNvPr>
            <p:cNvSpPr/>
            <p:nvPr/>
          </p:nvSpPr>
          <p:spPr>
            <a:xfrm>
              <a:off x="1796392" y="1157549"/>
              <a:ext cx="1485900" cy="5143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5" dirty="0"/>
                <a:t>Fetch: </a:t>
              </a:r>
              <a:r>
                <a:rPr lang="en-US" sz="1755" dirty="0" err="1"/>
                <a:t>mul</a:t>
              </a:r>
              <a:endParaRPr lang="en-US" sz="1755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E65FB99-DF61-D54B-9881-95E08CAAA9F3}"/>
                </a:ext>
              </a:extLst>
            </p:cNvPr>
            <p:cNvSpPr/>
            <p:nvPr/>
          </p:nvSpPr>
          <p:spPr>
            <a:xfrm>
              <a:off x="1796392" y="1812130"/>
              <a:ext cx="1485900" cy="5143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5" dirty="0"/>
                <a:t>Decode: add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45ECB45-C8E3-284A-8D05-3164F51CF363}"/>
                </a:ext>
              </a:extLst>
            </p:cNvPr>
            <p:cNvSpPr/>
            <p:nvPr/>
          </p:nvSpPr>
          <p:spPr>
            <a:xfrm>
              <a:off x="1796392" y="2466711"/>
              <a:ext cx="1485900" cy="5143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5" dirty="0"/>
                <a:t>Execute: load</a:t>
              </a:r>
            </a:p>
          </p:txBody>
        </p:sp>
      </p:grpSp>
      <p:sp>
        <p:nvSpPr>
          <p:cNvPr id="34" name="Left Brace 33">
            <a:extLst>
              <a:ext uri="{FF2B5EF4-FFF2-40B4-BE49-F238E27FC236}">
                <a16:creationId xmlns:a16="http://schemas.microsoft.com/office/drawing/2014/main" id="{313365E8-8788-F54A-B8F3-7F0FE2E1997D}"/>
              </a:ext>
            </a:extLst>
          </p:cNvPr>
          <p:cNvSpPr/>
          <p:nvPr/>
        </p:nvSpPr>
        <p:spPr>
          <a:xfrm rot="5400000">
            <a:off x="4212394" y="2252850"/>
            <a:ext cx="150468" cy="2013635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625CEC-DD11-7946-8AFB-27DBB5EF9E6B}"/>
              </a:ext>
            </a:extLst>
          </p:cNvPr>
          <p:cNvSpPr txBox="1"/>
          <p:nvPr/>
        </p:nvSpPr>
        <p:spPr>
          <a:xfrm>
            <a:off x="3728053" y="2879720"/>
            <a:ext cx="1134093" cy="362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55" dirty="0"/>
              <a:t>Iteration 1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6439DD7-F17E-B747-A687-D5B45DFBF8AC}"/>
              </a:ext>
            </a:extLst>
          </p:cNvPr>
          <p:cNvCxnSpPr>
            <a:cxnSpLocks/>
          </p:cNvCxnSpPr>
          <p:nvPr/>
        </p:nvCxnSpPr>
        <p:spPr>
          <a:xfrm>
            <a:off x="3280813" y="2892861"/>
            <a:ext cx="718770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251AE44-2C65-DC42-9F8B-F20F33E20D73}"/>
              </a:ext>
            </a:extLst>
          </p:cNvPr>
          <p:cNvSpPr txBox="1"/>
          <p:nvPr/>
        </p:nvSpPr>
        <p:spPr>
          <a:xfrm>
            <a:off x="3175334" y="2575007"/>
            <a:ext cx="1289456" cy="362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55" dirty="0"/>
              <a:t>Time/Cycles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A85D8F-87F2-4A47-85F5-C2E575CD2E3E}"/>
              </a:ext>
            </a:extLst>
          </p:cNvPr>
          <p:cNvSpPr txBox="1"/>
          <p:nvPr/>
        </p:nvSpPr>
        <p:spPr>
          <a:xfrm>
            <a:off x="1865828" y="2863370"/>
            <a:ext cx="726224" cy="362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55" dirty="0"/>
              <a:t>Scalar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9302151-CCA0-4346-9C73-28CD69D4156A}"/>
              </a:ext>
            </a:extLst>
          </p:cNvPr>
          <p:cNvSpPr/>
          <p:nvPr/>
        </p:nvSpPr>
        <p:spPr>
          <a:xfrm>
            <a:off x="1779328" y="5655316"/>
            <a:ext cx="1396006" cy="88432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5238585-0400-6E44-8970-0CBA46EB702F}"/>
              </a:ext>
            </a:extLst>
          </p:cNvPr>
          <p:cNvSpPr txBox="1"/>
          <p:nvPr/>
        </p:nvSpPr>
        <p:spPr>
          <a:xfrm>
            <a:off x="1805431" y="5639390"/>
            <a:ext cx="1309974" cy="902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55" dirty="0"/>
              <a:t>v0 = </a:t>
            </a:r>
            <a:r>
              <a:rPr lang="en-US" sz="1755" dirty="0" err="1"/>
              <a:t>vload</a:t>
            </a:r>
            <a:r>
              <a:rPr lang="en-US" sz="1755" dirty="0"/>
              <a:t> a</a:t>
            </a:r>
          </a:p>
          <a:p>
            <a:r>
              <a:rPr lang="en-US" sz="1755" dirty="0"/>
              <a:t>v1 = v2 * v3</a:t>
            </a:r>
          </a:p>
          <a:p>
            <a:r>
              <a:rPr lang="en-US" sz="1755" dirty="0"/>
              <a:t>v2 = v1 + v0 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AF41A26-C31A-4543-B815-7183F3B4ECD7}"/>
              </a:ext>
            </a:extLst>
          </p:cNvPr>
          <p:cNvGrpSpPr/>
          <p:nvPr/>
        </p:nvGrpSpPr>
        <p:grpSpPr>
          <a:xfrm>
            <a:off x="3269409" y="5370025"/>
            <a:ext cx="2025040" cy="1423795"/>
            <a:chOff x="1612974" y="1004886"/>
            <a:chExt cx="1852735" cy="2144115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3BD532B-9B64-F94D-8295-2E7D271DFD12}"/>
                </a:ext>
              </a:extLst>
            </p:cNvPr>
            <p:cNvSpPr/>
            <p:nvPr/>
          </p:nvSpPr>
          <p:spPr>
            <a:xfrm>
              <a:off x="1612974" y="1004886"/>
              <a:ext cx="1852735" cy="214411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5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98E2507-534D-A243-91F5-3800412360B1}"/>
                </a:ext>
              </a:extLst>
            </p:cNvPr>
            <p:cNvSpPr/>
            <p:nvPr/>
          </p:nvSpPr>
          <p:spPr>
            <a:xfrm>
              <a:off x="1796392" y="1157549"/>
              <a:ext cx="1485900" cy="5143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5" dirty="0"/>
                <a:t>Fetch: </a:t>
              </a:r>
              <a:r>
                <a:rPr lang="en-US" sz="1755" dirty="0" err="1"/>
                <a:t>mul</a:t>
              </a:r>
              <a:endParaRPr lang="en-US" sz="1755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A7DE367-9745-704C-9BBE-FEB9C5A8D1A6}"/>
                </a:ext>
              </a:extLst>
            </p:cNvPr>
            <p:cNvSpPr/>
            <p:nvPr/>
          </p:nvSpPr>
          <p:spPr>
            <a:xfrm>
              <a:off x="1796392" y="1812130"/>
              <a:ext cx="1485900" cy="5143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5" dirty="0"/>
                <a:t>Decode: add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1DD9448-7CB9-2949-AD8E-023422607205}"/>
                </a:ext>
              </a:extLst>
            </p:cNvPr>
            <p:cNvSpPr/>
            <p:nvPr/>
          </p:nvSpPr>
          <p:spPr>
            <a:xfrm>
              <a:off x="1796392" y="2466711"/>
              <a:ext cx="1485900" cy="5143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5" dirty="0"/>
                <a:t>Execute: load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AFC5E59-5D1A-724B-8AA5-8B0461EC7788}"/>
              </a:ext>
            </a:extLst>
          </p:cNvPr>
          <p:cNvGrpSpPr/>
          <p:nvPr/>
        </p:nvGrpSpPr>
        <p:grpSpPr>
          <a:xfrm>
            <a:off x="5665551" y="5370025"/>
            <a:ext cx="2025040" cy="1423795"/>
            <a:chOff x="1612974" y="1004886"/>
            <a:chExt cx="1852735" cy="2144115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B046F61-9913-7C49-9A84-4D13DF0070A7}"/>
                </a:ext>
              </a:extLst>
            </p:cNvPr>
            <p:cNvSpPr/>
            <p:nvPr/>
          </p:nvSpPr>
          <p:spPr>
            <a:xfrm>
              <a:off x="1612974" y="1004886"/>
              <a:ext cx="1852735" cy="214411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5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FC8385F-AE60-CF4E-BB38-092042D9A3B7}"/>
                </a:ext>
              </a:extLst>
            </p:cNvPr>
            <p:cNvSpPr/>
            <p:nvPr/>
          </p:nvSpPr>
          <p:spPr>
            <a:xfrm>
              <a:off x="1796392" y="1157549"/>
              <a:ext cx="1485900" cy="5143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5" dirty="0"/>
                <a:t>Fetch: </a:t>
              </a:r>
              <a:r>
                <a:rPr lang="en-US" sz="1755" dirty="0" err="1"/>
                <a:t>mul</a:t>
              </a:r>
              <a:endParaRPr lang="en-US" sz="1755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2A34A2D-C418-124D-983A-EFF25CBCFF46}"/>
                </a:ext>
              </a:extLst>
            </p:cNvPr>
            <p:cNvSpPr/>
            <p:nvPr/>
          </p:nvSpPr>
          <p:spPr>
            <a:xfrm>
              <a:off x="1796392" y="1812130"/>
              <a:ext cx="1485900" cy="5143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5" dirty="0"/>
                <a:t>Decode: add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93D4AF8-3A2F-3648-B9E8-6393DCD121B0}"/>
                </a:ext>
              </a:extLst>
            </p:cNvPr>
            <p:cNvSpPr/>
            <p:nvPr/>
          </p:nvSpPr>
          <p:spPr>
            <a:xfrm>
              <a:off x="1796392" y="2466711"/>
              <a:ext cx="1485900" cy="5143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5" dirty="0"/>
                <a:t>Execute: load</a:t>
              </a:r>
            </a:p>
          </p:txBody>
        </p:sp>
      </p:grpSp>
      <p:sp>
        <p:nvSpPr>
          <p:cNvPr id="66" name="Left Brace 65">
            <a:extLst>
              <a:ext uri="{FF2B5EF4-FFF2-40B4-BE49-F238E27FC236}">
                <a16:creationId xmlns:a16="http://schemas.microsoft.com/office/drawing/2014/main" id="{F9649F8F-12E0-4A48-A784-683FEC638A8B}"/>
              </a:ext>
            </a:extLst>
          </p:cNvPr>
          <p:cNvSpPr/>
          <p:nvPr/>
        </p:nvSpPr>
        <p:spPr>
          <a:xfrm rot="5400000">
            <a:off x="5379472" y="3016652"/>
            <a:ext cx="201055" cy="4421184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8CA0966-E12A-BF4D-9F84-D265FFD54BF4}"/>
              </a:ext>
            </a:extLst>
          </p:cNvPr>
          <p:cNvSpPr txBox="1"/>
          <p:nvPr/>
        </p:nvSpPr>
        <p:spPr>
          <a:xfrm>
            <a:off x="3855440" y="4830723"/>
            <a:ext cx="3238707" cy="362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55" dirty="0"/>
              <a:t>All Iterations: execute vector load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C2F09C6-6FE7-2D42-A6AA-BE21C41F946B}"/>
              </a:ext>
            </a:extLst>
          </p:cNvPr>
          <p:cNvGrpSpPr/>
          <p:nvPr/>
        </p:nvGrpSpPr>
        <p:grpSpPr>
          <a:xfrm>
            <a:off x="5480001" y="3416089"/>
            <a:ext cx="2025040" cy="1423795"/>
            <a:chOff x="1612974" y="1004886"/>
            <a:chExt cx="1852735" cy="214411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21F06B2-6BDD-BC47-A5B9-7C1CF76D3D83}"/>
                </a:ext>
              </a:extLst>
            </p:cNvPr>
            <p:cNvSpPr/>
            <p:nvPr/>
          </p:nvSpPr>
          <p:spPr>
            <a:xfrm>
              <a:off x="1612974" y="1004886"/>
              <a:ext cx="1852735" cy="214411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5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E0EB995-3287-2243-80BA-E7A5F259CD1B}"/>
                </a:ext>
              </a:extLst>
            </p:cNvPr>
            <p:cNvSpPr/>
            <p:nvPr/>
          </p:nvSpPr>
          <p:spPr>
            <a:xfrm>
              <a:off x="1796392" y="1157549"/>
              <a:ext cx="1485900" cy="5143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5" dirty="0"/>
                <a:t>Fetch: </a:t>
              </a:r>
              <a:r>
                <a:rPr lang="en-US" sz="1755" dirty="0" err="1"/>
                <a:t>mul</a:t>
              </a:r>
              <a:endParaRPr lang="en-US" sz="1755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F77CBEB5-5E05-D242-BD85-5F1D9E038495}"/>
                </a:ext>
              </a:extLst>
            </p:cNvPr>
            <p:cNvSpPr/>
            <p:nvPr/>
          </p:nvSpPr>
          <p:spPr>
            <a:xfrm>
              <a:off x="1796392" y="1812130"/>
              <a:ext cx="1485900" cy="5143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5" dirty="0"/>
                <a:t>Decode: add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3210685-D1C1-C844-9F2F-BC7009DF2D5C}"/>
                </a:ext>
              </a:extLst>
            </p:cNvPr>
            <p:cNvSpPr/>
            <p:nvPr/>
          </p:nvSpPr>
          <p:spPr>
            <a:xfrm>
              <a:off x="1796392" y="2466711"/>
              <a:ext cx="1485900" cy="5143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5" dirty="0"/>
                <a:t>Execute: load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D6A8FE9F-EF05-8149-9B2B-8D03CEF744B5}"/>
              </a:ext>
            </a:extLst>
          </p:cNvPr>
          <p:cNvSpPr txBox="1"/>
          <p:nvPr/>
        </p:nvSpPr>
        <p:spPr>
          <a:xfrm>
            <a:off x="5282913" y="5786719"/>
            <a:ext cx="397866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40" b="1" dirty="0"/>
              <a:t>…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BAF8807-6225-D542-8FEC-79ED629D126C}"/>
              </a:ext>
            </a:extLst>
          </p:cNvPr>
          <p:cNvGrpSpPr/>
          <p:nvPr/>
        </p:nvGrpSpPr>
        <p:grpSpPr>
          <a:xfrm>
            <a:off x="7879534" y="5369056"/>
            <a:ext cx="2025040" cy="1423795"/>
            <a:chOff x="1612974" y="1004886"/>
            <a:chExt cx="1852735" cy="214411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77BA440-F5B0-364F-9D51-DDECC0B6C7D6}"/>
                </a:ext>
              </a:extLst>
            </p:cNvPr>
            <p:cNvSpPr/>
            <p:nvPr/>
          </p:nvSpPr>
          <p:spPr>
            <a:xfrm>
              <a:off x="1612974" y="1004886"/>
              <a:ext cx="1852735" cy="214411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5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0AFCE5D-36D0-F247-9C33-CE20EF249CE8}"/>
                </a:ext>
              </a:extLst>
            </p:cNvPr>
            <p:cNvSpPr/>
            <p:nvPr/>
          </p:nvSpPr>
          <p:spPr>
            <a:xfrm>
              <a:off x="1796392" y="1157549"/>
              <a:ext cx="1485900" cy="5143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5" dirty="0"/>
                <a:t>Fetch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AB6B9530-9803-DB43-8CA2-A5FA2D4A80DD}"/>
                </a:ext>
              </a:extLst>
            </p:cNvPr>
            <p:cNvSpPr/>
            <p:nvPr/>
          </p:nvSpPr>
          <p:spPr>
            <a:xfrm>
              <a:off x="1796392" y="1812130"/>
              <a:ext cx="1485900" cy="5143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5" dirty="0"/>
                <a:t>Decode: </a:t>
              </a:r>
              <a:r>
                <a:rPr lang="en-US" sz="1755" dirty="0" err="1"/>
                <a:t>mul</a:t>
              </a:r>
              <a:endParaRPr lang="en-US" sz="1755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B2D4D6A-CB91-B742-8743-4DDCEA2DAEEC}"/>
                </a:ext>
              </a:extLst>
            </p:cNvPr>
            <p:cNvSpPr/>
            <p:nvPr/>
          </p:nvSpPr>
          <p:spPr>
            <a:xfrm>
              <a:off x="1796392" y="2466711"/>
              <a:ext cx="1485900" cy="5143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5" dirty="0"/>
                <a:t>Execute: add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CEEACB3-66FD-134F-B533-582272B58811}"/>
              </a:ext>
            </a:extLst>
          </p:cNvPr>
          <p:cNvGrpSpPr/>
          <p:nvPr/>
        </p:nvGrpSpPr>
        <p:grpSpPr>
          <a:xfrm>
            <a:off x="10275678" y="5369056"/>
            <a:ext cx="2025040" cy="1423795"/>
            <a:chOff x="1612974" y="1004886"/>
            <a:chExt cx="1852735" cy="2144115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63AEAB3-6A08-4B47-9356-F591444DFC5C}"/>
                </a:ext>
              </a:extLst>
            </p:cNvPr>
            <p:cNvSpPr/>
            <p:nvPr/>
          </p:nvSpPr>
          <p:spPr>
            <a:xfrm>
              <a:off x="1612974" y="1004886"/>
              <a:ext cx="1852735" cy="214411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5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11A705B-D445-B44B-91CC-F443468E5CC4}"/>
                </a:ext>
              </a:extLst>
            </p:cNvPr>
            <p:cNvSpPr/>
            <p:nvPr/>
          </p:nvSpPr>
          <p:spPr>
            <a:xfrm>
              <a:off x="1796392" y="1157549"/>
              <a:ext cx="1485900" cy="5143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5" dirty="0"/>
                <a:t>Fetch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E9ED5E8-BDBD-3E47-97C4-C0731B777F7F}"/>
                </a:ext>
              </a:extLst>
            </p:cNvPr>
            <p:cNvSpPr/>
            <p:nvPr/>
          </p:nvSpPr>
          <p:spPr>
            <a:xfrm>
              <a:off x="1796392" y="1812130"/>
              <a:ext cx="1485900" cy="5143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5" dirty="0"/>
                <a:t>Decode: </a:t>
              </a:r>
              <a:r>
                <a:rPr lang="en-US" sz="1755" dirty="0" err="1"/>
                <a:t>mul</a:t>
              </a:r>
              <a:endParaRPr lang="en-US" sz="1755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B3ABCC4-065D-2248-B599-2E50E9FBDBF4}"/>
                </a:ext>
              </a:extLst>
            </p:cNvPr>
            <p:cNvSpPr/>
            <p:nvPr/>
          </p:nvSpPr>
          <p:spPr>
            <a:xfrm>
              <a:off x="1796392" y="2466711"/>
              <a:ext cx="1485900" cy="5143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5" dirty="0"/>
                <a:t>Execute: add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51839424-858F-C54C-A3F9-CE189962A687}"/>
              </a:ext>
            </a:extLst>
          </p:cNvPr>
          <p:cNvSpPr txBox="1"/>
          <p:nvPr/>
        </p:nvSpPr>
        <p:spPr>
          <a:xfrm>
            <a:off x="9893039" y="5785750"/>
            <a:ext cx="397866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40" b="1" dirty="0"/>
              <a:t>…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54BC01-20F4-9B44-8EC1-6E79CECF0171}"/>
              </a:ext>
            </a:extLst>
          </p:cNvPr>
          <p:cNvSpPr txBox="1"/>
          <p:nvPr/>
        </p:nvSpPr>
        <p:spPr>
          <a:xfrm>
            <a:off x="12300716" y="5857208"/>
            <a:ext cx="397866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40" b="1" dirty="0"/>
              <a:t>…</a:t>
            </a:r>
          </a:p>
        </p:txBody>
      </p:sp>
      <p:sp>
        <p:nvSpPr>
          <p:cNvPr id="86" name="Left Brace 85">
            <a:extLst>
              <a:ext uri="{FF2B5EF4-FFF2-40B4-BE49-F238E27FC236}">
                <a16:creationId xmlns:a16="http://schemas.microsoft.com/office/drawing/2014/main" id="{B04FBEAE-14B7-7D42-8985-8591030B245E}"/>
              </a:ext>
            </a:extLst>
          </p:cNvPr>
          <p:cNvSpPr/>
          <p:nvPr/>
        </p:nvSpPr>
        <p:spPr>
          <a:xfrm rot="5400000">
            <a:off x="9989599" y="2999094"/>
            <a:ext cx="201055" cy="4421184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515FFE3-B5C1-CC4E-A27F-EC89DFB0FE5C}"/>
              </a:ext>
            </a:extLst>
          </p:cNvPr>
          <p:cNvSpPr txBox="1"/>
          <p:nvPr/>
        </p:nvSpPr>
        <p:spPr>
          <a:xfrm>
            <a:off x="8465639" y="4797590"/>
            <a:ext cx="3187411" cy="362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55" dirty="0"/>
              <a:t>All Iterations: execute vector add</a:t>
            </a:r>
          </a:p>
        </p:txBody>
      </p:sp>
      <p:sp>
        <p:nvSpPr>
          <p:cNvPr id="88" name="Left Brace 87">
            <a:extLst>
              <a:ext uri="{FF2B5EF4-FFF2-40B4-BE49-F238E27FC236}">
                <a16:creationId xmlns:a16="http://schemas.microsoft.com/office/drawing/2014/main" id="{78E5811A-3901-984F-9AF3-C64EF3B0BDA5}"/>
              </a:ext>
            </a:extLst>
          </p:cNvPr>
          <p:cNvSpPr/>
          <p:nvPr/>
        </p:nvSpPr>
        <p:spPr>
          <a:xfrm rot="5400000">
            <a:off x="6422988" y="2244234"/>
            <a:ext cx="150468" cy="2013635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60042DF-CFE2-D64C-9999-7588082678AF}"/>
              </a:ext>
            </a:extLst>
          </p:cNvPr>
          <p:cNvSpPr txBox="1"/>
          <p:nvPr/>
        </p:nvSpPr>
        <p:spPr>
          <a:xfrm>
            <a:off x="5938646" y="2871105"/>
            <a:ext cx="1134093" cy="362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55" dirty="0"/>
              <a:t>Iteration 2</a:t>
            </a:r>
          </a:p>
        </p:txBody>
      </p:sp>
      <p:sp>
        <p:nvSpPr>
          <p:cNvPr id="90" name="Left Brace 89">
            <a:extLst>
              <a:ext uri="{FF2B5EF4-FFF2-40B4-BE49-F238E27FC236}">
                <a16:creationId xmlns:a16="http://schemas.microsoft.com/office/drawing/2014/main" id="{0190519D-4599-8446-ADD9-6AD572FC3B8C}"/>
              </a:ext>
            </a:extLst>
          </p:cNvPr>
          <p:cNvSpPr/>
          <p:nvPr/>
        </p:nvSpPr>
        <p:spPr>
          <a:xfrm rot="5400000">
            <a:off x="8629040" y="2234892"/>
            <a:ext cx="150468" cy="2013635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D1596D7-3DE3-F946-99D2-35AF081CA8AB}"/>
              </a:ext>
            </a:extLst>
          </p:cNvPr>
          <p:cNvSpPr txBox="1"/>
          <p:nvPr/>
        </p:nvSpPr>
        <p:spPr>
          <a:xfrm>
            <a:off x="8144699" y="2861762"/>
            <a:ext cx="1134093" cy="362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55" dirty="0"/>
              <a:t>Iteration 3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3DC4D54E-4C03-014D-9823-767EE30B08C4}"/>
              </a:ext>
            </a:extLst>
          </p:cNvPr>
          <p:cNvGrpSpPr/>
          <p:nvPr/>
        </p:nvGrpSpPr>
        <p:grpSpPr>
          <a:xfrm>
            <a:off x="7705517" y="3410183"/>
            <a:ext cx="2025040" cy="1423795"/>
            <a:chOff x="1612974" y="1004886"/>
            <a:chExt cx="1852735" cy="2144115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6B9D587-72AF-B245-94CA-2D1119AD1887}"/>
                </a:ext>
              </a:extLst>
            </p:cNvPr>
            <p:cNvSpPr/>
            <p:nvPr/>
          </p:nvSpPr>
          <p:spPr>
            <a:xfrm>
              <a:off x="1612974" y="1004886"/>
              <a:ext cx="1852735" cy="214411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5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98CA74C6-9D1C-B347-9BA4-CB50EA19D9E0}"/>
                </a:ext>
              </a:extLst>
            </p:cNvPr>
            <p:cNvSpPr/>
            <p:nvPr/>
          </p:nvSpPr>
          <p:spPr>
            <a:xfrm>
              <a:off x="1796392" y="1157549"/>
              <a:ext cx="1485900" cy="5143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5" dirty="0"/>
                <a:t>Fetch: </a:t>
              </a:r>
              <a:r>
                <a:rPr lang="en-US" sz="1755" dirty="0" err="1"/>
                <a:t>mul</a:t>
              </a:r>
              <a:endParaRPr lang="en-US" sz="1755" dirty="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C59E397-3768-CB4A-9C1B-78441FBDB293}"/>
                </a:ext>
              </a:extLst>
            </p:cNvPr>
            <p:cNvSpPr/>
            <p:nvPr/>
          </p:nvSpPr>
          <p:spPr>
            <a:xfrm>
              <a:off x="1796392" y="1812130"/>
              <a:ext cx="1485900" cy="5143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5" dirty="0"/>
                <a:t>Decode: add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452E48CB-CD74-1D4A-84E1-6195EC15A23C}"/>
                </a:ext>
              </a:extLst>
            </p:cNvPr>
            <p:cNvSpPr/>
            <p:nvPr/>
          </p:nvSpPr>
          <p:spPr>
            <a:xfrm>
              <a:off x="1796392" y="2466711"/>
              <a:ext cx="1485900" cy="5143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5" dirty="0"/>
                <a:t>Execute: load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A11CF2E5-0E8A-3841-B029-5E01D6DC3929}"/>
              </a:ext>
            </a:extLst>
          </p:cNvPr>
          <p:cNvSpPr txBox="1"/>
          <p:nvPr/>
        </p:nvSpPr>
        <p:spPr>
          <a:xfrm>
            <a:off x="9744698" y="3768671"/>
            <a:ext cx="397866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40" b="1" dirty="0"/>
              <a:t>…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470FC63-0541-224D-8621-C6D3DF78152B}"/>
              </a:ext>
            </a:extLst>
          </p:cNvPr>
          <p:cNvSpPr txBox="1"/>
          <p:nvPr/>
        </p:nvSpPr>
        <p:spPr>
          <a:xfrm>
            <a:off x="1699070" y="5293457"/>
            <a:ext cx="1593128" cy="362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55" dirty="0"/>
              <a:t>Baseline Vector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8C18067-8118-B841-BC19-86D9ACC235E1}"/>
              </a:ext>
            </a:extLst>
          </p:cNvPr>
          <p:cNvSpPr txBox="1"/>
          <p:nvPr/>
        </p:nvSpPr>
        <p:spPr>
          <a:xfrm>
            <a:off x="1797629" y="7164989"/>
            <a:ext cx="1468672" cy="902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55" dirty="0"/>
              <a:t>v0 = </a:t>
            </a:r>
            <a:r>
              <a:rPr lang="en-US" sz="1755" dirty="0" err="1"/>
              <a:t>vload</a:t>
            </a:r>
            <a:r>
              <a:rPr lang="en-US" sz="1755" dirty="0"/>
              <a:t> a</a:t>
            </a:r>
          </a:p>
          <a:p>
            <a:r>
              <a:rPr lang="en-US" sz="1755" dirty="0"/>
              <a:t>v1 = v2 * v3</a:t>
            </a:r>
          </a:p>
          <a:p>
            <a:r>
              <a:rPr lang="en-US" sz="1755" dirty="0"/>
              <a:t>v2 = v1 + v0.k 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E0CDFA6-F3E4-DE47-8B25-9AE0F1F8B9CB}"/>
              </a:ext>
            </a:extLst>
          </p:cNvPr>
          <p:cNvSpPr/>
          <p:nvPr/>
        </p:nvSpPr>
        <p:spPr>
          <a:xfrm>
            <a:off x="1797629" y="7156720"/>
            <a:ext cx="1396006" cy="88432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BD250CF-BBB0-CE4A-8D3F-DE8A19F30A64}"/>
              </a:ext>
            </a:extLst>
          </p:cNvPr>
          <p:cNvSpPr txBox="1"/>
          <p:nvPr/>
        </p:nvSpPr>
        <p:spPr>
          <a:xfrm>
            <a:off x="2073886" y="6815318"/>
            <a:ext cx="843501" cy="362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55" b="1" dirty="0"/>
              <a:t>MANIC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D40642E-279D-5041-9F9D-1A2DE4F5B0D6}"/>
              </a:ext>
            </a:extLst>
          </p:cNvPr>
          <p:cNvSpPr/>
          <p:nvPr/>
        </p:nvSpPr>
        <p:spPr>
          <a:xfrm>
            <a:off x="3269407" y="7344699"/>
            <a:ext cx="2036446" cy="4497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60" dirty="0"/>
              <a:t>v0[0] = load a[0]</a:t>
            </a:r>
            <a:endParaRPr lang="en-US" sz="2340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90AF444-8901-6349-8EFB-EF17E1290866}"/>
              </a:ext>
            </a:extLst>
          </p:cNvPr>
          <p:cNvSpPr/>
          <p:nvPr/>
        </p:nvSpPr>
        <p:spPr>
          <a:xfrm>
            <a:off x="3263704" y="7906010"/>
            <a:ext cx="2036446" cy="4497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60" dirty="0"/>
              <a:t>v1[0] = v2[0] + v3[0]</a:t>
            </a:r>
            <a:endParaRPr lang="en-US" sz="2340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AB172CB-420F-1148-98E3-C1AAB1BDC0DF}"/>
              </a:ext>
            </a:extLst>
          </p:cNvPr>
          <p:cNvSpPr/>
          <p:nvPr/>
        </p:nvSpPr>
        <p:spPr>
          <a:xfrm>
            <a:off x="3258003" y="8456784"/>
            <a:ext cx="2036446" cy="4497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60" dirty="0"/>
              <a:t>v2[0] = v1[0] + v0[0]</a:t>
            </a:r>
            <a:endParaRPr lang="en-US" sz="2340" dirty="0"/>
          </a:p>
        </p:txBody>
      </p:sp>
      <p:sp>
        <p:nvSpPr>
          <p:cNvPr id="106" name="Arc 105">
            <a:extLst>
              <a:ext uri="{FF2B5EF4-FFF2-40B4-BE49-F238E27FC236}">
                <a16:creationId xmlns:a16="http://schemas.microsoft.com/office/drawing/2014/main" id="{66240518-D913-EA42-A722-4C237647B789}"/>
              </a:ext>
            </a:extLst>
          </p:cNvPr>
          <p:cNvSpPr/>
          <p:nvPr/>
        </p:nvSpPr>
        <p:spPr>
          <a:xfrm>
            <a:off x="3537364" y="8160495"/>
            <a:ext cx="733914" cy="846963"/>
          </a:xfrm>
          <a:prstGeom prst="arc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107" name="Arc 106">
            <a:extLst>
              <a:ext uri="{FF2B5EF4-FFF2-40B4-BE49-F238E27FC236}">
                <a16:creationId xmlns:a16="http://schemas.microsoft.com/office/drawing/2014/main" id="{EB536A4B-818A-F044-82EF-F4C3C7BF5F22}"/>
              </a:ext>
            </a:extLst>
          </p:cNvPr>
          <p:cNvSpPr/>
          <p:nvPr/>
        </p:nvSpPr>
        <p:spPr>
          <a:xfrm>
            <a:off x="3379382" y="7629429"/>
            <a:ext cx="1396006" cy="1784348"/>
          </a:xfrm>
          <a:prstGeom prst="arc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FFDA93A3-086A-604D-8B34-EBC71AD7A611}"/>
              </a:ext>
            </a:extLst>
          </p:cNvPr>
          <p:cNvSpPr/>
          <p:nvPr/>
        </p:nvSpPr>
        <p:spPr>
          <a:xfrm>
            <a:off x="3586071" y="7323393"/>
            <a:ext cx="490327" cy="51332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244E7DCA-A29C-A942-96E2-3E5C0AA7137F}"/>
              </a:ext>
            </a:extLst>
          </p:cNvPr>
          <p:cNvSpPr/>
          <p:nvPr/>
        </p:nvSpPr>
        <p:spPr>
          <a:xfrm>
            <a:off x="3413997" y="7863863"/>
            <a:ext cx="490327" cy="51332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084A51A-D322-2942-88E9-AA0A332B5D34}"/>
              </a:ext>
            </a:extLst>
          </p:cNvPr>
          <p:cNvSpPr/>
          <p:nvPr/>
        </p:nvSpPr>
        <p:spPr>
          <a:xfrm>
            <a:off x="5486199" y="7355311"/>
            <a:ext cx="2036446" cy="4497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60" dirty="0"/>
              <a:t>v0[1] = load a[1]</a:t>
            </a:r>
            <a:endParaRPr lang="en-US" sz="2340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F763FB9-19CC-BA41-9795-3C5A4CCC036B}"/>
              </a:ext>
            </a:extLst>
          </p:cNvPr>
          <p:cNvSpPr/>
          <p:nvPr/>
        </p:nvSpPr>
        <p:spPr>
          <a:xfrm>
            <a:off x="5480496" y="7916622"/>
            <a:ext cx="2036446" cy="4497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60" dirty="0"/>
              <a:t>v1[1] = v2[1] + v3[1]</a:t>
            </a:r>
            <a:endParaRPr lang="en-US" sz="234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CE7B070-4012-BB4C-B8A0-4EE0FD129031}"/>
              </a:ext>
            </a:extLst>
          </p:cNvPr>
          <p:cNvSpPr/>
          <p:nvPr/>
        </p:nvSpPr>
        <p:spPr>
          <a:xfrm>
            <a:off x="5474793" y="8467396"/>
            <a:ext cx="2036446" cy="4497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60" dirty="0"/>
              <a:t>v2[1] = v1[1] + v0[1]</a:t>
            </a:r>
            <a:endParaRPr lang="en-US" sz="2340" dirty="0"/>
          </a:p>
        </p:txBody>
      </p:sp>
      <p:sp>
        <p:nvSpPr>
          <p:cNvPr id="113" name="Arc 112">
            <a:extLst>
              <a:ext uri="{FF2B5EF4-FFF2-40B4-BE49-F238E27FC236}">
                <a16:creationId xmlns:a16="http://schemas.microsoft.com/office/drawing/2014/main" id="{3EE3374E-DE90-2F41-8EB2-48AD65AE93EC}"/>
              </a:ext>
            </a:extLst>
          </p:cNvPr>
          <p:cNvSpPr/>
          <p:nvPr/>
        </p:nvSpPr>
        <p:spPr>
          <a:xfrm>
            <a:off x="5754155" y="8171107"/>
            <a:ext cx="733914" cy="846963"/>
          </a:xfrm>
          <a:prstGeom prst="arc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66A2F4F1-67E2-AF47-9D7A-4F0F168D76B8}"/>
              </a:ext>
            </a:extLst>
          </p:cNvPr>
          <p:cNvSpPr/>
          <p:nvPr/>
        </p:nvSpPr>
        <p:spPr>
          <a:xfrm>
            <a:off x="5802862" y="7334004"/>
            <a:ext cx="490327" cy="51332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A33492CC-B11F-374E-82E0-DA8FD2CCC8CB}"/>
              </a:ext>
            </a:extLst>
          </p:cNvPr>
          <p:cNvSpPr/>
          <p:nvPr/>
        </p:nvSpPr>
        <p:spPr>
          <a:xfrm>
            <a:off x="5630787" y="7874475"/>
            <a:ext cx="490327" cy="51332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7DA5ED0-BAC2-0246-A572-CCD759F5839E}"/>
              </a:ext>
            </a:extLst>
          </p:cNvPr>
          <p:cNvSpPr/>
          <p:nvPr/>
        </p:nvSpPr>
        <p:spPr>
          <a:xfrm>
            <a:off x="7687080" y="7377124"/>
            <a:ext cx="2036446" cy="4497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60" dirty="0"/>
              <a:t>v0[2] = load a[2]</a:t>
            </a:r>
            <a:endParaRPr lang="en-US" sz="2340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0388347-2557-1A4F-AA69-3654E9F295DB}"/>
              </a:ext>
            </a:extLst>
          </p:cNvPr>
          <p:cNvSpPr/>
          <p:nvPr/>
        </p:nvSpPr>
        <p:spPr>
          <a:xfrm>
            <a:off x="7681377" y="7938435"/>
            <a:ext cx="2036446" cy="4497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60" dirty="0"/>
              <a:t>v1[2] = v2[2] + v3[2]</a:t>
            </a:r>
            <a:endParaRPr lang="en-US" sz="2340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0FA3B94-E6F1-BF48-87FA-B7E7B389D6B9}"/>
              </a:ext>
            </a:extLst>
          </p:cNvPr>
          <p:cNvSpPr/>
          <p:nvPr/>
        </p:nvSpPr>
        <p:spPr>
          <a:xfrm>
            <a:off x="7675675" y="8489209"/>
            <a:ext cx="2036446" cy="4497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60" dirty="0"/>
              <a:t>v2[2] = v1[2] + v0[2]</a:t>
            </a:r>
            <a:endParaRPr lang="en-US" sz="2340" dirty="0"/>
          </a:p>
        </p:txBody>
      </p:sp>
      <p:sp>
        <p:nvSpPr>
          <p:cNvPr id="119" name="Arc 118">
            <a:extLst>
              <a:ext uri="{FF2B5EF4-FFF2-40B4-BE49-F238E27FC236}">
                <a16:creationId xmlns:a16="http://schemas.microsoft.com/office/drawing/2014/main" id="{0B9FD070-B059-E841-B2AC-2411A198FA42}"/>
              </a:ext>
            </a:extLst>
          </p:cNvPr>
          <p:cNvSpPr/>
          <p:nvPr/>
        </p:nvSpPr>
        <p:spPr>
          <a:xfrm>
            <a:off x="7955037" y="8192920"/>
            <a:ext cx="733914" cy="846963"/>
          </a:xfrm>
          <a:prstGeom prst="arc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EA4A8949-13E6-F14E-B4E7-9485DD732E7C}"/>
              </a:ext>
            </a:extLst>
          </p:cNvPr>
          <p:cNvSpPr/>
          <p:nvPr/>
        </p:nvSpPr>
        <p:spPr>
          <a:xfrm>
            <a:off x="8003744" y="7355817"/>
            <a:ext cx="490327" cy="51332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08935FE9-0058-C247-A3B5-CA1CD61FAD58}"/>
              </a:ext>
            </a:extLst>
          </p:cNvPr>
          <p:cNvSpPr/>
          <p:nvPr/>
        </p:nvSpPr>
        <p:spPr>
          <a:xfrm>
            <a:off x="7831668" y="7896288"/>
            <a:ext cx="490327" cy="51332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ECBB836-0DD3-9849-859F-A9582053B822}"/>
              </a:ext>
            </a:extLst>
          </p:cNvPr>
          <p:cNvSpPr txBox="1"/>
          <p:nvPr/>
        </p:nvSpPr>
        <p:spPr>
          <a:xfrm>
            <a:off x="9761747" y="7847326"/>
            <a:ext cx="397866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40" b="1" dirty="0"/>
              <a:t>…</a:t>
            </a:r>
          </a:p>
        </p:txBody>
      </p:sp>
      <p:sp>
        <p:nvSpPr>
          <p:cNvPr id="123" name="Left Brace 122">
            <a:extLst>
              <a:ext uri="{FF2B5EF4-FFF2-40B4-BE49-F238E27FC236}">
                <a16:creationId xmlns:a16="http://schemas.microsoft.com/office/drawing/2014/main" id="{939BF8B3-EFC3-DE4D-B628-3D1A3D2D04E0}"/>
              </a:ext>
            </a:extLst>
          </p:cNvPr>
          <p:cNvSpPr/>
          <p:nvPr/>
        </p:nvSpPr>
        <p:spPr>
          <a:xfrm rot="5400000">
            <a:off x="6784250" y="3466005"/>
            <a:ext cx="161485" cy="722232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ACB079-6825-8D41-A6BA-EB0F537F3336}"/>
              </a:ext>
            </a:extLst>
          </p:cNvPr>
          <p:cNvSpPr txBox="1"/>
          <p:nvPr/>
        </p:nvSpPr>
        <p:spPr>
          <a:xfrm>
            <a:off x="6204322" y="6721081"/>
            <a:ext cx="1340880" cy="362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55" dirty="0"/>
              <a:t>All Iterations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8D43D7B-1141-FD47-9C55-9CB69235F2ED}"/>
              </a:ext>
            </a:extLst>
          </p:cNvPr>
          <p:cNvSpPr txBox="1"/>
          <p:nvPr/>
        </p:nvSpPr>
        <p:spPr>
          <a:xfrm>
            <a:off x="3808868" y="7012511"/>
            <a:ext cx="849720" cy="362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55" dirty="0"/>
              <a:t>Index 0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F6C2022-251E-F94E-B2EF-A79F483C0894}"/>
              </a:ext>
            </a:extLst>
          </p:cNvPr>
          <p:cNvSpPr txBox="1"/>
          <p:nvPr/>
        </p:nvSpPr>
        <p:spPr>
          <a:xfrm>
            <a:off x="6179358" y="7029053"/>
            <a:ext cx="849720" cy="362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55" dirty="0"/>
              <a:t>Index 1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D8B9426-E8DF-F543-840A-76C20651F846}"/>
              </a:ext>
            </a:extLst>
          </p:cNvPr>
          <p:cNvSpPr txBox="1"/>
          <p:nvPr/>
        </p:nvSpPr>
        <p:spPr>
          <a:xfrm>
            <a:off x="8297009" y="7024585"/>
            <a:ext cx="849720" cy="362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55" dirty="0"/>
              <a:t>Index 2</a:t>
            </a:r>
          </a:p>
        </p:txBody>
      </p:sp>
      <p:sp>
        <p:nvSpPr>
          <p:cNvPr id="128" name="Arc 127">
            <a:extLst>
              <a:ext uri="{FF2B5EF4-FFF2-40B4-BE49-F238E27FC236}">
                <a16:creationId xmlns:a16="http://schemas.microsoft.com/office/drawing/2014/main" id="{75C96982-4F03-754B-B4D6-D7CA5BAA15A5}"/>
              </a:ext>
            </a:extLst>
          </p:cNvPr>
          <p:cNvSpPr/>
          <p:nvPr/>
        </p:nvSpPr>
        <p:spPr>
          <a:xfrm>
            <a:off x="5597977" y="7612480"/>
            <a:ext cx="1396006" cy="1801299"/>
          </a:xfrm>
          <a:prstGeom prst="arc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129" name="Arc 128">
            <a:extLst>
              <a:ext uri="{FF2B5EF4-FFF2-40B4-BE49-F238E27FC236}">
                <a16:creationId xmlns:a16="http://schemas.microsoft.com/office/drawing/2014/main" id="{87F8C404-F9E3-854B-83D3-7BEDA66FDC7A}"/>
              </a:ext>
            </a:extLst>
          </p:cNvPr>
          <p:cNvSpPr/>
          <p:nvPr/>
        </p:nvSpPr>
        <p:spPr>
          <a:xfrm>
            <a:off x="7767635" y="7655341"/>
            <a:ext cx="1396006" cy="1758436"/>
          </a:xfrm>
          <a:prstGeom prst="arc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A8E8489-79A4-E14E-95BC-2C4EEEE81DA2}"/>
              </a:ext>
            </a:extLst>
          </p:cNvPr>
          <p:cNvSpPr txBox="1"/>
          <p:nvPr/>
        </p:nvSpPr>
        <p:spPr>
          <a:xfrm>
            <a:off x="9937293" y="8225766"/>
            <a:ext cx="2036446" cy="54014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lIns="44577" tIns="0" rIns="44577" bIns="0" rtlCol="0">
            <a:spAutoFit/>
          </a:bodyPr>
          <a:lstStyle/>
          <a:p>
            <a:pPr algn="ctr"/>
            <a:r>
              <a:rPr lang="en-US" sz="1755" dirty="0"/>
              <a:t>Killed Registers</a:t>
            </a:r>
          </a:p>
          <a:p>
            <a:pPr algn="ctr"/>
            <a:r>
              <a:rPr lang="en-US" sz="1755" dirty="0"/>
              <a:t>Eliminate VRF Writes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C4F1215-FED8-6046-A008-7484E980586C}"/>
              </a:ext>
            </a:extLst>
          </p:cNvPr>
          <p:cNvSpPr txBox="1"/>
          <p:nvPr/>
        </p:nvSpPr>
        <p:spPr>
          <a:xfrm>
            <a:off x="9846857" y="7286750"/>
            <a:ext cx="2161848" cy="54014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lIns="44577" tIns="0" rIns="44577" bIns="0" rtlCol="0">
            <a:spAutoFit/>
          </a:bodyPr>
          <a:lstStyle/>
          <a:p>
            <a:pPr algn="ctr"/>
            <a:r>
              <a:rPr lang="en-US" sz="1755" dirty="0"/>
              <a:t>Forward Values</a:t>
            </a:r>
          </a:p>
          <a:p>
            <a:pPr algn="ctr"/>
            <a:r>
              <a:rPr lang="en-US" sz="1755" dirty="0"/>
              <a:t>Eliminate VRF Reads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9BFB66FB-2E30-0441-A808-D359DCBC8D60}"/>
              </a:ext>
            </a:extLst>
          </p:cNvPr>
          <p:cNvSpPr/>
          <p:nvPr/>
        </p:nvSpPr>
        <p:spPr>
          <a:xfrm>
            <a:off x="2676640" y="7612477"/>
            <a:ext cx="490327" cy="51332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EB5B0267-9407-9B41-88AE-D13494E1448C}"/>
              </a:ext>
            </a:extLst>
          </p:cNvPr>
          <p:cNvCxnSpPr>
            <a:cxnSpLocks/>
            <a:stCxn id="131" idx="1"/>
          </p:cNvCxnSpPr>
          <p:nvPr/>
        </p:nvCxnSpPr>
        <p:spPr>
          <a:xfrm flipH="1">
            <a:off x="8975167" y="7556825"/>
            <a:ext cx="871690" cy="3393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FDBA10ED-8C73-7A45-A80E-EAC259E58BCC}"/>
              </a:ext>
            </a:extLst>
          </p:cNvPr>
          <p:cNvCxnSpPr>
            <a:cxnSpLocks/>
            <a:stCxn id="130" idx="1"/>
            <a:endCxn id="141" idx="7"/>
          </p:cNvCxnSpPr>
          <p:nvPr/>
        </p:nvCxnSpPr>
        <p:spPr>
          <a:xfrm flipH="1">
            <a:off x="9415953" y="8495840"/>
            <a:ext cx="521340" cy="658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Summing Junction 138">
            <a:extLst>
              <a:ext uri="{FF2B5EF4-FFF2-40B4-BE49-F238E27FC236}">
                <a16:creationId xmlns:a16="http://schemas.microsoft.com/office/drawing/2014/main" id="{8972F873-4240-3C40-9643-E25A69705D99}"/>
              </a:ext>
            </a:extLst>
          </p:cNvPr>
          <p:cNvSpPr/>
          <p:nvPr/>
        </p:nvSpPr>
        <p:spPr>
          <a:xfrm>
            <a:off x="4654473" y="8489209"/>
            <a:ext cx="439500" cy="449775"/>
          </a:xfrm>
          <a:prstGeom prst="flowChartSummingJunction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140" name="Summing Junction 139">
            <a:extLst>
              <a:ext uri="{FF2B5EF4-FFF2-40B4-BE49-F238E27FC236}">
                <a16:creationId xmlns:a16="http://schemas.microsoft.com/office/drawing/2014/main" id="{414B6D05-9646-334C-8EC5-B05FE9CC3BEF}"/>
              </a:ext>
            </a:extLst>
          </p:cNvPr>
          <p:cNvSpPr/>
          <p:nvPr/>
        </p:nvSpPr>
        <p:spPr>
          <a:xfrm>
            <a:off x="6846741" y="8498460"/>
            <a:ext cx="439500" cy="449775"/>
          </a:xfrm>
          <a:prstGeom prst="flowChartSummingJunction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141" name="Summing Junction 140">
            <a:extLst>
              <a:ext uri="{FF2B5EF4-FFF2-40B4-BE49-F238E27FC236}">
                <a16:creationId xmlns:a16="http://schemas.microsoft.com/office/drawing/2014/main" id="{E038E1A0-44C5-2149-B114-5EFDF8B83F89}"/>
              </a:ext>
            </a:extLst>
          </p:cNvPr>
          <p:cNvSpPr/>
          <p:nvPr/>
        </p:nvSpPr>
        <p:spPr>
          <a:xfrm>
            <a:off x="9040816" y="8495843"/>
            <a:ext cx="439500" cy="449775"/>
          </a:xfrm>
          <a:prstGeom prst="flowChartSummingJunction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</p:spTree>
    <p:extLst>
      <p:ext uri="{BB962C8B-B14F-4D97-AF65-F5344CB8AC3E}">
        <p14:creationId xmlns:p14="http://schemas.microsoft.com/office/powerpoint/2010/main" val="2801080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Freeform 98">
            <a:extLst>
              <a:ext uri="{FF2B5EF4-FFF2-40B4-BE49-F238E27FC236}">
                <a16:creationId xmlns:a16="http://schemas.microsoft.com/office/drawing/2014/main" id="{86932DEA-D73D-1649-A5F7-9861EA394CD0}"/>
              </a:ext>
            </a:extLst>
          </p:cNvPr>
          <p:cNvSpPr/>
          <p:nvPr/>
        </p:nvSpPr>
        <p:spPr>
          <a:xfrm>
            <a:off x="3776284" y="3917127"/>
            <a:ext cx="185516" cy="334399"/>
          </a:xfrm>
          <a:custGeom>
            <a:avLst/>
            <a:gdLst>
              <a:gd name="connsiteX0" fmla="*/ 629924 w 629924"/>
              <a:gd name="connsiteY0" fmla="*/ 0 h 1625600"/>
              <a:gd name="connsiteX1" fmla="*/ 4 w 629924"/>
              <a:gd name="connsiteY1" fmla="*/ 640080 h 1625600"/>
              <a:gd name="connsiteX2" fmla="*/ 619764 w 629924"/>
              <a:gd name="connsiteY2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924" h="1625600">
                <a:moveTo>
                  <a:pt x="629924" y="0"/>
                </a:moveTo>
                <a:cubicBezTo>
                  <a:pt x="315810" y="184573"/>
                  <a:pt x="1697" y="369147"/>
                  <a:pt x="4" y="640080"/>
                </a:cubicBezTo>
                <a:cubicBezTo>
                  <a:pt x="-1689" y="911013"/>
                  <a:pt x="513084" y="1456267"/>
                  <a:pt x="619764" y="1625600"/>
                </a:cubicBezTo>
              </a:path>
            </a:pathLst>
          </a:custGeom>
          <a:noFill/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94648B8-DE9A-BE4B-9E7E-4869E68E6688}"/>
              </a:ext>
            </a:extLst>
          </p:cNvPr>
          <p:cNvCxnSpPr>
            <a:cxnSpLocks/>
            <a:stCxn id="75" idx="4"/>
          </p:cNvCxnSpPr>
          <p:nvPr/>
        </p:nvCxnSpPr>
        <p:spPr>
          <a:xfrm>
            <a:off x="4202128" y="2280323"/>
            <a:ext cx="0" cy="12985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DDF2705-1D58-1E45-A4D4-C1BE8A673944}"/>
              </a:ext>
            </a:extLst>
          </p:cNvPr>
          <p:cNvCxnSpPr>
            <a:cxnSpLocks/>
            <a:stCxn id="87" idx="4"/>
          </p:cNvCxnSpPr>
          <p:nvPr/>
        </p:nvCxnSpPr>
        <p:spPr>
          <a:xfrm>
            <a:off x="4202128" y="3218990"/>
            <a:ext cx="0" cy="12985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6021800-E00B-214A-ABD2-1D02CC7116B7}"/>
              </a:ext>
            </a:extLst>
          </p:cNvPr>
          <p:cNvCxnSpPr>
            <a:cxnSpLocks/>
            <a:stCxn id="88" idx="4"/>
          </p:cNvCxnSpPr>
          <p:nvPr/>
        </p:nvCxnSpPr>
        <p:spPr>
          <a:xfrm>
            <a:off x="4202128" y="4161007"/>
            <a:ext cx="0" cy="12985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26E4381-987F-3D42-AB66-5561644C0E6A}"/>
              </a:ext>
            </a:extLst>
          </p:cNvPr>
          <p:cNvCxnSpPr>
            <a:cxnSpLocks/>
          </p:cNvCxnSpPr>
          <p:nvPr/>
        </p:nvCxnSpPr>
        <p:spPr>
          <a:xfrm>
            <a:off x="4202128" y="3610122"/>
            <a:ext cx="0" cy="7213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E20DC50-DBAF-E74E-BB44-91134EE05E5B}"/>
              </a:ext>
            </a:extLst>
          </p:cNvPr>
          <p:cNvCxnSpPr>
            <a:cxnSpLocks/>
          </p:cNvCxnSpPr>
          <p:nvPr/>
        </p:nvCxnSpPr>
        <p:spPr>
          <a:xfrm>
            <a:off x="4202128" y="2666592"/>
            <a:ext cx="0" cy="7213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031779FB-B1E0-6A4B-8E12-1ED02F9DD516}"/>
              </a:ext>
            </a:extLst>
          </p:cNvPr>
          <p:cNvSpPr/>
          <p:nvPr/>
        </p:nvSpPr>
        <p:spPr>
          <a:xfrm>
            <a:off x="3966246" y="2747225"/>
            <a:ext cx="471765" cy="4717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I1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DAB6A5D2-0D5F-764F-9D15-E54937A10838}"/>
              </a:ext>
            </a:extLst>
          </p:cNvPr>
          <p:cNvSpPr/>
          <p:nvPr/>
        </p:nvSpPr>
        <p:spPr>
          <a:xfrm>
            <a:off x="3966245" y="3689242"/>
            <a:ext cx="471765" cy="4717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I2</a:t>
            </a:r>
          </a:p>
        </p:txBody>
      </p:sp>
      <p:sp>
        <p:nvSpPr>
          <p:cNvPr id="98" name="Freeform 97">
            <a:extLst>
              <a:ext uri="{FF2B5EF4-FFF2-40B4-BE49-F238E27FC236}">
                <a16:creationId xmlns:a16="http://schemas.microsoft.com/office/drawing/2014/main" id="{0BEEC2BE-6A52-2A49-B3B2-4BCA3527F54F}"/>
              </a:ext>
            </a:extLst>
          </p:cNvPr>
          <p:cNvSpPr/>
          <p:nvPr/>
        </p:nvSpPr>
        <p:spPr>
          <a:xfrm>
            <a:off x="3745288" y="3046495"/>
            <a:ext cx="223748" cy="878629"/>
          </a:xfrm>
          <a:custGeom>
            <a:avLst/>
            <a:gdLst>
              <a:gd name="connsiteX0" fmla="*/ 629924 w 629924"/>
              <a:gd name="connsiteY0" fmla="*/ 0 h 1625600"/>
              <a:gd name="connsiteX1" fmla="*/ 4 w 629924"/>
              <a:gd name="connsiteY1" fmla="*/ 640080 h 1625600"/>
              <a:gd name="connsiteX2" fmla="*/ 619764 w 629924"/>
              <a:gd name="connsiteY2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924" h="1625600">
                <a:moveTo>
                  <a:pt x="629924" y="0"/>
                </a:moveTo>
                <a:cubicBezTo>
                  <a:pt x="315810" y="184573"/>
                  <a:pt x="1697" y="369147"/>
                  <a:pt x="4" y="640080"/>
                </a:cubicBezTo>
                <a:cubicBezTo>
                  <a:pt x="-1689" y="911013"/>
                  <a:pt x="513084" y="1456267"/>
                  <a:pt x="619764" y="1625600"/>
                </a:cubicBezTo>
              </a:path>
            </a:pathLst>
          </a:custGeom>
          <a:noFill/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6" name="Freeform 95">
            <a:extLst>
              <a:ext uri="{FF2B5EF4-FFF2-40B4-BE49-F238E27FC236}">
                <a16:creationId xmlns:a16="http://schemas.microsoft.com/office/drawing/2014/main" id="{D67B7601-1E24-2B47-A326-026640C38F7E}"/>
              </a:ext>
            </a:extLst>
          </p:cNvPr>
          <p:cNvSpPr/>
          <p:nvPr/>
        </p:nvSpPr>
        <p:spPr>
          <a:xfrm>
            <a:off x="3745288" y="2043218"/>
            <a:ext cx="223748" cy="878629"/>
          </a:xfrm>
          <a:custGeom>
            <a:avLst/>
            <a:gdLst>
              <a:gd name="connsiteX0" fmla="*/ 629924 w 629924"/>
              <a:gd name="connsiteY0" fmla="*/ 0 h 1625600"/>
              <a:gd name="connsiteX1" fmla="*/ 4 w 629924"/>
              <a:gd name="connsiteY1" fmla="*/ 640080 h 1625600"/>
              <a:gd name="connsiteX2" fmla="*/ 619764 w 629924"/>
              <a:gd name="connsiteY2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924" h="1625600">
                <a:moveTo>
                  <a:pt x="629924" y="0"/>
                </a:moveTo>
                <a:cubicBezTo>
                  <a:pt x="315810" y="184573"/>
                  <a:pt x="1697" y="369147"/>
                  <a:pt x="4" y="640080"/>
                </a:cubicBezTo>
                <a:cubicBezTo>
                  <a:pt x="-1689" y="911013"/>
                  <a:pt x="513084" y="1456267"/>
                  <a:pt x="619764" y="1625600"/>
                </a:cubicBezTo>
              </a:path>
            </a:pathLst>
          </a:custGeom>
          <a:noFill/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E5920C0A-411B-6E4A-AEC0-CD697691FBF0}"/>
              </a:ext>
            </a:extLst>
          </p:cNvPr>
          <p:cNvSpPr/>
          <p:nvPr/>
        </p:nvSpPr>
        <p:spPr>
          <a:xfrm>
            <a:off x="3966246" y="1808557"/>
            <a:ext cx="471765" cy="4717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I0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30C56B99-3FC3-2B42-9F69-298B29C1AF65}"/>
              </a:ext>
            </a:extLst>
          </p:cNvPr>
          <p:cNvGrpSpPr/>
          <p:nvPr/>
        </p:nvGrpSpPr>
        <p:grpSpPr>
          <a:xfrm>
            <a:off x="3903540" y="2384415"/>
            <a:ext cx="599968" cy="253856"/>
            <a:chOff x="7311318" y="4486070"/>
            <a:chExt cx="599968" cy="253856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96A1F388-DF25-1F4A-9238-85417FED1BEE}"/>
                </a:ext>
              </a:extLst>
            </p:cNvPr>
            <p:cNvSpPr/>
            <p:nvPr/>
          </p:nvSpPr>
          <p:spPr>
            <a:xfrm>
              <a:off x="7311318" y="4486070"/>
              <a:ext cx="599968" cy="2538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173736" rIns="91441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register</a:t>
              </a:r>
            </a:p>
          </p:txBody>
        </p:sp>
        <p:sp>
          <p:nvSpPr>
            <p:cNvPr id="102" name="Triangle 101">
              <a:extLst>
                <a:ext uri="{FF2B5EF4-FFF2-40B4-BE49-F238E27FC236}">
                  <a16:creationId xmlns:a16="http://schemas.microsoft.com/office/drawing/2014/main" id="{86DD8819-61BE-BD4B-A95D-1138C7AE2EFD}"/>
                </a:ext>
              </a:extLst>
            </p:cNvPr>
            <p:cNvSpPr/>
            <p:nvPr/>
          </p:nvSpPr>
          <p:spPr>
            <a:xfrm rot="10800000">
              <a:off x="7387057" y="4486072"/>
              <a:ext cx="449163" cy="110015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2326D277-4754-C24B-A9CA-0256250E7E45}"/>
              </a:ext>
            </a:extLst>
          </p:cNvPr>
          <p:cNvGrpSpPr/>
          <p:nvPr/>
        </p:nvGrpSpPr>
        <p:grpSpPr>
          <a:xfrm>
            <a:off x="3917127" y="3343118"/>
            <a:ext cx="599968" cy="253856"/>
            <a:chOff x="7311318" y="4486070"/>
            <a:chExt cx="599968" cy="253856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F99F6C0-D9A3-A846-98BA-ACB3FC6F8318}"/>
                </a:ext>
              </a:extLst>
            </p:cNvPr>
            <p:cNvSpPr/>
            <p:nvPr/>
          </p:nvSpPr>
          <p:spPr>
            <a:xfrm>
              <a:off x="7311318" y="4486070"/>
              <a:ext cx="599968" cy="2538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173736" rIns="91441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register</a:t>
              </a:r>
            </a:p>
          </p:txBody>
        </p:sp>
        <p:sp>
          <p:nvSpPr>
            <p:cNvPr id="105" name="Triangle 104">
              <a:extLst>
                <a:ext uri="{FF2B5EF4-FFF2-40B4-BE49-F238E27FC236}">
                  <a16:creationId xmlns:a16="http://schemas.microsoft.com/office/drawing/2014/main" id="{AB39E0D8-FBB2-E24C-95D8-92180515A50E}"/>
                </a:ext>
              </a:extLst>
            </p:cNvPr>
            <p:cNvSpPr/>
            <p:nvPr/>
          </p:nvSpPr>
          <p:spPr>
            <a:xfrm rot="10800000">
              <a:off x="7387057" y="4486072"/>
              <a:ext cx="449163" cy="110015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4238033-5CC4-6147-8B1B-8F8287B5725F}"/>
              </a:ext>
            </a:extLst>
          </p:cNvPr>
          <p:cNvCxnSpPr>
            <a:cxnSpLocks/>
          </p:cNvCxnSpPr>
          <p:nvPr/>
        </p:nvCxnSpPr>
        <p:spPr>
          <a:xfrm>
            <a:off x="4210151" y="1691576"/>
            <a:ext cx="0" cy="12985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D70C667-F078-E949-B1DC-D2781F03AD14}"/>
              </a:ext>
            </a:extLst>
          </p:cNvPr>
          <p:cNvGrpSpPr/>
          <p:nvPr/>
        </p:nvGrpSpPr>
        <p:grpSpPr>
          <a:xfrm>
            <a:off x="3910348" y="1440465"/>
            <a:ext cx="599968" cy="253856"/>
            <a:chOff x="7311318" y="4486070"/>
            <a:chExt cx="599968" cy="25385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FBE477E-2934-5745-9097-F961751863B0}"/>
                </a:ext>
              </a:extLst>
            </p:cNvPr>
            <p:cNvSpPr/>
            <p:nvPr/>
          </p:nvSpPr>
          <p:spPr>
            <a:xfrm>
              <a:off x="7311318" y="4486070"/>
              <a:ext cx="599968" cy="2538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173736" rIns="91441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register</a:t>
              </a:r>
            </a:p>
          </p:txBody>
        </p:sp>
        <p:sp>
          <p:nvSpPr>
            <p:cNvPr id="24" name="Triangle 23">
              <a:extLst>
                <a:ext uri="{FF2B5EF4-FFF2-40B4-BE49-F238E27FC236}">
                  <a16:creationId xmlns:a16="http://schemas.microsoft.com/office/drawing/2014/main" id="{75D98EA3-AC19-BE44-BCA7-9089FFB214E0}"/>
                </a:ext>
              </a:extLst>
            </p:cNvPr>
            <p:cNvSpPr/>
            <p:nvPr/>
          </p:nvSpPr>
          <p:spPr>
            <a:xfrm rot="10800000">
              <a:off x="7387057" y="4486072"/>
              <a:ext cx="449163" cy="110015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751CB3-F47E-1240-85BC-7F23546C2CF8}"/>
              </a:ext>
            </a:extLst>
          </p:cNvPr>
          <p:cNvGrpSpPr/>
          <p:nvPr/>
        </p:nvGrpSpPr>
        <p:grpSpPr>
          <a:xfrm>
            <a:off x="3910348" y="4279667"/>
            <a:ext cx="599968" cy="253856"/>
            <a:chOff x="7311318" y="4486070"/>
            <a:chExt cx="599968" cy="25385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CCD8D8B-2399-AF43-BB7A-8D86427D8FF1}"/>
                </a:ext>
              </a:extLst>
            </p:cNvPr>
            <p:cNvSpPr/>
            <p:nvPr/>
          </p:nvSpPr>
          <p:spPr>
            <a:xfrm>
              <a:off x="7311318" y="4486070"/>
              <a:ext cx="599968" cy="2538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173736" rIns="91441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register</a:t>
              </a:r>
            </a:p>
          </p:txBody>
        </p:sp>
        <p:sp>
          <p:nvSpPr>
            <p:cNvPr id="21" name="Triangle 20">
              <a:extLst>
                <a:ext uri="{FF2B5EF4-FFF2-40B4-BE49-F238E27FC236}">
                  <a16:creationId xmlns:a16="http://schemas.microsoft.com/office/drawing/2014/main" id="{E043316D-8D4F-5449-B066-E02E807D8DD0}"/>
                </a:ext>
              </a:extLst>
            </p:cNvPr>
            <p:cNvSpPr/>
            <p:nvPr/>
          </p:nvSpPr>
          <p:spPr>
            <a:xfrm rot="10800000">
              <a:off x="7387057" y="4486072"/>
              <a:ext cx="449163" cy="110015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06843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2F534EE-BA7E-8644-A0E0-958640DBF3BD}"/>
              </a:ext>
            </a:extLst>
          </p:cNvPr>
          <p:cNvCxnSpPr>
            <a:cxnSpLocks/>
          </p:cNvCxnSpPr>
          <p:nvPr/>
        </p:nvCxnSpPr>
        <p:spPr>
          <a:xfrm>
            <a:off x="4202128" y="2275863"/>
            <a:ext cx="0" cy="12985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4C02F2D-0E68-4F40-B49A-1A1D19A7F0DB}"/>
              </a:ext>
            </a:extLst>
          </p:cNvPr>
          <p:cNvCxnSpPr>
            <a:cxnSpLocks/>
            <a:stCxn id="37" idx="4"/>
          </p:cNvCxnSpPr>
          <p:nvPr/>
        </p:nvCxnSpPr>
        <p:spPr>
          <a:xfrm>
            <a:off x="4860823" y="2283672"/>
            <a:ext cx="0" cy="12499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BE22F7B-5B56-114F-8184-D37721EA0A62}"/>
              </a:ext>
            </a:extLst>
          </p:cNvPr>
          <p:cNvCxnSpPr>
            <a:cxnSpLocks/>
          </p:cNvCxnSpPr>
          <p:nvPr/>
        </p:nvCxnSpPr>
        <p:spPr>
          <a:xfrm>
            <a:off x="5519518" y="2269889"/>
            <a:ext cx="0" cy="13471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0FF8E7-5541-6C4B-8F2B-95410C3BA777}"/>
              </a:ext>
            </a:extLst>
          </p:cNvPr>
          <p:cNvCxnSpPr>
            <a:cxnSpLocks/>
            <a:stCxn id="46" idx="4"/>
          </p:cNvCxnSpPr>
          <p:nvPr/>
        </p:nvCxnSpPr>
        <p:spPr>
          <a:xfrm>
            <a:off x="6178213" y="2278809"/>
            <a:ext cx="0" cy="12499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330BF0F-537F-D944-93CC-AFCE7D333C51}"/>
              </a:ext>
            </a:extLst>
          </p:cNvPr>
          <p:cNvCxnSpPr>
            <a:cxnSpLocks/>
          </p:cNvCxnSpPr>
          <p:nvPr/>
        </p:nvCxnSpPr>
        <p:spPr>
          <a:xfrm>
            <a:off x="4202128" y="3214530"/>
            <a:ext cx="0" cy="12985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CBD2A11-C214-4D43-A101-80D4B5D7746E}"/>
              </a:ext>
            </a:extLst>
          </p:cNvPr>
          <p:cNvCxnSpPr>
            <a:cxnSpLocks/>
            <a:stCxn id="39" idx="4"/>
          </p:cNvCxnSpPr>
          <p:nvPr/>
        </p:nvCxnSpPr>
        <p:spPr>
          <a:xfrm>
            <a:off x="4860823" y="3222339"/>
            <a:ext cx="0" cy="12499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E898652-36F6-3140-9E2D-D5B99165D01A}"/>
              </a:ext>
            </a:extLst>
          </p:cNvPr>
          <p:cNvCxnSpPr>
            <a:cxnSpLocks/>
          </p:cNvCxnSpPr>
          <p:nvPr/>
        </p:nvCxnSpPr>
        <p:spPr>
          <a:xfrm>
            <a:off x="5519518" y="3208557"/>
            <a:ext cx="0" cy="13471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FCF948A-E03F-E740-A52D-8A048B71DE2B}"/>
              </a:ext>
            </a:extLst>
          </p:cNvPr>
          <p:cNvCxnSpPr>
            <a:cxnSpLocks/>
            <a:stCxn id="47" idx="4"/>
          </p:cNvCxnSpPr>
          <p:nvPr/>
        </p:nvCxnSpPr>
        <p:spPr>
          <a:xfrm>
            <a:off x="6178213" y="3217477"/>
            <a:ext cx="0" cy="12499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EF11AFE-2674-794D-8CA9-EEE4A6464334}"/>
              </a:ext>
            </a:extLst>
          </p:cNvPr>
          <p:cNvCxnSpPr>
            <a:cxnSpLocks/>
          </p:cNvCxnSpPr>
          <p:nvPr/>
        </p:nvCxnSpPr>
        <p:spPr>
          <a:xfrm>
            <a:off x="4202128" y="4156547"/>
            <a:ext cx="0" cy="12985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B2B8196-B8AC-D748-AF47-FB71DFB2801D}"/>
              </a:ext>
            </a:extLst>
          </p:cNvPr>
          <p:cNvCxnSpPr>
            <a:cxnSpLocks/>
            <a:stCxn id="41" idx="4"/>
          </p:cNvCxnSpPr>
          <p:nvPr/>
        </p:nvCxnSpPr>
        <p:spPr>
          <a:xfrm>
            <a:off x="4860823" y="4164356"/>
            <a:ext cx="0" cy="12499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901471D-E1F1-4A4D-BFB3-F2946256829C}"/>
              </a:ext>
            </a:extLst>
          </p:cNvPr>
          <p:cNvCxnSpPr>
            <a:cxnSpLocks/>
          </p:cNvCxnSpPr>
          <p:nvPr/>
        </p:nvCxnSpPr>
        <p:spPr>
          <a:xfrm>
            <a:off x="5519518" y="4150573"/>
            <a:ext cx="0" cy="13471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FB133CC-3359-3A4C-8B3C-11344640EA76}"/>
              </a:ext>
            </a:extLst>
          </p:cNvPr>
          <p:cNvCxnSpPr>
            <a:cxnSpLocks/>
            <a:stCxn id="43" idx="4"/>
          </p:cNvCxnSpPr>
          <p:nvPr/>
        </p:nvCxnSpPr>
        <p:spPr>
          <a:xfrm>
            <a:off x="6178213" y="4159493"/>
            <a:ext cx="0" cy="12499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923D9D9-9B71-F14C-A4E0-D46EC1DC3988}"/>
              </a:ext>
            </a:extLst>
          </p:cNvPr>
          <p:cNvCxnSpPr>
            <a:cxnSpLocks/>
          </p:cNvCxnSpPr>
          <p:nvPr/>
        </p:nvCxnSpPr>
        <p:spPr>
          <a:xfrm>
            <a:off x="4202128" y="3610122"/>
            <a:ext cx="0" cy="7213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496E9CF-FAD7-A54B-8DB8-E1CB1E8AE21F}"/>
              </a:ext>
            </a:extLst>
          </p:cNvPr>
          <p:cNvCxnSpPr>
            <a:cxnSpLocks/>
          </p:cNvCxnSpPr>
          <p:nvPr/>
        </p:nvCxnSpPr>
        <p:spPr>
          <a:xfrm>
            <a:off x="4860823" y="3617111"/>
            <a:ext cx="0" cy="7061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A752284-4AC9-1842-AFFE-034090DA0062}"/>
              </a:ext>
            </a:extLst>
          </p:cNvPr>
          <p:cNvCxnSpPr>
            <a:cxnSpLocks/>
          </p:cNvCxnSpPr>
          <p:nvPr/>
        </p:nvCxnSpPr>
        <p:spPr>
          <a:xfrm>
            <a:off x="5519518" y="3585670"/>
            <a:ext cx="0" cy="9993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1FBC8FD-A6DB-B54B-8318-48C9C8DFB946}"/>
              </a:ext>
            </a:extLst>
          </p:cNvPr>
          <p:cNvCxnSpPr>
            <a:cxnSpLocks/>
          </p:cNvCxnSpPr>
          <p:nvPr/>
        </p:nvCxnSpPr>
        <p:spPr>
          <a:xfrm>
            <a:off x="6178213" y="3592659"/>
            <a:ext cx="0" cy="9020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AACFA3C-CEA1-9B4C-B4A0-64D19A5DAD69}"/>
              </a:ext>
            </a:extLst>
          </p:cNvPr>
          <p:cNvCxnSpPr>
            <a:cxnSpLocks/>
          </p:cNvCxnSpPr>
          <p:nvPr/>
        </p:nvCxnSpPr>
        <p:spPr>
          <a:xfrm>
            <a:off x="4202128" y="2666592"/>
            <a:ext cx="0" cy="7213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4D12CBA-13B2-6D44-A7B7-810D1EC815B0}"/>
              </a:ext>
            </a:extLst>
          </p:cNvPr>
          <p:cNvCxnSpPr>
            <a:cxnSpLocks/>
          </p:cNvCxnSpPr>
          <p:nvPr/>
        </p:nvCxnSpPr>
        <p:spPr>
          <a:xfrm>
            <a:off x="4860823" y="2666592"/>
            <a:ext cx="0" cy="7061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8D51C52-2A37-2F42-A435-1256E7A218B7}"/>
              </a:ext>
            </a:extLst>
          </p:cNvPr>
          <p:cNvCxnSpPr>
            <a:cxnSpLocks/>
          </p:cNvCxnSpPr>
          <p:nvPr/>
        </p:nvCxnSpPr>
        <p:spPr>
          <a:xfrm>
            <a:off x="5519518" y="2666592"/>
            <a:ext cx="0" cy="6849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B4A9CEC-EC6E-6547-8BF8-57763E1D5549}"/>
              </a:ext>
            </a:extLst>
          </p:cNvPr>
          <p:cNvCxnSpPr>
            <a:cxnSpLocks/>
          </p:cNvCxnSpPr>
          <p:nvPr/>
        </p:nvCxnSpPr>
        <p:spPr>
          <a:xfrm>
            <a:off x="6178213" y="2642140"/>
            <a:ext cx="0" cy="9020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0CE4CFD-24F2-B343-AEB7-0DA74438FC95}"/>
              </a:ext>
            </a:extLst>
          </p:cNvPr>
          <p:cNvCxnSpPr>
            <a:cxnSpLocks/>
            <a:stCxn id="36" idx="6"/>
            <a:endCxn id="37" idx="2"/>
          </p:cNvCxnSpPr>
          <p:nvPr/>
        </p:nvCxnSpPr>
        <p:spPr>
          <a:xfrm>
            <a:off x="4438011" y="2044440"/>
            <a:ext cx="186930" cy="334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7868524-67E1-4743-9D2E-E347EFE18385}"/>
              </a:ext>
            </a:extLst>
          </p:cNvPr>
          <p:cNvCxnSpPr>
            <a:cxnSpLocks/>
            <a:stCxn id="37" idx="6"/>
            <a:endCxn id="38" idx="2"/>
          </p:cNvCxnSpPr>
          <p:nvPr/>
        </p:nvCxnSpPr>
        <p:spPr>
          <a:xfrm flipV="1">
            <a:off x="5096706" y="2042927"/>
            <a:ext cx="186930" cy="486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66CB05F-AA14-DE4C-BE80-B386A3E25677}"/>
              </a:ext>
            </a:extLst>
          </p:cNvPr>
          <p:cNvCxnSpPr>
            <a:cxnSpLocks/>
            <a:stCxn id="38" idx="6"/>
            <a:endCxn id="46" idx="2"/>
          </p:cNvCxnSpPr>
          <p:nvPr/>
        </p:nvCxnSpPr>
        <p:spPr>
          <a:xfrm>
            <a:off x="5755401" y="2042927"/>
            <a:ext cx="18693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F885165-D71E-5A4B-83EB-AD32957AEA24}"/>
              </a:ext>
            </a:extLst>
          </p:cNvPr>
          <p:cNvGrpSpPr/>
          <p:nvPr/>
        </p:nvGrpSpPr>
        <p:grpSpPr>
          <a:xfrm>
            <a:off x="3966245" y="2408666"/>
            <a:ext cx="2447851" cy="245326"/>
            <a:chOff x="3315948" y="3180209"/>
            <a:chExt cx="3558415" cy="449095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CF2605D-3714-1B4D-AD10-D212270BFAF7}"/>
                </a:ext>
              </a:extLst>
            </p:cNvPr>
            <p:cNvSpPr/>
            <p:nvPr/>
          </p:nvSpPr>
          <p:spPr>
            <a:xfrm>
              <a:off x="3315949" y="3180209"/>
              <a:ext cx="3558414" cy="4490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Vector Register</a:t>
              </a:r>
            </a:p>
          </p:txBody>
        </p:sp>
        <p:sp>
          <p:nvSpPr>
            <p:cNvPr id="53" name="Triangle 52">
              <a:extLst>
                <a:ext uri="{FF2B5EF4-FFF2-40B4-BE49-F238E27FC236}">
                  <a16:creationId xmlns:a16="http://schemas.microsoft.com/office/drawing/2014/main" id="{F7A7B87B-5CBD-094C-8404-0FDECFA268B3}"/>
                </a:ext>
              </a:extLst>
            </p:cNvPr>
            <p:cNvSpPr/>
            <p:nvPr/>
          </p:nvSpPr>
          <p:spPr>
            <a:xfrm rot="5400000">
              <a:off x="3258490" y="3288975"/>
              <a:ext cx="324488" cy="209571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7B4BEC8-51CF-C646-8EBB-DEE1C7516F7F}"/>
              </a:ext>
            </a:extLst>
          </p:cNvPr>
          <p:cNvCxnSpPr>
            <a:cxnSpLocks/>
            <a:stCxn id="48" idx="6"/>
            <a:endCxn id="39" idx="2"/>
          </p:cNvCxnSpPr>
          <p:nvPr/>
        </p:nvCxnSpPr>
        <p:spPr>
          <a:xfrm>
            <a:off x="4438011" y="2983107"/>
            <a:ext cx="186930" cy="334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D8E5A81-064D-3A4E-BB49-5E5757D98F3B}"/>
              </a:ext>
            </a:extLst>
          </p:cNvPr>
          <p:cNvCxnSpPr>
            <a:cxnSpLocks/>
            <a:stCxn id="39" idx="6"/>
            <a:endCxn id="40" idx="2"/>
          </p:cNvCxnSpPr>
          <p:nvPr/>
        </p:nvCxnSpPr>
        <p:spPr>
          <a:xfrm flipV="1">
            <a:off x="5096706" y="2981594"/>
            <a:ext cx="186930" cy="486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7826CA4-9329-834C-82E9-C1CCEA7A0708}"/>
              </a:ext>
            </a:extLst>
          </p:cNvPr>
          <p:cNvCxnSpPr>
            <a:cxnSpLocks/>
            <a:stCxn id="40" idx="6"/>
            <a:endCxn id="47" idx="2"/>
          </p:cNvCxnSpPr>
          <p:nvPr/>
        </p:nvCxnSpPr>
        <p:spPr>
          <a:xfrm>
            <a:off x="5755401" y="2981594"/>
            <a:ext cx="18693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1827A8F-FFCF-E247-985F-6D70E4622CB2}"/>
              </a:ext>
            </a:extLst>
          </p:cNvPr>
          <p:cNvGrpSpPr/>
          <p:nvPr/>
        </p:nvGrpSpPr>
        <p:grpSpPr>
          <a:xfrm>
            <a:off x="3966245" y="3347333"/>
            <a:ext cx="2447851" cy="245326"/>
            <a:chOff x="3315948" y="3180209"/>
            <a:chExt cx="3558415" cy="449095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E2A7E5C-3102-6048-B3FF-1BABBCC113B0}"/>
                </a:ext>
              </a:extLst>
            </p:cNvPr>
            <p:cNvSpPr/>
            <p:nvPr/>
          </p:nvSpPr>
          <p:spPr>
            <a:xfrm>
              <a:off x="3315949" y="3180209"/>
              <a:ext cx="3558414" cy="4490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Vector Register</a:t>
              </a:r>
            </a:p>
          </p:txBody>
        </p:sp>
        <p:sp>
          <p:nvSpPr>
            <p:cNvPr id="51" name="Triangle 50">
              <a:extLst>
                <a:ext uri="{FF2B5EF4-FFF2-40B4-BE49-F238E27FC236}">
                  <a16:creationId xmlns:a16="http://schemas.microsoft.com/office/drawing/2014/main" id="{8B18BC57-DAB5-D941-AD18-8678FB9DDC4D}"/>
                </a:ext>
              </a:extLst>
            </p:cNvPr>
            <p:cNvSpPr/>
            <p:nvPr/>
          </p:nvSpPr>
          <p:spPr>
            <a:xfrm rot="5400000">
              <a:off x="3258490" y="3288975"/>
              <a:ext cx="324488" cy="209571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F7F0508-D7E7-E64E-AC34-8FDE414C7A64}"/>
              </a:ext>
            </a:extLst>
          </p:cNvPr>
          <p:cNvCxnSpPr>
            <a:cxnSpLocks/>
            <a:stCxn id="49" idx="6"/>
            <a:endCxn id="41" idx="2"/>
          </p:cNvCxnSpPr>
          <p:nvPr/>
        </p:nvCxnSpPr>
        <p:spPr>
          <a:xfrm>
            <a:off x="4438010" y="3925124"/>
            <a:ext cx="186930" cy="334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28A596F-8DB3-C449-AC56-CB0EC97B31EB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>
          <a:xfrm flipV="1">
            <a:off x="5096705" y="3923611"/>
            <a:ext cx="186930" cy="486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A7BAEEB-7BE3-E043-A9EE-6732025CA70B}"/>
              </a:ext>
            </a:extLst>
          </p:cNvPr>
          <p:cNvCxnSpPr>
            <a:cxnSpLocks/>
            <a:stCxn id="42" idx="6"/>
            <a:endCxn id="43" idx="2"/>
          </p:cNvCxnSpPr>
          <p:nvPr/>
        </p:nvCxnSpPr>
        <p:spPr>
          <a:xfrm>
            <a:off x="5755400" y="3923611"/>
            <a:ext cx="18693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EBC86B17-1A08-B14F-B1C6-BF02EED46894}"/>
              </a:ext>
            </a:extLst>
          </p:cNvPr>
          <p:cNvSpPr/>
          <p:nvPr/>
        </p:nvSpPr>
        <p:spPr>
          <a:xfrm>
            <a:off x="4624941" y="2750574"/>
            <a:ext cx="471765" cy="4717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v[1]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F9ED974-8FD8-FC45-99A2-6EEE4DF07376}"/>
              </a:ext>
            </a:extLst>
          </p:cNvPr>
          <p:cNvSpPr/>
          <p:nvPr/>
        </p:nvSpPr>
        <p:spPr>
          <a:xfrm>
            <a:off x="5283636" y="2745711"/>
            <a:ext cx="471765" cy="4717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v[2]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4D8B5C2-51EA-624E-9058-DF87A082D824}"/>
              </a:ext>
            </a:extLst>
          </p:cNvPr>
          <p:cNvSpPr/>
          <p:nvPr/>
        </p:nvSpPr>
        <p:spPr>
          <a:xfrm>
            <a:off x="4624940" y="3692591"/>
            <a:ext cx="471765" cy="4717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v[1]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68E71C8-5E86-1F4E-8888-06178A7FEEA2}"/>
              </a:ext>
            </a:extLst>
          </p:cNvPr>
          <p:cNvSpPr/>
          <p:nvPr/>
        </p:nvSpPr>
        <p:spPr>
          <a:xfrm>
            <a:off x="5283635" y="3687728"/>
            <a:ext cx="471765" cy="4717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v[2]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E6A7817-7A32-E94E-9C59-1086F692F3CE}"/>
              </a:ext>
            </a:extLst>
          </p:cNvPr>
          <p:cNvSpPr/>
          <p:nvPr/>
        </p:nvSpPr>
        <p:spPr>
          <a:xfrm>
            <a:off x="5942330" y="3687728"/>
            <a:ext cx="471765" cy="4717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v[3]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C028EE3-A15D-D943-8EAD-668DA1E51856}"/>
              </a:ext>
            </a:extLst>
          </p:cNvPr>
          <p:cNvCxnSpPr>
            <a:cxnSpLocks/>
            <a:stCxn id="46" idx="3"/>
            <a:endCxn id="48" idx="7"/>
          </p:cNvCxnSpPr>
          <p:nvPr/>
        </p:nvCxnSpPr>
        <p:spPr>
          <a:xfrm flipH="1">
            <a:off x="4368922" y="2209721"/>
            <a:ext cx="1642497" cy="60659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3F6D2DE-76F3-4A46-86CF-60634B8763D1}"/>
              </a:ext>
            </a:extLst>
          </p:cNvPr>
          <p:cNvCxnSpPr>
            <a:cxnSpLocks/>
            <a:stCxn id="47" idx="3"/>
            <a:endCxn id="49" idx="7"/>
          </p:cNvCxnSpPr>
          <p:nvPr/>
        </p:nvCxnSpPr>
        <p:spPr>
          <a:xfrm flipH="1">
            <a:off x="4368922" y="3148388"/>
            <a:ext cx="1642497" cy="60994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315EAC15-E6F4-CF48-946B-49D48A885F33}"/>
              </a:ext>
            </a:extLst>
          </p:cNvPr>
          <p:cNvSpPr/>
          <p:nvPr/>
        </p:nvSpPr>
        <p:spPr>
          <a:xfrm>
            <a:off x="5942331" y="2745711"/>
            <a:ext cx="471765" cy="4717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v[3]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E5F649E-1D00-AF43-ABAD-4240D218024F}"/>
              </a:ext>
            </a:extLst>
          </p:cNvPr>
          <p:cNvSpPr/>
          <p:nvPr/>
        </p:nvSpPr>
        <p:spPr>
          <a:xfrm>
            <a:off x="3966246" y="2747225"/>
            <a:ext cx="471765" cy="4717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v[0]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9EC65E2-2FCB-F044-9571-D1BB4F717FCC}"/>
              </a:ext>
            </a:extLst>
          </p:cNvPr>
          <p:cNvSpPr/>
          <p:nvPr/>
        </p:nvSpPr>
        <p:spPr>
          <a:xfrm>
            <a:off x="3966245" y="3689242"/>
            <a:ext cx="471765" cy="4717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v[0]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BDF220D-5C7B-BC4D-A62C-54E778B0B0E9}"/>
              </a:ext>
            </a:extLst>
          </p:cNvPr>
          <p:cNvSpPr txBox="1"/>
          <p:nvPr/>
        </p:nvSpPr>
        <p:spPr>
          <a:xfrm>
            <a:off x="3605867" y="1858260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I0: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0B4ED99-AB56-924C-BC07-47C91A7475F3}"/>
              </a:ext>
            </a:extLst>
          </p:cNvPr>
          <p:cNvSpPr txBox="1"/>
          <p:nvPr/>
        </p:nvSpPr>
        <p:spPr>
          <a:xfrm>
            <a:off x="3605867" y="2788301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I1: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5E14EC6-F473-F243-BBAB-2D9FBFC28610}"/>
              </a:ext>
            </a:extLst>
          </p:cNvPr>
          <p:cNvSpPr txBox="1"/>
          <p:nvPr/>
        </p:nvSpPr>
        <p:spPr>
          <a:xfrm>
            <a:off x="3597240" y="3749704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I2: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24BDBEE-87F1-4642-B96F-C32F76D06CE1}"/>
              </a:ext>
            </a:extLst>
          </p:cNvPr>
          <p:cNvGrpSpPr/>
          <p:nvPr/>
        </p:nvGrpSpPr>
        <p:grpSpPr>
          <a:xfrm>
            <a:off x="3972575" y="4296556"/>
            <a:ext cx="2447851" cy="245326"/>
            <a:chOff x="3315948" y="3180209"/>
            <a:chExt cx="3558415" cy="449095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950E4C6-6222-B449-A329-1F007608B8AE}"/>
                </a:ext>
              </a:extLst>
            </p:cNvPr>
            <p:cNvSpPr/>
            <p:nvPr/>
          </p:nvSpPr>
          <p:spPr>
            <a:xfrm>
              <a:off x="3315949" y="3180209"/>
              <a:ext cx="3558414" cy="4490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Vector Register</a:t>
              </a:r>
            </a:p>
          </p:txBody>
        </p:sp>
        <p:sp>
          <p:nvSpPr>
            <p:cNvPr id="62" name="Triangle 61">
              <a:extLst>
                <a:ext uri="{FF2B5EF4-FFF2-40B4-BE49-F238E27FC236}">
                  <a16:creationId xmlns:a16="http://schemas.microsoft.com/office/drawing/2014/main" id="{7449129C-00CF-2D42-B200-8284FEC28BB7}"/>
                </a:ext>
              </a:extLst>
            </p:cNvPr>
            <p:cNvSpPr/>
            <p:nvPr/>
          </p:nvSpPr>
          <p:spPr>
            <a:xfrm rot="5400000">
              <a:off x="3258490" y="3288975"/>
              <a:ext cx="324488" cy="209571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9626301-BEF2-0540-B3FC-E35BCB6C9F13}"/>
              </a:ext>
            </a:extLst>
          </p:cNvPr>
          <p:cNvCxnSpPr>
            <a:cxnSpLocks/>
          </p:cNvCxnSpPr>
          <p:nvPr/>
        </p:nvCxnSpPr>
        <p:spPr>
          <a:xfrm>
            <a:off x="4202872" y="1741931"/>
            <a:ext cx="0" cy="7213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4BDAA54-EDEF-2B44-A3BC-E46619D0A0B3}"/>
              </a:ext>
            </a:extLst>
          </p:cNvPr>
          <p:cNvCxnSpPr>
            <a:cxnSpLocks/>
          </p:cNvCxnSpPr>
          <p:nvPr/>
        </p:nvCxnSpPr>
        <p:spPr>
          <a:xfrm>
            <a:off x="4861567" y="1748920"/>
            <a:ext cx="0" cy="7061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A9D57D7-2849-A341-9EED-B9DF36D3ED9E}"/>
              </a:ext>
            </a:extLst>
          </p:cNvPr>
          <p:cNvCxnSpPr>
            <a:cxnSpLocks/>
          </p:cNvCxnSpPr>
          <p:nvPr/>
        </p:nvCxnSpPr>
        <p:spPr>
          <a:xfrm>
            <a:off x="5520262" y="1717479"/>
            <a:ext cx="0" cy="9993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ED4FFC1-2EA9-2D42-BDC6-2B8F3C9CBC5E}"/>
              </a:ext>
            </a:extLst>
          </p:cNvPr>
          <p:cNvCxnSpPr>
            <a:cxnSpLocks/>
          </p:cNvCxnSpPr>
          <p:nvPr/>
        </p:nvCxnSpPr>
        <p:spPr>
          <a:xfrm>
            <a:off x="6178957" y="1724468"/>
            <a:ext cx="0" cy="9020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41C9087-B6D1-D54E-B20A-3C0A8A88E481}"/>
              </a:ext>
            </a:extLst>
          </p:cNvPr>
          <p:cNvGrpSpPr/>
          <p:nvPr/>
        </p:nvGrpSpPr>
        <p:grpSpPr>
          <a:xfrm>
            <a:off x="3966245" y="1472190"/>
            <a:ext cx="2447851" cy="245326"/>
            <a:chOff x="3315948" y="3180209"/>
            <a:chExt cx="3558415" cy="449095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3E24F65-F277-7E4A-98C1-2A5B2F513D93}"/>
                </a:ext>
              </a:extLst>
            </p:cNvPr>
            <p:cNvSpPr/>
            <p:nvPr/>
          </p:nvSpPr>
          <p:spPr>
            <a:xfrm>
              <a:off x="3315949" y="3180209"/>
              <a:ext cx="3558414" cy="4490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Vector Register</a:t>
              </a:r>
            </a:p>
          </p:txBody>
        </p:sp>
        <p:sp>
          <p:nvSpPr>
            <p:cNvPr id="59" name="Triangle 58">
              <a:extLst>
                <a:ext uri="{FF2B5EF4-FFF2-40B4-BE49-F238E27FC236}">
                  <a16:creationId xmlns:a16="http://schemas.microsoft.com/office/drawing/2014/main" id="{DB5F9860-D54D-034B-B495-DF3209F83395}"/>
                </a:ext>
              </a:extLst>
            </p:cNvPr>
            <p:cNvSpPr/>
            <p:nvPr/>
          </p:nvSpPr>
          <p:spPr>
            <a:xfrm rot="5400000">
              <a:off x="3258490" y="3288975"/>
              <a:ext cx="324488" cy="209571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8C887F88-3CD3-E14F-A2DA-CB70B066DC0F}"/>
              </a:ext>
            </a:extLst>
          </p:cNvPr>
          <p:cNvSpPr/>
          <p:nvPr/>
        </p:nvSpPr>
        <p:spPr>
          <a:xfrm>
            <a:off x="3966246" y="1808557"/>
            <a:ext cx="471765" cy="4717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v[0]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97B8C01-A7BA-C043-9402-7CFD6E1FA1B2}"/>
              </a:ext>
            </a:extLst>
          </p:cNvPr>
          <p:cNvSpPr/>
          <p:nvPr/>
        </p:nvSpPr>
        <p:spPr>
          <a:xfrm>
            <a:off x="4624941" y="1811907"/>
            <a:ext cx="471765" cy="4717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v[1]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872E4AC-0EEA-9945-8AA0-B1162DD6AB9D}"/>
              </a:ext>
            </a:extLst>
          </p:cNvPr>
          <p:cNvSpPr/>
          <p:nvPr/>
        </p:nvSpPr>
        <p:spPr>
          <a:xfrm>
            <a:off x="5283636" y="1807044"/>
            <a:ext cx="471765" cy="4717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v[2]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4F6EE98-6C6A-3344-A9AB-A7A2F57256C9}"/>
              </a:ext>
            </a:extLst>
          </p:cNvPr>
          <p:cNvSpPr/>
          <p:nvPr/>
        </p:nvSpPr>
        <p:spPr>
          <a:xfrm>
            <a:off x="5942331" y="1807044"/>
            <a:ext cx="471765" cy="4717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v[3]</a:t>
            </a:r>
          </a:p>
        </p:txBody>
      </p:sp>
    </p:spTree>
    <p:extLst>
      <p:ext uri="{BB962C8B-B14F-4D97-AF65-F5344CB8AC3E}">
        <p14:creationId xmlns:p14="http://schemas.microsoft.com/office/powerpoint/2010/main" val="477035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8E2B0E6-1176-E142-BB50-A4C7173BB5A5}"/>
              </a:ext>
            </a:extLst>
          </p:cNvPr>
          <p:cNvCxnSpPr>
            <a:cxnSpLocks/>
          </p:cNvCxnSpPr>
          <p:nvPr/>
        </p:nvCxnSpPr>
        <p:spPr>
          <a:xfrm flipH="1">
            <a:off x="4177183" y="7957473"/>
            <a:ext cx="6344" cy="18288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7085FC47-C5B6-F449-86FC-65C8D91DD57B}"/>
              </a:ext>
            </a:extLst>
          </p:cNvPr>
          <p:cNvCxnSpPr>
            <a:cxnSpLocks/>
          </p:cNvCxnSpPr>
          <p:nvPr/>
        </p:nvCxnSpPr>
        <p:spPr>
          <a:xfrm flipH="1">
            <a:off x="6049581" y="7957473"/>
            <a:ext cx="6344" cy="18288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0C92A347-68AB-CE4C-BBCD-6439B959B309}"/>
              </a:ext>
            </a:extLst>
          </p:cNvPr>
          <p:cNvCxnSpPr>
            <a:cxnSpLocks/>
            <a:stCxn id="107" idx="4"/>
          </p:cNvCxnSpPr>
          <p:nvPr/>
        </p:nvCxnSpPr>
        <p:spPr>
          <a:xfrm>
            <a:off x="7027165" y="7959218"/>
            <a:ext cx="3012" cy="18113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E55CE974-E50A-7346-AAA9-5EC94C5D0D17}"/>
              </a:ext>
            </a:extLst>
          </p:cNvPr>
          <p:cNvCxnSpPr>
            <a:cxnSpLocks/>
          </p:cNvCxnSpPr>
          <p:nvPr/>
        </p:nvCxnSpPr>
        <p:spPr>
          <a:xfrm flipH="1">
            <a:off x="5107952" y="7950688"/>
            <a:ext cx="6344" cy="18288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8D58976A-5BF4-7F44-8E15-601A5E79A559}"/>
              </a:ext>
            </a:extLst>
          </p:cNvPr>
          <p:cNvGrpSpPr/>
          <p:nvPr/>
        </p:nvGrpSpPr>
        <p:grpSpPr>
          <a:xfrm>
            <a:off x="3941129" y="5924982"/>
            <a:ext cx="3398231" cy="245504"/>
            <a:chOff x="3315947" y="3101493"/>
            <a:chExt cx="3558416" cy="44909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FD66FBC-2BDD-B14E-B58D-93C4038BB8CB}"/>
                </a:ext>
              </a:extLst>
            </p:cNvPr>
            <p:cNvSpPr/>
            <p:nvPr/>
          </p:nvSpPr>
          <p:spPr>
            <a:xfrm>
              <a:off x="3315949" y="3101493"/>
              <a:ext cx="3558414" cy="4490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Vector Register</a:t>
              </a:r>
            </a:p>
          </p:txBody>
        </p:sp>
        <p:sp>
          <p:nvSpPr>
            <p:cNvPr id="7" name="Triangle 6">
              <a:extLst>
                <a:ext uri="{FF2B5EF4-FFF2-40B4-BE49-F238E27FC236}">
                  <a16:creationId xmlns:a16="http://schemas.microsoft.com/office/drawing/2014/main" id="{1E73A83C-60E7-1741-AA99-C630867448E9}"/>
                </a:ext>
              </a:extLst>
            </p:cNvPr>
            <p:cNvSpPr/>
            <p:nvPr/>
          </p:nvSpPr>
          <p:spPr>
            <a:xfrm rot="5400000">
              <a:off x="3258489" y="3229936"/>
              <a:ext cx="324488" cy="209571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4F8BA30-955A-1C4C-A4F3-CA220F630B77}"/>
              </a:ext>
            </a:extLst>
          </p:cNvPr>
          <p:cNvGrpSpPr/>
          <p:nvPr/>
        </p:nvGrpSpPr>
        <p:grpSpPr>
          <a:xfrm>
            <a:off x="3941131" y="8384603"/>
            <a:ext cx="3398229" cy="245504"/>
            <a:chOff x="3315948" y="3180209"/>
            <a:chExt cx="3558415" cy="449095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E7E95BC-88FE-1F4F-A262-7D3BA344C7B3}"/>
                </a:ext>
              </a:extLst>
            </p:cNvPr>
            <p:cNvSpPr/>
            <p:nvPr/>
          </p:nvSpPr>
          <p:spPr>
            <a:xfrm>
              <a:off x="3315949" y="3180209"/>
              <a:ext cx="3558414" cy="4490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Vector Register</a:t>
              </a:r>
            </a:p>
          </p:txBody>
        </p:sp>
        <p:sp>
          <p:nvSpPr>
            <p:cNvPr id="30" name="Triangle 29">
              <a:extLst>
                <a:ext uri="{FF2B5EF4-FFF2-40B4-BE49-F238E27FC236}">
                  <a16:creationId xmlns:a16="http://schemas.microsoft.com/office/drawing/2014/main" id="{A2DB9834-578E-1944-A77E-A0E4EB03F24B}"/>
                </a:ext>
              </a:extLst>
            </p:cNvPr>
            <p:cNvSpPr/>
            <p:nvPr/>
          </p:nvSpPr>
          <p:spPr>
            <a:xfrm rot="5400000">
              <a:off x="3258490" y="3288975"/>
              <a:ext cx="324488" cy="209571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CB5EED1-3623-9F42-B345-C069F76DE75F}"/>
              </a:ext>
            </a:extLst>
          </p:cNvPr>
          <p:cNvGrpSpPr/>
          <p:nvPr/>
        </p:nvGrpSpPr>
        <p:grpSpPr>
          <a:xfrm>
            <a:off x="3793243" y="6226127"/>
            <a:ext cx="1136678" cy="2140520"/>
            <a:chOff x="3793243" y="6226127"/>
            <a:chExt cx="1136678" cy="2140520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E327312-4711-A241-A779-BA36A290B165}"/>
                </a:ext>
              </a:extLst>
            </p:cNvPr>
            <p:cNvCxnSpPr>
              <a:cxnSpLocks/>
              <a:stCxn id="52" idx="4"/>
              <a:endCxn id="53" idx="0"/>
            </p:cNvCxnSpPr>
            <p:nvPr/>
          </p:nvCxnSpPr>
          <p:spPr>
            <a:xfrm flipH="1">
              <a:off x="4183528" y="6672579"/>
              <a:ext cx="1" cy="26919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FB225F9-32F4-4241-8AC5-6D5CD37045D1}"/>
                </a:ext>
              </a:extLst>
            </p:cNvPr>
            <p:cNvCxnSpPr>
              <a:cxnSpLocks/>
            </p:cNvCxnSpPr>
            <p:nvPr/>
          </p:nvCxnSpPr>
          <p:spPr>
            <a:xfrm>
              <a:off x="4177183" y="6226127"/>
              <a:ext cx="0" cy="7218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37B2257-FDFD-A741-A0BA-50AC9FD412B7}"/>
                </a:ext>
              </a:extLst>
            </p:cNvPr>
            <p:cNvSpPr txBox="1"/>
            <p:nvPr/>
          </p:nvSpPr>
          <p:spPr>
            <a:xfrm rot="5400000">
              <a:off x="4072271" y="8056788"/>
              <a:ext cx="2936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…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D9F263C-4E66-5143-B655-AE420E15E311}"/>
                </a:ext>
              </a:extLst>
            </p:cNvPr>
            <p:cNvCxnSpPr>
              <a:cxnSpLocks/>
              <a:stCxn id="53" idx="4"/>
              <a:endCxn id="57" idx="0"/>
            </p:cNvCxnSpPr>
            <p:nvPr/>
          </p:nvCxnSpPr>
          <p:spPr>
            <a:xfrm>
              <a:off x="4183528" y="7307534"/>
              <a:ext cx="1" cy="28477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2C66BF0-2EB8-784F-A53D-2BDB42A490EE}"/>
                </a:ext>
              </a:extLst>
            </p:cNvPr>
            <p:cNvCxnSpPr>
              <a:cxnSpLocks/>
            </p:cNvCxnSpPr>
            <p:nvPr/>
          </p:nvCxnSpPr>
          <p:spPr>
            <a:xfrm>
              <a:off x="4182594" y="8286096"/>
              <a:ext cx="0" cy="805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0B625F2-E5CE-914A-9C0F-43160BFDDA07}"/>
                </a:ext>
              </a:extLst>
            </p:cNvPr>
            <p:cNvCxnSpPr>
              <a:cxnSpLocks/>
              <a:stCxn id="57" idx="7"/>
              <a:endCxn id="78" idx="2"/>
            </p:cNvCxnSpPr>
            <p:nvPr/>
          </p:nvCxnSpPr>
          <p:spPr>
            <a:xfrm flipV="1">
              <a:off x="4312845" y="6489699"/>
              <a:ext cx="617076" cy="115617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C96E7BB4-3197-734A-8BCA-7C88657595A8}"/>
                </a:ext>
              </a:extLst>
            </p:cNvPr>
            <p:cNvSpPr/>
            <p:nvPr/>
          </p:nvSpPr>
          <p:spPr>
            <a:xfrm>
              <a:off x="3793243" y="7158492"/>
              <a:ext cx="217493" cy="565919"/>
            </a:xfrm>
            <a:custGeom>
              <a:avLst/>
              <a:gdLst>
                <a:gd name="connsiteX0" fmla="*/ 629924 w 629924"/>
                <a:gd name="connsiteY0" fmla="*/ 0 h 1625600"/>
                <a:gd name="connsiteX1" fmla="*/ 4 w 629924"/>
                <a:gd name="connsiteY1" fmla="*/ 640080 h 1625600"/>
                <a:gd name="connsiteX2" fmla="*/ 619764 w 629924"/>
                <a:gd name="connsiteY2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9924" h="1625600">
                  <a:moveTo>
                    <a:pt x="629924" y="0"/>
                  </a:moveTo>
                  <a:cubicBezTo>
                    <a:pt x="315810" y="184573"/>
                    <a:pt x="1697" y="369147"/>
                    <a:pt x="4" y="640080"/>
                  </a:cubicBezTo>
                  <a:cubicBezTo>
                    <a:pt x="-1689" y="911013"/>
                    <a:pt x="513084" y="1456267"/>
                    <a:pt x="619764" y="162560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1C6945CD-572D-7143-AA69-9643FA8C372B}"/>
                </a:ext>
              </a:extLst>
            </p:cNvPr>
            <p:cNvSpPr/>
            <p:nvPr/>
          </p:nvSpPr>
          <p:spPr>
            <a:xfrm flipH="1">
              <a:off x="4361582" y="6561887"/>
              <a:ext cx="134142" cy="504489"/>
            </a:xfrm>
            <a:custGeom>
              <a:avLst/>
              <a:gdLst>
                <a:gd name="connsiteX0" fmla="*/ 629924 w 629924"/>
                <a:gd name="connsiteY0" fmla="*/ 0 h 1625600"/>
                <a:gd name="connsiteX1" fmla="*/ 4 w 629924"/>
                <a:gd name="connsiteY1" fmla="*/ 640080 h 1625600"/>
                <a:gd name="connsiteX2" fmla="*/ 619764 w 629924"/>
                <a:gd name="connsiteY2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9924" h="1625600">
                  <a:moveTo>
                    <a:pt x="629924" y="0"/>
                  </a:moveTo>
                  <a:cubicBezTo>
                    <a:pt x="315810" y="184573"/>
                    <a:pt x="1697" y="369147"/>
                    <a:pt x="4" y="640080"/>
                  </a:cubicBezTo>
                  <a:cubicBezTo>
                    <a:pt x="-1689" y="911013"/>
                    <a:pt x="513084" y="1456267"/>
                    <a:pt x="619764" y="162560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7238D5D-B132-FA4E-B847-DD5FCC774800}"/>
                </a:ext>
              </a:extLst>
            </p:cNvPr>
            <p:cNvSpPr/>
            <p:nvPr/>
          </p:nvSpPr>
          <p:spPr>
            <a:xfrm>
              <a:off x="4000648" y="6941774"/>
              <a:ext cx="365760" cy="36576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v[0]</a:t>
              </a:r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F7997066-B5A7-0147-BBB3-125E3C3D7DAB}"/>
                </a:ext>
              </a:extLst>
            </p:cNvPr>
            <p:cNvSpPr/>
            <p:nvPr/>
          </p:nvSpPr>
          <p:spPr>
            <a:xfrm>
              <a:off x="3841359" y="6643077"/>
              <a:ext cx="258225" cy="970065"/>
            </a:xfrm>
            <a:custGeom>
              <a:avLst/>
              <a:gdLst>
                <a:gd name="connsiteX0" fmla="*/ 629924 w 629924"/>
                <a:gd name="connsiteY0" fmla="*/ 0 h 1625600"/>
                <a:gd name="connsiteX1" fmla="*/ 4 w 629924"/>
                <a:gd name="connsiteY1" fmla="*/ 640080 h 1625600"/>
                <a:gd name="connsiteX2" fmla="*/ 619764 w 629924"/>
                <a:gd name="connsiteY2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9924" h="1625600">
                  <a:moveTo>
                    <a:pt x="629924" y="0"/>
                  </a:moveTo>
                  <a:cubicBezTo>
                    <a:pt x="315810" y="184573"/>
                    <a:pt x="1697" y="369147"/>
                    <a:pt x="4" y="640080"/>
                  </a:cubicBezTo>
                  <a:cubicBezTo>
                    <a:pt x="-1689" y="911013"/>
                    <a:pt x="513084" y="1456267"/>
                    <a:pt x="619764" y="1625600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36121DA-371F-0845-B7F5-7D53B0800664}"/>
                </a:ext>
              </a:extLst>
            </p:cNvPr>
            <p:cNvSpPr/>
            <p:nvPr/>
          </p:nvSpPr>
          <p:spPr>
            <a:xfrm>
              <a:off x="4000649" y="6306819"/>
              <a:ext cx="365760" cy="36576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v[0]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F85AA93-77C5-664C-803F-522D9D6A4F8B}"/>
                </a:ext>
              </a:extLst>
            </p:cNvPr>
            <p:cNvSpPr/>
            <p:nvPr/>
          </p:nvSpPr>
          <p:spPr>
            <a:xfrm>
              <a:off x="4000649" y="7592307"/>
              <a:ext cx="365760" cy="36576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v[0]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FA90030-0212-804E-8571-24CE927F1941}"/>
              </a:ext>
            </a:extLst>
          </p:cNvPr>
          <p:cNvGrpSpPr/>
          <p:nvPr/>
        </p:nvGrpSpPr>
        <p:grpSpPr>
          <a:xfrm>
            <a:off x="4722515" y="6226127"/>
            <a:ext cx="1158369" cy="2136544"/>
            <a:chOff x="3793243" y="6226127"/>
            <a:chExt cx="1158369" cy="2136544"/>
          </a:xfrm>
        </p:grpSpPr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134D1129-C308-9548-9700-9EAD57AABA2E}"/>
                </a:ext>
              </a:extLst>
            </p:cNvPr>
            <p:cNvCxnSpPr>
              <a:cxnSpLocks/>
              <a:stCxn id="78" idx="4"/>
              <a:endCxn id="76" idx="0"/>
            </p:cNvCxnSpPr>
            <p:nvPr/>
          </p:nvCxnSpPr>
          <p:spPr>
            <a:xfrm flipH="1">
              <a:off x="4183528" y="6672579"/>
              <a:ext cx="1" cy="26919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674AF4FB-2D91-F846-ACE6-5C103F9E4DF5}"/>
                </a:ext>
              </a:extLst>
            </p:cNvPr>
            <p:cNvCxnSpPr>
              <a:cxnSpLocks/>
            </p:cNvCxnSpPr>
            <p:nvPr/>
          </p:nvCxnSpPr>
          <p:spPr>
            <a:xfrm>
              <a:off x="4177183" y="6226127"/>
              <a:ext cx="0" cy="7218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57AA01F-D6DD-7B4B-9E92-A3AABFF38BD4}"/>
                </a:ext>
              </a:extLst>
            </p:cNvPr>
            <p:cNvSpPr txBox="1"/>
            <p:nvPr/>
          </p:nvSpPr>
          <p:spPr>
            <a:xfrm rot="5400000">
              <a:off x="4076247" y="8048833"/>
              <a:ext cx="2936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…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653D6474-A6F9-8B49-A6CD-0166D8CF578E}"/>
                </a:ext>
              </a:extLst>
            </p:cNvPr>
            <p:cNvCxnSpPr>
              <a:cxnSpLocks/>
              <a:stCxn id="76" idx="4"/>
              <a:endCxn id="79" idx="0"/>
            </p:cNvCxnSpPr>
            <p:nvPr/>
          </p:nvCxnSpPr>
          <p:spPr>
            <a:xfrm>
              <a:off x="4183528" y="7307534"/>
              <a:ext cx="1" cy="28477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4A8A0CB4-A511-8142-B9F8-41C8FD58E738}"/>
                </a:ext>
              </a:extLst>
            </p:cNvPr>
            <p:cNvCxnSpPr>
              <a:cxnSpLocks/>
            </p:cNvCxnSpPr>
            <p:nvPr/>
          </p:nvCxnSpPr>
          <p:spPr>
            <a:xfrm>
              <a:off x="4182594" y="8282120"/>
              <a:ext cx="0" cy="805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08AE31B2-765B-E943-BEAC-DC5F4A572F04}"/>
                </a:ext>
              </a:extLst>
            </p:cNvPr>
            <p:cNvCxnSpPr>
              <a:cxnSpLocks/>
              <a:stCxn id="79" idx="7"/>
              <a:endCxn id="92" idx="2"/>
            </p:cNvCxnSpPr>
            <p:nvPr/>
          </p:nvCxnSpPr>
          <p:spPr>
            <a:xfrm flipV="1">
              <a:off x="4312845" y="6489699"/>
              <a:ext cx="638767" cy="115617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65D818E3-E3F7-3245-97FE-BF4E0D54AC86}"/>
                </a:ext>
              </a:extLst>
            </p:cNvPr>
            <p:cNvSpPr/>
            <p:nvPr/>
          </p:nvSpPr>
          <p:spPr>
            <a:xfrm>
              <a:off x="3793243" y="7158492"/>
              <a:ext cx="217493" cy="565919"/>
            </a:xfrm>
            <a:custGeom>
              <a:avLst/>
              <a:gdLst>
                <a:gd name="connsiteX0" fmla="*/ 629924 w 629924"/>
                <a:gd name="connsiteY0" fmla="*/ 0 h 1625600"/>
                <a:gd name="connsiteX1" fmla="*/ 4 w 629924"/>
                <a:gd name="connsiteY1" fmla="*/ 640080 h 1625600"/>
                <a:gd name="connsiteX2" fmla="*/ 619764 w 629924"/>
                <a:gd name="connsiteY2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9924" h="1625600">
                  <a:moveTo>
                    <a:pt x="629924" y="0"/>
                  </a:moveTo>
                  <a:cubicBezTo>
                    <a:pt x="315810" y="184573"/>
                    <a:pt x="1697" y="369147"/>
                    <a:pt x="4" y="640080"/>
                  </a:cubicBezTo>
                  <a:cubicBezTo>
                    <a:pt x="-1689" y="911013"/>
                    <a:pt x="513084" y="1456267"/>
                    <a:pt x="619764" y="162560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AD5274DA-54A3-AA49-804A-EA07119FB8BA}"/>
                </a:ext>
              </a:extLst>
            </p:cNvPr>
            <p:cNvSpPr/>
            <p:nvPr/>
          </p:nvSpPr>
          <p:spPr>
            <a:xfrm flipH="1">
              <a:off x="4361582" y="6561887"/>
              <a:ext cx="134142" cy="504489"/>
            </a:xfrm>
            <a:custGeom>
              <a:avLst/>
              <a:gdLst>
                <a:gd name="connsiteX0" fmla="*/ 629924 w 629924"/>
                <a:gd name="connsiteY0" fmla="*/ 0 h 1625600"/>
                <a:gd name="connsiteX1" fmla="*/ 4 w 629924"/>
                <a:gd name="connsiteY1" fmla="*/ 640080 h 1625600"/>
                <a:gd name="connsiteX2" fmla="*/ 619764 w 629924"/>
                <a:gd name="connsiteY2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9924" h="1625600">
                  <a:moveTo>
                    <a:pt x="629924" y="0"/>
                  </a:moveTo>
                  <a:cubicBezTo>
                    <a:pt x="315810" y="184573"/>
                    <a:pt x="1697" y="369147"/>
                    <a:pt x="4" y="640080"/>
                  </a:cubicBezTo>
                  <a:cubicBezTo>
                    <a:pt x="-1689" y="911013"/>
                    <a:pt x="513084" y="1456267"/>
                    <a:pt x="619764" y="162560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652C7976-4F46-6048-BFD9-A1B6896A97AB}"/>
                </a:ext>
              </a:extLst>
            </p:cNvPr>
            <p:cNvSpPr/>
            <p:nvPr/>
          </p:nvSpPr>
          <p:spPr>
            <a:xfrm>
              <a:off x="4000648" y="6941774"/>
              <a:ext cx="365760" cy="36576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v[1]</a:t>
              </a:r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F10BDC97-6EB4-004C-9363-1FC99298A74E}"/>
                </a:ext>
              </a:extLst>
            </p:cNvPr>
            <p:cNvSpPr/>
            <p:nvPr/>
          </p:nvSpPr>
          <p:spPr>
            <a:xfrm>
              <a:off x="3841359" y="6643077"/>
              <a:ext cx="258225" cy="970065"/>
            </a:xfrm>
            <a:custGeom>
              <a:avLst/>
              <a:gdLst>
                <a:gd name="connsiteX0" fmla="*/ 629924 w 629924"/>
                <a:gd name="connsiteY0" fmla="*/ 0 h 1625600"/>
                <a:gd name="connsiteX1" fmla="*/ 4 w 629924"/>
                <a:gd name="connsiteY1" fmla="*/ 640080 h 1625600"/>
                <a:gd name="connsiteX2" fmla="*/ 619764 w 629924"/>
                <a:gd name="connsiteY2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9924" h="1625600">
                  <a:moveTo>
                    <a:pt x="629924" y="0"/>
                  </a:moveTo>
                  <a:cubicBezTo>
                    <a:pt x="315810" y="184573"/>
                    <a:pt x="1697" y="369147"/>
                    <a:pt x="4" y="640080"/>
                  </a:cubicBezTo>
                  <a:cubicBezTo>
                    <a:pt x="-1689" y="911013"/>
                    <a:pt x="513084" y="1456267"/>
                    <a:pt x="619764" y="1625600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A6791A9B-C6CB-174A-8951-A178A5F14036}"/>
                </a:ext>
              </a:extLst>
            </p:cNvPr>
            <p:cNvSpPr/>
            <p:nvPr/>
          </p:nvSpPr>
          <p:spPr>
            <a:xfrm>
              <a:off x="4000649" y="6306819"/>
              <a:ext cx="365760" cy="36576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v[1]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8BAFA4CF-7B15-9D46-AC10-C0839E136C5D}"/>
                </a:ext>
              </a:extLst>
            </p:cNvPr>
            <p:cNvSpPr/>
            <p:nvPr/>
          </p:nvSpPr>
          <p:spPr>
            <a:xfrm>
              <a:off x="4000649" y="7592307"/>
              <a:ext cx="365760" cy="36576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v[1]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DFF61E8-E959-1542-A78B-E4311835BB31}"/>
              </a:ext>
            </a:extLst>
          </p:cNvPr>
          <p:cNvGrpSpPr/>
          <p:nvPr/>
        </p:nvGrpSpPr>
        <p:grpSpPr>
          <a:xfrm>
            <a:off x="5673478" y="6226127"/>
            <a:ext cx="1170807" cy="2142985"/>
            <a:chOff x="3793243" y="6226127"/>
            <a:chExt cx="1170807" cy="2142985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7F9712D-409C-2E40-B078-1F85AC48CA2E}"/>
                </a:ext>
              </a:extLst>
            </p:cNvPr>
            <p:cNvCxnSpPr>
              <a:cxnSpLocks/>
              <a:stCxn id="92" idx="4"/>
              <a:endCxn id="90" idx="0"/>
            </p:cNvCxnSpPr>
            <p:nvPr/>
          </p:nvCxnSpPr>
          <p:spPr>
            <a:xfrm flipH="1">
              <a:off x="4183528" y="6672579"/>
              <a:ext cx="1" cy="26919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B9D86275-3A4F-BF47-92D7-3572697324E4}"/>
                </a:ext>
              </a:extLst>
            </p:cNvPr>
            <p:cNvCxnSpPr>
              <a:cxnSpLocks/>
            </p:cNvCxnSpPr>
            <p:nvPr/>
          </p:nvCxnSpPr>
          <p:spPr>
            <a:xfrm>
              <a:off x="4177183" y="6226127"/>
              <a:ext cx="0" cy="7218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6066034-4319-7E4B-9164-CF491369F953}"/>
                </a:ext>
              </a:extLst>
            </p:cNvPr>
            <p:cNvSpPr txBox="1"/>
            <p:nvPr/>
          </p:nvSpPr>
          <p:spPr>
            <a:xfrm rot="5400000">
              <a:off x="4064319" y="8055276"/>
              <a:ext cx="2936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…</a:t>
              </a:r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0260C34-D782-684F-9234-70605B52D6C6}"/>
                </a:ext>
              </a:extLst>
            </p:cNvPr>
            <p:cNvCxnSpPr>
              <a:cxnSpLocks/>
              <a:stCxn id="90" idx="4"/>
              <a:endCxn id="93" idx="0"/>
            </p:cNvCxnSpPr>
            <p:nvPr/>
          </p:nvCxnSpPr>
          <p:spPr>
            <a:xfrm>
              <a:off x="4183528" y="7307534"/>
              <a:ext cx="1" cy="28477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A4A1F234-3F3A-2C45-9143-77BF06FDC4F9}"/>
                </a:ext>
              </a:extLst>
            </p:cNvPr>
            <p:cNvCxnSpPr>
              <a:cxnSpLocks/>
            </p:cNvCxnSpPr>
            <p:nvPr/>
          </p:nvCxnSpPr>
          <p:spPr>
            <a:xfrm>
              <a:off x="4170666" y="8288561"/>
              <a:ext cx="0" cy="805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BBDCB15F-1C09-014A-943E-C1CE3D0C60FF}"/>
                </a:ext>
              </a:extLst>
            </p:cNvPr>
            <p:cNvCxnSpPr>
              <a:cxnSpLocks/>
              <a:stCxn id="93" idx="7"/>
              <a:endCxn id="106" idx="2"/>
            </p:cNvCxnSpPr>
            <p:nvPr/>
          </p:nvCxnSpPr>
          <p:spPr>
            <a:xfrm flipV="1">
              <a:off x="4312845" y="6490850"/>
              <a:ext cx="651205" cy="1155021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EBCC83B5-5089-1C48-9AD2-67894A93AD36}"/>
                </a:ext>
              </a:extLst>
            </p:cNvPr>
            <p:cNvSpPr/>
            <p:nvPr/>
          </p:nvSpPr>
          <p:spPr>
            <a:xfrm>
              <a:off x="3793243" y="7158492"/>
              <a:ext cx="217493" cy="565919"/>
            </a:xfrm>
            <a:custGeom>
              <a:avLst/>
              <a:gdLst>
                <a:gd name="connsiteX0" fmla="*/ 629924 w 629924"/>
                <a:gd name="connsiteY0" fmla="*/ 0 h 1625600"/>
                <a:gd name="connsiteX1" fmla="*/ 4 w 629924"/>
                <a:gd name="connsiteY1" fmla="*/ 640080 h 1625600"/>
                <a:gd name="connsiteX2" fmla="*/ 619764 w 629924"/>
                <a:gd name="connsiteY2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9924" h="1625600">
                  <a:moveTo>
                    <a:pt x="629924" y="0"/>
                  </a:moveTo>
                  <a:cubicBezTo>
                    <a:pt x="315810" y="184573"/>
                    <a:pt x="1697" y="369147"/>
                    <a:pt x="4" y="640080"/>
                  </a:cubicBezTo>
                  <a:cubicBezTo>
                    <a:pt x="-1689" y="911013"/>
                    <a:pt x="513084" y="1456267"/>
                    <a:pt x="619764" y="162560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C3DA4E17-AFB5-B349-9582-70F221BA5C69}"/>
                </a:ext>
              </a:extLst>
            </p:cNvPr>
            <p:cNvSpPr/>
            <p:nvPr/>
          </p:nvSpPr>
          <p:spPr>
            <a:xfrm flipH="1">
              <a:off x="4361582" y="6561887"/>
              <a:ext cx="134142" cy="504489"/>
            </a:xfrm>
            <a:custGeom>
              <a:avLst/>
              <a:gdLst>
                <a:gd name="connsiteX0" fmla="*/ 629924 w 629924"/>
                <a:gd name="connsiteY0" fmla="*/ 0 h 1625600"/>
                <a:gd name="connsiteX1" fmla="*/ 4 w 629924"/>
                <a:gd name="connsiteY1" fmla="*/ 640080 h 1625600"/>
                <a:gd name="connsiteX2" fmla="*/ 619764 w 629924"/>
                <a:gd name="connsiteY2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9924" h="1625600">
                  <a:moveTo>
                    <a:pt x="629924" y="0"/>
                  </a:moveTo>
                  <a:cubicBezTo>
                    <a:pt x="315810" y="184573"/>
                    <a:pt x="1697" y="369147"/>
                    <a:pt x="4" y="640080"/>
                  </a:cubicBezTo>
                  <a:cubicBezTo>
                    <a:pt x="-1689" y="911013"/>
                    <a:pt x="513084" y="1456267"/>
                    <a:pt x="619764" y="162560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B3D53855-FC77-AE47-B67D-031370137FF7}"/>
                </a:ext>
              </a:extLst>
            </p:cNvPr>
            <p:cNvSpPr/>
            <p:nvPr/>
          </p:nvSpPr>
          <p:spPr>
            <a:xfrm>
              <a:off x="4000648" y="6941774"/>
              <a:ext cx="365760" cy="36576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v[2]</a:t>
              </a:r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7DCE0483-959B-F94A-8AF7-B58687ED57D0}"/>
                </a:ext>
              </a:extLst>
            </p:cNvPr>
            <p:cNvSpPr/>
            <p:nvPr/>
          </p:nvSpPr>
          <p:spPr>
            <a:xfrm>
              <a:off x="3841359" y="6643077"/>
              <a:ext cx="258225" cy="970065"/>
            </a:xfrm>
            <a:custGeom>
              <a:avLst/>
              <a:gdLst>
                <a:gd name="connsiteX0" fmla="*/ 629924 w 629924"/>
                <a:gd name="connsiteY0" fmla="*/ 0 h 1625600"/>
                <a:gd name="connsiteX1" fmla="*/ 4 w 629924"/>
                <a:gd name="connsiteY1" fmla="*/ 640080 h 1625600"/>
                <a:gd name="connsiteX2" fmla="*/ 619764 w 629924"/>
                <a:gd name="connsiteY2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9924" h="1625600">
                  <a:moveTo>
                    <a:pt x="629924" y="0"/>
                  </a:moveTo>
                  <a:cubicBezTo>
                    <a:pt x="315810" y="184573"/>
                    <a:pt x="1697" y="369147"/>
                    <a:pt x="4" y="640080"/>
                  </a:cubicBezTo>
                  <a:cubicBezTo>
                    <a:pt x="-1689" y="911013"/>
                    <a:pt x="513084" y="1456267"/>
                    <a:pt x="619764" y="1625600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DBDC0E35-F589-F248-8CA0-208F6D5B3056}"/>
                </a:ext>
              </a:extLst>
            </p:cNvPr>
            <p:cNvSpPr/>
            <p:nvPr/>
          </p:nvSpPr>
          <p:spPr>
            <a:xfrm>
              <a:off x="4000649" y="6306819"/>
              <a:ext cx="365760" cy="36576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v[2]</a:t>
              </a: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86A0B393-BB87-C743-BDD0-B486D1CCB3AE}"/>
                </a:ext>
              </a:extLst>
            </p:cNvPr>
            <p:cNvSpPr/>
            <p:nvPr/>
          </p:nvSpPr>
          <p:spPr>
            <a:xfrm>
              <a:off x="4000649" y="7592307"/>
              <a:ext cx="365760" cy="36576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v[2]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3B68778-354C-504E-9A51-3E6694D7FC5E}"/>
              </a:ext>
            </a:extLst>
          </p:cNvPr>
          <p:cNvGrpSpPr/>
          <p:nvPr/>
        </p:nvGrpSpPr>
        <p:grpSpPr>
          <a:xfrm>
            <a:off x="6636879" y="6227278"/>
            <a:ext cx="702481" cy="2149893"/>
            <a:chOff x="3793243" y="6226127"/>
            <a:chExt cx="702481" cy="2149893"/>
          </a:xfrm>
        </p:grpSpPr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4EE973AB-8D60-8E4E-982D-BA01B1008D24}"/>
                </a:ext>
              </a:extLst>
            </p:cNvPr>
            <p:cNvCxnSpPr>
              <a:cxnSpLocks/>
            </p:cNvCxnSpPr>
            <p:nvPr/>
          </p:nvCxnSpPr>
          <p:spPr>
            <a:xfrm>
              <a:off x="4194522" y="8295469"/>
              <a:ext cx="0" cy="805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5589E2E1-1894-8148-A2E5-DCBC1C6C426F}"/>
                </a:ext>
              </a:extLst>
            </p:cNvPr>
            <p:cNvCxnSpPr>
              <a:cxnSpLocks/>
              <a:stCxn id="106" idx="4"/>
              <a:endCxn id="104" idx="0"/>
            </p:cNvCxnSpPr>
            <p:nvPr/>
          </p:nvCxnSpPr>
          <p:spPr>
            <a:xfrm flipH="1">
              <a:off x="4183528" y="6672579"/>
              <a:ext cx="1" cy="26919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2C8D26CD-7CCE-F248-BB30-524F675C4001}"/>
                </a:ext>
              </a:extLst>
            </p:cNvPr>
            <p:cNvCxnSpPr>
              <a:cxnSpLocks/>
            </p:cNvCxnSpPr>
            <p:nvPr/>
          </p:nvCxnSpPr>
          <p:spPr>
            <a:xfrm>
              <a:off x="4177183" y="6226127"/>
              <a:ext cx="0" cy="7218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C423B33-0B49-AF4C-BA1F-303593C646F7}"/>
                </a:ext>
              </a:extLst>
            </p:cNvPr>
            <p:cNvSpPr txBox="1"/>
            <p:nvPr/>
          </p:nvSpPr>
          <p:spPr>
            <a:xfrm rot="5400000">
              <a:off x="4084199" y="8058208"/>
              <a:ext cx="2936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…</a:t>
              </a:r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107FB1B7-CDF8-824B-B1BC-34B428180608}"/>
                </a:ext>
              </a:extLst>
            </p:cNvPr>
            <p:cNvCxnSpPr>
              <a:cxnSpLocks/>
              <a:stCxn id="104" idx="4"/>
              <a:endCxn id="107" idx="0"/>
            </p:cNvCxnSpPr>
            <p:nvPr/>
          </p:nvCxnSpPr>
          <p:spPr>
            <a:xfrm>
              <a:off x="4183528" y="7307534"/>
              <a:ext cx="1" cy="28477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E48A4E64-ABAB-814B-B2D4-65A8702D6901}"/>
                </a:ext>
              </a:extLst>
            </p:cNvPr>
            <p:cNvSpPr/>
            <p:nvPr/>
          </p:nvSpPr>
          <p:spPr>
            <a:xfrm>
              <a:off x="3793243" y="7158492"/>
              <a:ext cx="217493" cy="565919"/>
            </a:xfrm>
            <a:custGeom>
              <a:avLst/>
              <a:gdLst>
                <a:gd name="connsiteX0" fmla="*/ 629924 w 629924"/>
                <a:gd name="connsiteY0" fmla="*/ 0 h 1625600"/>
                <a:gd name="connsiteX1" fmla="*/ 4 w 629924"/>
                <a:gd name="connsiteY1" fmla="*/ 640080 h 1625600"/>
                <a:gd name="connsiteX2" fmla="*/ 619764 w 629924"/>
                <a:gd name="connsiteY2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9924" h="1625600">
                  <a:moveTo>
                    <a:pt x="629924" y="0"/>
                  </a:moveTo>
                  <a:cubicBezTo>
                    <a:pt x="315810" y="184573"/>
                    <a:pt x="1697" y="369147"/>
                    <a:pt x="4" y="640080"/>
                  </a:cubicBezTo>
                  <a:cubicBezTo>
                    <a:pt x="-1689" y="911013"/>
                    <a:pt x="513084" y="1456267"/>
                    <a:pt x="619764" y="162560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91ABDCEB-8395-3441-8DFB-E86708370977}"/>
                </a:ext>
              </a:extLst>
            </p:cNvPr>
            <p:cNvSpPr/>
            <p:nvPr/>
          </p:nvSpPr>
          <p:spPr>
            <a:xfrm flipH="1">
              <a:off x="4361582" y="6561887"/>
              <a:ext cx="134142" cy="504489"/>
            </a:xfrm>
            <a:custGeom>
              <a:avLst/>
              <a:gdLst>
                <a:gd name="connsiteX0" fmla="*/ 629924 w 629924"/>
                <a:gd name="connsiteY0" fmla="*/ 0 h 1625600"/>
                <a:gd name="connsiteX1" fmla="*/ 4 w 629924"/>
                <a:gd name="connsiteY1" fmla="*/ 640080 h 1625600"/>
                <a:gd name="connsiteX2" fmla="*/ 619764 w 629924"/>
                <a:gd name="connsiteY2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9924" h="1625600">
                  <a:moveTo>
                    <a:pt x="629924" y="0"/>
                  </a:moveTo>
                  <a:cubicBezTo>
                    <a:pt x="315810" y="184573"/>
                    <a:pt x="1697" y="369147"/>
                    <a:pt x="4" y="640080"/>
                  </a:cubicBezTo>
                  <a:cubicBezTo>
                    <a:pt x="-1689" y="911013"/>
                    <a:pt x="513084" y="1456267"/>
                    <a:pt x="619764" y="162560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8E43977C-2A67-1040-980F-52D75A704EE9}"/>
                </a:ext>
              </a:extLst>
            </p:cNvPr>
            <p:cNvSpPr/>
            <p:nvPr/>
          </p:nvSpPr>
          <p:spPr>
            <a:xfrm>
              <a:off x="4000648" y="6941774"/>
              <a:ext cx="365760" cy="36576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v[3]</a:t>
              </a:r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943952C8-10F1-604F-934F-8507BD693469}"/>
                </a:ext>
              </a:extLst>
            </p:cNvPr>
            <p:cNvSpPr/>
            <p:nvPr/>
          </p:nvSpPr>
          <p:spPr>
            <a:xfrm>
              <a:off x="3841359" y="6643077"/>
              <a:ext cx="258225" cy="970065"/>
            </a:xfrm>
            <a:custGeom>
              <a:avLst/>
              <a:gdLst>
                <a:gd name="connsiteX0" fmla="*/ 629924 w 629924"/>
                <a:gd name="connsiteY0" fmla="*/ 0 h 1625600"/>
                <a:gd name="connsiteX1" fmla="*/ 4 w 629924"/>
                <a:gd name="connsiteY1" fmla="*/ 640080 h 1625600"/>
                <a:gd name="connsiteX2" fmla="*/ 619764 w 629924"/>
                <a:gd name="connsiteY2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9924" h="1625600">
                  <a:moveTo>
                    <a:pt x="629924" y="0"/>
                  </a:moveTo>
                  <a:cubicBezTo>
                    <a:pt x="315810" y="184573"/>
                    <a:pt x="1697" y="369147"/>
                    <a:pt x="4" y="640080"/>
                  </a:cubicBezTo>
                  <a:cubicBezTo>
                    <a:pt x="-1689" y="911013"/>
                    <a:pt x="513084" y="1456267"/>
                    <a:pt x="619764" y="1625600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821EB486-96CF-3448-8A4D-2B12FE7B179E}"/>
                </a:ext>
              </a:extLst>
            </p:cNvPr>
            <p:cNvSpPr/>
            <p:nvPr/>
          </p:nvSpPr>
          <p:spPr>
            <a:xfrm>
              <a:off x="4000649" y="6306819"/>
              <a:ext cx="365760" cy="36576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v[3]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0B20592-699E-564A-9485-CF11E9DCD45A}"/>
                </a:ext>
              </a:extLst>
            </p:cNvPr>
            <p:cNvSpPr/>
            <p:nvPr/>
          </p:nvSpPr>
          <p:spPr>
            <a:xfrm>
              <a:off x="4000649" y="7592307"/>
              <a:ext cx="365760" cy="36576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v[3]</a:t>
              </a:r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BD6F2472-05C0-FD4D-9943-FB5A819587F0}"/>
              </a:ext>
            </a:extLst>
          </p:cNvPr>
          <p:cNvSpPr txBox="1"/>
          <p:nvPr/>
        </p:nvSpPr>
        <p:spPr>
          <a:xfrm>
            <a:off x="3630652" y="7591518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I2: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4B6DE36-CA58-7940-8F64-15EB8BF6C37A}"/>
              </a:ext>
            </a:extLst>
          </p:cNvPr>
          <p:cNvSpPr txBox="1"/>
          <p:nvPr/>
        </p:nvSpPr>
        <p:spPr>
          <a:xfrm>
            <a:off x="3506984" y="6948381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I1: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9AF0B31-A301-4245-A115-14B4A056C6E3}"/>
              </a:ext>
            </a:extLst>
          </p:cNvPr>
          <p:cNvSpPr txBox="1"/>
          <p:nvPr/>
        </p:nvSpPr>
        <p:spPr>
          <a:xfrm>
            <a:off x="3643598" y="6277506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I0:</a:t>
            </a:r>
          </a:p>
        </p:txBody>
      </p:sp>
    </p:spTree>
    <p:extLst>
      <p:ext uri="{BB962C8B-B14F-4D97-AF65-F5344CB8AC3E}">
        <p14:creationId xmlns:p14="http://schemas.microsoft.com/office/powerpoint/2010/main" val="3205032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Freeform 402">
            <a:extLst>
              <a:ext uri="{FF2B5EF4-FFF2-40B4-BE49-F238E27FC236}">
                <a16:creationId xmlns:a16="http://schemas.microsoft.com/office/drawing/2014/main" id="{6B854C09-E9C6-D945-ABBB-ADA151F2255D}"/>
              </a:ext>
            </a:extLst>
          </p:cNvPr>
          <p:cNvSpPr/>
          <p:nvPr/>
        </p:nvSpPr>
        <p:spPr>
          <a:xfrm rot="21343061">
            <a:off x="3059794" y="6932327"/>
            <a:ext cx="769425" cy="3476583"/>
          </a:xfrm>
          <a:custGeom>
            <a:avLst/>
            <a:gdLst>
              <a:gd name="connsiteX0" fmla="*/ 629924 w 629924"/>
              <a:gd name="connsiteY0" fmla="*/ 0 h 1625600"/>
              <a:gd name="connsiteX1" fmla="*/ 4 w 629924"/>
              <a:gd name="connsiteY1" fmla="*/ 640080 h 1625600"/>
              <a:gd name="connsiteX2" fmla="*/ 619764 w 629924"/>
              <a:gd name="connsiteY2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924" h="1625600">
                <a:moveTo>
                  <a:pt x="629924" y="0"/>
                </a:moveTo>
                <a:cubicBezTo>
                  <a:pt x="315810" y="184573"/>
                  <a:pt x="1697" y="369147"/>
                  <a:pt x="4" y="640080"/>
                </a:cubicBezTo>
                <a:cubicBezTo>
                  <a:pt x="-1689" y="911013"/>
                  <a:pt x="513084" y="1456267"/>
                  <a:pt x="619764" y="1625600"/>
                </a:cubicBezTo>
              </a:path>
            </a:pathLst>
          </a:custGeom>
          <a:noFill/>
          <a:ln w="38100">
            <a:solidFill>
              <a:schemeClr val="accent1">
                <a:lumMod val="40000"/>
                <a:lumOff val="60000"/>
              </a:schemeClr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ADDB403A-6D27-9D4B-A954-A878E2892A87}"/>
              </a:ext>
            </a:extLst>
          </p:cNvPr>
          <p:cNvCxnSpPr>
            <a:cxnSpLocks/>
          </p:cNvCxnSpPr>
          <p:nvPr/>
        </p:nvCxnSpPr>
        <p:spPr>
          <a:xfrm flipH="1">
            <a:off x="2443099" y="7294928"/>
            <a:ext cx="83095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A3C860A7-C842-A643-AD98-3E544200626B}"/>
              </a:ext>
            </a:extLst>
          </p:cNvPr>
          <p:cNvCxnSpPr>
            <a:cxnSpLocks/>
          </p:cNvCxnSpPr>
          <p:nvPr/>
        </p:nvCxnSpPr>
        <p:spPr>
          <a:xfrm flipH="1">
            <a:off x="2735886" y="8799646"/>
            <a:ext cx="8016732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EB708CA-B3ED-4A46-B754-C74AB3827D66}"/>
              </a:ext>
            </a:extLst>
          </p:cNvPr>
          <p:cNvGrpSpPr/>
          <p:nvPr/>
        </p:nvGrpSpPr>
        <p:grpSpPr>
          <a:xfrm>
            <a:off x="2342929" y="10406088"/>
            <a:ext cx="8609323" cy="356628"/>
            <a:chOff x="3315949" y="3180209"/>
            <a:chExt cx="3558414" cy="449095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DE5EC73-A9D5-C045-8C33-D0207C54CCED}"/>
                </a:ext>
              </a:extLst>
            </p:cNvPr>
            <p:cNvSpPr/>
            <p:nvPr/>
          </p:nvSpPr>
          <p:spPr>
            <a:xfrm>
              <a:off x="3315949" y="3180209"/>
              <a:ext cx="3558414" cy="4490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Vector Register File</a:t>
              </a:r>
            </a:p>
          </p:txBody>
        </p:sp>
        <p:sp>
          <p:nvSpPr>
            <p:cNvPr id="30" name="Triangle 29">
              <a:extLst>
                <a:ext uri="{FF2B5EF4-FFF2-40B4-BE49-F238E27FC236}">
                  <a16:creationId xmlns:a16="http://schemas.microsoft.com/office/drawing/2014/main" id="{787517BA-C82E-1047-B913-545C9C846222}"/>
                </a:ext>
              </a:extLst>
            </p:cNvPr>
            <p:cNvSpPr/>
            <p:nvPr/>
          </p:nvSpPr>
          <p:spPr>
            <a:xfrm rot="5400000">
              <a:off x="3181797" y="3365669"/>
              <a:ext cx="363439" cy="95136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F5997FD1-B00F-5049-A98F-56EF55EAA632}"/>
              </a:ext>
            </a:extLst>
          </p:cNvPr>
          <p:cNvSpPr txBox="1"/>
          <p:nvPr/>
        </p:nvSpPr>
        <p:spPr>
          <a:xfrm>
            <a:off x="2148771" y="3556157"/>
            <a:ext cx="2319616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I0: v0 = </a:t>
            </a:r>
            <a:r>
              <a:rPr lang="en-US" sz="2400" dirty="0" err="1"/>
              <a:t>vload</a:t>
            </a:r>
            <a:r>
              <a:rPr lang="en-US" sz="2400" dirty="0"/>
              <a:t> &amp;a</a:t>
            </a:r>
          </a:p>
          <a:p>
            <a:r>
              <a:rPr lang="en-US" sz="2400" dirty="0"/>
              <a:t>I1: v1 = v2 × v3.k</a:t>
            </a:r>
          </a:p>
          <a:p>
            <a:r>
              <a:rPr lang="en-US" sz="2400" dirty="0"/>
              <a:t>I2: v2 = v1 + v0.k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1FF6CF6-33A6-C840-93A6-420C6DD4E7FB}"/>
              </a:ext>
            </a:extLst>
          </p:cNvPr>
          <p:cNvCxnSpPr>
            <a:cxnSpLocks/>
          </p:cNvCxnSpPr>
          <p:nvPr/>
        </p:nvCxnSpPr>
        <p:spPr>
          <a:xfrm>
            <a:off x="4062942" y="9675985"/>
            <a:ext cx="0" cy="7160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6F067F-1750-324B-AF71-418BCFA3801B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4062940" y="5822023"/>
            <a:ext cx="1522" cy="7112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F5F8500-E445-2847-8E49-F06AE527ADD9}"/>
              </a:ext>
            </a:extLst>
          </p:cNvPr>
          <p:cNvCxnSpPr>
            <a:cxnSpLocks/>
            <a:stCxn id="53" idx="4"/>
            <a:endCxn id="57" idx="0"/>
          </p:cNvCxnSpPr>
          <p:nvPr/>
        </p:nvCxnSpPr>
        <p:spPr>
          <a:xfrm flipH="1">
            <a:off x="4062942" y="8141398"/>
            <a:ext cx="1518" cy="79818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 37">
            <a:extLst>
              <a:ext uri="{FF2B5EF4-FFF2-40B4-BE49-F238E27FC236}">
                <a16:creationId xmlns:a16="http://schemas.microsoft.com/office/drawing/2014/main" id="{F5C1478F-85BF-DD41-9EC4-7DCD8B237B51}"/>
              </a:ext>
            </a:extLst>
          </p:cNvPr>
          <p:cNvSpPr/>
          <p:nvPr/>
        </p:nvSpPr>
        <p:spPr>
          <a:xfrm>
            <a:off x="3300248" y="7989763"/>
            <a:ext cx="498874" cy="1125415"/>
          </a:xfrm>
          <a:custGeom>
            <a:avLst/>
            <a:gdLst>
              <a:gd name="connsiteX0" fmla="*/ 629924 w 629924"/>
              <a:gd name="connsiteY0" fmla="*/ 0 h 1625600"/>
              <a:gd name="connsiteX1" fmla="*/ 4 w 629924"/>
              <a:gd name="connsiteY1" fmla="*/ 640080 h 1625600"/>
              <a:gd name="connsiteX2" fmla="*/ 619764 w 629924"/>
              <a:gd name="connsiteY2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924" h="1625600">
                <a:moveTo>
                  <a:pt x="629924" y="0"/>
                </a:moveTo>
                <a:cubicBezTo>
                  <a:pt x="315810" y="184573"/>
                  <a:pt x="1697" y="369147"/>
                  <a:pt x="4" y="640080"/>
                </a:cubicBezTo>
                <a:cubicBezTo>
                  <a:pt x="-1689" y="911013"/>
                  <a:pt x="513084" y="1456267"/>
                  <a:pt x="619764" y="1625600"/>
                </a:cubicBezTo>
              </a:path>
            </a:pathLst>
          </a:custGeom>
          <a:noFill/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9B3ED23C-F209-8343-A6C8-7DBA578D9C69}"/>
              </a:ext>
            </a:extLst>
          </p:cNvPr>
          <p:cNvSpPr/>
          <p:nvPr/>
        </p:nvSpPr>
        <p:spPr>
          <a:xfrm flipH="1">
            <a:off x="4374997" y="7021699"/>
            <a:ext cx="261756" cy="574466"/>
          </a:xfrm>
          <a:custGeom>
            <a:avLst/>
            <a:gdLst>
              <a:gd name="connsiteX0" fmla="*/ 629924 w 629924"/>
              <a:gd name="connsiteY0" fmla="*/ 0 h 1625600"/>
              <a:gd name="connsiteX1" fmla="*/ 4 w 629924"/>
              <a:gd name="connsiteY1" fmla="*/ 640080 h 1625600"/>
              <a:gd name="connsiteX2" fmla="*/ 619764 w 629924"/>
              <a:gd name="connsiteY2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924" h="1625600">
                <a:moveTo>
                  <a:pt x="629924" y="0"/>
                </a:moveTo>
                <a:cubicBezTo>
                  <a:pt x="315810" y="184573"/>
                  <a:pt x="1697" y="369147"/>
                  <a:pt x="4" y="640080"/>
                </a:cubicBezTo>
                <a:cubicBezTo>
                  <a:pt x="-1689" y="911013"/>
                  <a:pt x="513084" y="1456267"/>
                  <a:pt x="619764" y="1625600"/>
                </a:cubicBezTo>
              </a:path>
            </a:pathLst>
          </a:custGeom>
          <a:noFill/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E943909-31F9-2445-99CA-F2370231F995}"/>
              </a:ext>
            </a:extLst>
          </p:cNvPr>
          <p:cNvSpPr/>
          <p:nvPr/>
        </p:nvSpPr>
        <p:spPr>
          <a:xfrm>
            <a:off x="3721562" y="6533238"/>
            <a:ext cx="685801" cy="685801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ld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[0]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39D755B-003A-8D41-804B-32EC438359BF}"/>
              </a:ext>
            </a:extLst>
          </p:cNvPr>
          <p:cNvSpPr/>
          <p:nvPr/>
        </p:nvSpPr>
        <p:spPr>
          <a:xfrm>
            <a:off x="3721560" y="7455598"/>
            <a:ext cx="685801" cy="685801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×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[0]</a:t>
            </a:r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C34ED305-5143-5F41-927E-2CF723FC535B}"/>
              </a:ext>
            </a:extLst>
          </p:cNvPr>
          <p:cNvSpPr/>
          <p:nvPr/>
        </p:nvSpPr>
        <p:spPr>
          <a:xfrm>
            <a:off x="3351468" y="7185526"/>
            <a:ext cx="600268" cy="1810286"/>
          </a:xfrm>
          <a:custGeom>
            <a:avLst/>
            <a:gdLst>
              <a:gd name="connsiteX0" fmla="*/ 629924 w 629924"/>
              <a:gd name="connsiteY0" fmla="*/ 0 h 1625600"/>
              <a:gd name="connsiteX1" fmla="*/ 4 w 629924"/>
              <a:gd name="connsiteY1" fmla="*/ 640080 h 1625600"/>
              <a:gd name="connsiteX2" fmla="*/ 619764 w 629924"/>
              <a:gd name="connsiteY2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924" h="1625600">
                <a:moveTo>
                  <a:pt x="629924" y="0"/>
                </a:moveTo>
                <a:cubicBezTo>
                  <a:pt x="315810" y="184573"/>
                  <a:pt x="1697" y="369147"/>
                  <a:pt x="4" y="640080"/>
                </a:cubicBezTo>
                <a:cubicBezTo>
                  <a:pt x="-1689" y="911013"/>
                  <a:pt x="513084" y="1456267"/>
                  <a:pt x="619764" y="1625600"/>
                </a:cubicBezTo>
              </a:path>
            </a:pathLst>
          </a:custGeom>
          <a:noFill/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4A732A4-D85D-C043-8411-24D7A5AD6A4A}"/>
              </a:ext>
            </a:extLst>
          </p:cNvPr>
          <p:cNvSpPr/>
          <p:nvPr/>
        </p:nvSpPr>
        <p:spPr>
          <a:xfrm>
            <a:off x="3174789" y="7625039"/>
            <a:ext cx="365760" cy="365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676EE71-150B-8D4B-8B07-46518C354D3B}"/>
              </a:ext>
            </a:extLst>
          </p:cNvPr>
          <p:cNvSpPr/>
          <p:nvPr/>
        </p:nvSpPr>
        <p:spPr>
          <a:xfrm>
            <a:off x="3874080" y="8325532"/>
            <a:ext cx="365760" cy="365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CE0DB50-D76E-1F45-93D8-3F6EB5FD47F4}"/>
              </a:ext>
            </a:extLst>
          </p:cNvPr>
          <p:cNvSpPr txBox="1"/>
          <p:nvPr/>
        </p:nvSpPr>
        <p:spPr>
          <a:xfrm>
            <a:off x="2341409" y="5446512"/>
            <a:ext cx="8610842" cy="369332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bg1">
                <a:lumMod val="50000"/>
                <a:alpha val="42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Cache</a:t>
            </a: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5A6A36EA-E6B4-F945-8E86-442EA7DCE41A}"/>
              </a:ext>
            </a:extLst>
          </p:cNvPr>
          <p:cNvSpPr/>
          <p:nvPr/>
        </p:nvSpPr>
        <p:spPr>
          <a:xfrm>
            <a:off x="3813006" y="5892861"/>
            <a:ext cx="4572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a[0]</a:t>
            </a:r>
          </a:p>
        </p:txBody>
      </p: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2E5EB81B-4945-7348-882C-9027344201F6}"/>
              </a:ext>
            </a:extLst>
          </p:cNvPr>
          <p:cNvGrpSpPr/>
          <p:nvPr/>
        </p:nvGrpSpPr>
        <p:grpSpPr>
          <a:xfrm>
            <a:off x="5011711" y="6483784"/>
            <a:ext cx="1305935" cy="710729"/>
            <a:chOff x="4983015" y="1856913"/>
            <a:chExt cx="1464584" cy="1080830"/>
          </a:xfrm>
        </p:grpSpPr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C0A101E3-E4BD-BA4A-8A47-8962BE148F01}"/>
                </a:ext>
              </a:extLst>
            </p:cNvPr>
            <p:cNvSpPr/>
            <p:nvPr/>
          </p:nvSpPr>
          <p:spPr>
            <a:xfrm>
              <a:off x="5015218" y="1856913"/>
              <a:ext cx="1400175" cy="104055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5"/>
            </a:p>
          </p:txBody>
        </p:sp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FFFF8118-2BB4-A44E-85A6-F2D8230924D7}"/>
                </a:ext>
              </a:extLst>
            </p:cNvPr>
            <p:cNvGrpSpPr/>
            <p:nvPr/>
          </p:nvGrpSpPr>
          <p:grpSpPr>
            <a:xfrm>
              <a:off x="5101864" y="1954414"/>
              <a:ext cx="335425" cy="654580"/>
              <a:chOff x="5185864" y="3090135"/>
              <a:chExt cx="335425" cy="654580"/>
            </a:xfrm>
          </p:grpSpPr>
          <p:sp>
            <p:nvSpPr>
              <p:cNvPr id="308" name="Rectangle 307">
                <a:extLst>
                  <a:ext uri="{FF2B5EF4-FFF2-40B4-BE49-F238E27FC236}">
                    <a16:creationId xmlns:a16="http://schemas.microsoft.com/office/drawing/2014/main" id="{8C829153-9415-B14D-9C05-79629040F4B4}"/>
                  </a:ext>
                </a:extLst>
              </p:cNvPr>
              <p:cNvSpPr/>
              <p:nvPr/>
            </p:nvSpPr>
            <p:spPr>
              <a:xfrm>
                <a:off x="5185865" y="3090135"/>
                <a:ext cx="335424" cy="65458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  <p:sp>
            <p:nvSpPr>
              <p:cNvPr id="309" name="Triangle 308">
                <a:extLst>
                  <a:ext uri="{FF2B5EF4-FFF2-40B4-BE49-F238E27FC236}">
                    <a16:creationId xmlns:a16="http://schemas.microsoft.com/office/drawing/2014/main" id="{98CA33D7-2AE3-DA4C-B3F3-822D70C55321}"/>
                  </a:ext>
                </a:extLst>
              </p:cNvPr>
              <p:cNvSpPr/>
              <p:nvPr/>
            </p:nvSpPr>
            <p:spPr>
              <a:xfrm rot="5400000">
                <a:off x="5012399" y="3370972"/>
                <a:ext cx="462988" cy="116057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</p:grpSp>
        <p:grpSp>
          <p:nvGrpSpPr>
            <p:cNvPr id="301" name="Group 300">
              <a:extLst>
                <a:ext uri="{FF2B5EF4-FFF2-40B4-BE49-F238E27FC236}">
                  <a16:creationId xmlns:a16="http://schemas.microsoft.com/office/drawing/2014/main" id="{245CF6FC-4111-7444-80A3-B2AE69821672}"/>
                </a:ext>
              </a:extLst>
            </p:cNvPr>
            <p:cNvGrpSpPr/>
            <p:nvPr/>
          </p:nvGrpSpPr>
          <p:grpSpPr>
            <a:xfrm>
              <a:off x="5568692" y="1943661"/>
              <a:ext cx="335425" cy="654580"/>
              <a:chOff x="5185864" y="3076487"/>
              <a:chExt cx="335425" cy="654580"/>
            </a:xfrm>
          </p:grpSpPr>
          <p:sp>
            <p:nvSpPr>
              <p:cNvPr id="306" name="Rectangle 305">
                <a:extLst>
                  <a:ext uri="{FF2B5EF4-FFF2-40B4-BE49-F238E27FC236}">
                    <a16:creationId xmlns:a16="http://schemas.microsoft.com/office/drawing/2014/main" id="{D91D6560-65F5-FF4C-A1D8-867D63DFF827}"/>
                  </a:ext>
                </a:extLst>
              </p:cNvPr>
              <p:cNvSpPr/>
              <p:nvPr/>
            </p:nvSpPr>
            <p:spPr>
              <a:xfrm>
                <a:off x="5185865" y="3076487"/>
                <a:ext cx="335424" cy="65458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  <p:sp>
            <p:nvSpPr>
              <p:cNvPr id="307" name="Triangle 306">
                <a:extLst>
                  <a:ext uri="{FF2B5EF4-FFF2-40B4-BE49-F238E27FC236}">
                    <a16:creationId xmlns:a16="http://schemas.microsoft.com/office/drawing/2014/main" id="{8F1DF4B0-DC94-0F43-9709-823773A49EF1}"/>
                  </a:ext>
                </a:extLst>
              </p:cNvPr>
              <p:cNvSpPr/>
              <p:nvPr/>
            </p:nvSpPr>
            <p:spPr>
              <a:xfrm rot="5400000">
                <a:off x="5012399" y="3370972"/>
                <a:ext cx="462988" cy="116057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</p:grpSp>
        <p:grpSp>
          <p:nvGrpSpPr>
            <p:cNvPr id="302" name="Group 301">
              <a:extLst>
                <a:ext uri="{FF2B5EF4-FFF2-40B4-BE49-F238E27FC236}">
                  <a16:creationId xmlns:a16="http://schemas.microsoft.com/office/drawing/2014/main" id="{EC01208E-1593-D34C-965B-75F5472D85DE}"/>
                </a:ext>
              </a:extLst>
            </p:cNvPr>
            <p:cNvGrpSpPr/>
            <p:nvPr/>
          </p:nvGrpSpPr>
          <p:grpSpPr>
            <a:xfrm>
              <a:off x="6005278" y="1954414"/>
              <a:ext cx="335425" cy="654580"/>
              <a:chOff x="5185864" y="3078560"/>
              <a:chExt cx="335425" cy="654580"/>
            </a:xfrm>
          </p:grpSpPr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3E360104-27A8-8A45-A95F-6C1D74F4EA29}"/>
                  </a:ext>
                </a:extLst>
              </p:cNvPr>
              <p:cNvSpPr/>
              <p:nvPr/>
            </p:nvSpPr>
            <p:spPr>
              <a:xfrm>
                <a:off x="5185865" y="3078560"/>
                <a:ext cx="335424" cy="65458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 dirty="0"/>
              </a:p>
            </p:txBody>
          </p:sp>
          <p:sp>
            <p:nvSpPr>
              <p:cNvPr id="305" name="Triangle 304">
                <a:extLst>
                  <a:ext uri="{FF2B5EF4-FFF2-40B4-BE49-F238E27FC236}">
                    <a16:creationId xmlns:a16="http://schemas.microsoft.com/office/drawing/2014/main" id="{1FE25E3A-4C0D-BF42-8BD1-CBF4299F5325}"/>
                  </a:ext>
                </a:extLst>
              </p:cNvPr>
              <p:cNvSpPr/>
              <p:nvPr/>
            </p:nvSpPr>
            <p:spPr>
              <a:xfrm rot="5400000">
                <a:off x="5012399" y="3370972"/>
                <a:ext cx="462988" cy="116057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</p:grp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23EE7388-7615-4A4A-9838-B27A6F6608EF}"/>
                </a:ext>
              </a:extLst>
            </p:cNvPr>
            <p:cNvSpPr txBox="1"/>
            <p:nvPr/>
          </p:nvSpPr>
          <p:spPr>
            <a:xfrm>
              <a:off x="4983015" y="2516501"/>
              <a:ext cx="1464584" cy="4212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Forwarding Buffer</a:t>
              </a:r>
            </a:p>
          </p:txBody>
        </p:sp>
      </p:grpSp>
      <p:graphicFrame>
        <p:nvGraphicFramePr>
          <p:cNvPr id="313" name="Table 312">
            <a:extLst>
              <a:ext uri="{FF2B5EF4-FFF2-40B4-BE49-F238E27FC236}">
                <a16:creationId xmlns:a16="http://schemas.microsoft.com/office/drawing/2014/main" id="{E0EB1058-73D9-E148-BBA8-1BC358F720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383965"/>
              </p:ext>
            </p:extLst>
          </p:nvPr>
        </p:nvGraphicFramePr>
        <p:xfrm>
          <a:off x="9384869" y="3797120"/>
          <a:ext cx="1431046" cy="13766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5523">
                  <a:extLst>
                    <a:ext uri="{9D8B030D-6E8A-4147-A177-3AD203B41FA5}">
                      <a16:colId xmlns:a16="http://schemas.microsoft.com/office/drawing/2014/main" val="3675883530"/>
                    </a:ext>
                  </a:extLst>
                </a:gridCol>
                <a:gridCol w="715523">
                  <a:extLst>
                    <a:ext uri="{9D8B030D-6E8A-4147-A177-3AD203B41FA5}">
                      <a16:colId xmlns:a16="http://schemas.microsoft.com/office/drawing/2014/main" val="777468938"/>
                    </a:ext>
                  </a:extLst>
                </a:gridCol>
              </a:tblGrid>
              <a:tr h="34415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v0</a:t>
                      </a:r>
                    </a:p>
                  </a:txBody>
                  <a:tcPr marL="89154" marR="89154" marT="44577" marB="4457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F0, K</a:t>
                      </a:r>
                    </a:p>
                  </a:txBody>
                  <a:tcPr marL="89154" marR="89154" marT="44577" marB="4457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857740"/>
                  </a:ext>
                </a:extLst>
              </a:tr>
              <a:tr h="34415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v1</a:t>
                      </a:r>
                    </a:p>
                  </a:txBody>
                  <a:tcPr marL="89154" marR="89154" marT="44577" marB="4457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F1</a:t>
                      </a:r>
                    </a:p>
                  </a:txBody>
                  <a:tcPr marL="89154" marR="89154" marT="44577" marB="4457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112171"/>
                  </a:ext>
                </a:extLst>
              </a:tr>
              <a:tr h="34415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v2</a:t>
                      </a:r>
                    </a:p>
                  </a:txBody>
                  <a:tcPr marL="89154" marR="89154" marT="44577" marB="4457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VRF</a:t>
                      </a:r>
                    </a:p>
                  </a:txBody>
                  <a:tcPr marL="89154" marR="89154" marT="44577" marB="4457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496419"/>
                  </a:ext>
                </a:extLst>
              </a:tr>
              <a:tr h="34415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v3</a:t>
                      </a:r>
                    </a:p>
                  </a:txBody>
                  <a:tcPr marL="89154" marR="89154" marT="44577" marB="4457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89154" marR="89154" marT="44577" marB="4457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893826"/>
                  </a:ext>
                </a:extLst>
              </a:tr>
            </a:tbl>
          </a:graphicData>
        </a:graphic>
      </p:graphicFrame>
      <p:sp>
        <p:nvSpPr>
          <p:cNvPr id="323" name="TextBox 322">
            <a:extLst>
              <a:ext uri="{FF2B5EF4-FFF2-40B4-BE49-F238E27FC236}">
                <a16:creationId xmlns:a16="http://schemas.microsoft.com/office/drawing/2014/main" id="{580928C7-E266-164B-B006-A5C5E029C879}"/>
              </a:ext>
            </a:extLst>
          </p:cNvPr>
          <p:cNvSpPr txBox="1"/>
          <p:nvPr/>
        </p:nvSpPr>
        <p:spPr>
          <a:xfrm>
            <a:off x="2835064" y="321477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C0FE1CD4-225A-564B-8934-D4D1D30B4276}"/>
              </a:ext>
            </a:extLst>
          </p:cNvPr>
          <p:cNvSpPr txBox="1"/>
          <p:nvPr/>
        </p:nvSpPr>
        <p:spPr>
          <a:xfrm>
            <a:off x="9384870" y="3157564"/>
            <a:ext cx="1431045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Renaming 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E429260C-0EE1-5E49-ACDB-39FF65138F65}"/>
              </a:ext>
            </a:extLst>
          </p:cNvPr>
          <p:cNvSpPr/>
          <p:nvPr/>
        </p:nvSpPr>
        <p:spPr>
          <a:xfrm>
            <a:off x="6183168" y="3725919"/>
            <a:ext cx="457200" cy="4572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ld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C1ADB75F-00D9-3047-BE3C-24807CEFDA8E}"/>
              </a:ext>
            </a:extLst>
          </p:cNvPr>
          <p:cNvSpPr/>
          <p:nvPr/>
        </p:nvSpPr>
        <p:spPr>
          <a:xfrm>
            <a:off x="5239473" y="3974457"/>
            <a:ext cx="457200" cy="4572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×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0A5C4965-3C99-E44A-A39B-446E8D1515F1}"/>
              </a:ext>
            </a:extLst>
          </p:cNvPr>
          <p:cNvSpPr/>
          <p:nvPr/>
        </p:nvSpPr>
        <p:spPr>
          <a:xfrm>
            <a:off x="5842482" y="4481474"/>
            <a:ext cx="457200" cy="4572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9161D47-421B-5747-B883-252BCD2C141D}"/>
              </a:ext>
            </a:extLst>
          </p:cNvPr>
          <p:cNvCxnSpPr>
            <a:cxnSpLocks/>
            <a:stCxn id="142" idx="4"/>
            <a:endCxn id="144" idx="0"/>
          </p:cNvCxnSpPr>
          <p:nvPr/>
        </p:nvCxnSpPr>
        <p:spPr>
          <a:xfrm flipH="1">
            <a:off x="6071082" y="4183120"/>
            <a:ext cx="340686" cy="298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B1E03489-8489-7247-9953-8D3F056F5C62}"/>
              </a:ext>
            </a:extLst>
          </p:cNvPr>
          <p:cNvCxnSpPr>
            <a:cxnSpLocks/>
            <a:stCxn id="143" idx="5"/>
            <a:endCxn id="144" idx="1"/>
          </p:cNvCxnSpPr>
          <p:nvPr/>
        </p:nvCxnSpPr>
        <p:spPr>
          <a:xfrm>
            <a:off x="5629719" y="4364703"/>
            <a:ext cx="279719" cy="1837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7FA0BECC-C8BA-5F47-B041-DD7A50B71E88}"/>
              </a:ext>
            </a:extLst>
          </p:cNvPr>
          <p:cNvCxnSpPr>
            <a:cxnSpLocks/>
            <a:stCxn id="162" idx="2"/>
            <a:endCxn id="143" idx="1"/>
          </p:cNvCxnSpPr>
          <p:nvPr/>
        </p:nvCxnSpPr>
        <p:spPr>
          <a:xfrm>
            <a:off x="5211062" y="3754592"/>
            <a:ext cx="95366" cy="2868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363BC749-4F65-E84C-BBE8-E6EE0A313390}"/>
              </a:ext>
            </a:extLst>
          </p:cNvPr>
          <p:cNvCxnSpPr>
            <a:cxnSpLocks/>
            <a:stCxn id="163" idx="2"/>
            <a:endCxn id="143" idx="7"/>
          </p:cNvCxnSpPr>
          <p:nvPr/>
        </p:nvCxnSpPr>
        <p:spPr>
          <a:xfrm flipH="1">
            <a:off x="5629718" y="3746572"/>
            <a:ext cx="134794" cy="2948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A7ABDB5-8B73-8442-8C29-2E063FEAC4D7}"/>
              </a:ext>
            </a:extLst>
          </p:cNvPr>
          <p:cNvSpPr/>
          <p:nvPr/>
        </p:nvSpPr>
        <p:spPr>
          <a:xfrm>
            <a:off x="4982462" y="3297392"/>
            <a:ext cx="4572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v2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7ADCB58C-0FC6-7643-93E0-36D4C5942036}"/>
              </a:ext>
            </a:extLst>
          </p:cNvPr>
          <p:cNvSpPr/>
          <p:nvPr/>
        </p:nvSpPr>
        <p:spPr>
          <a:xfrm>
            <a:off x="5535912" y="3289371"/>
            <a:ext cx="4572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v3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D5188EA7-F4EA-2C4F-A7E0-8434DF35B9C4}"/>
              </a:ext>
            </a:extLst>
          </p:cNvPr>
          <p:cNvCxnSpPr>
            <a:cxnSpLocks/>
            <a:stCxn id="144" idx="4"/>
          </p:cNvCxnSpPr>
          <p:nvPr/>
        </p:nvCxnSpPr>
        <p:spPr>
          <a:xfrm>
            <a:off x="6071082" y="4938675"/>
            <a:ext cx="7826" cy="2790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angle 168">
            <a:extLst>
              <a:ext uri="{FF2B5EF4-FFF2-40B4-BE49-F238E27FC236}">
                <a16:creationId xmlns:a16="http://schemas.microsoft.com/office/drawing/2014/main" id="{637C4DD2-F03F-5640-AB39-D8A47D146332}"/>
              </a:ext>
            </a:extLst>
          </p:cNvPr>
          <p:cNvSpPr/>
          <p:nvPr/>
        </p:nvSpPr>
        <p:spPr>
          <a:xfrm>
            <a:off x="6161965" y="3024527"/>
            <a:ext cx="4572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42AF0F49-8E96-1F40-A93B-B62E6B78FCFB}"/>
              </a:ext>
            </a:extLst>
          </p:cNvPr>
          <p:cNvCxnSpPr>
            <a:cxnSpLocks/>
            <a:stCxn id="169" idx="2"/>
            <a:endCxn id="142" idx="0"/>
          </p:cNvCxnSpPr>
          <p:nvPr/>
        </p:nvCxnSpPr>
        <p:spPr>
          <a:xfrm>
            <a:off x="6390566" y="3481727"/>
            <a:ext cx="21203" cy="2441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FB57666-B500-3548-B9AF-5C219D7E7FE9}"/>
              </a:ext>
            </a:extLst>
          </p:cNvPr>
          <p:cNvSpPr/>
          <p:nvPr/>
        </p:nvSpPr>
        <p:spPr>
          <a:xfrm>
            <a:off x="4833746" y="2887579"/>
            <a:ext cx="1968104" cy="241056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5D5B9803-A239-9449-8897-5221452845D5}"/>
              </a:ext>
            </a:extLst>
          </p:cNvPr>
          <p:cNvSpPr txBox="1"/>
          <p:nvPr/>
        </p:nvSpPr>
        <p:spPr>
          <a:xfrm>
            <a:off x="5239473" y="251768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Data-Flow</a:t>
            </a: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871FEF2C-942D-B340-9D35-773CEF92BB26}"/>
              </a:ext>
            </a:extLst>
          </p:cNvPr>
          <p:cNvSpPr/>
          <p:nvPr/>
        </p:nvSpPr>
        <p:spPr>
          <a:xfrm>
            <a:off x="4472407" y="3987599"/>
            <a:ext cx="361339" cy="470711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8" name="Right Arrow 177">
            <a:extLst>
              <a:ext uri="{FF2B5EF4-FFF2-40B4-BE49-F238E27FC236}">
                <a16:creationId xmlns:a16="http://schemas.microsoft.com/office/drawing/2014/main" id="{86561A6D-81FF-8541-AFCB-565CF3B9B50B}"/>
              </a:ext>
            </a:extLst>
          </p:cNvPr>
          <p:cNvSpPr/>
          <p:nvPr/>
        </p:nvSpPr>
        <p:spPr>
          <a:xfrm>
            <a:off x="6808386" y="4012040"/>
            <a:ext cx="361339" cy="470711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9916ED6-F0F0-ED4E-84A2-2C37637F075A}"/>
              </a:ext>
            </a:extLst>
          </p:cNvPr>
          <p:cNvSpPr/>
          <p:nvPr/>
        </p:nvSpPr>
        <p:spPr>
          <a:xfrm>
            <a:off x="7185456" y="3441348"/>
            <a:ext cx="1968104" cy="1866847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9997007-14BF-AA41-BCCB-81E2DF08D207}"/>
              </a:ext>
            </a:extLst>
          </p:cNvPr>
          <p:cNvSpPr txBox="1"/>
          <p:nvPr/>
        </p:nvSpPr>
        <p:spPr>
          <a:xfrm>
            <a:off x="7219376" y="3117831"/>
            <a:ext cx="1924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Instruction Buffer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3949BC3C-0C3A-F24C-B13C-0C8417F1AA6C}"/>
              </a:ext>
            </a:extLst>
          </p:cNvPr>
          <p:cNvSpPr/>
          <p:nvPr/>
        </p:nvSpPr>
        <p:spPr>
          <a:xfrm>
            <a:off x="7347176" y="3568776"/>
            <a:ext cx="1644664" cy="4566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I0: F0 = </a:t>
            </a:r>
            <a:r>
              <a:rPr lang="en-US" sz="1600" dirty="0" err="1">
                <a:solidFill>
                  <a:schemeClr val="tx1"/>
                </a:solidFill>
              </a:rPr>
              <a:t>vload</a:t>
            </a:r>
            <a:r>
              <a:rPr lang="en-US" sz="1600" dirty="0">
                <a:solidFill>
                  <a:schemeClr val="tx1"/>
                </a:solidFill>
              </a:rPr>
              <a:t> &amp;a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28EC5038-02DE-9740-AF02-33AF3FA6CAAB}"/>
              </a:ext>
            </a:extLst>
          </p:cNvPr>
          <p:cNvSpPr/>
          <p:nvPr/>
        </p:nvSpPr>
        <p:spPr>
          <a:xfrm>
            <a:off x="7359327" y="4136358"/>
            <a:ext cx="1644664" cy="4566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I1: F1 = v2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/>
                </a:solidFill>
              </a:rPr>
              <a:t>× v3.k 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83FF2D50-7EBB-5D4F-9F98-6C98CFEDD1A1}"/>
              </a:ext>
            </a:extLst>
          </p:cNvPr>
          <p:cNvSpPr/>
          <p:nvPr/>
        </p:nvSpPr>
        <p:spPr>
          <a:xfrm>
            <a:off x="7352365" y="4690712"/>
            <a:ext cx="1644664" cy="4566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I1: v2 = F1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/>
                </a:solidFill>
              </a:rPr>
              <a:t>+ F0.k </a:t>
            </a: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465D05C6-170A-8E41-8EF4-ED457DA6917B}"/>
              </a:ext>
            </a:extLst>
          </p:cNvPr>
          <p:cNvCxnSpPr>
            <a:cxnSpLocks/>
          </p:cNvCxnSpPr>
          <p:nvPr/>
        </p:nvCxnSpPr>
        <p:spPr>
          <a:xfrm>
            <a:off x="7953823" y="3863571"/>
            <a:ext cx="1431046" cy="1108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CC83AC91-268F-1444-91B9-1AF4347253E9}"/>
              </a:ext>
            </a:extLst>
          </p:cNvPr>
          <p:cNvCxnSpPr>
            <a:cxnSpLocks/>
          </p:cNvCxnSpPr>
          <p:nvPr/>
        </p:nvCxnSpPr>
        <p:spPr>
          <a:xfrm flipV="1">
            <a:off x="7953824" y="4223435"/>
            <a:ext cx="1431045" cy="745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031AF1BC-B593-9042-A9D2-15010E3A14BC}"/>
              </a:ext>
            </a:extLst>
          </p:cNvPr>
          <p:cNvCxnSpPr>
            <a:cxnSpLocks/>
          </p:cNvCxnSpPr>
          <p:nvPr/>
        </p:nvCxnSpPr>
        <p:spPr>
          <a:xfrm flipV="1">
            <a:off x="8346292" y="4348981"/>
            <a:ext cx="1038577" cy="4610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4AE7F23A-49D5-0F46-A13D-A333C9A5F931}"/>
              </a:ext>
            </a:extLst>
          </p:cNvPr>
          <p:cNvCxnSpPr>
            <a:cxnSpLocks/>
          </p:cNvCxnSpPr>
          <p:nvPr/>
        </p:nvCxnSpPr>
        <p:spPr>
          <a:xfrm flipV="1">
            <a:off x="8803492" y="4037187"/>
            <a:ext cx="581377" cy="7549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Rectangle 317">
            <a:extLst>
              <a:ext uri="{FF2B5EF4-FFF2-40B4-BE49-F238E27FC236}">
                <a16:creationId xmlns:a16="http://schemas.microsoft.com/office/drawing/2014/main" id="{D3F4F392-23AD-5245-8ACC-46BD01CD9387}"/>
              </a:ext>
            </a:extLst>
          </p:cNvPr>
          <p:cNvSpPr/>
          <p:nvPr/>
        </p:nvSpPr>
        <p:spPr>
          <a:xfrm>
            <a:off x="3880821" y="9778143"/>
            <a:ext cx="365760" cy="365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v2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4B0A08A-FE4D-4247-A2B7-9831B2FAC45E}"/>
              </a:ext>
            </a:extLst>
          </p:cNvPr>
          <p:cNvGrpSpPr/>
          <p:nvPr/>
        </p:nvGrpSpPr>
        <p:grpSpPr>
          <a:xfrm>
            <a:off x="5021833" y="7513924"/>
            <a:ext cx="1305935" cy="710729"/>
            <a:chOff x="3707368" y="7513923"/>
            <a:chExt cx="1305935" cy="710729"/>
          </a:xfrm>
        </p:grpSpPr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78E26088-DFA8-E541-B297-FE68A43F271E}"/>
                </a:ext>
              </a:extLst>
            </p:cNvPr>
            <p:cNvGrpSpPr/>
            <p:nvPr/>
          </p:nvGrpSpPr>
          <p:grpSpPr>
            <a:xfrm>
              <a:off x="3707368" y="7513923"/>
              <a:ext cx="1305935" cy="710729"/>
              <a:chOff x="4983015" y="1856913"/>
              <a:chExt cx="1464584" cy="1080830"/>
            </a:xfrm>
          </p:grpSpPr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8BF467E0-DA1F-064A-BAE7-2C788F6E9798}"/>
                  </a:ext>
                </a:extLst>
              </p:cNvPr>
              <p:cNvSpPr/>
              <p:nvPr/>
            </p:nvSpPr>
            <p:spPr>
              <a:xfrm>
                <a:off x="5015218" y="1856913"/>
                <a:ext cx="1400175" cy="104055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accent6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  <p:grpSp>
            <p:nvGrpSpPr>
              <p:cNvPr id="239" name="Group 238">
                <a:extLst>
                  <a:ext uri="{FF2B5EF4-FFF2-40B4-BE49-F238E27FC236}">
                    <a16:creationId xmlns:a16="http://schemas.microsoft.com/office/drawing/2014/main" id="{F710109A-F528-C540-BBE3-A75EFE56748D}"/>
                  </a:ext>
                </a:extLst>
              </p:cNvPr>
              <p:cNvGrpSpPr/>
              <p:nvPr/>
            </p:nvGrpSpPr>
            <p:grpSpPr>
              <a:xfrm>
                <a:off x="5101864" y="1954414"/>
                <a:ext cx="335425" cy="654580"/>
                <a:chOff x="5185864" y="3090135"/>
                <a:chExt cx="335425" cy="654580"/>
              </a:xfrm>
            </p:grpSpPr>
            <p:sp>
              <p:nvSpPr>
                <p:cNvPr id="247" name="Rectangle 246">
                  <a:extLst>
                    <a:ext uri="{FF2B5EF4-FFF2-40B4-BE49-F238E27FC236}">
                      <a16:creationId xmlns:a16="http://schemas.microsoft.com/office/drawing/2014/main" id="{7B1D9B69-0B4A-C445-BF47-CA51E6737A62}"/>
                    </a:ext>
                  </a:extLst>
                </p:cNvPr>
                <p:cNvSpPr/>
                <p:nvPr/>
              </p:nvSpPr>
              <p:spPr>
                <a:xfrm>
                  <a:off x="5185865" y="3090135"/>
                  <a:ext cx="335424" cy="65458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  <p:sp>
              <p:nvSpPr>
                <p:cNvPr id="248" name="Triangle 247">
                  <a:extLst>
                    <a:ext uri="{FF2B5EF4-FFF2-40B4-BE49-F238E27FC236}">
                      <a16:creationId xmlns:a16="http://schemas.microsoft.com/office/drawing/2014/main" id="{3921E3FD-72E4-CD4D-8ADF-EE7476BCB513}"/>
                    </a:ext>
                  </a:extLst>
                </p:cNvPr>
                <p:cNvSpPr/>
                <p:nvPr/>
              </p:nvSpPr>
              <p:spPr>
                <a:xfrm rot="5400000">
                  <a:off x="5012399" y="3370972"/>
                  <a:ext cx="462988" cy="116057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</p:grpSp>
          <p:grpSp>
            <p:nvGrpSpPr>
              <p:cNvPr id="240" name="Group 239">
                <a:extLst>
                  <a:ext uri="{FF2B5EF4-FFF2-40B4-BE49-F238E27FC236}">
                    <a16:creationId xmlns:a16="http://schemas.microsoft.com/office/drawing/2014/main" id="{33C2CDBD-F784-F344-8800-17004B4305DF}"/>
                  </a:ext>
                </a:extLst>
              </p:cNvPr>
              <p:cNvGrpSpPr/>
              <p:nvPr/>
            </p:nvGrpSpPr>
            <p:grpSpPr>
              <a:xfrm>
                <a:off x="5568692" y="1943661"/>
                <a:ext cx="335425" cy="654580"/>
                <a:chOff x="5185864" y="3076487"/>
                <a:chExt cx="335425" cy="654580"/>
              </a:xfrm>
            </p:grpSpPr>
            <p:sp>
              <p:nvSpPr>
                <p:cNvPr id="245" name="Rectangle 244">
                  <a:extLst>
                    <a:ext uri="{FF2B5EF4-FFF2-40B4-BE49-F238E27FC236}">
                      <a16:creationId xmlns:a16="http://schemas.microsoft.com/office/drawing/2014/main" id="{7563BB40-6E2F-CF49-9AC6-A02280DEBFC3}"/>
                    </a:ext>
                  </a:extLst>
                </p:cNvPr>
                <p:cNvSpPr/>
                <p:nvPr/>
              </p:nvSpPr>
              <p:spPr>
                <a:xfrm>
                  <a:off x="5185865" y="3076487"/>
                  <a:ext cx="335424" cy="65458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  <p:sp>
              <p:nvSpPr>
                <p:cNvPr id="246" name="Triangle 245">
                  <a:extLst>
                    <a:ext uri="{FF2B5EF4-FFF2-40B4-BE49-F238E27FC236}">
                      <a16:creationId xmlns:a16="http://schemas.microsoft.com/office/drawing/2014/main" id="{232A93D0-5BAA-1E49-8D48-EF7602B1C56F}"/>
                    </a:ext>
                  </a:extLst>
                </p:cNvPr>
                <p:cNvSpPr/>
                <p:nvPr/>
              </p:nvSpPr>
              <p:spPr>
                <a:xfrm rot="5400000">
                  <a:off x="5012399" y="3370972"/>
                  <a:ext cx="462988" cy="116057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</p:grpSp>
          <p:grpSp>
            <p:nvGrpSpPr>
              <p:cNvPr id="241" name="Group 240">
                <a:extLst>
                  <a:ext uri="{FF2B5EF4-FFF2-40B4-BE49-F238E27FC236}">
                    <a16:creationId xmlns:a16="http://schemas.microsoft.com/office/drawing/2014/main" id="{F990D078-23E2-3C4B-B485-215D182C70FD}"/>
                  </a:ext>
                </a:extLst>
              </p:cNvPr>
              <p:cNvGrpSpPr/>
              <p:nvPr/>
            </p:nvGrpSpPr>
            <p:grpSpPr>
              <a:xfrm>
                <a:off x="6005278" y="1954414"/>
                <a:ext cx="335425" cy="654580"/>
                <a:chOff x="5185864" y="3078560"/>
                <a:chExt cx="335425" cy="654580"/>
              </a:xfrm>
            </p:grpSpPr>
            <p:sp>
              <p:nvSpPr>
                <p:cNvPr id="243" name="Rectangle 242">
                  <a:extLst>
                    <a:ext uri="{FF2B5EF4-FFF2-40B4-BE49-F238E27FC236}">
                      <a16:creationId xmlns:a16="http://schemas.microsoft.com/office/drawing/2014/main" id="{DD663DAD-3B09-A841-BB4E-4A23DA12B358}"/>
                    </a:ext>
                  </a:extLst>
                </p:cNvPr>
                <p:cNvSpPr/>
                <p:nvPr/>
              </p:nvSpPr>
              <p:spPr>
                <a:xfrm>
                  <a:off x="5185865" y="3078560"/>
                  <a:ext cx="335424" cy="65458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 dirty="0"/>
                </a:p>
              </p:txBody>
            </p:sp>
            <p:sp>
              <p:nvSpPr>
                <p:cNvPr id="244" name="Triangle 243">
                  <a:extLst>
                    <a:ext uri="{FF2B5EF4-FFF2-40B4-BE49-F238E27FC236}">
                      <a16:creationId xmlns:a16="http://schemas.microsoft.com/office/drawing/2014/main" id="{F37B6EEA-0B71-6B4E-B173-497EDBFEAE17}"/>
                    </a:ext>
                  </a:extLst>
                </p:cNvPr>
                <p:cNvSpPr/>
                <p:nvPr/>
              </p:nvSpPr>
              <p:spPr>
                <a:xfrm rot="5400000">
                  <a:off x="5012399" y="3370972"/>
                  <a:ext cx="462988" cy="116057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</p:grp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47F6AEBA-EB3C-A84A-9C1E-4D7EDB1E7BAB}"/>
                  </a:ext>
                </a:extLst>
              </p:cNvPr>
              <p:cNvSpPr txBox="1"/>
              <p:nvPr/>
            </p:nvSpPr>
            <p:spPr>
              <a:xfrm>
                <a:off x="4983015" y="2516501"/>
                <a:ext cx="1464584" cy="4212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Forwarding Buffer</a:t>
                </a:r>
              </a:p>
            </p:txBody>
          </p:sp>
        </p:grp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B73F7E73-306B-6E45-A705-EDEDC6587C41}"/>
                </a:ext>
              </a:extLst>
            </p:cNvPr>
            <p:cNvSpPr/>
            <p:nvPr/>
          </p:nvSpPr>
          <p:spPr>
            <a:xfrm>
              <a:off x="3828970" y="7682422"/>
              <a:ext cx="228600" cy="2286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v0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3365250-419B-5A40-82AE-B8375D119C48}"/>
              </a:ext>
            </a:extLst>
          </p:cNvPr>
          <p:cNvGrpSpPr/>
          <p:nvPr/>
        </p:nvGrpSpPr>
        <p:grpSpPr>
          <a:xfrm>
            <a:off x="5021831" y="8931512"/>
            <a:ext cx="1305935" cy="710730"/>
            <a:chOff x="3707366" y="8931512"/>
            <a:chExt cx="1305935" cy="710730"/>
          </a:xfrm>
        </p:grpSpPr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id="{C4506B7B-0751-744A-9652-5EAD96E4E189}"/>
                </a:ext>
              </a:extLst>
            </p:cNvPr>
            <p:cNvGrpSpPr/>
            <p:nvPr/>
          </p:nvGrpSpPr>
          <p:grpSpPr>
            <a:xfrm>
              <a:off x="3707366" y="8931512"/>
              <a:ext cx="1305935" cy="710730"/>
              <a:chOff x="4983015" y="1856912"/>
              <a:chExt cx="1464584" cy="1080831"/>
            </a:xfrm>
          </p:grpSpPr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81CBF807-7F76-DA44-BAA2-4341CFF7D347}"/>
                  </a:ext>
                </a:extLst>
              </p:cNvPr>
              <p:cNvSpPr/>
              <p:nvPr/>
            </p:nvSpPr>
            <p:spPr>
              <a:xfrm>
                <a:off x="5015218" y="1856912"/>
                <a:ext cx="1400175" cy="104055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accent6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  <p:grpSp>
            <p:nvGrpSpPr>
              <p:cNvPr id="251" name="Group 250">
                <a:extLst>
                  <a:ext uri="{FF2B5EF4-FFF2-40B4-BE49-F238E27FC236}">
                    <a16:creationId xmlns:a16="http://schemas.microsoft.com/office/drawing/2014/main" id="{C64AA823-79F6-D849-ACEF-29E6B0EF7D6C}"/>
                  </a:ext>
                </a:extLst>
              </p:cNvPr>
              <p:cNvGrpSpPr/>
              <p:nvPr/>
            </p:nvGrpSpPr>
            <p:grpSpPr>
              <a:xfrm>
                <a:off x="5101864" y="1954414"/>
                <a:ext cx="335425" cy="654580"/>
                <a:chOff x="5185864" y="3090135"/>
                <a:chExt cx="335425" cy="654580"/>
              </a:xfrm>
            </p:grpSpPr>
            <p:sp>
              <p:nvSpPr>
                <p:cNvPr id="315" name="Rectangle 314">
                  <a:extLst>
                    <a:ext uri="{FF2B5EF4-FFF2-40B4-BE49-F238E27FC236}">
                      <a16:creationId xmlns:a16="http://schemas.microsoft.com/office/drawing/2014/main" id="{98873728-10BA-FE44-9809-440C7C2108C8}"/>
                    </a:ext>
                  </a:extLst>
                </p:cNvPr>
                <p:cNvSpPr/>
                <p:nvPr/>
              </p:nvSpPr>
              <p:spPr>
                <a:xfrm>
                  <a:off x="5185865" y="3090135"/>
                  <a:ext cx="335424" cy="65458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  <p:sp>
              <p:nvSpPr>
                <p:cNvPr id="317" name="Triangle 316">
                  <a:extLst>
                    <a:ext uri="{FF2B5EF4-FFF2-40B4-BE49-F238E27FC236}">
                      <a16:creationId xmlns:a16="http://schemas.microsoft.com/office/drawing/2014/main" id="{03E8FBBD-45C3-074D-B27A-50160E90EB74}"/>
                    </a:ext>
                  </a:extLst>
                </p:cNvPr>
                <p:cNvSpPr/>
                <p:nvPr/>
              </p:nvSpPr>
              <p:spPr>
                <a:xfrm rot="5400000">
                  <a:off x="5012399" y="3370972"/>
                  <a:ext cx="462988" cy="116057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</p:grpSp>
          <p:grpSp>
            <p:nvGrpSpPr>
              <p:cNvPr id="252" name="Group 251">
                <a:extLst>
                  <a:ext uri="{FF2B5EF4-FFF2-40B4-BE49-F238E27FC236}">
                    <a16:creationId xmlns:a16="http://schemas.microsoft.com/office/drawing/2014/main" id="{14D64500-B0ED-BD49-8DFD-81218D013501}"/>
                  </a:ext>
                </a:extLst>
              </p:cNvPr>
              <p:cNvGrpSpPr/>
              <p:nvPr/>
            </p:nvGrpSpPr>
            <p:grpSpPr>
              <a:xfrm>
                <a:off x="5568692" y="1943661"/>
                <a:ext cx="335425" cy="654580"/>
                <a:chOff x="5185864" y="3076487"/>
                <a:chExt cx="335425" cy="654580"/>
              </a:xfrm>
            </p:grpSpPr>
            <p:sp>
              <p:nvSpPr>
                <p:cNvPr id="257" name="Rectangle 256">
                  <a:extLst>
                    <a:ext uri="{FF2B5EF4-FFF2-40B4-BE49-F238E27FC236}">
                      <a16:creationId xmlns:a16="http://schemas.microsoft.com/office/drawing/2014/main" id="{AE9718C6-8EE8-0C43-B1A5-F77D081B6A0F}"/>
                    </a:ext>
                  </a:extLst>
                </p:cNvPr>
                <p:cNvSpPr/>
                <p:nvPr/>
              </p:nvSpPr>
              <p:spPr>
                <a:xfrm>
                  <a:off x="5185865" y="3076487"/>
                  <a:ext cx="335424" cy="65458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  <p:sp>
              <p:nvSpPr>
                <p:cNvPr id="258" name="Triangle 257">
                  <a:extLst>
                    <a:ext uri="{FF2B5EF4-FFF2-40B4-BE49-F238E27FC236}">
                      <a16:creationId xmlns:a16="http://schemas.microsoft.com/office/drawing/2014/main" id="{58645B1D-514E-CF4D-A33C-C5A7D6AE95AD}"/>
                    </a:ext>
                  </a:extLst>
                </p:cNvPr>
                <p:cNvSpPr/>
                <p:nvPr/>
              </p:nvSpPr>
              <p:spPr>
                <a:xfrm rot="5400000">
                  <a:off x="5012399" y="3370972"/>
                  <a:ext cx="462988" cy="116057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</p:grpSp>
          <p:grpSp>
            <p:nvGrpSpPr>
              <p:cNvPr id="253" name="Group 252">
                <a:extLst>
                  <a:ext uri="{FF2B5EF4-FFF2-40B4-BE49-F238E27FC236}">
                    <a16:creationId xmlns:a16="http://schemas.microsoft.com/office/drawing/2014/main" id="{9D502156-80E6-8940-9D96-B7DACD802762}"/>
                  </a:ext>
                </a:extLst>
              </p:cNvPr>
              <p:cNvGrpSpPr/>
              <p:nvPr/>
            </p:nvGrpSpPr>
            <p:grpSpPr>
              <a:xfrm>
                <a:off x="6005278" y="1954414"/>
                <a:ext cx="335425" cy="654580"/>
                <a:chOff x="5185864" y="3078560"/>
                <a:chExt cx="335425" cy="654580"/>
              </a:xfrm>
            </p:grpSpPr>
            <p:sp>
              <p:nvSpPr>
                <p:cNvPr id="255" name="Rectangle 254">
                  <a:extLst>
                    <a:ext uri="{FF2B5EF4-FFF2-40B4-BE49-F238E27FC236}">
                      <a16:creationId xmlns:a16="http://schemas.microsoft.com/office/drawing/2014/main" id="{C7EDEA4F-4B43-944E-BEEE-D8DBA4C574F0}"/>
                    </a:ext>
                  </a:extLst>
                </p:cNvPr>
                <p:cNvSpPr/>
                <p:nvPr/>
              </p:nvSpPr>
              <p:spPr>
                <a:xfrm>
                  <a:off x="5185865" y="3078560"/>
                  <a:ext cx="335424" cy="65458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 dirty="0"/>
                </a:p>
              </p:txBody>
            </p:sp>
            <p:sp>
              <p:nvSpPr>
                <p:cNvPr id="256" name="Triangle 255">
                  <a:extLst>
                    <a:ext uri="{FF2B5EF4-FFF2-40B4-BE49-F238E27FC236}">
                      <a16:creationId xmlns:a16="http://schemas.microsoft.com/office/drawing/2014/main" id="{C1EACB4D-E980-174A-94D8-D4FEF0AFF417}"/>
                    </a:ext>
                  </a:extLst>
                </p:cNvPr>
                <p:cNvSpPr/>
                <p:nvPr/>
              </p:nvSpPr>
              <p:spPr>
                <a:xfrm rot="5400000">
                  <a:off x="5012399" y="3370972"/>
                  <a:ext cx="462988" cy="116057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</p:grp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418A7A5A-4374-3B44-9730-A470FDA9EDB2}"/>
                  </a:ext>
                </a:extLst>
              </p:cNvPr>
              <p:cNvSpPr txBox="1"/>
              <p:nvPr/>
            </p:nvSpPr>
            <p:spPr>
              <a:xfrm>
                <a:off x="4983015" y="2516501"/>
                <a:ext cx="1464584" cy="4212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Forwarding Buffer</a:t>
                </a:r>
              </a:p>
            </p:txBody>
          </p:sp>
        </p:grpSp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1E7E4491-FD40-DC41-8332-AF643C0399AE}"/>
                </a:ext>
              </a:extLst>
            </p:cNvPr>
            <p:cNvSpPr/>
            <p:nvPr/>
          </p:nvSpPr>
          <p:spPr>
            <a:xfrm>
              <a:off x="3820950" y="9118187"/>
              <a:ext cx="228600" cy="2286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v0</a:t>
              </a:r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088DDDEC-EE89-3C4B-9041-998286152217}"/>
                </a:ext>
              </a:extLst>
            </p:cNvPr>
            <p:cNvSpPr/>
            <p:nvPr/>
          </p:nvSpPr>
          <p:spPr>
            <a:xfrm>
              <a:off x="4238042" y="9118191"/>
              <a:ext cx="228600" cy="2286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v1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ABEB0B01-50C6-0745-B5A1-16422951C6D3}"/>
              </a:ext>
            </a:extLst>
          </p:cNvPr>
          <p:cNvSpPr txBox="1"/>
          <p:nvPr/>
        </p:nvSpPr>
        <p:spPr>
          <a:xfrm>
            <a:off x="2419840" y="6645305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I0: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31E1A605-6124-5E4E-949E-F8DC3D7BFCBF}"/>
              </a:ext>
            </a:extLst>
          </p:cNvPr>
          <p:cNvSpPr txBox="1"/>
          <p:nvPr/>
        </p:nvSpPr>
        <p:spPr>
          <a:xfrm>
            <a:off x="2419753" y="7547769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I1:</a:t>
            </a: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E6687785-9A8B-0745-AC5A-CB8F202A3506}"/>
              </a:ext>
            </a:extLst>
          </p:cNvPr>
          <p:cNvSpPr txBox="1"/>
          <p:nvPr/>
        </p:nvSpPr>
        <p:spPr>
          <a:xfrm>
            <a:off x="2443099" y="9049909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I2:</a:t>
            </a:r>
          </a:p>
        </p:txBody>
      </p:sp>
      <p:sp>
        <p:nvSpPr>
          <p:cNvPr id="345" name="Freeform 344">
            <a:extLst>
              <a:ext uri="{FF2B5EF4-FFF2-40B4-BE49-F238E27FC236}">
                <a16:creationId xmlns:a16="http://schemas.microsoft.com/office/drawing/2014/main" id="{DA3FB7A7-6613-7042-9658-63C70D21A7F7}"/>
              </a:ext>
            </a:extLst>
          </p:cNvPr>
          <p:cNvSpPr/>
          <p:nvPr/>
        </p:nvSpPr>
        <p:spPr>
          <a:xfrm flipH="1">
            <a:off x="8583943" y="7969888"/>
            <a:ext cx="498874" cy="2422161"/>
          </a:xfrm>
          <a:custGeom>
            <a:avLst/>
            <a:gdLst>
              <a:gd name="connsiteX0" fmla="*/ 629924 w 629924"/>
              <a:gd name="connsiteY0" fmla="*/ 0 h 1625600"/>
              <a:gd name="connsiteX1" fmla="*/ 4 w 629924"/>
              <a:gd name="connsiteY1" fmla="*/ 640080 h 1625600"/>
              <a:gd name="connsiteX2" fmla="*/ 619764 w 629924"/>
              <a:gd name="connsiteY2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924" h="1625600">
                <a:moveTo>
                  <a:pt x="629924" y="0"/>
                </a:moveTo>
                <a:cubicBezTo>
                  <a:pt x="315810" y="184573"/>
                  <a:pt x="1697" y="369147"/>
                  <a:pt x="4" y="640080"/>
                </a:cubicBezTo>
                <a:cubicBezTo>
                  <a:pt x="-1689" y="911013"/>
                  <a:pt x="513084" y="1456267"/>
                  <a:pt x="619764" y="1625600"/>
                </a:cubicBezTo>
              </a:path>
            </a:pathLst>
          </a:custGeom>
          <a:noFill/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id="{C86E0466-FD99-B24F-8107-32856AE0C54D}"/>
              </a:ext>
            </a:extLst>
          </p:cNvPr>
          <p:cNvCxnSpPr>
            <a:cxnSpLocks/>
          </p:cNvCxnSpPr>
          <p:nvPr/>
        </p:nvCxnSpPr>
        <p:spPr>
          <a:xfrm>
            <a:off x="8271893" y="9678952"/>
            <a:ext cx="0" cy="7160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Arrow Connector 346">
            <a:extLst>
              <a:ext uri="{FF2B5EF4-FFF2-40B4-BE49-F238E27FC236}">
                <a16:creationId xmlns:a16="http://schemas.microsoft.com/office/drawing/2014/main" id="{1F4FDC32-1798-AB48-9CA8-842022A03100}"/>
              </a:ext>
            </a:extLst>
          </p:cNvPr>
          <p:cNvCxnSpPr>
            <a:cxnSpLocks/>
            <a:stCxn id="351" idx="4"/>
            <a:endCxn id="368" idx="0"/>
          </p:cNvCxnSpPr>
          <p:nvPr/>
        </p:nvCxnSpPr>
        <p:spPr>
          <a:xfrm flipH="1">
            <a:off x="8271893" y="8144365"/>
            <a:ext cx="1518" cy="79818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Freeform 347">
            <a:extLst>
              <a:ext uri="{FF2B5EF4-FFF2-40B4-BE49-F238E27FC236}">
                <a16:creationId xmlns:a16="http://schemas.microsoft.com/office/drawing/2014/main" id="{4210E18F-6877-EC47-9A75-2F21732A1E82}"/>
              </a:ext>
            </a:extLst>
          </p:cNvPr>
          <p:cNvSpPr/>
          <p:nvPr/>
        </p:nvSpPr>
        <p:spPr>
          <a:xfrm>
            <a:off x="7509199" y="7992730"/>
            <a:ext cx="498874" cy="1125415"/>
          </a:xfrm>
          <a:custGeom>
            <a:avLst/>
            <a:gdLst>
              <a:gd name="connsiteX0" fmla="*/ 629924 w 629924"/>
              <a:gd name="connsiteY0" fmla="*/ 0 h 1625600"/>
              <a:gd name="connsiteX1" fmla="*/ 4 w 629924"/>
              <a:gd name="connsiteY1" fmla="*/ 640080 h 1625600"/>
              <a:gd name="connsiteX2" fmla="*/ 619764 w 629924"/>
              <a:gd name="connsiteY2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924" h="1625600">
                <a:moveTo>
                  <a:pt x="629924" y="0"/>
                </a:moveTo>
                <a:cubicBezTo>
                  <a:pt x="315810" y="184573"/>
                  <a:pt x="1697" y="369147"/>
                  <a:pt x="4" y="640080"/>
                </a:cubicBezTo>
                <a:cubicBezTo>
                  <a:pt x="-1689" y="911013"/>
                  <a:pt x="513084" y="1456267"/>
                  <a:pt x="619764" y="1625600"/>
                </a:cubicBezTo>
              </a:path>
            </a:pathLst>
          </a:custGeom>
          <a:noFill/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9" name="Freeform 348">
            <a:extLst>
              <a:ext uri="{FF2B5EF4-FFF2-40B4-BE49-F238E27FC236}">
                <a16:creationId xmlns:a16="http://schemas.microsoft.com/office/drawing/2014/main" id="{A6E53322-7CA5-3B42-A92A-F6EF9FE0B4F1}"/>
              </a:ext>
            </a:extLst>
          </p:cNvPr>
          <p:cNvSpPr/>
          <p:nvPr/>
        </p:nvSpPr>
        <p:spPr>
          <a:xfrm flipH="1">
            <a:off x="8583948" y="7024666"/>
            <a:ext cx="261756" cy="574466"/>
          </a:xfrm>
          <a:custGeom>
            <a:avLst/>
            <a:gdLst>
              <a:gd name="connsiteX0" fmla="*/ 629924 w 629924"/>
              <a:gd name="connsiteY0" fmla="*/ 0 h 1625600"/>
              <a:gd name="connsiteX1" fmla="*/ 4 w 629924"/>
              <a:gd name="connsiteY1" fmla="*/ 640080 h 1625600"/>
              <a:gd name="connsiteX2" fmla="*/ 619764 w 629924"/>
              <a:gd name="connsiteY2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924" h="1625600">
                <a:moveTo>
                  <a:pt x="629924" y="0"/>
                </a:moveTo>
                <a:cubicBezTo>
                  <a:pt x="315810" y="184573"/>
                  <a:pt x="1697" y="369147"/>
                  <a:pt x="4" y="640080"/>
                </a:cubicBezTo>
                <a:cubicBezTo>
                  <a:pt x="-1689" y="911013"/>
                  <a:pt x="513084" y="1456267"/>
                  <a:pt x="619764" y="1625600"/>
                </a:cubicBezTo>
              </a:path>
            </a:pathLst>
          </a:custGeom>
          <a:noFill/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0" name="Oval 349">
            <a:extLst>
              <a:ext uri="{FF2B5EF4-FFF2-40B4-BE49-F238E27FC236}">
                <a16:creationId xmlns:a16="http://schemas.microsoft.com/office/drawing/2014/main" id="{3832B583-C912-9F47-B951-42BABE09BF71}"/>
              </a:ext>
            </a:extLst>
          </p:cNvPr>
          <p:cNvSpPr/>
          <p:nvPr/>
        </p:nvSpPr>
        <p:spPr>
          <a:xfrm>
            <a:off x="7930513" y="6536205"/>
            <a:ext cx="685801" cy="685801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ld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</a:p>
        </p:txBody>
      </p:sp>
      <p:sp>
        <p:nvSpPr>
          <p:cNvPr id="351" name="Oval 350">
            <a:extLst>
              <a:ext uri="{FF2B5EF4-FFF2-40B4-BE49-F238E27FC236}">
                <a16:creationId xmlns:a16="http://schemas.microsoft.com/office/drawing/2014/main" id="{CD6BB5E7-4A45-CE48-A1DF-09C4387E7C5B}"/>
              </a:ext>
            </a:extLst>
          </p:cNvPr>
          <p:cNvSpPr/>
          <p:nvPr/>
        </p:nvSpPr>
        <p:spPr>
          <a:xfrm>
            <a:off x="7930511" y="7458565"/>
            <a:ext cx="685801" cy="685801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×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</a:p>
        </p:txBody>
      </p:sp>
      <p:sp>
        <p:nvSpPr>
          <p:cNvPr id="352" name="Freeform 351">
            <a:extLst>
              <a:ext uri="{FF2B5EF4-FFF2-40B4-BE49-F238E27FC236}">
                <a16:creationId xmlns:a16="http://schemas.microsoft.com/office/drawing/2014/main" id="{6E60258E-850C-0548-A4A4-BA7E1E895866}"/>
              </a:ext>
            </a:extLst>
          </p:cNvPr>
          <p:cNvSpPr/>
          <p:nvPr/>
        </p:nvSpPr>
        <p:spPr>
          <a:xfrm>
            <a:off x="7560419" y="7188493"/>
            <a:ext cx="600268" cy="1810286"/>
          </a:xfrm>
          <a:custGeom>
            <a:avLst/>
            <a:gdLst>
              <a:gd name="connsiteX0" fmla="*/ 629924 w 629924"/>
              <a:gd name="connsiteY0" fmla="*/ 0 h 1625600"/>
              <a:gd name="connsiteX1" fmla="*/ 4 w 629924"/>
              <a:gd name="connsiteY1" fmla="*/ 640080 h 1625600"/>
              <a:gd name="connsiteX2" fmla="*/ 619764 w 629924"/>
              <a:gd name="connsiteY2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924" h="1625600">
                <a:moveTo>
                  <a:pt x="629924" y="0"/>
                </a:moveTo>
                <a:cubicBezTo>
                  <a:pt x="315810" y="184573"/>
                  <a:pt x="1697" y="369147"/>
                  <a:pt x="4" y="640080"/>
                </a:cubicBezTo>
                <a:cubicBezTo>
                  <a:pt x="-1689" y="911013"/>
                  <a:pt x="513084" y="1456267"/>
                  <a:pt x="619764" y="1625600"/>
                </a:cubicBezTo>
              </a:path>
            </a:pathLst>
          </a:custGeom>
          <a:noFill/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F2D422B4-BC4B-D046-87DD-9822D24E2AF2}"/>
              </a:ext>
            </a:extLst>
          </p:cNvPr>
          <p:cNvSpPr/>
          <p:nvPr/>
        </p:nvSpPr>
        <p:spPr>
          <a:xfrm>
            <a:off x="8083031" y="8328499"/>
            <a:ext cx="365760" cy="365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F1</a:t>
            </a:r>
          </a:p>
        </p:txBody>
      </p:sp>
      <p:grpSp>
        <p:nvGrpSpPr>
          <p:cNvPr id="356" name="Group 355">
            <a:extLst>
              <a:ext uri="{FF2B5EF4-FFF2-40B4-BE49-F238E27FC236}">
                <a16:creationId xmlns:a16="http://schemas.microsoft.com/office/drawing/2014/main" id="{AB457CDC-6247-ED49-A852-2954ABC42320}"/>
              </a:ext>
            </a:extLst>
          </p:cNvPr>
          <p:cNvGrpSpPr/>
          <p:nvPr/>
        </p:nvGrpSpPr>
        <p:grpSpPr>
          <a:xfrm>
            <a:off x="9220662" y="6486751"/>
            <a:ext cx="1305935" cy="710729"/>
            <a:chOff x="4983015" y="1856913"/>
            <a:chExt cx="1464584" cy="1080830"/>
          </a:xfrm>
        </p:grpSpPr>
        <p:sp>
          <p:nvSpPr>
            <p:cNvPr id="357" name="Rectangle 356">
              <a:extLst>
                <a:ext uri="{FF2B5EF4-FFF2-40B4-BE49-F238E27FC236}">
                  <a16:creationId xmlns:a16="http://schemas.microsoft.com/office/drawing/2014/main" id="{F9716E76-BD13-1C42-AB85-44429E6636A5}"/>
                </a:ext>
              </a:extLst>
            </p:cNvPr>
            <p:cNvSpPr/>
            <p:nvPr/>
          </p:nvSpPr>
          <p:spPr>
            <a:xfrm>
              <a:off x="5015218" y="1856913"/>
              <a:ext cx="1400175" cy="104055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5"/>
            </a:p>
          </p:txBody>
        </p:sp>
        <p:grpSp>
          <p:nvGrpSpPr>
            <p:cNvPr id="358" name="Group 357">
              <a:extLst>
                <a:ext uri="{FF2B5EF4-FFF2-40B4-BE49-F238E27FC236}">
                  <a16:creationId xmlns:a16="http://schemas.microsoft.com/office/drawing/2014/main" id="{F7F82012-730D-8241-BAFB-0B78C7E41984}"/>
                </a:ext>
              </a:extLst>
            </p:cNvPr>
            <p:cNvGrpSpPr/>
            <p:nvPr/>
          </p:nvGrpSpPr>
          <p:grpSpPr>
            <a:xfrm>
              <a:off x="5101864" y="1954414"/>
              <a:ext cx="335425" cy="654580"/>
              <a:chOff x="5185864" y="3090135"/>
              <a:chExt cx="335425" cy="654580"/>
            </a:xfrm>
          </p:grpSpPr>
          <p:sp>
            <p:nvSpPr>
              <p:cNvPr id="366" name="Rectangle 365">
                <a:extLst>
                  <a:ext uri="{FF2B5EF4-FFF2-40B4-BE49-F238E27FC236}">
                    <a16:creationId xmlns:a16="http://schemas.microsoft.com/office/drawing/2014/main" id="{E9DC1D09-B973-7148-96E9-EA36A959E566}"/>
                  </a:ext>
                </a:extLst>
              </p:cNvPr>
              <p:cNvSpPr/>
              <p:nvPr/>
            </p:nvSpPr>
            <p:spPr>
              <a:xfrm>
                <a:off x="5185865" y="3090135"/>
                <a:ext cx="335424" cy="65458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  <p:sp>
            <p:nvSpPr>
              <p:cNvPr id="367" name="Triangle 366">
                <a:extLst>
                  <a:ext uri="{FF2B5EF4-FFF2-40B4-BE49-F238E27FC236}">
                    <a16:creationId xmlns:a16="http://schemas.microsoft.com/office/drawing/2014/main" id="{EA4C8E5B-5A3D-8C42-8BDB-1352A75CE377}"/>
                  </a:ext>
                </a:extLst>
              </p:cNvPr>
              <p:cNvSpPr/>
              <p:nvPr/>
            </p:nvSpPr>
            <p:spPr>
              <a:xfrm rot="5400000">
                <a:off x="5012399" y="3370972"/>
                <a:ext cx="462988" cy="116057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</p:grpSp>
        <p:grpSp>
          <p:nvGrpSpPr>
            <p:cNvPr id="359" name="Group 358">
              <a:extLst>
                <a:ext uri="{FF2B5EF4-FFF2-40B4-BE49-F238E27FC236}">
                  <a16:creationId xmlns:a16="http://schemas.microsoft.com/office/drawing/2014/main" id="{57D1979A-693C-9440-8BD2-1EB24ACEE7CB}"/>
                </a:ext>
              </a:extLst>
            </p:cNvPr>
            <p:cNvGrpSpPr/>
            <p:nvPr/>
          </p:nvGrpSpPr>
          <p:grpSpPr>
            <a:xfrm>
              <a:off x="5568692" y="1943661"/>
              <a:ext cx="335425" cy="654580"/>
              <a:chOff x="5185864" y="3076487"/>
              <a:chExt cx="335425" cy="654580"/>
            </a:xfrm>
          </p:grpSpPr>
          <p:sp>
            <p:nvSpPr>
              <p:cNvPr id="364" name="Rectangle 363">
                <a:extLst>
                  <a:ext uri="{FF2B5EF4-FFF2-40B4-BE49-F238E27FC236}">
                    <a16:creationId xmlns:a16="http://schemas.microsoft.com/office/drawing/2014/main" id="{77AC8D86-5C61-9A4B-8245-071893A78982}"/>
                  </a:ext>
                </a:extLst>
              </p:cNvPr>
              <p:cNvSpPr/>
              <p:nvPr/>
            </p:nvSpPr>
            <p:spPr>
              <a:xfrm>
                <a:off x="5185865" y="3076487"/>
                <a:ext cx="335424" cy="65458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  <p:sp>
            <p:nvSpPr>
              <p:cNvPr id="365" name="Triangle 364">
                <a:extLst>
                  <a:ext uri="{FF2B5EF4-FFF2-40B4-BE49-F238E27FC236}">
                    <a16:creationId xmlns:a16="http://schemas.microsoft.com/office/drawing/2014/main" id="{0C37B151-50CB-6846-804B-EC45B02CA785}"/>
                  </a:ext>
                </a:extLst>
              </p:cNvPr>
              <p:cNvSpPr/>
              <p:nvPr/>
            </p:nvSpPr>
            <p:spPr>
              <a:xfrm rot="5400000">
                <a:off x="5012399" y="3370972"/>
                <a:ext cx="462988" cy="116057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</p:grpSp>
        <p:grpSp>
          <p:nvGrpSpPr>
            <p:cNvPr id="360" name="Group 359">
              <a:extLst>
                <a:ext uri="{FF2B5EF4-FFF2-40B4-BE49-F238E27FC236}">
                  <a16:creationId xmlns:a16="http://schemas.microsoft.com/office/drawing/2014/main" id="{FA63F02C-3999-3F4D-BACC-46C6E98D4DAC}"/>
                </a:ext>
              </a:extLst>
            </p:cNvPr>
            <p:cNvGrpSpPr/>
            <p:nvPr/>
          </p:nvGrpSpPr>
          <p:grpSpPr>
            <a:xfrm>
              <a:off x="6005278" y="1954414"/>
              <a:ext cx="335425" cy="654580"/>
              <a:chOff x="5185864" y="3078560"/>
              <a:chExt cx="335425" cy="654580"/>
            </a:xfrm>
          </p:grpSpPr>
          <p:sp>
            <p:nvSpPr>
              <p:cNvPr id="362" name="Rectangle 361">
                <a:extLst>
                  <a:ext uri="{FF2B5EF4-FFF2-40B4-BE49-F238E27FC236}">
                    <a16:creationId xmlns:a16="http://schemas.microsoft.com/office/drawing/2014/main" id="{EC0A7057-2B30-0341-82CF-379D0BAC05C0}"/>
                  </a:ext>
                </a:extLst>
              </p:cNvPr>
              <p:cNvSpPr/>
              <p:nvPr/>
            </p:nvSpPr>
            <p:spPr>
              <a:xfrm>
                <a:off x="5185865" y="3078560"/>
                <a:ext cx="335424" cy="65458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 dirty="0"/>
              </a:p>
            </p:txBody>
          </p:sp>
          <p:sp>
            <p:nvSpPr>
              <p:cNvPr id="363" name="Triangle 362">
                <a:extLst>
                  <a:ext uri="{FF2B5EF4-FFF2-40B4-BE49-F238E27FC236}">
                    <a16:creationId xmlns:a16="http://schemas.microsoft.com/office/drawing/2014/main" id="{E2BBD307-2991-2C45-B1BD-08F9CE993914}"/>
                  </a:ext>
                </a:extLst>
              </p:cNvPr>
              <p:cNvSpPr/>
              <p:nvPr/>
            </p:nvSpPr>
            <p:spPr>
              <a:xfrm rot="5400000">
                <a:off x="5012399" y="3370972"/>
                <a:ext cx="462988" cy="116057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</p:grpSp>
        <p:sp>
          <p:nvSpPr>
            <p:cNvPr id="361" name="TextBox 360">
              <a:extLst>
                <a:ext uri="{FF2B5EF4-FFF2-40B4-BE49-F238E27FC236}">
                  <a16:creationId xmlns:a16="http://schemas.microsoft.com/office/drawing/2014/main" id="{B7F3D59C-51A1-4A45-A0F8-F088C0B92A76}"/>
                </a:ext>
              </a:extLst>
            </p:cNvPr>
            <p:cNvSpPr txBox="1"/>
            <p:nvPr/>
          </p:nvSpPr>
          <p:spPr>
            <a:xfrm>
              <a:off x="4983015" y="2516501"/>
              <a:ext cx="1464584" cy="4212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Forwarding Buffer</a:t>
              </a:r>
            </a:p>
          </p:txBody>
        </p:sp>
      </p:grpSp>
      <p:sp>
        <p:nvSpPr>
          <p:cNvPr id="368" name="Oval 367">
            <a:extLst>
              <a:ext uri="{FF2B5EF4-FFF2-40B4-BE49-F238E27FC236}">
                <a16:creationId xmlns:a16="http://schemas.microsoft.com/office/drawing/2014/main" id="{D9F7806B-C0EE-9646-B2AC-92BC861F9235}"/>
              </a:ext>
            </a:extLst>
          </p:cNvPr>
          <p:cNvSpPr/>
          <p:nvPr/>
        </p:nvSpPr>
        <p:spPr>
          <a:xfrm>
            <a:off x="7928993" y="8942552"/>
            <a:ext cx="685801" cy="685801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+[1]</a:t>
            </a:r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10C0052A-1FB5-5149-83F3-F5AA61D047B6}"/>
              </a:ext>
            </a:extLst>
          </p:cNvPr>
          <p:cNvSpPr/>
          <p:nvPr/>
        </p:nvSpPr>
        <p:spPr>
          <a:xfrm>
            <a:off x="8830884" y="8268301"/>
            <a:ext cx="365760" cy="365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F1</a:t>
            </a:r>
          </a:p>
        </p:txBody>
      </p:sp>
      <p:sp>
        <p:nvSpPr>
          <p:cNvPr id="370" name="Rectangle 369">
            <a:extLst>
              <a:ext uri="{FF2B5EF4-FFF2-40B4-BE49-F238E27FC236}">
                <a16:creationId xmlns:a16="http://schemas.microsoft.com/office/drawing/2014/main" id="{443F764C-F09D-D34D-9757-EA34AFE1B74B}"/>
              </a:ext>
            </a:extLst>
          </p:cNvPr>
          <p:cNvSpPr/>
          <p:nvPr/>
        </p:nvSpPr>
        <p:spPr>
          <a:xfrm>
            <a:off x="8089772" y="9781110"/>
            <a:ext cx="365760" cy="365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v2</a:t>
            </a:r>
          </a:p>
        </p:txBody>
      </p: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B0C98226-2618-4C4C-B42C-4F479AD577FA}"/>
              </a:ext>
            </a:extLst>
          </p:cNvPr>
          <p:cNvGrpSpPr/>
          <p:nvPr/>
        </p:nvGrpSpPr>
        <p:grpSpPr>
          <a:xfrm>
            <a:off x="9230784" y="7516891"/>
            <a:ext cx="1305935" cy="710729"/>
            <a:chOff x="3707368" y="7513923"/>
            <a:chExt cx="1305935" cy="710729"/>
          </a:xfrm>
        </p:grpSpPr>
        <p:grpSp>
          <p:nvGrpSpPr>
            <p:cNvPr id="372" name="Group 371">
              <a:extLst>
                <a:ext uri="{FF2B5EF4-FFF2-40B4-BE49-F238E27FC236}">
                  <a16:creationId xmlns:a16="http://schemas.microsoft.com/office/drawing/2014/main" id="{EE82F5B5-FC09-F14A-ABB5-7D67C6931726}"/>
                </a:ext>
              </a:extLst>
            </p:cNvPr>
            <p:cNvGrpSpPr/>
            <p:nvPr/>
          </p:nvGrpSpPr>
          <p:grpSpPr>
            <a:xfrm>
              <a:off x="3707368" y="7513923"/>
              <a:ext cx="1305935" cy="710729"/>
              <a:chOff x="4983015" y="1856913"/>
              <a:chExt cx="1464584" cy="1080830"/>
            </a:xfrm>
          </p:grpSpPr>
          <p:sp>
            <p:nvSpPr>
              <p:cNvPr id="374" name="Rectangle 373">
                <a:extLst>
                  <a:ext uri="{FF2B5EF4-FFF2-40B4-BE49-F238E27FC236}">
                    <a16:creationId xmlns:a16="http://schemas.microsoft.com/office/drawing/2014/main" id="{B946DAA1-ABD5-D14F-BD8A-BC5EBE5748D0}"/>
                  </a:ext>
                </a:extLst>
              </p:cNvPr>
              <p:cNvSpPr/>
              <p:nvPr/>
            </p:nvSpPr>
            <p:spPr>
              <a:xfrm>
                <a:off x="5015218" y="1856913"/>
                <a:ext cx="1400175" cy="104055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accent6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  <p:grpSp>
            <p:nvGrpSpPr>
              <p:cNvPr id="375" name="Group 374">
                <a:extLst>
                  <a:ext uri="{FF2B5EF4-FFF2-40B4-BE49-F238E27FC236}">
                    <a16:creationId xmlns:a16="http://schemas.microsoft.com/office/drawing/2014/main" id="{8EF44BA7-7571-6D44-AA08-23CE7898581E}"/>
                  </a:ext>
                </a:extLst>
              </p:cNvPr>
              <p:cNvGrpSpPr/>
              <p:nvPr/>
            </p:nvGrpSpPr>
            <p:grpSpPr>
              <a:xfrm>
                <a:off x="5101864" y="1954414"/>
                <a:ext cx="335425" cy="654580"/>
                <a:chOff x="5185864" y="3090135"/>
                <a:chExt cx="335425" cy="654580"/>
              </a:xfrm>
            </p:grpSpPr>
            <p:sp>
              <p:nvSpPr>
                <p:cNvPr id="383" name="Rectangle 382">
                  <a:extLst>
                    <a:ext uri="{FF2B5EF4-FFF2-40B4-BE49-F238E27FC236}">
                      <a16:creationId xmlns:a16="http://schemas.microsoft.com/office/drawing/2014/main" id="{C67B9DC8-7D80-6245-BECD-0A38C647373C}"/>
                    </a:ext>
                  </a:extLst>
                </p:cNvPr>
                <p:cNvSpPr/>
                <p:nvPr/>
              </p:nvSpPr>
              <p:spPr>
                <a:xfrm>
                  <a:off x="5185865" y="3090135"/>
                  <a:ext cx="335424" cy="65458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  <p:sp>
              <p:nvSpPr>
                <p:cNvPr id="384" name="Triangle 383">
                  <a:extLst>
                    <a:ext uri="{FF2B5EF4-FFF2-40B4-BE49-F238E27FC236}">
                      <a16:creationId xmlns:a16="http://schemas.microsoft.com/office/drawing/2014/main" id="{48B136AF-890F-134C-B04A-58CE7574CA5E}"/>
                    </a:ext>
                  </a:extLst>
                </p:cNvPr>
                <p:cNvSpPr/>
                <p:nvPr/>
              </p:nvSpPr>
              <p:spPr>
                <a:xfrm rot="5400000">
                  <a:off x="5012399" y="3370972"/>
                  <a:ext cx="462988" cy="116057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</p:grpSp>
          <p:grpSp>
            <p:nvGrpSpPr>
              <p:cNvPr id="376" name="Group 375">
                <a:extLst>
                  <a:ext uri="{FF2B5EF4-FFF2-40B4-BE49-F238E27FC236}">
                    <a16:creationId xmlns:a16="http://schemas.microsoft.com/office/drawing/2014/main" id="{856F92C7-299D-DC4C-99B4-C3596EA494CF}"/>
                  </a:ext>
                </a:extLst>
              </p:cNvPr>
              <p:cNvGrpSpPr/>
              <p:nvPr/>
            </p:nvGrpSpPr>
            <p:grpSpPr>
              <a:xfrm>
                <a:off x="5568692" y="1943661"/>
                <a:ext cx="335425" cy="654580"/>
                <a:chOff x="5185864" y="3076487"/>
                <a:chExt cx="335425" cy="654580"/>
              </a:xfrm>
            </p:grpSpPr>
            <p:sp>
              <p:nvSpPr>
                <p:cNvPr id="381" name="Rectangle 380">
                  <a:extLst>
                    <a:ext uri="{FF2B5EF4-FFF2-40B4-BE49-F238E27FC236}">
                      <a16:creationId xmlns:a16="http://schemas.microsoft.com/office/drawing/2014/main" id="{154F4E4F-5451-C94A-A285-08A1E2D8692B}"/>
                    </a:ext>
                  </a:extLst>
                </p:cNvPr>
                <p:cNvSpPr/>
                <p:nvPr/>
              </p:nvSpPr>
              <p:spPr>
                <a:xfrm>
                  <a:off x="5185865" y="3076487"/>
                  <a:ext cx="335424" cy="65458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  <p:sp>
              <p:nvSpPr>
                <p:cNvPr id="382" name="Triangle 381">
                  <a:extLst>
                    <a:ext uri="{FF2B5EF4-FFF2-40B4-BE49-F238E27FC236}">
                      <a16:creationId xmlns:a16="http://schemas.microsoft.com/office/drawing/2014/main" id="{72433BBC-4746-9045-87E9-0B577DB23E82}"/>
                    </a:ext>
                  </a:extLst>
                </p:cNvPr>
                <p:cNvSpPr/>
                <p:nvPr/>
              </p:nvSpPr>
              <p:spPr>
                <a:xfrm rot="5400000">
                  <a:off x="5012399" y="3370972"/>
                  <a:ext cx="462988" cy="116057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</p:grpSp>
          <p:grpSp>
            <p:nvGrpSpPr>
              <p:cNvPr id="377" name="Group 376">
                <a:extLst>
                  <a:ext uri="{FF2B5EF4-FFF2-40B4-BE49-F238E27FC236}">
                    <a16:creationId xmlns:a16="http://schemas.microsoft.com/office/drawing/2014/main" id="{484F54E5-543C-D342-9B81-D02D98013322}"/>
                  </a:ext>
                </a:extLst>
              </p:cNvPr>
              <p:cNvGrpSpPr/>
              <p:nvPr/>
            </p:nvGrpSpPr>
            <p:grpSpPr>
              <a:xfrm>
                <a:off x="6005278" y="1954414"/>
                <a:ext cx="335425" cy="654580"/>
                <a:chOff x="5185864" y="3078560"/>
                <a:chExt cx="335425" cy="654580"/>
              </a:xfrm>
            </p:grpSpPr>
            <p:sp>
              <p:nvSpPr>
                <p:cNvPr id="379" name="Rectangle 378">
                  <a:extLst>
                    <a:ext uri="{FF2B5EF4-FFF2-40B4-BE49-F238E27FC236}">
                      <a16:creationId xmlns:a16="http://schemas.microsoft.com/office/drawing/2014/main" id="{AFFD4705-1A15-FE44-8A15-A59F69816FA3}"/>
                    </a:ext>
                  </a:extLst>
                </p:cNvPr>
                <p:cNvSpPr/>
                <p:nvPr/>
              </p:nvSpPr>
              <p:spPr>
                <a:xfrm>
                  <a:off x="5185865" y="3078560"/>
                  <a:ext cx="335424" cy="65458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 dirty="0"/>
                </a:p>
              </p:txBody>
            </p:sp>
            <p:sp>
              <p:nvSpPr>
                <p:cNvPr id="380" name="Triangle 379">
                  <a:extLst>
                    <a:ext uri="{FF2B5EF4-FFF2-40B4-BE49-F238E27FC236}">
                      <a16:creationId xmlns:a16="http://schemas.microsoft.com/office/drawing/2014/main" id="{02F982BB-7495-7B4B-9FA5-E3ECD8BE00A7}"/>
                    </a:ext>
                  </a:extLst>
                </p:cNvPr>
                <p:cNvSpPr/>
                <p:nvPr/>
              </p:nvSpPr>
              <p:spPr>
                <a:xfrm rot="5400000">
                  <a:off x="5012399" y="3370972"/>
                  <a:ext cx="462988" cy="116057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</p:grpSp>
          <p:sp>
            <p:nvSpPr>
              <p:cNvPr id="378" name="TextBox 377">
                <a:extLst>
                  <a:ext uri="{FF2B5EF4-FFF2-40B4-BE49-F238E27FC236}">
                    <a16:creationId xmlns:a16="http://schemas.microsoft.com/office/drawing/2014/main" id="{AAE237C9-1DA0-9649-AC4B-A6C464BE00DB}"/>
                  </a:ext>
                </a:extLst>
              </p:cNvPr>
              <p:cNvSpPr txBox="1"/>
              <p:nvPr/>
            </p:nvSpPr>
            <p:spPr>
              <a:xfrm>
                <a:off x="4983015" y="2516501"/>
                <a:ext cx="1464584" cy="4212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Forwarding Buffer</a:t>
                </a:r>
              </a:p>
            </p:txBody>
          </p:sp>
        </p:grpSp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5724A9E1-A28E-D24C-A5CA-BFFE093C7E6B}"/>
                </a:ext>
              </a:extLst>
            </p:cNvPr>
            <p:cNvSpPr/>
            <p:nvPr/>
          </p:nvSpPr>
          <p:spPr>
            <a:xfrm>
              <a:off x="3828970" y="7682422"/>
              <a:ext cx="228600" cy="2286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v0</a:t>
              </a:r>
            </a:p>
          </p:txBody>
        </p:sp>
      </p:grpSp>
      <p:grpSp>
        <p:nvGrpSpPr>
          <p:cNvPr id="385" name="Group 384">
            <a:extLst>
              <a:ext uri="{FF2B5EF4-FFF2-40B4-BE49-F238E27FC236}">
                <a16:creationId xmlns:a16="http://schemas.microsoft.com/office/drawing/2014/main" id="{AF322F07-FB85-E54B-B6E0-E1B8CCF38DA4}"/>
              </a:ext>
            </a:extLst>
          </p:cNvPr>
          <p:cNvGrpSpPr/>
          <p:nvPr/>
        </p:nvGrpSpPr>
        <p:grpSpPr>
          <a:xfrm>
            <a:off x="9230782" y="8934479"/>
            <a:ext cx="1305935" cy="710730"/>
            <a:chOff x="3707366" y="8931512"/>
            <a:chExt cx="1305935" cy="710730"/>
          </a:xfrm>
        </p:grpSpPr>
        <p:grpSp>
          <p:nvGrpSpPr>
            <p:cNvPr id="386" name="Group 385">
              <a:extLst>
                <a:ext uri="{FF2B5EF4-FFF2-40B4-BE49-F238E27FC236}">
                  <a16:creationId xmlns:a16="http://schemas.microsoft.com/office/drawing/2014/main" id="{E29CE224-CDA2-8847-A027-2C900430BD95}"/>
                </a:ext>
              </a:extLst>
            </p:cNvPr>
            <p:cNvGrpSpPr/>
            <p:nvPr/>
          </p:nvGrpSpPr>
          <p:grpSpPr>
            <a:xfrm>
              <a:off x="3707366" y="8931512"/>
              <a:ext cx="1305935" cy="710730"/>
              <a:chOff x="4983015" y="1856912"/>
              <a:chExt cx="1464584" cy="1080831"/>
            </a:xfrm>
          </p:grpSpPr>
          <p:sp>
            <p:nvSpPr>
              <p:cNvPr id="389" name="Rectangle 388">
                <a:extLst>
                  <a:ext uri="{FF2B5EF4-FFF2-40B4-BE49-F238E27FC236}">
                    <a16:creationId xmlns:a16="http://schemas.microsoft.com/office/drawing/2014/main" id="{A7F1C377-2B65-A44C-8CF7-84F51E507C7B}"/>
                  </a:ext>
                </a:extLst>
              </p:cNvPr>
              <p:cNvSpPr/>
              <p:nvPr/>
            </p:nvSpPr>
            <p:spPr>
              <a:xfrm>
                <a:off x="5015218" y="1856912"/>
                <a:ext cx="1400175" cy="104055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accent6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  <p:grpSp>
            <p:nvGrpSpPr>
              <p:cNvPr id="390" name="Group 389">
                <a:extLst>
                  <a:ext uri="{FF2B5EF4-FFF2-40B4-BE49-F238E27FC236}">
                    <a16:creationId xmlns:a16="http://schemas.microsoft.com/office/drawing/2014/main" id="{A83B9A54-0C1E-5C45-9359-01120D7D3B38}"/>
                  </a:ext>
                </a:extLst>
              </p:cNvPr>
              <p:cNvGrpSpPr/>
              <p:nvPr/>
            </p:nvGrpSpPr>
            <p:grpSpPr>
              <a:xfrm>
                <a:off x="5101864" y="1954414"/>
                <a:ext cx="335425" cy="654580"/>
                <a:chOff x="5185864" y="3090135"/>
                <a:chExt cx="335425" cy="654580"/>
              </a:xfrm>
            </p:grpSpPr>
            <p:sp>
              <p:nvSpPr>
                <p:cNvPr id="398" name="Rectangle 397">
                  <a:extLst>
                    <a:ext uri="{FF2B5EF4-FFF2-40B4-BE49-F238E27FC236}">
                      <a16:creationId xmlns:a16="http://schemas.microsoft.com/office/drawing/2014/main" id="{4FA4D8CD-434A-B043-84DA-EA9C1B2B997E}"/>
                    </a:ext>
                  </a:extLst>
                </p:cNvPr>
                <p:cNvSpPr/>
                <p:nvPr/>
              </p:nvSpPr>
              <p:spPr>
                <a:xfrm>
                  <a:off x="5185865" y="3090135"/>
                  <a:ext cx="335424" cy="65458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  <p:sp>
              <p:nvSpPr>
                <p:cNvPr id="399" name="Triangle 398">
                  <a:extLst>
                    <a:ext uri="{FF2B5EF4-FFF2-40B4-BE49-F238E27FC236}">
                      <a16:creationId xmlns:a16="http://schemas.microsoft.com/office/drawing/2014/main" id="{0F12330B-FCEE-1B42-A14D-B2815E192923}"/>
                    </a:ext>
                  </a:extLst>
                </p:cNvPr>
                <p:cNvSpPr/>
                <p:nvPr/>
              </p:nvSpPr>
              <p:spPr>
                <a:xfrm rot="5400000">
                  <a:off x="5012399" y="3370972"/>
                  <a:ext cx="462988" cy="116057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</p:grpSp>
          <p:grpSp>
            <p:nvGrpSpPr>
              <p:cNvPr id="391" name="Group 390">
                <a:extLst>
                  <a:ext uri="{FF2B5EF4-FFF2-40B4-BE49-F238E27FC236}">
                    <a16:creationId xmlns:a16="http://schemas.microsoft.com/office/drawing/2014/main" id="{83F6B37D-949A-1B42-B9AE-7BC711CCD350}"/>
                  </a:ext>
                </a:extLst>
              </p:cNvPr>
              <p:cNvGrpSpPr/>
              <p:nvPr/>
            </p:nvGrpSpPr>
            <p:grpSpPr>
              <a:xfrm>
                <a:off x="5568692" y="1943661"/>
                <a:ext cx="335425" cy="654580"/>
                <a:chOff x="5185864" y="3076487"/>
                <a:chExt cx="335425" cy="654580"/>
              </a:xfrm>
            </p:grpSpPr>
            <p:sp>
              <p:nvSpPr>
                <p:cNvPr id="396" name="Rectangle 395">
                  <a:extLst>
                    <a:ext uri="{FF2B5EF4-FFF2-40B4-BE49-F238E27FC236}">
                      <a16:creationId xmlns:a16="http://schemas.microsoft.com/office/drawing/2014/main" id="{9FC41A0A-96C4-BC48-A45A-6A143EC418BF}"/>
                    </a:ext>
                  </a:extLst>
                </p:cNvPr>
                <p:cNvSpPr/>
                <p:nvPr/>
              </p:nvSpPr>
              <p:spPr>
                <a:xfrm>
                  <a:off x="5185865" y="3076487"/>
                  <a:ext cx="335424" cy="65458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  <p:sp>
              <p:nvSpPr>
                <p:cNvPr id="397" name="Triangle 396">
                  <a:extLst>
                    <a:ext uri="{FF2B5EF4-FFF2-40B4-BE49-F238E27FC236}">
                      <a16:creationId xmlns:a16="http://schemas.microsoft.com/office/drawing/2014/main" id="{0651C49B-AC67-BA44-B39F-EE3A776B1725}"/>
                    </a:ext>
                  </a:extLst>
                </p:cNvPr>
                <p:cNvSpPr/>
                <p:nvPr/>
              </p:nvSpPr>
              <p:spPr>
                <a:xfrm rot="5400000">
                  <a:off x="5012399" y="3370972"/>
                  <a:ext cx="462988" cy="116057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</p:grpSp>
          <p:grpSp>
            <p:nvGrpSpPr>
              <p:cNvPr id="392" name="Group 391">
                <a:extLst>
                  <a:ext uri="{FF2B5EF4-FFF2-40B4-BE49-F238E27FC236}">
                    <a16:creationId xmlns:a16="http://schemas.microsoft.com/office/drawing/2014/main" id="{365CA754-26DE-1D4B-B1FE-347466F72361}"/>
                  </a:ext>
                </a:extLst>
              </p:cNvPr>
              <p:cNvGrpSpPr/>
              <p:nvPr/>
            </p:nvGrpSpPr>
            <p:grpSpPr>
              <a:xfrm>
                <a:off x="6005278" y="1954414"/>
                <a:ext cx="335425" cy="654580"/>
                <a:chOff x="5185864" y="3078560"/>
                <a:chExt cx="335425" cy="654580"/>
              </a:xfrm>
            </p:grpSpPr>
            <p:sp>
              <p:nvSpPr>
                <p:cNvPr id="394" name="Rectangle 393">
                  <a:extLst>
                    <a:ext uri="{FF2B5EF4-FFF2-40B4-BE49-F238E27FC236}">
                      <a16:creationId xmlns:a16="http://schemas.microsoft.com/office/drawing/2014/main" id="{691FB8B7-467E-4044-B990-686FCFD7FC11}"/>
                    </a:ext>
                  </a:extLst>
                </p:cNvPr>
                <p:cNvSpPr/>
                <p:nvPr/>
              </p:nvSpPr>
              <p:spPr>
                <a:xfrm>
                  <a:off x="5185865" y="3078560"/>
                  <a:ext cx="335424" cy="65458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 dirty="0"/>
                </a:p>
              </p:txBody>
            </p:sp>
            <p:sp>
              <p:nvSpPr>
                <p:cNvPr id="395" name="Triangle 394">
                  <a:extLst>
                    <a:ext uri="{FF2B5EF4-FFF2-40B4-BE49-F238E27FC236}">
                      <a16:creationId xmlns:a16="http://schemas.microsoft.com/office/drawing/2014/main" id="{FACF4399-0609-5B4C-BAFB-41DB8ABB165B}"/>
                    </a:ext>
                  </a:extLst>
                </p:cNvPr>
                <p:cNvSpPr/>
                <p:nvPr/>
              </p:nvSpPr>
              <p:spPr>
                <a:xfrm rot="5400000">
                  <a:off x="5012399" y="3370972"/>
                  <a:ext cx="462988" cy="116057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</p:grpSp>
          <p:sp>
            <p:nvSpPr>
              <p:cNvPr id="393" name="TextBox 392">
                <a:extLst>
                  <a:ext uri="{FF2B5EF4-FFF2-40B4-BE49-F238E27FC236}">
                    <a16:creationId xmlns:a16="http://schemas.microsoft.com/office/drawing/2014/main" id="{A1063EEF-2C47-9A40-8375-64F53E13C1C4}"/>
                  </a:ext>
                </a:extLst>
              </p:cNvPr>
              <p:cNvSpPr txBox="1"/>
              <p:nvPr/>
            </p:nvSpPr>
            <p:spPr>
              <a:xfrm>
                <a:off x="4983015" y="2516501"/>
                <a:ext cx="1464584" cy="4212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Forwarding Buffer</a:t>
                </a:r>
              </a:p>
            </p:txBody>
          </p:sp>
        </p:grp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42F22AFE-7CD7-0A4C-B688-44629E740B42}"/>
                </a:ext>
              </a:extLst>
            </p:cNvPr>
            <p:cNvSpPr/>
            <p:nvPr/>
          </p:nvSpPr>
          <p:spPr>
            <a:xfrm>
              <a:off x="3820950" y="9118187"/>
              <a:ext cx="228600" cy="2286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v0</a:t>
              </a:r>
            </a:p>
          </p:txBody>
        </p:sp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5C22DAB4-5788-AF45-BA5C-9718C7B16ECB}"/>
                </a:ext>
              </a:extLst>
            </p:cNvPr>
            <p:cNvSpPr/>
            <p:nvPr/>
          </p:nvSpPr>
          <p:spPr>
            <a:xfrm>
              <a:off x="4238042" y="9118191"/>
              <a:ext cx="228600" cy="2286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v1</a:t>
              </a:r>
            </a:p>
          </p:txBody>
        </p:sp>
      </p:grp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6C389A5F-83E4-5F4A-BA51-A2C56F10D365}"/>
              </a:ext>
            </a:extLst>
          </p:cNvPr>
          <p:cNvCxnSpPr>
            <a:cxnSpLocks/>
          </p:cNvCxnSpPr>
          <p:nvPr/>
        </p:nvCxnSpPr>
        <p:spPr>
          <a:xfrm>
            <a:off x="8249796" y="5812008"/>
            <a:ext cx="1522" cy="7112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Rectangle 354">
            <a:extLst>
              <a:ext uri="{FF2B5EF4-FFF2-40B4-BE49-F238E27FC236}">
                <a16:creationId xmlns:a16="http://schemas.microsoft.com/office/drawing/2014/main" id="{5BBEB910-D680-874B-ABCD-9D98F4AC0F65}"/>
              </a:ext>
            </a:extLst>
          </p:cNvPr>
          <p:cNvSpPr/>
          <p:nvPr/>
        </p:nvSpPr>
        <p:spPr>
          <a:xfrm>
            <a:off x="8021957" y="5895828"/>
            <a:ext cx="4572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a[1]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CE0F5D48-F157-3940-9AFA-7C0F73F3412B}"/>
              </a:ext>
            </a:extLst>
          </p:cNvPr>
          <p:cNvSpPr/>
          <p:nvPr/>
        </p:nvSpPr>
        <p:spPr>
          <a:xfrm>
            <a:off x="4271978" y="6167250"/>
            <a:ext cx="3712479" cy="3920982"/>
          </a:xfrm>
          <a:custGeom>
            <a:avLst/>
            <a:gdLst>
              <a:gd name="connsiteX0" fmla="*/ 0 w 3671887"/>
              <a:gd name="connsiteY0" fmla="*/ 3376800 h 3920982"/>
              <a:gd name="connsiteX1" fmla="*/ 1443037 w 3671887"/>
              <a:gd name="connsiteY1" fmla="*/ 3919725 h 3920982"/>
              <a:gd name="connsiteX2" fmla="*/ 2728912 w 3671887"/>
              <a:gd name="connsiteY2" fmla="*/ 3405375 h 3920982"/>
              <a:gd name="connsiteX3" fmla="*/ 2857500 w 3671887"/>
              <a:gd name="connsiteY3" fmla="*/ 705038 h 3920982"/>
              <a:gd name="connsiteX4" fmla="*/ 3243262 w 3671887"/>
              <a:gd name="connsiteY4" fmla="*/ 4950 h 3920982"/>
              <a:gd name="connsiteX5" fmla="*/ 3671887 w 3671887"/>
              <a:gd name="connsiteY5" fmla="*/ 447863 h 3920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71887" h="3920982">
                <a:moveTo>
                  <a:pt x="0" y="3376800"/>
                </a:moveTo>
                <a:cubicBezTo>
                  <a:pt x="494109" y="3645881"/>
                  <a:pt x="988218" y="3914963"/>
                  <a:pt x="1443037" y="3919725"/>
                </a:cubicBezTo>
                <a:cubicBezTo>
                  <a:pt x="1897856" y="3924487"/>
                  <a:pt x="2493168" y="3941156"/>
                  <a:pt x="2728912" y="3405375"/>
                </a:cubicBezTo>
                <a:cubicBezTo>
                  <a:pt x="2964656" y="2869594"/>
                  <a:pt x="2771775" y="1271775"/>
                  <a:pt x="2857500" y="705038"/>
                </a:cubicBezTo>
                <a:cubicBezTo>
                  <a:pt x="2943225" y="138300"/>
                  <a:pt x="3107531" y="47812"/>
                  <a:pt x="3243262" y="4950"/>
                </a:cubicBezTo>
                <a:cubicBezTo>
                  <a:pt x="3378993" y="-37913"/>
                  <a:pt x="3525440" y="204975"/>
                  <a:pt x="3671887" y="447863"/>
                </a:cubicBezTo>
              </a:path>
            </a:pathLst>
          </a:custGeom>
          <a:noFill/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Freeform 75">
            <a:extLst>
              <a:ext uri="{FF2B5EF4-FFF2-40B4-BE49-F238E27FC236}">
                <a16:creationId xmlns:a16="http://schemas.microsoft.com/office/drawing/2014/main" id="{7888E84B-462C-1745-A59E-18CEE8FD4E88}"/>
              </a:ext>
            </a:extLst>
          </p:cNvPr>
          <p:cNvSpPr/>
          <p:nvPr/>
        </p:nvSpPr>
        <p:spPr>
          <a:xfrm flipH="1">
            <a:off x="4374992" y="7966921"/>
            <a:ext cx="498874" cy="2391573"/>
          </a:xfrm>
          <a:custGeom>
            <a:avLst/>
            <a:gdLst>
              <a:gd name="connsiteX0" fmla="*/ 629924 w 629924"/>
              <a:gd name="connsiteY0" fmla="*/ 0 h 1625600"/>
              <a:gd name="connsiteX1" fmla="*/ 4 w 629924"/>
              <a:gd name="connsiteY1" fmla="*/ 640080 h 1625600"/>
              <a:gd name="connsiteX2" fmla="*/ 619764 w 629924"/>
              <a:gd name="connsiteY2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924" h="1625600">
                <a:moveTo>
                  <a:pt x="629924" y="0"/>
                </a:moveTo>
                <a:cubicBezTo>
                  <a:pt x="315810" y="184573"/>
                  <a:pt x="1697" y="369147"/>
                  <a:pt x="4" y="640080"/>
                </a:cubicBezTo>
                <a:cubicBezTo>
                  <a:pt x="-1689" y="911013"/>
                  <a:pt x="513084" y="1456267"/>
                  <a:pt x="619764" y="1625600"/>
                </a:cubicBezTo>
              </a:path>
            </a:pathLst>
          </a:custGeom>
          <a:noFill/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05714A1-C39A-684C-9DA6-0BC786BCB2E8}"/>
              </a:ext>
            </a:extLst>
          </p:cNvPr>
          <p:cNvSpPr/>
          <p:nvPr/>
        </p:nvSpPr>
        <p:spPr>
          <a:xfrm>
            <a:off x="4621933" y="8265334"/>
            <a:ext cx="365760" cy="365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F1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EA1B617-ECA9-584F-AF5E-9B2D1C5C174F}"/>
              </a:ext>
            </a:extLst>
          </p:cNvPr>
          <p:cNvSpPr/>
          <p:nvPr/>
        </p:nvSpPr>
        <p:spPr>
          <a:xfrm>
            <a:off x="3720042" y="8939585"/>
            <a:ext cx="685801" cy="685801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+[0]</a:t>
            </a:r>
          </a:p>
        </p:txBody>
      </p:sp>
      <p:sp>
        <p:nvSpPr>
          <p:cNvPr id="401" name="Freeform 400">
            <a:extLst>
              <a:ext uri="{FF2B5EF4-FFF2-40B4-BE49-F238E27FC236}">
                <a16:creationId xmlns:a16="http://schemas.microsoft.com/office/drawing/2014/main" id="{F8EC696A-1C6E-FD40-A0E8-8CC133D6380E}"/>
              </a:ext>
            </a:extLst>
          </p:cNvPr>
          <p:cNvSpPr/>
          <p:nvPr/>
        </p:nvSpPr>
        <p:spPr>
          <a:xfrm rot="21343061">
            <a:off x="7279495" y="6932341"/>
            <a:ext cx="769425" cy="3476583"/>
          </a:xfrm>
          <a:custGeom>
            <a:avLst/>
            <a:gdLst>
              <a:gd name="connsiteX0" fmla="*/ 629924 w 629924"/>
              <a:gd name="connsiteY0" fmla="*/ 0 h 1625600"/>
              <a:gd name="connsiteX1" fmla="*/ 4 w 629924"/>
              <a:gd name="connsiteY1" fmla="*/ 640080 h 1625600"/>
              <a:gd name="connsiteX2" fmla="*/ 619764 w 629924"/>
              <a:gd name="connsiteY2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924" h="1625600">
                <a:moveTo>
                  <a:pt x="629924" y="0"/>
                </a:moveTo>
                <a:cubicBezTo>
                  <a:pt x="315810" y="184573"/>
                  <a:pt x="1697" y="369147"/>
                  <a:pt x="4" y="640080"/>
                </a:cubicBezTo>
                <a:cubicBezTo>
                  <a:pt x="-1689" y="911013"/>
                  <a:pt x="513084" y="1456267"/>
                  <a:pt x="619764" y="1625600"/>
                </a:cubicBezTo>
              </a:path>
            </a:pathLst>
          </a:custGeom>
          <a:noFill/>
          <a:ln w="38100">
            <a:solidFill>
              <a:schemeClr val="accent1">
                <a:lumMod val="40000"/>
                <a:lumOff val="60000"/>
              </a:schemeClr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2DD850A1-701F-5147-95BE-8743ADA4E8B8}"/>
              </a:ext>
            </a:extLst>
          </p:cNvPr>
          <p:cNvSpPr/>
          <p:nvPr/>
        </p:nvSpPr>
        <p:spPr>
          <a:xfrm>
            <a:off x="7383740" y="7628006"/>
            <a:ext cx="365760" cy="365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F0</a:t>
            </a:r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F2D79DED-0046-0D4C-8A30-ADF91B7C9DA3}"/>
              </a:ext>
            </a:extLst>
          </p:cNvPr>
          <p:cNvSpPr/>
          <p:nvPr/>
        </p:nvSpPr>
        <p:spPr>
          <a:xfrm>
            <a:off x="7378355" y="9021778"/>
            <a:ext cx="365760" cy="365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F0</a:t>
            </a:r>
          </a:p>
        </p:txBody>
      </p:sp>
      <p:sp>
        <p:nvSpPr>
          <p:cNvPr id="55" name="Multiply 54">
            <a:extLst>
              <a:ext uri="{FF2B5EF4-FFF2-40B4-BE49-F238E27FC236}">
                <a16:creationId xmlns:a16="http://schemas.microsoft.com/office/drawing/2014/main" id="{6057BB58-5FEA-474A-8968-860274704627}"/>
              </a:ext>
            </a:extLst>
          </p:cNvPr>
          <p:cNvSpPr/>
          <p:nvPr/>
        </p:nvSpPr>
        <p:spPr>
          <a:xfrm>
            <a:off x="7258065" y="8917118"/>
            <a:ext cx="602489" cy="586625"/>
          </a:xfrm>
          <a:prstGeom prst="mathMultiply">
            <a:avLst>
              <a:gd name="adj1" fmla="val 872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7FAEF725-F045-7D48-A712-2BC6F51AE986}"/>
              </a:ext>
            </a:extLst>
          </p:cNvPr>
          <p:cNvSpPr/>
          <p:nvPr/>
        </p:nvSpPr>
        <p:spPr>
          <a:xfrm>
            <a:off x="3158654" y="9021764"/>
            <a:ext cx="365760" cy="365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F0</a:t>
            </a:r>
          </a:p>
        </p:txBody>
      </p:sp>
      <p:sp>
        <p:nvSpPr>
          <p:cNvPr id="405" name="Multiply 404">
            <a:extLst>
              <a:ext uri="{FF2B5EF4-FFF2-40B4-BE49-F238E27FC236}">
                <a16:creationId xmlns:a16="http://schemas.microsoft.com/office/drawing/2014/main" id="{B7024694-352E-CA48-94D2-FA9010EA4D4D}"/>
              </a:ext>
            </a:extLst>
          </p:cNvPr>
          <p:cNvSpPr/>
          <p:nvPr/>
        </p:nvSpPr>
        <p:spPr>
          <a:xfrm>
            <a:off x="3038364" y="8917104"/>
            <a:ext cx="602489" cy="586625"/>
          </a:xfrm>
          <a:prstGeom prst="mathMultiply">
            <a:avLst>
              <a:gd name="adj1" fmla="val 872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297F6D9D-3A3C-B74D-9F02-89F47986E244}"/>
              </a:ext>
            </a:extLst>
          </p:cNvPr>
          <p:cNvSpPr txBox="1"/>
          <p:nvPr/>
        </p:nvSpPr>
        <p:spPr>
          <a:xfrm>
            <a:off x="7823240" y="10503496"/>
            <a:ext cx="2023141" cy="52322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Dead values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eliminate RF writes</a:t>
            </a:r>
          </a:p>
        </p:txBody>
      </p:sp>
      <p:cxnSp>
        <p:nvCxnSpPr>
          <p:cNvPr id="408" name="Straight Arrow Connector 407">
            <a:extLst>
              <a:ext uri="{FF2B5EF4-FFF2-40B4-BE49-F238E27FC236}">
                <a16:creationId xmlns:a16="http://schemas.microsoft.com/office/drawing/2014/main" id="{9DC46B2F-9C02-484D-94F4-487ADAC6665E}"/>
              </a:ext>
            </a:extLst>
          </p:cNvPr>
          <p:cNvCxnSpPr>
            <a:cxnSpLocks/>
            <a:stCxn id="406" idx="0"/>
            <a:endCxn id="70" idx="2"/>
          </p:cNvCxnSpPr>
          <p:nvPr/>
        </p:nvCxnSpPr>
        <p:spPr>
          <a:xfrm flipV="1">
            <a:off x="2390537" y="7990799"/>
            <a:ext cx="967132" cy="3204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Arrow Connector 408">
            <a:extLst>
              <a:ext uri="{FF2B5EF4-FFF2-40B4-BE49-F238E27FC236}">
                <a16:creationId xmlns:a16="http://schemas.microsoft.com/office/drawing/2014/main" id="{96CA79BD-B3CF-6246-9BC7-30335FF0DFE9}"/>
              </a:ext>
            </a:extLst>
          </p:cNvPr>
          <p:cNvCxnSpPr>
            <a:cxnSpLocks/>
            <a:stCxn id="407" idx="1"/>
            <a:endCxn id="402" idx="2"/>
          </p:cNvCxnSpPr>
          <p:nvPr/>
        </p:nvCxnSpPr>
        <p:spPr>
          <a:xfrm flipH="1" flipV="1">
            <a:off x="7561235" y="9387538"/>
            <a:ext cx="262004" cy="13775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TextBox 405">
            <a:extLst>
              <a:ext uri="{FF2B5EF4-FFF2-40B4-BE49-F238E27FC236}">
                <a16:creationId xmlns:a16="http://schemas.microsoft.com/office/drawing/2014/main" id="{42BBBBA4-9918-3040-85C0-FE15ED3CC0F7}"/>
              </a:ext>
            </a:extLst>
          </p:cNvPr>
          <p:cNvSpPr txBox="1"/>
          <p:nvPr/>
        </p:nvSpPr>
        <p:spPr>
          <a:xfrm>
            <a:off x="1675015" y="8311237"/>
            <a:ext cx="1431045" cy="7386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Forwarding eliminates RF reads</a:t>
            </a:r>
          </a:p>
        </p:txBody>
      </p:sp>
    </p:spTree>
    <p:extLst>
      <p:ext uri="{BB962C8B-B14F-4D97-AF65-F5344CB8AC3E}">
        <p14:creationId xmlns:p14="http://schemas.microsoft.com/office/powerpoint/2010/main" val="2571090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64">
            <a:extLst>
              <a:ext uri="{FF2B5EF4-FFF2-40B4-BE49-F238E27FC236}">
                <a16:creationId xmlns:a16="http://schemas.microsoft.com/office/drawing/2014/main" id="{F5997FD1-B00F-5049-A98F-56EF55EAA632}"/>
              </a:ext>
            </a:extLst>
          </p:cNvPr>
          <p:cNvSpPr txBox="1"/>
          <p:nvPr/>
        </p:nvSpPr>
        <p:spPr>
          <a:xfrm>
            <a:off x="703022" y="6533315"/>
            <a:ext cx="1773959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I0: v0 = </a:t>
            </a:r>
            <a:r>
              <a:rPr lang="en-US" dirty="0" err="1"/>
              <a:t>vload</a:t>
            </a:r>
            <a:r>
              <a:rPr lang="en-US" dirty="0"/>
              <a:t> &amp;a</a:t>
            </a:r>
          </a:p>
          <a:p>
            <a:r>
              <a:rPr lang="en-US" dirty="0"/>
              <a:t>I1: v1 = v2 × v3.k</a:t>
            </a:r>
          </a:p>
          <a:p>
            <a:r>
              <a:rPr lang="en-US" dirty="0"/>
              <a:t>I2: v2 = v1 + v0.k </a:t>
            </a:r>
          </a:p>
        </p:txBody>
      </p:sp>
      <p:graphicFrame>
        <p:nvGraphicFramePr>
          <p:cNvPr id="313" name="Table 312">
            <a:extLst>
              <a:ext uri="{FF2B5EF4-FFF2-40B4-BE49-F238E27FC236}">
                <a16:creationId xmlns:a16="http://schemas.microsoft.com/office/drawing/2014/main" id="{E0EB1058-73D9-E148-BBA8-1BC358F720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240507"/>
              </p:ext>
            </p:extLst>
          </p:nvPr>
        </p:nvGraphicFramePr>
        <p:xfrm>
          <a:off x="3220924" y="7275392"/>
          <a:ext cx="1161496" cy="9966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0748">
                  <a:extLst>
                    <a:ext uri="{9D8B030D-6E8A-4147-A177-3AD203B41FA5}">
                      <a16:colId xmlns:a16="http://schemas.microsoft.com/office/drawing/2014/main" val="3675883530"/>
                    </a:ext>
                  </a:extLst>
                </a:gridCol>
                <a:gridCol w="580748">
                  <a:extLst>
                    <a:ext uri="{9D8B030D-6E8A-4147-A177-3AD203B41FA5}">
                      <a16:colId xmlns:a16="http://schemas.microsoft.com/office/drawing/2014/main" val="777468938"/>
                    </a:ext>
                  </a:extLst>
                </a:gridCol>
              </a:tblGrid>
              <a:tr h="217359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v0</a:t>
                      </a:r>
                    </a:p>
                  </a:txBody>
                  <a:tcPr marL="89154" marR="89154" marT="44577" marB="4457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F0, K</a:t>
                      </a:r>
                    </a:p>
                  </a:txBody>
                  <a:tcPr marL="89154" marR="89154" marT="44577" marB="4457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857740"/>
                  </a:ext>
                </a:extLst>
              </a:tr>
              <a:tr h="217359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v1</a:t>
                      </a:r>
                    </a:p>
                  </a:txBody>
                  <a:tcPr marL="89154" marR="89154" marT="44577" marB="4457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F1</a:t>
                      </a:r>
                    </a:p>
                  </a:txBody>
                  <a:tcPr marL="89154" marR="89154" marT="44577" marB="4457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112171"/>
                  </a:ext>
                </a:extLst>
              </a:tr>
              <a:tr h="217359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v2</a:t>
                      </a:r>
                    </a:p>
                  </a:txBody>
                  <a:tcPr marL="89154" marR="89154" marT="44577" marB="4457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VRF</a:t>
                      </a:r>
                    </a:p>
                  </a:txBody>
                  <a:tcPr marL="89154" marR="89154" marT="44577" marB="4457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496419"/>
                  </a:ext>
                </a:extLst>
              </a:tr>
              <a:tr h="217359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v3</a:t>
                      </a:r>
                    </a:p>
                  </a:txBody>
                  <a:tcPr marL="89154" marR="89154" marT="44577" marB="4457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89154" marR="89154" marT="44577" marB="4457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893826"/>
                  </a:ext>
                </a:extLst>
              </a:tr>
            </a:tbl>
          </a:graphicData>
        </a:graphic>
      </p:graphicFrame>
      <p:sp>
        <p:nvSpPr>
          <p:cNvPr id="323" name="TextBox 322">
            <a:extLst>
              <a:ext uri="{FF2B5EF4-FFF2-40B4-BE49-F238E27FC236}">
                <a16:creationId xmlns:a16="http://schemas.microsoft.com/office/drawing/2014/main" id="{580928C7-E266-164B-B006-A5C5E029C879}"/>
              </a:ext>
            </a:extLst>
          </p:cNvPr>
          <p:cNvSpPr txBox="1"/>
          <p:nvPr/>
        </p:nvSpPr>
        <p:spPr>
          <a:xfrm>
            <a:off x="600385" y="738678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C0FE1CD4-225A-564B-8934-D4D1D30B4276}"/>
              </a:ext>
            </a:extLst>
          </p:cNvPr>
          <p:cNvSpPr txBox="1"/>
          <p:nvPr/>
        </p:nvSpPr>
        <p:spPr>
          <a:xfrm>
            <a:off x="3220926" y="6695697"/>
            <a:ext cx="1161494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Renaming 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E429260C-0EE1-5E49-ACDB-39FF65138F65}"/>
              </a:ext>
            </a:extLst>
          </p:cNvPr>
          <p:cNvSpPr/>
          <p:nvPr/>
        </p:nvSpPr>
        <p:spPr>
          <a:xfrm>
            <a:off x="1996943" y="8514682"/>
            <a:ext cx="358725" cy="35887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ld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C1ADB75F-00D9-3047-BE3C-24807CEFDA8E}"/>
              </a:ext>
            </a:extLst>
          </p:cNvPr>
          <p:cNvSpPr/>
          <p:nvPr/>
        </p:nvSpPr>
        <p:spPr>
          <a:xfrm>
            <a:off x="1053248" y="8763220"/>
            <a:ext cx="358725" cy="35887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×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0A5C4965-3C99-E44A-A39B-446E8D1515F1}"/>
              </a:ext>
            </a:extLst>
          </p:cNvPr>
          <p:cNvSpPr/>
          <p:nvPr/>
        </p:nvSpPr>
        <p:spPr>
          <a:xfrm>
            <a:off x="1656257" y="9270237"/>
            <a:ext cx="358725" cy="35887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9161D47-421B-5747-B883-252BCD2C141D}"/>
              </a:ext>
            </a:extLst>
          </p:cNvPr>
          <p:cNvCxnSpPr>
            <a:cxnSpLocks/>
            <a:stCxn id="142" idx="4"/>
            <a:endCxn id="144" idx="0"/>
          </p:cNvCxnSpPr>
          <p:nvPr/>
        </p:nvCxnSpPr>
        <p:spPr>
          <a:xfrm flipH="1">
            <a:off x="1835620" y="8873552"/>
            <a:ext cx="340686" cy="3966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B1E03489-8489-7247-9953-8D3F056F5C62}"/>
              </a:ext>
            </a:extLst>
          </p:cNvPr>
          <p:cNvCxnSpPr>
            <a:cxnSpLocks/>
            <a:stCxn id="143" idx="5"/>
            <a:endCxn id="144" idx="1"/>
          </p:cNvCxnSpPr>
          <p:nvPr/>
        </p:nvCxnSpPr>
        <p:spPr>
          <a:xfrm>
            <a:off x="1359439" y="9069535"/>
            <a:ext cx="349352" cy="2532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7FA0BECC-C8BA-5F47-B041-DD7A50B71E88}"/>
              </a:ext>
            </a:extLst>
          </p:cNvPr>
          <p:cNvCxnSpPr>
            <a:cxnSpLocks/>
            <a:stCxn id="162" idx="2"/>
            <a:endCxn id="143" idx="1"/>
          </p:cNvCxnSpPr>
          <p:nvPr/>
        </p:nvCxnSpPr>
        <p:spPr>
          <a:xfrm>
            <a:off x="975600" y="8445025"/>
            <a:ext cx="130182" cy="3707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363BC749-4F65-E84C-BBE8-E6EE0A313390}"/>
              </a:ext>
            </a:extLst>
          </p:cNvPr>
          <p:cNvCxnSpPr>
            <a:cxnSpLocks/>
            <a:stCxn id="163" idx="2"/>
            <a:endCxn id="143" idx="7"/>
          </p:cNvCxnSpPr>
          <p:nvPr/>
        </p:nvCxnSpPr>
        <p:spPr>
          <a:xfrm flipH="1">
            <a:off x="1359439" y="8437004"/>
            <a:ext cx="169611" cy="378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A7ABDB5-8B73-8442-8C29-2E063FEAC4D7}"/>
              </a:ext>
            </a:extLst>
          </p:cNvPr>
          <p:cNvSpPr/>
          <p:nvPr/>
        </p:nvSpPr>
        <p:spPr>
          <a:xfrm>
            <a:off x="796237" y="8086155"/>
            <a:ext cx="358725" cy="35887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v2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7ADCB58C-0FC6-7643-93E0-36D4C5942036}"/>
              </a:ext>
            </a:extLst>
          </p:cNvPr>
          <p:cNvSpPr/>
          <p:nvPr/>
        </p:nvSpPr>
        <p:spPr>
          <a:xfrm>
            <a:off x="1349687" y="8078134"/>
            <a:ext cx="358725" cy="35887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v3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D5188EA7-F4EA-2C4F-A7E0-8434DF35B9C4}"/>
              </a:ext>
            </a:extLst>
          </p:cNvPr>
          <p:cNvCxnSpPr>
            <a:cxnSpLocks/>
            <a:stCxn id="144" idx="4"/>
          </p:cNvCxnSpPr>
          <p:nvPr/>
        </p:nvCxnSpPr>
        <p:spPr>
          <a:xfrm>
            <a:off x="1835620" y="9629107"/>
            <a:ext cx="35940" cy="2063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angle 168">
            <a:extLst>
              <a:ext uri="{FF2B5EF4-FFF2-40B4-BE49-F238E27FC236}">
                <a16:creationId xmlns:a16="http://schemas.microsoft.com/office/drawing/2014/main" id="{637C4DD2-F03F-5640-AB39-D8A47D146332}"/>
              </a:ext>
            </a:extLst>
          </p:cNvPr>
          <p:cNvSpPr/>
          <p:nvPr/>
        </p:nvSpPr>
        <p:spPr>
          <a:xfrm>
            <a:off x="1975740" y="7813290"/>
            <a:ext cx="358725" cy="35887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42AF0F49-8E96-1F40-A93B-B62E6B78FCFB}"/>
              </a:ext>
            </a:extLst>
          </p:cNvPr>
          <p:cNvCxnSpPr>
            <a:cxnSpLocks/>
            <a:stCxn id="169" idx="2"/>
            <a:endCxn id="142" idx="0"/>
          </p:cNvCxnSpPr>
          <p:nvPr/>
        </p:nvCxnSpPr>
        <p:spPr>
          <a:xfrm>
            <a:off x="2155103" y="8172160"/>
            <a:ext cx="21203" cy="3425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FB57666-B500-3548-B9AF-5C219D7E7FE9}"/>
              </a:ext>
            </a:extLst>
          </p:cNvPr>
          <p:cNvSpPr/>
          <p:nvPr/>
        </p:nvSpPr>
        <p:spPr>
          <a:xfrm>
            <a:off x="703022" y="7689301"/>
            <a:ext cx="1791505" cy="217160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5D5B9803-A239-9449-8897-5221452845D5}"/>
              </a:ext>
            </a:extLst>
          </p:cNvPr>
          <p:cNvSpPr txBox="1"/>
          <p:nvPr/>
        </p:nvSpPr>
        <p:spPr>
          <a:xfrm>
            <a:off x="635324" y="7671819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Data-Flow</a:t>
            </a: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871FEF2C-942D-B340-9D35-773CEF92BB26}"/>
              </a:ext>
            </a:extLst>
          </p:cNvPr>
          <p:cNvSpPr/>
          <p:nvPr/>
        </p:nvSpPr>
        <p:spPr>
          <a:xfrm>
            <a:off x="2489672" y="7842778"/>
            <a:ext cx="285757" cy="470711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8" name="Right Arrow 177">
            <a:extLst>
              <a:ext uri="{FF2B5EF4-FFF2-40B4-BE49-F238E27FC236}">
                <a16:creationId xmlns:a16="http://schemas.microsoft.com/office/drawing/2014/main" id="{86561A6D-81FF-8541-AFCB-565CF3B9B50B}"/>
              </a:ext>
            </a:extLst>
          </p:cNvPr>
          <p:cNvSpPr/>
          <p:nvPr/>
        </p:nvSpPr>
        <p:spPr>
          <a:xfrm rot="5400000">
            <a:off x="1439021" y="7372130"/>
            <a:ext cx="292043" cy="470711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9916ED6-F0F0-ED4E-84A2-2C37637F075A}"/>
              </a:ext>
            </a:extLst>
          </p:cNvPr>
          <p:cNvSpPr/>
          <p:nvPr/>
        </p:nvSpPr>
        <p:spPr>
          <a:xfrm>
            <a:off x="2782897" y="8431019"/>
            <a:ext cx="1599523" cy="1179063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9997007-14BF-AA41-BCCB-81E2DF08D207}"/>
              </a:ext>
            </a:extLst>
          </p:cNvPr>
          <p:cNvSpPr txBox="1"/>
          <p:nvPr/>
        </p:nvSpPr>
        <p:spPr>
          <a:xfrm>
            <a:off x="2600778" y="9585866"/>
            <a:ext cx="2179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Instruction Buffer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3949BC3C-0C3A-F24C-B13C-0C8417F1AA6C}"/>
              </a:ext>
            </a:extLst>
          </p:cNvPr>
          <p:cNvSpPr/>
          <p:nvPr/>
        </p:nvSpPr>
        <p:spPr>
          <a:xfrm>
            <a:off x="2914330" y="8520770"/>
            <a:ext cx="1336656" cy="28843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I0: F0 = </a:t>
            </a:r>
            <a:r>
              <a:rPr lang="en-US" sz="1200" dirty="0" err="1">
                <a:solidFill>
                  <a:schemeClr val="tx1"/>
                </a:solidFill>
              </a:rPr>
              <a:t>vload</a:t>
            </a:r>
            <a:r>
              <a:rPr lang="en-US" sz="1200" dirty="0">
                <a:solidFill>
                  <a:schemeClr val="tx1"/>
                </a:solidFill>
              </a:rPr>
              <a:t> &amp;a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28EC5038-02DE-9740-AF02-33AF3FA6CAAB}"/>
              </a:ext>
            </a:extLst>
          </p:cNvPr>
          <p:cNvSpPr/>
          <p:nvPr/>
        </p:nvSpPr>
        <p:spPr>
          <a:xfrm>
            <a:off x="2931720" y="8876332"/>
            <a:ext cx="1336656" cy="28843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I1: F1 = v2</a:t>
            </a:r>
            <a:r>
              <a:rPr lang="en-US" sz="1200" dirty="0"/>
              <a:t> </a:t>
            </a:r>
            <a:r>
              <a:rPr lang="en-US" sz="1200" dirty="0">
                <a:solidFill>
                  <a:schemeClr val="tx1"/>
                </a:solidFill>
              </a:rPr>
              <a:t>× v3.k 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83FF2D50-7EBB-5D4F-9F98-6C98CFEDD1A1}"/>
              </a:ext>
            </a:extLst>
          </p:cNvPr>
          <p:cNvSpPr/>
          <p:nvPr/>
        </p:nvSpPr>
        <p:spPr>
          <a:xfrm>
            <a:off x="2918174" y="9237984"/>
            <a:ext cx="1336656" cy="28843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I1: v2 = F1</a:t>
            </a:r>
            <a:r>
              <a:rPr lang="en-US" sz="1200" dirty="0"/>
              <a:t> </a:t>
            </a:r>
            <a:r>
              <a:rPr lang="en-US" sz="1200" dirty="0">
                <a:solidFill>
                  <a:schemeClr val="tx1"/>
                </a:solidFill>
              </a:rPr>
              <a:t>+ F0.k </a:t>
            </a: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465D05C6-170A-8E41-8EF4-ED457DA6917B}"/>
              </a:ext>
            </a:extLst>
          </p:cNvPr>
          <p:cNvCxnSpPr>
            <a:cxnSpLocks/>
          </p:cNvCxnSpPr>
          <p:nvPr/>
        </p:nvCxnSpPr>
        <p:spPr>
          <a:xfrm flipV="1">
            <a:off x="3313471" y="7456645"/>
            <a:ext cx="683343" cy="1154646"/>
          </a:xfrm>
          <a:prstGeom prst="straightConnector1">
            <a:avLst/>
          </a:prstGeom>
          <a:ln w="3175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86769155-83AC-0649-AADC-BD4000ED22BA}"/>
              </a:ext>
            </a:extLst>
          </p:cNvPr>
          <p:cNvCxnSpPr>
            <a:cxnSpLocks/>
          </p:cNvCxnSpPr>
          <p:nvPr/>
        </p:nvCxnSpPr>
        <p:spPr>
          <a:xfrm flipV="1">
            <a:off x="4045503" y="7476962"/>
            <a:ext cx="146835" cy="1845830"/>
          </a:xfrm>
          <a:prstGeom prst="straightConnector1">
            <a:avLst/>
          </a:prstGeom>
          <a:ln w="3175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1D3A3532-320D-5E46-86BD-526CE611AA55}"/>
              </a:ext>
            </a:extLst>
          </p:cNvPr>
          <p:cNvCxnSpPr>
            <a:cxnSpLocks/>
          </p:cNvCxnSpPr>
          <p:nvPr/>
        </p:nvCxnSpPr>
        <p:spPr>
          <a:xfrm flipV="1">
            <a:off x="3364346" y="7689301"/>
            <a:ext cx="645873" cy="1253355"/>
          </a:xfrm>
          <a:prstGeom prst="straightConnector1">
            <a:avLst/>
          </a:prstGeom>
          <a:ln w="3175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CB1A4C92-54F8-2E4E-BE69-0BB2E066157E}"/>
              </a:ext>
            </a:extLst>
          </p:cNvPr>
          <p:cNvCxnSpPr>
            <a:cxnSpLocks/>
          </p:cNvCxnSpPr>
          <p:nvPr/>
        </p:nvCxnSpPr>
        <p:spPr>
          <a:xfrm flipV="1">
            <a:off x="3655142" y="7726948"/>
            <a:ext cx="390361" cy="1624537"/>
          </a:xfrm>
          <a:prstGeom prst="straightConnector1">
            <a:avLst/>
          </a:prstGeom>
          <a:ln w="3175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9944490-3A47-924E-ABC1-3C07C696734F}"/>
              </a:ext>
            </a:extLst>
          </p:cNvPr>
          <p:cNvCxnSpPr>
            <a:cxnSpLocks/>
          </p:cNvCxnSpPr>
          <p:nvPr/>
        </p:nvCxnSpPr>
        <p:spPr>
          <a:xfrm flipV="1">
            <a:off x="2381068" y="6426200"/>
            <a:ext cx="245110" cy="2694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466992A-07F1-8B4D-8A83-2E4EB611A56F}"/>
              </a:ext>
            </a:extLst>
          </p:cNvPr>
          <p:cNvCxnSpPr>
            <a:cxnSpLocks/>
          </p:cNvCxnSpPr>
          <p:nvPr/>
        </p:nvCxnSpPr>
        <p:spPr>
          <a:xfrm>
            <a:off x="2600778" y="6426200"/>
            <a:ext cx="447222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45DA696-D010-BC48-809C-7C7E98988C82}"/>
              </a:ext>
            </a:extLst>
          </p:cNvPr>
          <p:cNvSpPr txBox="1"/>
          <p:nvPr/>
        </p:nvSpPr>
        <p:spPr>
          <a:xfrm>
            <a:off x="3030844" y="6240815"/>
            <a:ext cx="1351576" cy="338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Xdata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Buffer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4FFC99B-D7AE-B14D-A2D6-042F2B72881E}"/>
              </a:ext>
            </a:extLst>
          </p:cNvPr>
          <p:cNvSpPr/>
          <p:nvPr/>
        </p:nvSpPr>
        <p:spPr>
          <a:xfrm>
            <a:off x="2028015" y="6538747"/>
            <a:ext cx="358725" cy="35887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928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1C0B0D41-F7F2-4E4C-A9EE-E9466881A7A2}"/>
              </a:ext>
            </a:extLst>
          </p:cNvPr>
          <p:cNvSpPr/>
          <p:nvPr/>
        </p:nvSpPr>
        <p:spPr>
          <a:xfrm rot="21343061">
            <a:off x="4688626" y="6575127"/>
            <a:ext cx="769425" cy="3476583"/>
          </a:xfrm>
          <a:custGeom>
            <a:avLst/>
            <a:gdLst>
              <a:gd name="connsiteX0" fmla="*/ 629924 w 629924"/>
              <a:gd name="connsiteY0" fmla="*/ 0 h 1625600"/>
              <a:gd name="connsiteX1" fmla="*/ 4 w 629924"/>
              <a:gd name="connsiteY1" fmla="*/ 640080 h 1625600"/>
              <a:gd name="connsiteX2" fmla="*/ 619764 w 629924"/>
              <a:gd name="connsiteY2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924" h="1625600">
                <a:moveTo>
                  <a:pt x="629924" y="0"/>
                </a:moveTo>
                <a:cubicBezTo>
                  <a:pt x="315810" y="184573"/>
                  <a:pt x="1697" y="369147"/>
                  <a:pt x="4" y="640080"/>
                </a:cubicBezTo>
                <a:cubicBezTo>
                  <a:pt x="-1689" y="911013"/>
                  <a:pt x="513084" y="1456267"/>
                  <a:pt x="619764" y="1625600"/>
                </a:cubicBezTo>
              </a:path>
            </a:pathLst>
          </a:custGeom>
          <a:noFill/>
          <a:ln w="38100">
            <a:solidFill>
              <a:schemeClr val="accent1">
                <a:lumMod val="40000"/>
                <a:lumOff val="60000"/>
              </a:schemeClr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AAC69E9-8423-0744-8D24-35F0157F6989}"/>
              </a:ext>
            </a:extLst>
          </p:cNvPr>
          <p:cNvCxnSpPr>
            <a:cxnSpLocks/>
          </p:cNvCxnSpPr>
          <p:nvPr/>
        </p:nvCxnSpPr>
        <p:spPr>
          <a:xfrm flipH="1">
            <a:off x="4071931" y="6937728"/>
            <a:ext cx="83095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C7D738A-1C82-2049-AC72-E24AC1666320}"/>
              </a:ext>
            </a:extLst>
          </p:cNvPr>
          <p:cNvCxnSpPr>
            <a:cxnSpLocks/>
          </p:cNvCxnSpPr>
          <p:nvPr/>
        </p:nvCxnSpPr>
        <p:spPr>
          <a:xfrm flipH="1">
            <a:off x="4364718" y="8442446"/>
            <a:ext cx="8016732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250CD9DE-EF16-9841-8608-86C015128921}"/>
              </a:ext>
            </a:extLst>
          </p:cNvPr>
          <p:cNvGrpSpPr/>
          <p:nvPr/>
        </p:nvGrpSpPr>
        <p:grpSpPr>
          <a:xfrm>
            <a:off x="3971761" y="10048888"/>
            <a:ext cx="8609323" cy="356628"/>
            <a:chOff x="3315949" y="3180209"/>
            <a:chExt cx="3558414" cy="44909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456CA5-631E-2243-9A55-2F99E5CBAD20}"/>
                </a:ext>
              </a:extLst>
            </p:cNvPr>
            <p:cNvSpPr/>
            <p:nvPr/>
          </p:nvSpPr>
          <p:spPr>
            <a:xfrm>
              <a:off x="3315949" y="3180209"/>
              <a:ext cx="3558414" cy="4490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Vector Register File</a:t>
              </a:r>
            </a:p>
          </p:txBody>
        </p:sp>
        <p:sp>
          <p:nvSpPr>
            <p:cNvPr id="9" name="Triangle 8">
              <a:extLst>
                <a:ext uri="{FF2B5EF4-FFF2-40B4-BE49-F238E27FC236}">
                  <a16:creationId xmlns:a16="http://schemas.microsoft.com/office/drawing/2014/main" id="{5771D500-2D60-8A4E-85FB-E9794E203588}"/>
                </a:ext>
              </a:extLst>
            </p:cNvPr>
            <p:cNvSpPr/>
            <p:nvPr/>
          </p:nvSpPr>
          <p:spPr>
            <a:xfrm rot="5400000">
              <a:off x="3181797" y="3365669"/>
              <a:ext cx="363439" cy="95136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F142A69-9EF8-0F4D-BEE1-30B4DE64F93E}"/>
              </a:ext>
            </a:extLst>
          </p:cNvPr>
          <p:cNvCxnSpPr>
            <a:cxnSpLocks/>
          </p:cNvCxnSpPr>
          <p:nvPr/>
        </p:nvCxnSpPr>
        <p:spPr>
          <a:xfrm>
            <a:off x="5691774" y="9318785"/>
            <a:ext cx="0" cy="7160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9B0841-9882-D141-905C-86EEE133B822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691772" y="5464823"/>
            <a:ext cx="1522" cy="7112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71B2BC4-69B5-654A-91A6-4CC9D6BD03AD}"/>
              </a:ext>
            </a:extLst>
          </p:cNvPr>
          <p:cNvCxnSpPr>
            <a:cxnSpLocks/>
            <a:stCxn id="16" idx="4"/>
            <a:endCxn id="124" idx="0"/>
          </p:cNvCxnSpPr>
          <p:nvPr/>
        </p:nvCxnSpPr>
        <p:spPr>
          <a:xfrm flipH="1">
            <a:off x="5691774" y="7784198"/>
            <a:ext cx="1518" cy="79818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>
            <a:extLst>
              <a:ext uri="{FF2B5EF4-FFF2-40B4-BE49-F238E27FC236}">
                <a16:creationId xmlns:a16="http://schemas.microsoft.com/office/drawing/2014/main" id="{C92D8EC7-E542-1145-9144-CC522F964095}"/>
              </a:ext>
            </a:extLst>
          </p:cNvPr>
          <p:cNvSpPr/>
          <p:nvPr/>
        </p:nvSpPr>
        <p:spPr>
          <a:xfrm>
            <a:off x="4929080" y="7632563"/>
            <a:ext cx="498874" cy="1125415"/>
          </a:xfrm>
          <a:custGeom>
            <a:avLst/>
            <a:gdLst>
              <a:gd name="connsiteX0" fmla="*/ 629924 w 629924"/>
              <a:gd name="connsiteY0" fmla="*/ 0 h 1625600"/>
              <a:gd name="connsiteX1" fmla="*/ 4 w 629924"/>
              <a:gd name="connsiteY1" fmla="*/ 640080 h 1625600"/>
              <a:gd name="connsiteX2" fmla="*/ 619764 w 629924"/>
              <a:gd name="connsiteY2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924" h="1625600">
                <a:moveTo>
                  <a:pt x="629924" y="0"/>
                </a:moveTo>
                <a:cubicBezTo>
                  <a:pt x="315810" y="184573"/>
                  <a:pt x="1697" y="369147"/>
                  <a:pt x="4" y="640080"/>
                </a:cubicBezTo>
                <a:cubicBezTo>
                  <a:pt x="-1689" y="911013"/>
                  <a:pt x="513084" y="1456267"/>
                  <a:pt x="619764" y="1625600"/>
                </a:cubicBezTo>
              </a:path>
            </a:pathLst>
          </a:custGeom>
          <a:noFill/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CC149CD-B2D4-BD45-869D-40B17E1C8A4E}"/>
              </a:ext>
            </a:extLst>
          </p:cNvPr>
          <p:cNvSpPr/>
          <p:nvPr/>
        </p:nvSpPr>
        <p:spPr>
          <a:xfrm flipH="1">
            <a:off x="6003829" y="6664499"/>
            <a:ext cx="261756" cy="574466"/>
          </a:xfrm>
          <a:custGeom>
            <a:avLst/>
            <a:gdLst>
              <a:gd name="connsiteX0" fmla="*/ 629924 w 629924"/>
              <a:gd name="connsiteY0" fmla="*/ 0 h 1625600"/>
              <a:gd name="connsiteX1" fmla="*/ 4 w 629924"/>
              <a:gd name="connsiteY1" fmla="*/ 640080 h 1625600"/>
              <a:gd name="connsiteX2" fmla="*/ 619764 w 629924"/>
              <a:gd name="connsiteY2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924" h="1625600">
                <a:moveTo>
                  <a:pt x="629924" y="0"/>
                </a:moveTo>
                <a:cubicBezTo>
                  <a:pt x="315810" y="184573"/>
                  <a:pt x="1697" y="369147"/>
                  <a:pt x="4" y="640080"/>
                </a:cubicBezTo>
                <a:cubicBezTo>
                  <a:pt x="-1689" y="911013"/>
                  <a:pt x="513084" y="1456267"/>
                  <a:pt x="619764" y="1625600"/>
                </a:cubicBezTo>
              </a:path>
            </a:pathLst>
          </a:custGeom>
          <a:noFill/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B26EC6-52B7-C84D-BDCB-788356B138DF}"/>
              </a:ext>
            </a:extLst>
          </p:cNvPr>
          <p:cNvSpPr/>
          <p:nvPr/>
        </p:nvSpPr>
        <p:spPr>
          <a:xfrm>
            <a:off x="5350394" y="6176038"/>
            <a:ext cx="685801" cy="685801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ld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[0]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9FB64BD-6AE4-E946-BD78-04A8B3271EC6}"/>
              </a:ext>
            </a:extLst>
          </p:cNvPr>
          <p:cNvSpPr/>
          <p:nvPr/>
        </p:nvSpPr>
        <p:spPr>
          <a:xfrm>
            <a:off x="5350392" y="7098398"/>
            <a:ext cx="685801" cy="685801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×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[0]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F53D5285-F480-3547-A8BC-53668D8ED90A}"/>
              </a:ext>
            </a:extLst>
          </p:cNvPr>
          <p:cNvSpPr/>
          <p:nvPr/>
        </p:nvSpPr>
        <p:spPr>
          <a:xfrm>
            <a:off x="4980300" y="6828326"/>
            <a:ext cx="600268" cy="1810286"/>
          </a:xfrm>
          <a:custGeom>
            <a:avLst/>
            <a:gdLst>
              <a:gd name="connsiteX0" fmla="*/ 629924 w 629924"/>
              <a:gd name="connsiteY0" fmla="*/ 0 h 1625600"/>
              <a:gd name="connsiteX1" fmla="*/ 4 w 629924"/>
              <a:gd name="connsiteY1" fmla="*/ 640080 h 1625600"/>
              <a:gd name="connsiteX2" fmla="*/ 619764 w 629924"/>
              <a:gd name="connsiteY2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924" h="1625600">
                <a:moveTo>
                  <a:pt x="629924" y="0"/>
                </a:moveTo>
                <a:cubicBezTo>
                  <a:pt x="315810" y="184573"/>
                  <a:pt x="1697" y="369147"/>
                  <a:pt x="4" y="640080"/>
                </a:cubicBezTo>
                <a:cubicBezTo>
                  <a:pt x="-1689" y="911013"/>
                  <a:pt x="513084" y="1456267"/>
                  <a:pt x="619764" y="1625600"/>
                </a:cubicBezTo>
              </a:path>
            </a:pathLst>
          </a:custGeom>
          <a:noFill/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2C698C-BAA8-DB40-B89D-8E7CEC6ACE7D}"/>
              </a:ext>
            </a:extLst>
          </p:cNvPr>
          <p:cNvSpPr/>
          <p:nvPr/>
        </p:nvSpPr>
        <p:spPr>
          <a:xfrm>
            <a:off x="4803621" y="7267839"/>
            <a:ext cx="365760" cy="365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48DCB3-3269-764D-8ADC-3AE77D769209}"/>
              </a:ext>
            </a:extLst>
          </p:cNvPr>
          <p:cNvSpPr/>
          <p:nvPr/>
        </p:nvSpPr>
        <p:spPr>
          <a:xfrm>
            <a:off x="5502912" y="7968332"/>
            <a:ext cx="365760" cy="365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A3E9E80-0BD1-F640-927D-CAE46AB14B93}"/>
              </a:ext>
            </a:extLst>
          </p:cNvPr>
          <p:cNvSpPr/>
          <p:nvPr/>
        </p:nvSpPr>
        <p:spPr>
          <a:xfrm>
            <a:off x="5498990" y="5621388"/>
            <a:ext cx="365760" cy="365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a[0]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B21259C-6ADC-7E49-B405-BEA51D9D98CB}"/>
              </a:ext>
            </a:extLst>
          </p:cNvPr>
          <p:cNvGrpSpPr/>
          <p:nvPr/>
        </p:nvGrpSpPr>
        <p:grpSpPr>
          <a:xfrm>
            <a:off x="6640543" y="6126584"/>
            <a:ext cx="1305935" cy="710729"/>
            <a:chOff x="4983015" y="1856913"/>
            <a:chExt cx="1464584" cy="108083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AF81B8E-295D-7946-A390-FC6E65432B32}"/>
                </a:ext>
              </a:extLst>
            </p:cNvPr>
            <p:cNvSpPr/>
            <p:nvPr/>
          </p:nvSpPr>
          <p:spPr>
            <a:xfrm>
              <a:off x="5015218" y="1856913"/>
              <a:ext cx="1400175" cy="104055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5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F05784D-11F0-C54A-A9A4-1C615BC36EAB}"/>
                </a:ext>
              </a:extLst>
            </p:cNvPr>
            <p:cNvGrpSpPr/>
            <p:nvPr/>
          </p:nvGrpSpPr>
          <p:grpSpPr>
            <a:xfrm>
              <a:off x="5101864" y="1954414"/>
              <a:ext cx="335425" cy="654580"/>
              <a:chOff x="5185864" y="3090135"/>
              <a:chExt cx="335425" cy="654580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F8D87F4-572C-0643-AB8E-1A8EFF1E3A04}"/>
                  </a:ext>
                </a:extLst>
              </p:cNvPr>
              <p:cNvSpPr/>
              <p:nvPr/>
            </p:nvSpPr>
            <p:spPr>
              <a:xfrm>
                <a:off x="5185865" y="3090135"/>
                <a:ext cx="335424" cy="65458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  <p:sp>
            <p:nvSpPr>
              <p:cNvPr id="32" name="Triangle 31">
                <a:extLst>
                  <a:ext uri="{FF2B5EF4-FFF2-40B4-BE49-F238E27FC236}">
                    <a16:creationId xmlns:a16="http://schemas.microsoft.com/office/drawing/2014/main" id="{8C63DCD0-9973-BB4B-AC8C-FAEC60295CFD}"/>
                  </a:ext>
                </a:extLst>
              </p:cNvPr>
              <p:cNvSpPr/>
              <p:nvPr/>
            </p:nvSpPr>
            <p:spPr>
              <a:xfrm rot="5400000">
                <a:off x="5012399" y="3370972"/>
                <a:ext cx="462988" cy="116057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CDD8E2A-5C45-A444-8BC8-83189C5BF9C6}"/>
                </a:ext>
              </a:extLst>
            </p:cNvPr>
            <p:cNvGrpSpPr/>
            <p:nvPr/>
          </p:nvGrpSpPr>
          <p:grpSpPr>
            <a:xfrm>
              <a:off x="5568692" y="1943661"/>
              <a:ext cx="335425" cy="654580"/>
              <a:chOff x="5185864" y="3076487"/>
              <a:chExt cx="335425" cy="654580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D503BAD-4C57-B449-BE54-E8328EB46643}"/>
                  </a:ext>
                </a:extLst>
              </p:cNvPr>
              <p:cNvSpPr/>
              <p:nvPr/>
            </p:nvSpPr>
            <p:spPr>
              <a:xfrm>
                <a:off x="5185865" y="3076487"/>
                <a:ext cx="335424" cy="65458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  <p:sp>
            <p:nvSpPr>
              <p:cNvPr id="30" name="Triangle 29">
                <a:extLst>
                  <a:ext uri="{FF2B5EF4-FFF2-40B4-BE49-F238E27FC236}">
                    <a16:creationId xmlns:a16="http://schemas.microsoft.com/office/drawing/2014/main" id="{768E375A-130B-2E43-84BD-A705B2F5FC22}"/>
                  </a:ext>
                </a:extLst>
              </p:cNvPr>
              <p:cNvSpPr/>
              <p:nvPr/>
            </p:nvSpPr>
            <p:spPr>
              <a:xfrm rot="5400000">
                <a:off x="5012399" y="3370972"/>
                <a:ext cx="462988" cy="116057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0304F29-AA98-DA4D-A67B-8DE29A08C16C}"/>
                </a:ext>
              </a:extLst>
            </p:cNvPr>
            <p:cNvGrpSpPr/>
            <p:nvPr/>
          </p:nvGrpSpPr>
          <p:grpSpPr>
            <a:xfrm>
              <a:off x="6005278" y="1954414"/>
              <a:ext cx="335425" cy="654580"/>
              <a:chOff x="5185864" y="3078560"/>
              <a:chExt cx="335425" cy="654580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60AAD00-DD20-6848-80AB-1AD316A4DAD1}"/>
                  </a:ext>
                </a:extLst>
              </p:cNvPr>
              <p:cNvSpPr/>
              <p:nvPr/>
            </p:nvSpPr>
            <p:spPr>
              <a:xfrm>
                <a:off x="5185865" y="3078560"/>
                <a:ext cx="335424" cy="65458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 dirty="0"/>
              </a:p>
            </p:txBody>
          </p:sp>
          <p:sp>
            <p:nvSpPr>
              <p:cNvPr id="28" name="Triangle 27">
                <a:extLst>
                  <a:ext uri="{FF2B5EF4-FFF2-40B4-BE49-F238E27FC236}">
                    <a16:creationId xmlns:a16="http://schemas.microsoft.com/office/drawing/2014/main" id="{6E65BB1B-0812-B940-BDCA-4E997AA4587B}"/>
                  </a:ext>
                </a:extLst>
              </p:cNvPr>
              <p:cNvSpPr/>
              <p:nvPr/>
            </p:nvSpPr>
            <p:spPr>
              <a:xfrm rot="5400000">
                <a:off x="5012399" y="3370972"/>
                <a:ext cx="462988" cy="116057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1DC00B0-158D-274A-8BB2-D066F2EC5192}"/>
                </a:ext>
              </a:extLst>
            </p:cNvPr>
            <p:cNvSpPr txBox="1"/>
            <p:nvPr/>
          </p:nvSpPr>
          <p:spPr>
            <a:xfrm>
              <a:off x="4983015" y="2516501"/>
              <a:ext cx="1464584" cy="4212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Forwarding Buffer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A8ED0653-165D-514E-9186-10D78AFF2C8D}"/>
              </a:ext>
            </a:extLst>
          </p:cNvPr>
          <p:cNvSpPr/>
          <p:nvPr/>
        </p:nvSpPr>
        <p:spPr>
          <a:xfrm>
            <a:off x="5509653" y="9420943"/>
            <a:ext cx="365760" cy="365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v2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2BE354B-2689-B441-BCFA-A2931AB9F021}"/>
              </a:ext>
            </a:extLst>
          </p:cNvPr>
          <p:cNvGrpSpPr/>
          <p:nvPr/>
        </p:nvGrpSpPr>
        <p:grpSpPr>
          <a:xfrm>
            <a:off x="6650665" y="7156724"/>
            <a:ext cx="1305935" cy="710729"/>
            <a:chOff x="3707368" y="7513923"/>
            <a:chExt cx="1305935" cy="710729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8B907310-141D-A24D-8205-A06DB271097B}"/>
                </a:ext>
              </a:extLst>
            </p:cNvPr>
            <p:cNvGrpSpPr/>
            <p:nvPr/>
          </p:nvGrpSpPr>
          <p:grpSpPr>
            <a:xfrm>
              <a:off x="3707368" y="7513923"/>
              <a:ext cx="1305935" cy="710729"/>
              <a:chOff x="4983015" y="1856913"/>
              <a:chExt cx="1464584" cy="1080830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76869CE-54A5-F043-87C0-2F8E1D7D2954}"/>
                  </a:ext>
                </a:extLst>
              </p:cNvPr>
              <p:cNvSpPr/>
              <p:nvPr/>
            </p:nvSpPr>
            <p:spPr>
              <a:xfrm>
                <a:off x="5015218" y="1856913"/>
                <a:ext cx="1400175" cy="104055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accent6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D8806FCD-66BA-BC48-A5FC-82F9544DBE5C}"/>
                  </a:ext>
                </a:extLst>
              </p:cNvPr>
              <p:cNvGrpSpPr/>
              <p:nvPr/>
            </p:nvGrpSpPr>
            <p:grpSpPr>
              <a:xfrm>
                <a:off x="5101864" y="1954414"/>
                <a:ext cx="335425" cy="654580"/>
                <a:chOff x="5185864" y="3090135"/>
                <a:chExt cx="335425" cy="654580"/>
              </a:xfrm>
            </p:grpSpPr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30546E23-436D-774B-A461-351F71D55CF6}"/>
                    </a:ext>
                  </a:extLst>
                </p:cNvPr>
                <p:cNvSpPr/>
                <p:nvPr/>
              </p:nvSpPr>
              <p:spPr>
                <a:xfrm>
                  <a:off x="5185865" y="3090135"/>
                  <a:ext cx="335424" cy="65458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  <p:sp>
              <p:nvSpPr>
                <p:cNvPr id="47" name="Triangle 46">
                  <a:extLst>
                    <a:ext uri="{FF2B5EF4-FFF2-40B4-BE49-F238E27FC236}">
                      <a16:creationId xmlns:a16="http://schemas.microsoft.com/office/drawing/2014/main" id="{8BE244E3-0DFB-B345-96B1-C2C7BD38C2CA}"/>
                    </a:ext>
                  </a:extLst>
                </p:cNvPr>
                <p:cNvSpPr/>
                <p:nvPr/>
              </p:nvSpPr>
              <p:spPr>
                <a:xfrm rot="5400000">
                  <a:off x="5012399" y="3370972"/>
                  <a:ext cx="462988" cy="116057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07F878E7-8AEA-0049-B2D1-B8FA438E91E5}"/>
                  </a:ext>
                </a:extLst>
              </p:cNvPr>
              <p:cNvGrpSpPr/>
              <p:nvPr/>
            </p:nvGrpSpPr>
            <p:grpSpPr>
              <a:xfrm>
                <a:off x="5568692" y="1943661"/>
                <a:ext cx="335425" cy="654580"/>
                <a:chOff x="5185864" y="3076487"/>
                <a:chExt cx="335425" cy="654580"/>
              </a:xfrm>
            </p:grpSpPr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A976F9E8-82AB-C24A-B39F-2E73B33A6B97}"/>
                    </a:ext>
                  </a:extLst>
                </p:cNvPr>
                <p:cNvSpPr/>
                <p:nvPr/>
              </p:nvSpPr>
              <p:spPr>
                <a:xfrm>
                  <a:off x="5185865" y="3076487"/>
                  <a:ext cx="335424" cy="65458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  <p:sp>
              <p:nvSpPr>
                <p:cNvPr id="45" name="Triangle 44">
                  <a:extLst>
                    <a:ext uri="{FF2B5EF4-FFF2-40B4-BE49-F238E27FC236}">
                      <a16:creationId xmlns:a16="http://schemas.microsoft.com/office/drawing/2014/main" id="{F64D86AC-9DDC-F24C-AB83-742F96114B43}"/>
                    </a:ext>
                  </a:extLst>
                </p:cNvPr>
                <p:cNvSpPr/>
                <p:nvPr/>
              </p:nvSpPr>
              <p:spPr>
                <a:xfrm rot="5400000">
                  <a:off x="5012399" y="3370972"/>
                  <a:ext cx="462988" cy="116057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5ACDFE34-9121-3541-BCB4-AE39D09A5B2B}"/>
                  </a:ext>
                </a:extLst>
              </p:cNvPr>
              <p:cNvGrpSpPr/>
              <p:nvPr/>
            </p:nvGrpSpPr>
            <p:grpSpPr>
              <a:xfrm>
                <a:off x="6005278" y="1954414"/>
                <a:ext cx="335425" cy="654580"/>
                <a:chOff x="5185864" y="3078560"/>
                <a:chExt cx="335425" cy="654580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5C7D6D69-247C-4D47-83F8-D7F757F68685}"/>
                    </a:ext>
                  </a:extLst>
                </p:cNvPr>
                <p:cNvSpPr/>
                <p:nvPr/>
              </p:nvSpPr>
              <p:spPr>
                <a:xfrm>
                  <a:off x="5185865" y="3078560"/>
                  <a:ext cx="335424" cy="65458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 dirty="0"/>
                </a:p>
              </p:txBody>
            </p:sp>
            <p:sp>
              <p:nvSpPr>
                <p:cNvPr id="43" name="Triangle 42">
                  <a:extLst>
                    <a:ext uri="{FF2B5EF4-FFF2-40B4-BE49-F238E27FC236}">
                      <a16:creationId xmlns:a16="http://schemas.microsoft.com/office/drawing/2014/main" id="{B6E4B3F0-801B-8841-9AAD-882BBB9604ED}"/>
                    </a:ext>
                  </a:extLst>
                </p:cNvPr>
                <p:cNvSpPr/>
                <p:nvPr/>
              </p:nvSpPr>
              <p:spPr>
                <a:xfrm rot="5400000">
                  <a:off x="5012399" y="3370972"/>
                  <a:ext cx="462988" cy="116057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</p:grp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94AD3E5-6032-C44E-905C-1F18AF43B400}"/>
                  </a:ext>
                </a:extLst>
              </p:cNvPr>
              <p:cNvSpPr txBox="1"/>
              <p:nvPr/>
            </p:nvSpPr>
            <p:spPr>
              <a:xfrm>
                <a:off x="4983015" y="2516501"/>
                <a:ext cx="1464584" cy="4212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Forwarding Buffer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FAB9D8A-52CC-1445-887B-E06B04079AB6}"/>
                </a:ext>
              </a:extLst>
            </p:cNvPr>
            <p:cNvSpPr/>
            <p:nvPr/>
          </p:nvSpPr>
          <p:spPr>
            <a:xfrm>
              <a:off x="3828970" y="7682422"/>
              <a:ext cx="228600" cy="2286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v0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127C642-5D09-C942-8BA7-DE1553D3F2E5}"/>
              </a:ext>
            </a:extLst>
          </p:cNvPr>
          <p:cNvGrpSpPr/>
          <p:nvPr/>
        </p:nvGrpSpPr>
        <p:grpSpPr>
          <a:xfrm>
            <a:off x="6650663" y="8574312"/>
            <a:ext cx="1305935" cy="710730"/>
            <a:chOff x="3707366" y="8931512"/>
            <a:chExt cx="1305935" cy="71073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30E5400-5AB3-5C41-BC32-70E301C35933}"/>
                </a:ext>
              </a:extLst>
            </p:cNvPr>
            <p:cNvGrpSpPr/>
            <p:nvPr/>
          </p:nvGrpSpPr>
          <p:grpSpPr>
            <a:xfrm>
              <a:off x="3707366" y="8931512"/>
              <a:ext cx="1305935" cy="710730"/>
              <a:chOff x="4983015" y="1856912"/>
              <a:chExt cx="1464584" cy="1080831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9A2C4EDB-C50D-CE4B-A9E8-98A9E17F1D5E}"/>
                  </a:ext>
                </a:extLst>
              </p:cNvPr>
              <p:cNvSpPr/>
              <p:nvPr/>
            </p:nvSpPr>
            <p:spPr>
              <a:xfrm>
                <a:off x="5015218" y="1856912"/>
                <a:ext cx="1400175" cy="104055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accent6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EF697A43-9745-054C-BD2F-0296E59C219F}"/>
                  </a:ext>
                </a:extLst>
              </p:cNvPr>
              <p:cNvGrpSpPr/>
              <p:nvPr/>
            </p:nvGrpSpPr>
            <p:grpSpPr>
              <a:xfrm>
                <a:off x="5101864" y="1954414"/>
                <a:ext cx="335425" cy="654580"/>
                <a:chOff x="5185864" y="3090135"/>
                <a:chExt cx="335425" cy="654580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DFAA107F-EC9C-1E40-924E-B56BB4E86E23}"/>
                    </a:ext>
                  </a:extLst>
                </p:cNvPr>
                <p:cNvSpPr/>
                <p:nvPr/>
              </p:nvSpPr>
              <p:spPr>
                <a:xfrm>
                  <a:off x="5185865" y="3090135"/>
                  <a:ext cx="335424" cy="65458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  <p:sp>
              <p:nvSpPr>
                <p:cNvPr id="62" name="Triangle 61">
                  <a:extLst>
                    <a:ext uri="{FF2B5EF4-FFF2-40B4-BE49-F238E27FC236}">
                      <a16:creationId xmlns:a16="http://schemas.microsoft.com/office/drawing/2014/main" id="{20D5213F-4D5C-5E4A-80E3-B756A26D9FAA}"/>
                    </a:ext>
                  </a:extLst>
                </p:cNvPr>
                <p:cNvSpPr/>
                <p:nvPr/>
              </p:nvSpPr>
              <p:spPr>
                <a:xfrm rot="5400000">
                  <a:off x="5012399" y="3370972"/>
                  <a:ext cx="462988" cy="116057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FF72279D-19C5-C44C-9D2E-56B2C1594CED}"/>
                  </a:ext>
                </a:extLst>
              </p:cNvPr>
              <p:cNvGrpSpPr/>
              <p:nvPr/>
            </p:nvGrpSpPr>
            <p:grpSpPr>
              <a:xfrm>
                <a:off x="5568692" y="1943661"/>
                <a:ext cx="335425" cy="654580"/>
                <a:chOff x="5185864" y="3076487"/>
                <a:chExt cx="335425" cy="654580"/>
              </a:xfrm>
            </p:grpSpPr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598491E-90F7-EF41-8B95-4CC132D8C5E2}"/>
                    </a:ext>
                  </a:extLst>
                </p:cNvPr>
                <p:cNvSpPr/>
                <p:nvPr/>
              </p:nvSpPr>
              <p:spPr>
                <a:xfrm>
                  <a:off x="5185865" y="3076487"/>
                  <a:ext cx="335424" cy="65458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  <p:sp>
              <p:nvSpPr>
                <p:cNvPr id="60" name="Triangle 59">
                  <a:extLst>
                    <a:ext uri="{FF2B5EF4-FFF2-40B4-BE49-F238E27FC236}">
                      <a16:creationId xmlns:a16="http://schemas.microsoft.com/office/drawing/2014/main" id="{7F2E7F8A-9E73-4A46-8231-84F10295EEFF}"/>
                    </a:ext>
                  </a:extLst>
                </p:cNvPr>
                <p:cNvSpPr/>
                <p:nvPr/>
              </p:nvSpPr>
              <p:spPr>
                <a:xfrm rot="5400000">
                  <a:off x="5012399" y="3370972"/>
                  <a:ext cx="462988" cy="116057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CEC762DC-6A52-8F4F-AE9B-D9703347CA9D}"/>
                  </a:ext>
                </a:extLst>
              </p:cNvPr>
              <p:cNvGrpSpPr/>
              <p:nvPr/>
            </p:nvGrpSpPr>
            <p:grpSpPr>
              <a:xfrm>
                <a:off x="6005278" y="1954414"/>
                <a:ext cx="335425" cy="654580"/>
                <a:chOff x="5185864" y="3078560"/>
                <a:chExt cx="335425" cy="654580"/>
              </a:xfrm>
            </p:grpSpPr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49AA934B-0E47-984D-92E2-E9761AD55382}"/>
                    </a:ext>
                  </a:extLst>
                </p:cNvPr>
                <p:cNvSpPr/>
                <p:nvPr/>
              </p:nvSpPr>
              <p:spPr>
                <a:xfrm>
                  <a:off x="5185865" y="3078560"/>
                  <a:ext cx="335424" cy="65458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 dirty="0"/>
                </a:p>
              </p:txBody>
            </p:sp>
            <p:sp>
              <p:nvSpPr>
                <p:cNvPr id="58" name="Triangle 57">
                  <a:extLst>
                    <a:ext uri="{FF2B5EF4-FFF2-40B4-BE49-F238E27FC236}">
                      <a16:creationId xmlns:a16="http://schemas.microsoft.com/office/drawing/2014/main" id="{90007248-0712-9045-966B-955F4D56DC43}"/>
                    </a:ext>
                  </a:extLst>
                </p:cNvPr>
                <p:cNvSpPr/>
                <p:nvPr/>
              </p:nvSpPr>
              <p:spPr>
                <a:xfrm rot="5400000">
                  <a:off x="5012399" y="3370972"/>
                  <a:ext cx="462988" cy="116057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</p:grp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A037587-4F7F-6F45-B497-EE0D7328237A}"/>
                  </a:ext>
                </a:extLst>
              </p:cNvPr>
              <p:cNvSpPr txBox="1"/>
              <p:nvPr/>
            </p:nvSpPr>
            <p:spPr>
              <a:xfrm>
                <a:off x="4983015" y="2516501"/>
                <a:ext cx="1464584" cy="4212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Forwarding Buffer</a:t>
                </a:r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181C679-34D2-D141-A11C-961189F93D85}"/>
                </a:ext>
              </a:extLst>
            </p:cNvPr>
            <p:cNvSpPr/>
            <p:nvPr/>
          </p:nvSpPr>
          <p:spPr>
            <a:xfrm>
              <a:off x="3820950" y="9118187"/>
              <a:ext cx="228600" cy="2286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v0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55BC173-B3F6-804A-841F-0287B265C254}"/>
                </a:ext>
              </a:extLst>
            </p:cNvPr>
            <p:cNvSpPr/>
            <p:nvPr/>
          </p:nvSpPr>
          <p:spPr>
            <a:xfrm>
              <a:off x="4238042" y="9118191"/>
              <a:ext cx="228600" cy="2286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v1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0EC6DCC9-3D9E-4E42-BF6F-F8C3F0984748}"/>
              </a:ext>
            </a:extLst>
          </p:cNvPr>
          <p:cNvSpPr txBox="1"/>
          <p:nvPr/>
        </p:nvSpPr>
        <p:spPr>
          <a:xfrm>
            <a:off x="4048672" y="6288105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I0: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A718966-4097-D847-8C5F-B794F0046E6F}"/>
              </a:ext>
            </a:extLst>
          </p:cNvPr>
          <p:cNvSpPr txBox="1"/>
          <p:nvPr/>
        </p:nvSpPr>
        <p:spPr>
          <a:xfrm>
            <a:off x="4048585" y="7190569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I1: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C2FBCF8-CD07-A642-825F-6F4636E4B452}"/>
              </a:ext>
            </a:extLst>
          </p:cNvPr>
          <p:cNvSpPr txBox="1"/>
          <p:nvPr/>
        </p:nvSpPr>
        <p:spPr>
          <a:xfrm>
            <a:off x="4071931" y="8692709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I2:</a:t>
            </a:r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4987A7BE-565E-8346-81BB-AC318305FE48}"/>
              </a:ext>
            </a:extLst>
          </p:cNvPr>
          <p:cNvSpPr/>
          <p:nvPr/>
        </p:nvSpPr>
        <p:spPr>
          <a:xfrm flipH="1">
            <a:off x="10212775" y="7612688"/>
            <a:ext cx="498874" cy="2422161"/>
          </a:xfrm>
          <a:custGeom>
            <a:avLst/>
            <a:gdLst>
              <a:gd name="connsiteX0" fmla="*/ 629924 w 629924"/>
              <a:gd name="connsiteY0" fmla="*/ 0 h 1625600"/>
              <a:gd name="connsiteX1" fmla="*/ 4 w 629924"/>
              <a:gd name="connsiteY1" fmla="*/ 640080 h 1625600"/>
              <a:gd name="connsiteX2" fmla="*/ 619764 w 629924"/>
              <a:gd name="connsiteY2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924" h="1625600">
                <a:moveTo>
                  <a:pt x="629924" y="0"/>
                </a:moveTo>
                <a:cubicBezTo>
                  <a:pt x="315810" y="184573"/>
                  <a:pt x="1697" y="369147"/>
                  <a:pt x="4" y="640080"/>
                </a:cubicBezTo>
                <a:cubicBezTo>
                  <a:pt x="-1689" y="911013"/>
                  <a:pt x="513084" y="1456267"/>
                  <a:pt x="619764" y="1625600"/>
                </a:cubicBezTo>
              </a:path>
            </a:pathLst>
          </a:custGeom>
          <a:noFill/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FE88557-E982-7F4C-9CCD-CF8B91027402}"/>
              </a:ext>
            </a:extLst>
          </p:cNvPr>
          <p:cNvCxnSpPr>
            <a:cxnSpLocks/>
          </p:cNvCxnSpPr>
          <p:nvPr/>
        </p:nvCxnSpPr>
        <p:spPr>
          <a:xfrm>
            <a:off x="9900725" y="9321752"/>
            <a:ext cx="0" cy="7160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D9597F6-B8DC-A941-8BF7-D78D75792E46}"/>
              </a:ext>
            </a:extLst>
          </p:cNvPr>
          <p:cNvCxnSpPr>
            <a:cxnSpLocks/>
            <a:stCxn id="72" idx="4"/>
            <a:endCxn id="87" idx="0"/>
          </p:cNvCxnSpPr>
          <p:nvPr/>
        </p:nvCxnSpPr>
        <p:spPr>
          <a:xfrm flipH="1">
            <a:off x="9900725" y="7787165"/>
            <a:ext cx="1518" cy="79818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reeform 68">
            <a:extLst>
              <a:ext uri="{FF2B5EF4-FFF2-40B4-BE49-F238E27FC236}">
                <a16:creationId xmlns:a16="http://schemas.microsoft.com/office/drawing/2014/main" id="{4E719FD1-4321-EE4B-A9A1-60C772E2D185}"/>
              </a:ext>
            </a:extLst>
          </p:cNvPr>
          <p:cNvSpPr/>
          <p:nvPr/>
        </p:nvSpPr>
        <p:spPr>
          <a:xfrm>
            <a:off x="9138031" y="7635530"/>
            <a:ext cx="498874" cy="1125415"/>
          </a:xfrm>
          <a:custGeom>
            <a:avLst/>
            <a:gdLst>
              <a:gd name="connsiteX0" fmla="*/ 629924 w 629924"/>
              <a:gd name="connsiteY0" fmla="*/ 0 h 1625600"/>
              <a:gd name="connsiteX1" fmla="*/ 4 w 629924"/>
              <a:gd name="connsiteY1" fmla="*/ 640080 h 1625600"/>
              <a:gd name="connsiteX2" fmla="*/ 619764 w 629924"/>
              <a:gd name="connsiteY2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924" h="1625600">
                <a:moveTo>
                  <a:pt x="629924" y="0"/>
                </a:moveTo>
                <a:cubicBezTo>
                  <a:pt x="315810" y="184573"/>
                  <a:pt x="1697" y="369147"/>
                  <a:pt x="4" y="640080"/>
                </a:cubicBezTo>
                <a:cubicBezTo>
                  <a:pt x="-1689" y="911013"/>
                  <a:pt x="513084" y="1456267"/>
                  <a:pt x="619764" y="1625600"/>
                </a:cubicBezTo>
              </a:path>
            </a:pathLst>
          </a:custGeom>
          <a:noFill/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3FC669F1-43AB-DA47-A318-AF8ACE8E042C}"/>
              </a:ext>
            </a:extLst>
          </p:cNvPr>
          <p:cNvSpPr/>
          <p:nvPr/>
        </p:nvSpPr>
        <p:spPr>
          <a:xfrm flipH="1">
            <a:off x="10212780" y="6667466"/>
            <a:ext cx="261756" cy="574466"/>
          </a:xfrm>
          <a:custGeom>
            <a:avLst/>
            <a:gdLst>
              <a:gd name="connsiteX0" fmla="*/ 629924 w 629924"/>
              <a:gd name="connsiteY0" fmla="*/ 0 h 1625600"/>
              <a:gd name="connsiteX1" fmla="*/ 4 w 629924"/>
              <a:gd name="connsiteY1" fmla="*/ 640080 h 1625600"/>
              <a:gd name="connsiteX2" fmla="*/ 619764 w 629924"/>
              <a:gd name="connsiteY2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924" h="1625600">
                <a:moveTo>
                  <a:pt x="629924" y="0"/>
                </a:moveTo>
                <a:cubicBezTo>
                  <a:pt x="315810" y="184573"/>
                  <a:pt x="1697" y="369147"/>
                  <a:pt x="4" y="640080"/>
                </a:cubicBezTo>
                <a:cubicBezTo>
                  <a:pt x="-1689" y="911013"/>
                  <a:pt x="513084" y="1456267"/>
                  <a:pt x="619764" y="1625600"/>
                </a:cubicBezTo>
              </a:path>
            </a:pathLst>
          </a:custGeom>
          <a:noFill/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ED53343C-D463-B543-B221-8EA7151700D5}"/>
              </a:ext>
            </a:extLst>
          </p:cNvPr>
          <p:cNvSpPr/>
          <p:nvPr/>
        </p:nvSpPr>
        <p:spPr>
          <a:xfrm>
            <a:off x="9559345" y="6179005"/>
            <a:ext cx="685801" cy="685801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ld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07DC2DFA-B75F-714E-A230-4E1B821DB57F}"/>
              </a:ext>
            </a:extLst>
          </p:cNvPr>
          <p:cNvSpPr/>
          <p:nvPr/>
        </p:nvSpPr>
        <p:spPr>
          <a:xfrm>
            <a:off x="9559343" y="7101365"/>
            <a:ext cx="685801" cy="685801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×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04499661-42E2-AB4A-8AE1-C735E8A7492E}"/>
              </a:ext>
            </a:extLst>
          </p:cNvPr>
          <p:cNvSpPr/>
          <p:nvPr/>
        </p:nvSpPr>
        <p:spPr>
          <a:xfrm>
            <a:off x="9189251" y="6831293"/>
            <a:ext cx="600268" cy="1810286"/>
          </a:xfrm>
          <a:custGeom>
            <a:avLst/>
            <a:gdLst>
              <a:gd name="connsiteX0" fmla="*/ 629924 w 629924"/>
              <a:gd name="connsiteY0" fmla="*/ 0 h 1625600"/>
              <a:gd name="connsiteX1" fmla="*/ 4 w 629924"/>
              <a:gd name="connsiteY1" fmla="*/ 640080 h 1625600"/>
              <a:gd name="connsiteX2" fmla="*/ 619764 w 629924"/>
              <a:gd name="connsiteY2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924" h="1625600">
                <a:moveTo>
                  <a:pt x="629924" y="0"/>
                </a:moveTo>
                <a:cubicBezTo>
                  <a:pt x="315810" y="184573"/>
                  <a:pt x="1697" y="369147"/>
                  <a:pt x="4" y="640080"/>
                </a:cubicBezTo>
                <a:cubicBezTo>
                  <a:pt x="-1689" y="911013"/>
                  <a:pt x="513084" y="1456267"/>
                  <a:pt x="619764" y="1625600"/>
                </a:cubicBezTo>
              </a:path>
            </a:pathLst>
          </a:custGeom>
          <a:noFill/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0F9885D-0654-274C-B32D-7F630C5999AE}"/>
              </a:ext>
            </a:extLst>
          </p:cNvPr>
          <p:cNvSpPr/>
          <p:nvPr/>
        </p:nvSpPr>
        <p:spPr>
          <a:xfrm>
            <a:off x="9711863" y="7971299"/>
            <a:ext cx="365760" cy="365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F1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6B3C4D3-D775-D243-95D3-F2AC83726891}"/>
              </a:ext>
            </a:extLst>
          </p:cNvPr>
          <p:cNvGrpSpPr/>
          <p:nvPr/>
        </p:nvGrpSpPr>
        <p:grpSpPr>
          <a:xfrm>
            <a:off x="10849494" y="6129551"/>
            <a:ext cx="1305935" cy="710729"/>
            <a:chOff x="4983015" y="1856913"/>
            <a:chExt cx="1464584" cy="1080830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684A3ABE-303E-B54B-8370-0DABB74EF7CD}"/>
                </a:ext>
              </a:extLst>
            </p:cNvPr>
            <p:cNvSpPr/>
            <p:nvPr/>
          </p:nvSpPr>
          <p:spPr>
            <a:xfrm>
              <a:off x="5015218" y="1856913"/>
              <a:ext cx="1400175" cy="104055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5"/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9228FABE-1A94-084D-AE9B-DD097E7681B7}"/>
                </a:ext>
              </a:extLst>
            </p:cNvPr>
            <p:cNvGrpSpPr/>
            <p:nvPr/>
          </p:nvGrpSpPr>
          <p:grpSpPr>
            <a:xfrm>
              <a:off x="5101864" y="1954414"/>
              <a:ext cx="335425" cy="654580"/>
              <a:chOff x="5185864" y="3090135"/>
              <a:chExt cx="335425" cy="654580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2E24A9C7-2117-DF4F-B84B-319C3C3DF714}"/>
                  </a:ext>
                </a:extLst>
              </p:cNvPr>
              <p:cNvSpPr/>
              <p:nvPr/>
            </p:nvSpPr>
            <p:spPr>
              <a:xfrm>
                <a:off x="5185865" y="3090135"/>
                <a:ext cx="335424" cy="65458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  <p:sp>
            <p:nvSpPr>
              <p:cNvPr id="86" name="Triangle 85">
                <a:extLst>
                  <a:ext uri="{FF2B5EF4-FFF2-40B4-BE49-F238E27FC236}">
                    <a16:creationId xmlns:a16="http://schemas.microsoft.com/office/drawing/2014/main" id="{2A0DB851-60B9-F54E-8FBD-E9AD19834EEC}"/>
                  </a:ext>
                </a:extLst>
              </p:cNvPr>
              <p:cNvSpPr/>
              <p:nvPr/>
            </p:nvSpPr>
            <p:spPr>
              <a:xfrm rot="5400000">
                <a:off x="5012399" y="3370972"/>
                <a:ext cx="462988" cy="116057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F6424934-BDA0-294D-B6C9-3EBBC960DE40}"/>
                </a:ext>
              </a:extLst>
            </p:cNvPr>
            <p:cNvGrpSpPr/>
            <p:nvPr/>
          </p:nvGrpSpPr>
          <p:grpSpPr>
            <a:xfrm>
              <a:off x="5568692" y="1943661"/>
              <a:ext cx="335425" cy="654580"/>
              <a:chOff x="5185864" y="3076487"/>
              <a:chExt cx="335425" cy="654580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6F614559-BD16-B546-A238-DAE69D73DC35}"/>
                  </a:ext>
                </a:extLst>
              </p:cNvPr>
              <p:cNvSpPr/>
              <p:nvPr/>
            </p:nvSpPr>
            <p:spPr>
              <a:xfrm>
                <a:off x="5185865" y="3076487"/>
                <a:ext cx="335424" cy="65458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  <p:sp>
            <p:nvSpPr>
              <p:cNvPr id="84" name="Triangle 83">
                <a:extLst>
                  <a:ext uri="{FF2B5EF4-FFF2-40B4-BE49-F238E27FC236}">
                    <a16:creationId xmlns:a16="http://schemas.microsoft.com/office/drawing/2014/main" id="{902B6984-C5DE-3A40-8C94-329629A53EE7}"/>
                  </a:ext>
                </a:extLst>
              </p:cNvPr>
              <p:cNvSpPr/>
              <p:nvPr/>
            </p:nvSpPr>
            <p:spPr>
              <a:xfrm rot="5400000">
                <a:off x="5012399" y="3370972"/>
                <a:ext cx="462988" cy="116057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44E67A5D-C6AD-FD4E-8F6D-7BA5086F34B0}"/>
                </a:ext>
              </a:extLst>
            </p:cNvPr>
            <p:cNvGrpSpPr/>
            <p:nvPr/>
          </p:nvGrpSpPr>
          <p:grpSpPr>
            <a:xfrm>
              <a:off x="6005278" y="1954414"/>
              <a:ext cx="335425" cy="654580"/>
              <a:chOff x="5185864" y="3078560"/>
              <a:chExt cx="335425" cy="654580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D9F11980-030B-2945-96EB-2A0D1A9071DF}"/>
                  </a:ext>
                </a:extLst>
              </p:cNvPr>
              <p:cNvSpPr/>
              <p:nvPr/>
            </p:nvSpPr>
            <p:spPr>
              <a:xfrm>
                <a:off x="5185865" y="3078560"/>
                <a:ext cx="335424" cy="65458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 dirty="0"/>
              </a:p>
            </p:txBody>
          </p:sp>
          <p:sp>
            <p:nvSpPr>
              <p:cNvPr id="82" name="Triangle 81">
                <a:extLst>
                  <a:ext uri="{FF2B5EF4-FFF2-40B4-BE49-F238E27FC236}">
                    <a16:creationId xmlns:a16="http://schemas.microsoft.com/office/drawing/2014/main" id="{D88F898F-0B37-4344-8EE0-E71EC7E5146F}"/>
                  </a:ext>
                </a:extLst>
              </p:cNvPr>
              <p:cNvSpPr/>
              <p:nvPr/>
            </p:nvSpPr>
            <p:spPr>
              <a:xfrm rot="5400000">
                <a:off x="5012399" y="3370972"/>
                <a:ext cx="462988" cy="116057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284E664-871B-FF4E-9BC2-7173FA831C22}"/>
                </a:ext>
              </a:extLst>
            </p:cNvPr>
            <p:cNvSpPr txBox="1"/>
            <p:nvPr/>
          </p:nvSpPr>
          <p:spPr>
            <a:xfrm>
              <a:off x="4983015" y="2516501"/>
              <a:ext cx="1464584" cy="4212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Forwarding Buffer</a:t>
              </a:r>
            </a:p>
          </p:txBody>
        </p:sp>
      </p:grpSp>
      <p:sp>
        <p:nvSpPr>
          <p:cNvPr id="87" name="Oval 86">
            <a:extLst>
              <a:ext uri="{FF2B5EF4-FFF2-40B4-BE49-F238E27FC236}">
                <a16:creationId xmlns:a16="http://schemas.microsoft.com/office/drawing/2014/main" id="{E63BEB30-175E-DD4A-84AB-9D51A67E16BD}"/>
              </a:ext>
            </a:extLst>
          </p:cNvPr>
          <p:cNvSpPr/>
          <p:nvPr/>
        </p:nvSpPr>
        <p:spPr>
          <a:xfrm>
            <a:off x="9557825" y="8585352"/>
            <a:ext cx="685801" cy="685801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+[1]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BEACFC9-B54C-9248-AF6A-EF1EDE8C5FED}"/>
              </a:ext>
            </a:extLst>
          </p:cNvPr>
          <p:cNvSpPr/>
          <p:nvPr/>
        </p:nvSpPr>
        <p:spPr>
          <a:xfrm>
            <a:off x="10459716" y="7911101"/>
            <a:ext cx="365760" cy="365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F1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561FC5D-500D-4A4C-8403-6525842E1FC6}"/>
              </a:ext>
            </a:extLst>
          </p:cNvPr>
          <p:cNvSpPr/>
          <p:nvPr/>
        </p:nvSpPr>
        <p:spPr>
          <a:xfrm>
            <a:off x="9718604" y="9423910"/>
            <a:ext cx="365760" cy="365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v2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B6C3FF7-01F0-9F4C-AFC6-9953163BDA4F}"/>
              </a:ext>
            </a:extLst>
          </p:cNvPr>
          <p:cNvGrpSpPr/>
          <p:nvPr/>
        </p:nvGrpSpPr>
        <p:grpSpPr>
          <a:xfrm>
            <a:off x="10859616" y="7159691"/>
            <a:ext cx="1305935" cy="710729"/>
            <a:chOff x="3707368" y="7513923"/>
            <a:chExt cx="1305935" cy="710729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3ED34773-2585-5644-B3C5-3AFF1494D91D}"/>
                </a:ext>
              </a:extLst>
            </p:cNvPr>
            <p:cNvGrpSpPr/>
            <p:nvPr/>
          </p:nvGrpSpPr>
          <p:grpSpPr>
            <a:xfrm>
              <a:off x="3707368" y="7513923"/>
              <a:ext cx="1305935" cy="710729"/>
              <a:chOff x="4983015" y="1856913"/>
              <a:chExt cx="1464584" cy="1080830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CB060973-C9CA-D041-AC39-FBCB2D2387C8}"/>
                  </a:ext>
                </a:extLst>
              </p:cNvPr>
              <p:cNvSpPr/>
              <p:nvPr/>
            </p:nvSpPr>
            <p:spPr>
              <a:xfrm>
                <a:off x="5015218" y="1856913"/>
                <a:ext cx="1400175" cy="104055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accent6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8791F302-C7FD-1C4D-837A-3E7D7D430924}"/>
                  </a:ext>
                </a:extLst>
              </p:cNvPr>
              <p:cNvGrpSpPr/>
              <p:nvPr/>
            </p:nvGrpSpPr>
            <p:grpSpPr>
              <a:xfrm>
                <a:off x="5101864" y="1954414"/>
                <a:ext cx="335425" cy="654580"/>
                <a:chOff x="5185864" y="3090135"/>
                <a:chExt cx="335425" cy="654580"/>
              </a:xfrm>
            </p:grpSpPr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ABCFE194-8B28-A24C-AE8D-EC62CAA80FEA}"/>
                    </a:ext>
                  </a:extLst>
                </p:cNvPr>
                <p:cNvSpPr/>
                <p:nvPr/>
              </p:nvSpPr>
              <p:spPr>
                <a:xfrm>
                  <a:off x="5185865" y="3090135"/>
                  <a:ext cx="335424" cy="65458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  <p:sp>
              <p:nvSpPr>
                <p:cNvPr id="103" name="Triangle 102">
                  <a:extLst>
                    <a:ext uri="{FF2B5EF4-FFF2-40B4-BE49-F238E27FC236}">
                      <a16:creationId xmlns:a16="http://schemas.microsoft.com/office/drawing/2014/main" id="{724E51FB-9417-0D4A-B43F-B4D9658DB765}"/>
                    </a:ext>
                  </a:extLst>
                </p:cNvPr>
                <p:cNvSpPr/>
                <p:nvPr/>
              </p:nvSpPr>
              <p:spPr>
                <a:xfrm rot="5400000">
                  <a:off x="5012399" y="3370972"/>
                  <a:ext cx="462988" cy="116057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9B1A92B5-4F37-FC49-AE4C-DEAC6A1A1B11}"/>
                  </a:ext>
                </a:extLst>
              </p:cNvPr>
              <p:cNvGrpSpPr/>
              <p:nvPr/>
            </p:nvGrpSpPr>
            <p:grpSpPr>
              <a:xfrm>
                <a:off x="5568692" y="1943661"/>
                <a:ext cx="335425" cy="654580"/>
                <a:chOff x="5185864" y="3076487"/>
                <a:chExt cx="335425" cy="654580"/>
              </a:xfrm>
            </p:grpSpPr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A38A6F79-BB1D-6248-B6C9-61D134160DF1}"/>
                    </a:ext>
                  </a:extLst>
                </p:cNvPr>
                <p:cNvSpPr/>
                <p:nvPr/>
              </p:nvSpPr>
              <p:spPr>
                <a:xfrm>
                  <a:off x="5185865" y="3076487"/>
                  <a:ext cx="335424" cy="65458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  <p:sp>
              <p:nvSpPr>
                <p:cNvPr id="101" name="Triangle 100">
                  <a:extLst>
                    <a:ext uri="{FF2B5EF4-FFF2-40B4-BE49-F238E27FC236}">
                      <a16:creationId xmlns:a16="http://schemas.microsoft.com/office/drawing/2014/main" id="{1839AD3F-BDE0-D041-9F9B-9BA449C0EB0F}"/>
                    </a:ext>
                  </a:extLst>
                </p:cNvPr>
                <p:cNvSpPr/>
                <p:nvPr/>
              </p:nvSpPr>
              <p:spPr>
                <a:xfrm rot="5400000">
                  <a:off x="5012399" y="3370972"/>
                  <a:ext cx="462988" cy="116057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9843015E-C8D3-7340-96D7-47DA803C410C}"/>
                  </a:ext>
                </a:extLst>
              </p:cNvPr>
              <p:cNvGrpSpPr/>
              <p:nvPr/>
            </p:nvGrpSpPr>
            <p:grpSpPr>
              <a:xfrm>
                <a:off x="6005278" y="1954414"/>
                <a:ext cx="335425" cy="654580"/>
                <a:chOff x="5185864" y="3078560"/>
                <a:chExt cx="335425" cy="654580"/>
              </a:xfrm>
            </p:grpSpPr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1EFF7FDE-CE21-A244-B0F3-5AE6DCE0F0F6}"/>
                    </a:ext>
                  </a:extLst>
                </p:cNvPr>
                <p:cNvSpPr/>
                <p:nvPr/>
              </p:nvSpPr>
              <p:spPr>
                <a:xfrm>
                  <a:off x="5185865" y="3078560"/>
                  <a:ext cx="335424" cy="65458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 dirty="0"/>
                </a:p>
              </p:txBody>
            </p:sp>
            <p:sp>
              <p:nvSpPr>
                <p:cNvPr id="99" name="Triangle 98">
                  <a:extLst>
                    <a:ext uri="{FF2B5EF4-FFF2-40B4-BE49-F238E27FC236}">
                      <a16:creationId xmlns:a16="http://schemas.microsoft.com/office/drawing/2014/main" id="{6C5ACACF-34B6-3549-AA2E-B1DFE9CBE329}"/>
                    </a:ext>
                  </a:extLst>
                </p:cNvPr>
                <p:cNvSpPr/>
                <p:nvPr/>
              </p:nvSpPr>
              <p:spPr>
                <a:xfrm rot="5400000">
                  <a:off x="5012399" y="3370972"/>
                  <a:ext cx="462988" cy="116057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</p:grp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10FD6B26-1F95-4D49-AC32-4FF765BA3A80}"/>
                  </a:ext>
                </a:extLst>
              </p:cNvPr>
              <p:cNvSpPr txBox="1"/>
              <p:nvPr/>
            </p:nvSpPr>
            <p:spPr>
              <a:xfrm>
                <a:off x="4983015" y="2516501"/>
                <a:ext cx="1464584" cy="4212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Forwarding Buffer</a:t>
                </a:r>
              </a:p>
            </p:txBody>
          </p:sp>
        </p:grp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4BCF828-B945-F64F-BBFA-60AE2F5698EC}"/>
                </a:ext>
              </a:extLst>
            </p:cNvPr>
            <p:cNvSpPr/>
            <p:nvPr/>
          </p:nvSpPr>
          <p:spPr>
            <a:xfrm>
              <a:off x="3828970" y="7682422"/>
              <a:ext cx="228600" cy="2286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v0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1CACCED-6E22-724E-8F67-23E67D707DC6}"/>
              </a:ext>
            </a:extLst>
          </p:cNvPr>
          <p:cNvGrpSpPr/>
          <p:nvPr/>
        </p:nvGrpSpPr>
        <p:grpSpPr>
          <a:xfrm>
            <a:off x="10859614" y="8577279"/>
            <a:ext cx="1305935" cy="710730"/>
            <a:chOff x="3707366" y="8931512"/>
            <a:chExt cx="1305935" cy="710730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AFE36259-E570-744D-A4A7-55AF94792A07}"/>
                </a:ext>
              </a:extLst>
            </p:cNvPr>
            <p:cNvGrpSpPr/>
            <p:nvPr/>
          </p:nvGrpSpPr>
          <p:grpSpPr>
            <a:xfrm>
              <a:off x="3707366" y="8931512"/>
              <a:ext cx="1305935" cy="710730"/>
              <a:chOff x="4983015" y="1856912"/>
              <a:chExt cx="1464584" cy="1080831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F8738D7C-8E9F-4645-9237-02B0CFB7F5D3}"/>
                  </a:ext>
                </a:extLst>
              </p:cNvPr>
              <p:cNvSpPr/>
              <p:nvPr/>
            </p:nvSpPr>
            <p:spPr>
              <a:xfrm>
                <a:off x="5015218" y="1856912"/>
                <a:ext cx="1400175" cy="104055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accent6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A64BE0BE-D429-0A4C-B040-679E4DDF58D4}"/>
                  </a:ext>
                </a:extLst>
              </p:cNvPr>
              <p:cNvGrpSpPr/>
              <p:nvPr/>
            </p:nvGrpSpPr>
            <p:grpSpPr>
              <a:xfrm>
                <a:off x="5101864" y="1954414"/>
                <a:ext cx="335425" cy="654580"/>
                <a:chOff x="5185864" y="3090135"/>
                <a:chExt cx="335425" cy="654580"/>
              </a:xfrm>
            </p:grpSpPr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A7FDCCEF-53F5-A147-8705-1582C586C212}"/>
                    </a:ext>
                  </a:extLst>
                </p:cNvPr>
                <p:cNvSpPr/>
                <p:nvPr/>
              </p:nvSpPr>
              <p:spPr>
                <a:xfrm>
                  <a:off x="5185865" y="3090135"/>
                  <a:ext cx="335424" cy="65458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  <p:sp>
              <p:nvSpPr>
                <p:cNvPr id="118" name="Triangle 117">
                  <a:extLst>
                    <a:ext uri="{FF2B5EF4-FFF2-40B4-BE49-F238E27FC236}">
                      <a16:creationId xmlns:a16="http://schemas.microsoft.com/office/drawing/2014/main" id="{B8F3C0AD-CAE8-6F4E-B811-A3202C6AE017}"/>
                    </a:ext>
                  </a:extLst>
                </p:cNvPr>
                <p:cNvSpPr/>
                <p:nvPr/>
              </p:nvSpPr>
              <p:spPr>
                <a:xfrm rot="5400000">
                  <a:off x="5012399" y="3370972"/>
                  <a:ext cx="462988" cy="116057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</p:grp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018B7D29-368C-3846-8C56-1474688B336D}"/>
                  </a:ext>
                </a:extLst>
              </p:cNvPr>
              <p:cNvGrpSpPr/>
              <p:nvPr/>
            </p:nvGrpSpPr>
            <p:grpSpPr>
              <a:xfrm>
                <a:off x="5568692" y="1943661"/>
                <a:ext cx="335425" cy="654580"/>
                <a:chOff x="5185864" y="3076487"/>
                <a:chExt cx="335425" cy="654580"/>
              </a:xfrm>
            </p:grpSpPr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62BF61B2-3EC1-D34F-9272-1B7249C4CEEF}"/>
                    </a:ext>
                  </a:extLst>
                </p:cNvPr>
                <p:cNvSpPr/>
                <p:nvPr/>
              </p:nvSpPr>
              <p:spPr>
                <a:xfrm>
                  <a:off x="5185865" y="3076487"/>
                  <a:ext cx="335424" cy="65458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  <p:sp>
              <p:nvSpPr>
                <p:cNvPr id="116" name="Triangle 115">
                  <a:extLst>
                    <a:ext uri="{FF2B5EF4-FFF2-40B4-BE49-F238E27FC236}">
                      <a16:creationId xmlns:a16="http://schemas.microsoft.com/office/drawing/2014/main" id="{45D624C0-0449-0A4A-AC43-FDE7B62EC9DA}"/>
                    </a:ext>
                  </a:extLst>
                </p:cNvPr>
                <p:cNvSpPr/>
                <p:nvPr/>
              </p:nvSpPr>
              <p:spPr>
                <a:xfrm rot="5400000">
                  <a:off x="5012399" y="3370972"/>
                  <a:ext cx="462988" cy="116057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</p:grp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61C2A9E2-D952-BC4D-9FC9-DCAB5B046B74}"/>
                  </a:ext>
                </a:extLst>
              </p:cNvPr>
              <p:cNvGrpSpPr/>
              <p:nvPr/>
            </p:nvGrpSpPr>
            <p:grpSpPr>
              <a:xfrm>
                <a:off x="6005278" y="1954414"/>
                <a:ext cx="335425" cy="654580"/>
                <a:chOff x="5185864" y="3078560"/>
                <a:chExt cx="335425" cy="654580"/>
              </a:xfrm>
            </p:grpSpPr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F0FF3088-2FB6-F048-A6FF-FCBF619DFF53}"/>
                    </a:ext>
                  </a:extLst>
                </p:cNvPr>
                <p:cNvSpPr/>
                <p:nvPr/>
              </p:nvSpPr>
              <p:spPr>
                <a:xfrm>
                  <a:off x="5185865" y="3078560"/>
                  <a:ext cx="335424" cy="65458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 dirty="0"/>
                </a:p>
              </p:txBody>
            </p:sp>
            <p:sp>
              <p:nvSpPr>
                <p:cNvPr id="114" name="Triangle 113">
                  <a:extLst>
                    <a:ext uri="{FF2B5EF4-FFF2-40B4-BE49-F238E27FC236}">
                      <a16:creationId xmlns:a16="http://schemas.microsoft.com/office/drawing/2014/main" id="{CA530FFF-5303-7643-B324-68E7CAD6DB39}"/>
                    </a:ext>
                  </a:extLst>
                </p:cNvPr>
                <p:cNvSpPr/>
                <p:nvPr/>
              </p:nvSpPr>
              <p:spPr>
                <a:xfrm rot="5400000">
                  <a:off x="5012399" y="3370972"/>
                  <a:ext cx="462988" cy="116057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</p:grp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76E288A4-7306-1549-92A0-CFBCF6C0FCEF}"/>
                  </a:ext>
                </a:extLst>
              </p:cNvPr>
              <p:cNvSpPr txBox="1"/>
              <p:nvPr/>
            </p:nvSpPr>
            <p:spPr>
              <a:xfrm>
                <a:off x="4983015" y="2516501"/>
                <a:ext cx="1464584" cy="4212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Forwarding Buffer</a:t>
                </a:r>
              </a:p>
            </p:txBody>
          </p:sp>
        </p:grp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01BC4196-B328-B749-9C41-F74E090E1C21}"/>
                </a:ext>
              </a:extLst>
            </p:cNvPr>
            <p:cNvSpPr/>
            <p:nvPr/>
          </p:nvSpPr>
          <p:spPr>
            <a:xfrm>
              <a:off x="3820950" y="9118187"/>
              <a:ext cx="228600" cy="2286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v0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2C69868D-2DC4-984D-82B1-43E31F7F9EA3}"/>
                </a:ext>
              </a:extLst>
            </p:cNvPr>
            <p:cNvSpPr/>
            <p:nvPr/>
          </p:nvSpPr>
          <p:spPr>
            <a:xfrm>
              <a:off x="4238042" y="9118191"/>
              <a:ext cx="228600" cy="2286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v1</a:t>
              </a:r>
            </a:p>
          </p:txBody>
        </p:sp>
      </p:grp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54662129-2451-614E-B382-79B542AF21CE}"/>
              </a:ext>
            </a:extLst>
          </p:cNvPr>
          <p:cNvCxnSpPr>
            <a:cxnSpLocks/>
          </p:cNvCxnSpPr>
          <p:nvPr/>
        </p:nvCxnSpPr>
        <p:spPr>
          <a:xfrm>
            <a:off x="9878628" y="5454808"/>
            <a:ext cx="1522" cy="7112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94EA4F5-BD4E-2445-96E9-15BA09938A5A}"/>
              </a:ext>
            </a:extLst>
          </p:cNvPr>
          <p:cNvSpPr/>
          <p:nvPr/>
        </p:nvSpPr>
        <p:spPr>
          <a:xfrm>
            <a:off x="9707941" y="5624356"/>
            <a:ext cx="365760" cy="365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a[1]</a:t>
            </a:r>
          </a:p>
        </p:txBody>
      </p:sp>
      <p:sp>
        <p:nvSpPr>
          <p:cNvPr id="121" name="Freeform 120">
            <a:extLst>
              <a:ext uri="{FF2B5EF4-FFF2-40B4-BE49-F238E27FC236}">
                <a16:creationId xmlns:a16="http://schemas.microsoft.com/office/drawing/2014/main" id="{5354835E-25F1-BA45-B348-CA327F34CE67}"/>
              </a:ext>
            </a:extLst>
          </p:cNvPr>
          <p:cNvSpPr/>
          <p:nvPr/>
        </p:nvSpPr>
        <p:spPr>
          <a:xfrm>
            <a:off x="5900810" y="5810050"/>
            <a:ext cx="3712479" cy="3920982"/>
          </a:xfrm>
          <a:custGeom>
            <a:avLst/>
            <a:gdLst>
              <a:gd name="connsiteX0" fmla="*/ 0 w 3671887"/>
              <a:gd name="connsiteY0" fmla="*/ 3376800 h 3920982"/>
              <a:gd name="connsiteX1" fmla="*/ 1443037 w 3671887"/>
              <a:gd name="connsiteY1" fmla="*/ 3919725 h 3920982"/>
              <a:gd name="connsiteX2" fmla="*/ 2728912 w 3671887"/>
              <a:gd name="connsiteY2" fmla="*/ 3405375 h 3920982"/>
              <a:gd name="connsiteX3" fmla="*/ 2857500 w 3671887"/>
              <a:gd name="connsiteY3" fmla="*/ 705038 h 3920982"/>
              <a:gd name="connsiteX4" fmla="*/ 3243262 w 3671887"/>
              <a:gd name="connsiteY4" fmla="*/ 4950 h 3920982"/>
              <a:gd name="connsiteX5" fmla="*/ 3671887 w 3671887"/>
              <a:gd name="connsiteY5" fmla="*/ 447863 h 3920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71887" h="3920982">
                <a:moveTo>
                  <a:pt x="0" y="3376800"/>
                </a:moveTo>
                <a:cubicBezTo>
                  <a:pt x="494109" y="3645881"/>
                  <a:pt x="988218" y="3914963"/>
                  <a:pt x="1443037" y="3919725"/>
                </a:cubicBezTo>
                <a:cubicBezTo>
                  <a:pt x="1897856" y="3924487"/>
                  <a:pt x="2493168" y="3941156"/>
                  <a:pt x="2728912" y="3405375"/>
                </a:cubicBezTo>
                <a:cubicBezTo>
                  <a:pt x="2964656" y="2869594"/>
                  <a:pt x="2771775" y="1271775"/>
                  <a:pt x="2857500" y="705038"/>
                </a:cubicBezTo>
                <a:cubicBezTo>
                  <a:pt x="2943225" y="138300"/>
                  <a:pt x="3107531" y="47812"/>
                  <a:pt x="3243262" y="4950"/>
                </a:cubicBezTo>
                <a:cubicBezTo>
                  <a:pt x="3378993" y="-37913"/>
                  <a:pt x="3525440" y="204975"/>
                  <a:pt x="3671887" y="447863"/>
                </a:cubicBezTo>
              </a:path>
            </a:pathLst>
          </a:custGeom>
          <a:noFill/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2" name="Freeform 121">
            <a:extLst>
              <a:ext uri="{FF2B5EF4-FFF2-40B4-BE49-F238E27FC236}">
                <a16:creationId xmlns:a16="http://schemas.microsoft.com/office/drawing/2014/main" id="{C92D5765-9F4F-C540-B0E3-9F270C3505A8}"/>
              </a:ext>
            </a:extLst>
          </p:cNvPr>
          <p:cNvSpPr/>
          <p:nvPr/>
        </p:nvSpPr>
        <p:spPr>
          <a:xfrm flipH="1">
            <a:off x="6003824" y="7609721"/>
            <a:ext cx="498874" cy="2391573"/>
          </a:xfrm>
          <a:custGeom>
            <a:avLst/>
            <a:gdLst>
              <a:gd name="connsiteX0" fmla="*/ 629924 w 629924"/>
              <a:gd name="connsiteY0" fmla="*/ 0 h 1625600"/>
              <a:gd name="connsiteX1" fmla="*/ 4 w 629924"/>
              <a:gd name="connsiteY1" fmla="*/ 640080 h 1625600"/>
              <a:gd name="connsiteX2" fmla="*/ 619764 w 629924"/>
              <a:gd name="connsiteY2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924" h="1625600">
                <a:moveTo>
                  <a:pt x="629924" y="0"/>
                </a:moveTo>
                <a:cubicBezTo>
                  <a:pt x="315810" y="184573"/>
                  <a:pt x="1697" y="369147"/>
                  <a:pt x="4" y="640080"/>
                </a:cubicBezTo>
                <a:cubicBezTo>
                  <a:pt x="-1689" y="911013"/>
                  <a:pt x="513084" y="1456267"/>
                  <a:pt x="619764" y="1625600"/>
                </a:cubicBezTo>
              </a:path>
            </a:pathLst>
          </a:custGeom>
          <a:noFill/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BA39968-20FA-DC46-B79D-96EAECEABA51}"/>
              </a:ext>
            </a:extLst>
          </p:cNvPr>
          <p:cNvSpPr/>
          <p:nvPr/>
        </p:nvSpPr>
        <p:spPr>
          <a:xfrm>
            <a:off x="6250765" y="7908134"/>
            <a:ext cx="365760" cy="365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F1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36E67363-A1CB-A045-95DB-4C0C84478DD2}"/>
              </a:ext>
            </a:extLst>
          </p:cNvPr>
          <p:cNvSpPr/>
          <p:nvPr/>
        </p:nvSpPr>
        <p:spPr>
          <a:xfrm>
            <a:off x="5348874" y="8582385"/>
            <a:ext cx="685801" cy="685801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+[0]</a:t>
            </a:r>
          </a:p>
        </p:txBody>
      </p:sp>
      <p:sp>
        <p:nvSpPr>
          <p:cNvPr id="125" name="Freeform 124">
            <a:extLst>
              <a:ext uri="{FF2B5EF4-FFF2-40B4-BE49-F238E27FC236}">
                <a16:creationId xmlns:a16="http://schemas.microsoft.com/office/drawing/2014/main" id="{C013007C-B221-564A-A02E-0736A2998ADE}"/>
              </a:ext>
            </a:extLst>
          </p:cNvPr>
          <p:cNvSpPr/>
          <p:nvPr/>
        </p:nvSpPr>
        <p:spPr>
          <a:xfrm rot="21343061">
            <a:off x="8908327" y="6575141"/>
            <a:ext cx="769425" cy="3476583"/>
          </a:xfrm>
          <a:custGeom>
            <a:avLst/>
            <a:gdLst>
              <a:gd name="connsiteX0" fmla="*/ 629924 w 629924"/>
              <a:gd name="connsiteY0" fmla="*/ 0 h 1625600"/>
              <a:gd name="connsiteX1" fmla="*/ 4 w 629924"/>
              <a:gd name="connsiteY1" fmla="*/ 640080 h 1625600"/>
              <a:gd name="connsiteX2" fmla="*/ 619764 w 629924"/>
              <a:gd name="connsiteY2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924" h="1625600">
                <a:moveTo>
                  <a:pt x="629924" y="0"/>
                </a:moveTo>
                <a:cubicBezTo>
                  <a:pt x="315810" y="184573"/>
                  <a:pt x="1697" y="369147"/>
                  <a:pt x="4" y="640080"/>
                </a:cubicBezTo>
                <a:cubicBezTo>
                  <a:pt x="-1689" y="911013"/>
                  <a:pt x="513084" y="1456267"/>
                  <a:pt x="619764" y="1625600"/>
                </a:cubicBezTo>
              </a:path>
            </a:pathLst>
          </a:custGeom>
          <a:noFill/>
          <a:ln w="38100">
            <a:solidFill>
              <a:schemeClr val="accent1">
                <a:lumMod val="40000"/>
                <a:lumOff val="60000"/>
              </a:schemeClr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91360A5-FFD6-0145-AC04-DAAF6FA7BD88}"/>
              </a:ext>
            </a:extLst>
          </p:cNvPr>
          <p:cNvSpPr/>
          <p:nvPr/>
        </p:nvSpPr>
        <p:spPr>
          <a:xfrm>
            <a:off x="9012572" y="7270806"/>
            <a:ext cx="365760" cy="365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F0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890EC039-5C8E-7343-950D-F79089427D19}"/>
              </a:ext>
            </a:extLst>
          </p:cNvPr>
          <p:cNvSpPr/>
          <p:nvPr/>
        </p:nvSpPr>
        <p:spPr>
          <a:xfrm>
            <a:off x="9007187" y="8664578"/>
            <a:ext cx="365760" cy="365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F0</a:t>
            </a:r>
          </a:p>
        </p:txBody>
      </p:sp>
      <p:sp>
        <p:nvSpPr>
          <p:cNvPr id="128" name="Multiply 127">
            <a:extLst>
              <a:ext uri="{FF2B5EF4-FFF2-40B4-BE49-F238E27FC236}">
                <a16:creationId xmlns:a16="http://schemas.microsoft.com/office/drawing/2014/main" id="{FD78141E-7E35-F246-BEDC-BD643A6D7914}"/>
              </a:ext>
            </a:extLst>
          </p:cNvPr>
          <p:cNvSpPr/>
          <p:nvPr/>
        </p:nvSpPr>
        <p:spPr>
          <a:xfrm>
            <a:off x="8886897" y="8559918"/>
            <a:ext cx="602489" cy="586625"/>
          </a:xfrm>
          <a:prstGeom prst="mathMultiply">
            <a:avLst>
              <a:gd name="adj1" fmla="val 872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68C5E3A-1FCD-0841-BDE9-8F40D3ECD843}"/>
              </a:ext>
            </a:extLst>
          </p:cNvPr>
          <p:cNvSpPr/>
          <p:nvPr/>
        </p:nvSpPr>
        <p:spPr>
          <a:xfrm>
            <a:off x="4787486" y="8664564"/>
            <a:ext cx="365760" cy="365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F0</a:t>
            </a:r>
          </a:p>
        </p:txBody>
      </p:sp>
      <p:sp>
        <p:nvSpPr>
          <p:cNvPr id="130" name="Multiply 129">
            <a:extLst>
              <a:ext uri="{FF2B5EF4-FFF2-40B4-BE49-F238E27FC236}">
                <a16:creationId xmlns:a16="http://schemas.microsoft.com/office/drawing/2014/main" id="{12239558-4908-8145-8A3F-2132796C3E4F}"/>
              </a:ext>
            </a:extLst>
          </p:cNvPr>
          <p:cNvSpPr/>
          <p:nvPr/>
        </p:nvSpPr>
        <p:spPr>
          <a:xfrm>
            <a:off x="4667196" y="8559904"/>
            <a:ext cx="602489" cy="586625"/>
          </a:xfrm>
          <a:prstGeom prst="mathMultiply">
            <a:avLst>
              <a:gd name="adj1" fmla="val 872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0A7EDDB-6B64-C54C-912B-6CE7EA9D26C1}"/>
              </a:ext>
            </a:extLst>
          </p:cNvPr>
          <p:cNvSpPr txBox="1"/>
          <p:nvPr/>
        </p:nvSpPr>
        <p:spPr>
          <a:xfrm>
            <a:off x="4568998" y="10216876"/>
            <a:ext cx="2177520" cy="64633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Dead values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eliminate RF writes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79E8355-AF4C-8C46-A6CC-22EC25B4A7FD}"/>
              </a:ext>
            </a:extLst>
          </p:cNvPr>
          <p:cNvCxnSpPr>
            <a:cxnSpLocks/>
          </p:cNvCxnSpPr>
          <p:nvPr/>
        </p:nvCxnSpPr>
        <p:spPr>
          <a:xfrm flipH="1" flipV="1">
            <a:off x="10056883" y="8345374"/>
            <a:ext cx="792610" cy="12782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E861B220-30C0-B14C-AAE6-2C2C243A965F}"/>
              </a:ext>
            </a:extLst>
          </p:cNvPr>
          <p:cNvCxnSpPr>
            <a:cxnSpLocks/>
            <a:endCxn id="129" idx="2"/>
          </p:cNvCxnSpPr>
          <p:nvPr/>
        </p:nvCxnSpPr>
        <p:spPr>
          <a:xfrm flipH="1" flipV="1">
            <a:off x="4970367" y="9030324"/>
            <a:ext cx="71263" cy="11865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223519FA-EBFD-A049-8ABE-D5B1139CBD67}"/>
              </a:ext>
            </a:extLst>
          </p:cNvPr>
          <p:cNvSpPr txBox="1"/>
          <p:nvPr/>
        </p:nvSpPr>
        <p:spPr>
          <a:xfrm>
            <a:off x="3970241" y="5160752"/>
            <a:ext cx="8610842" cy="369332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bg1">
                <a:lumMod val="50000"/>
                <a:alpha val="42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Cache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2B846EC-BD03-5647-B84C-53340A3AC51B}"/>
              </a:ext>
            </a:extLst>
          </p:cNvPr>
          <p:cNvSpPr txBox="1"/>
          <p:nvPr/>
        </p:nvSpPr>
        <p:spPr>
          <a:xfrm>
            <a:off x="10813016" y="9579380"/>
            <a:ext cx="1568434" cy="92333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Forwarding eliminates RF reads</a:t>
            </a:r>
          </a:p>
        </p:txBody>
      </p:sp>
    </p:spTree>
    <p:extLst>
      <p:ext uri="{BB962C8B-B14F-4D97-AF65-F5344CB8AC3E}">
        <p14:creationId xmlns:p14="http://schemas.microsoft.com/office/powerpoint/2010/main" val="398350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3148</TotalTime>
  <Words>1293</Words>
  <Application>Microsoft Macintosh PowerPoint</Application>
  <PresentationFormat>Custom</PresentationFormat>
  <Paragraphs>702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ggobiesk</dc:creator>
  <cp:lastModifiedBy>Graham Gobieski</cp:lastModifiedBy>
  <cp:revision>172</cp:revision>
  <cp:lastPrinted>2019-08-31T19:20:41Z</cp:lastPrinted>
  <dcterms:created xsi:type="dcterms:W3CDTF">2019-04-02T01:31:51Z</dcterms:created>
  <dcterms:modified xsi:type="dcterms:W3CDTF">2022-05-18T18:27:17Z</dcterms:modified>
</cp:coreProperties>
</file>