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Lst>
  <p:notesMasterIdLst>
    <p:notesMasterId r:id="rId8"/>
  </p:notesMasterIdLst>
  <p:handoutMasterIdLst>
    <p:handoutMasterId r:id="rId33"/>
  </p:handoutMasterIdLst>
  <p:sldIdLst>
    <p:sldId id="410" r:id="rId4"/>
    <p:sldId id="409" r:id="rId5"/>
    <p:sldId id="412" r:id="rId6"/>
    <p:sldId id="610" r:id="rId7"/>
    <p:sldId id="611" r:id="rId9"/>
    <p:sldId id="612" r:id="rId10"/>
    <p:sldId id="613" r:id="rId11"/>
    <p:sldId id="614" r:id="rId12"/>
    <p:sldId id="657" r:id="rId13"/>
    <p:sldId id="616" r:id="rId14"/>
    <p:sldId id="617" r:id="rId15"/>
    <p:sldId id="618" r:id="rId16"/>
    <p:sldId id="619" r:id="rId17"/>
    <p:sldId id="658" r:id="rId18"/>
    <p:sldId id="621" r:id="rId19"/>
    <p:sldId id="622" r:id="rId20"/>
    <p:sldId id="623" r:id="rId21"/>
    <p:sldId id="659" r:id="rId22"/>
    <p:sldId id="625" r:id="rId23"/>
    <p:sldId id="626" r:id="rId24"/>
    <p:sldId id="627" r:id="rId25"/>
    <p:sldId id="660" r:id="rId26"/>
    <p:sldId id="629" r:id="rId27"/>
    <p:sldId id="630" r:id="rId28"/>
    <p:sldId id="631" r:id="rId29"/>
    <p:sldId id="632" r:id="rId30"/>
    <p:sldId id="633" r:id="rId31"/>
    <p:sldId id="661" r:id="rId32"/>
  </p:sldIdLst>
  <p:sldSz cx="12198350" cy="6858000"/>
  <p:notesSz cx="6858000" cy="9144000"/>
  <p:custDataLst>
    <p:tags r:id="rId37"/>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D1C9"/>
    <a:srgbClr val="ADBCBE"/>
    <a:srgbClr val="E1D1C2"/>
    <a:srgbClr val="F2F2F2"/>
    <a:srgbClr val="DD7F7F"/>
    <a:srgbClr val="0067AC"/>
    <a:srgbClr val="FDF9EA"/>
    <a:srgbClr val="F8F8F8"/>
    <a:srgbClr val="781E19"/>
    <a:srgbClr val="A9BE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36" autoAdjust="0"/>
    <p:restoredTop sz="49635" autoAdjust="0"/>
  </p:normalViewPr>
  <p:slideViewPr>
    <p:cSldViewPr snapToObjects="1">
      <p:cViewPr varScale="1">
        <p:scale>
          <a:sx n="80" d="100"/>
          <a:sy n="80" d="100"/>
        </p:scale>
        <p:origin x="120" y="798"/>
      </p:cViewPr>
      <p:guideLst>
        <p:guide orient="horz" pos="2142"/>
        <p:guide pos="384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Objects="1">
      <p:cViewPr varScale="1">
        <p:scale>
          <a:sx n="87" d="100"/>
          <a:sy n="87" d="100"/>
        </p:scale>
        <p:origin x="294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7" Type="http://schemas.openxmlformats.org/officeDocument/2006/relationships/tags" Target="tags/tag14.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A66804-583B-42BE-962B-441699487C40}"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20FDFD-A5D4-42F3-BCC8-12887DAA73C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B9EEDA17-7CE7-49CA-897E-A1888A19DA62}" type="datetimeFigureOut">
              <a:rPr lang="zh-CN" altLang="en-US"/>
            </a:fld>
            <a:endParaRPr lang="en-US"/>
          </a:p>
        </p:txBody>
      </p:sp>
      <p:sp>
        <p:nvSpPr>
          <p:cNvPr id="3076" name="Rectangle 4"/>
          <p:cNvSpPr>
            <a:spLocks noGrp="1" noRot="1" noChangeAspect="1" noChangeArrowheads="1"/>
          </p:cNvSpPr>
          <p:nvPr>
            <p:ph type="sldImg" idx="2"/>
          </p:nvPr>
        </p:nvSpPr>
        <p:spPr bwMode="auto">
          <a:xfrm>
            <a:off x="379413" y="685800"/>
            <a:ext cx="609917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CE1689F0-D8FB-450F-A36F-553F26501FEE}" type="slidenum">
              <a:rPr lang="zh-CN" alt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矩形 2"/>
          <p:cNvSpPr/>
          <p:nvPr userDrawn="1"/>
        </p:nvSpPr>
        <p:spPr>
          <a:xfrm>
            <a:off x="247650" y="190500"/>
            <a:ext cx="11587480" cy="6354445"/>
          </a:xfrm>
          <a:prstGeom prst="rect">
            <a:avLst/>
          </a:prstGeom>
          <a:noFill/>
          <a:ln>
            <a:solidFill>
              <a:srgbClr val="91A5A7"/>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374650" y="317500"/>
            <a:ext cx="11587480" cy="6354445"/>
          </a:xfrm>
          <a:prstGeom prst="rect">
            <a:avLst/>
          </a:prstGeom>
          <a:noFill/>
          <a:ln>
            <a:solidFill>
              <a:srgbClr val="91A5A7"/>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6CCE0D6-0668-4AE9-85C6-3CE008337E6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40E579-6F81-481A-B4D0-0DDC62EAB53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6CCE0D6-0668-4AE9-85C6-3CE008337E6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40E579-6F81-481A-B4D0-0DDC62EAB53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5412"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6363" y="987425"/>
            <a:ext cx="617537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5412"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6CCE0D6-0668-4AE9-85C6-3CE008337E6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40E579-6F81-481A-B4D0-0DDC62EAB53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5412"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6363" y="987425"/>
            <a:ext cx="617537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5412"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6CCE0D6-0668-4AE9-85C6-3CE008337E6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40E579-6F81-481A-B4D0-0DDC62EAB53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6CCE0D6-0668-4AE9-85C6-3CE008337E6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40E579-6F81-481A-B4D0-0DDC62EAB53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9663" y="365125"/>
            <a:ext cx="2630487"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9063"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6CCE0D6-0668-4AE9-85C6-3CE008337E6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40E579-6F81-481A-B4D0-0DDC62EAB53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9424" y="914400"/>
            <a:ext cx="9804304"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9424" y="3560400"/>
            <a:ext cx="9804304"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5588" y="1122363"/>
            <a:ext cx="9148762"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5588" y="3602038"/>
            <a:ext cx="91487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6CCE0D6-0668-4AE9-85C6-3CE008337E6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40E579-6F81-481A-B4D0-0DDC62EAB53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6CCE0D6-0668-4AE9-85C6-3CE008337E6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40E579-6F81-481A-B4D0-0DDC62EAB53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2195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2195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6CCE0D6-0668-4AE9-85C6-3CE008337E6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40E579-6F81-481A-B4D0-0DDC62EAB53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4775"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5375" y="1825625"/>
            <a:ext cx="5184775"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A6CCE0D6-0668-4AE9-85C6-3CE008337E6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40E579-6F81-481A-B4D0-0DDC62EAB53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2195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6096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60962"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5375" y="1681163"/>
            <a:ext cx="518636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5375" y="2505075"/>
            <a:ext cx="5186363"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A6CCE0D6-0668-4AE9-85C6-3CE008337E6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40E579-6F81-481A-B4D0-0DDC62EAB53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slideLayout" Target="../slideLayouts/slideLayout12.xml"/><Relationship Id="rId7" Type="http://schemas.openxmlformats.org/officeDocument/2006/relationships/slideLayout" Target="../slideLayouts/slideLayout11.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2" Type="http://schemas.openxmlformats.org/officeDocument/2006/relationships/theme" Target="../theme/theme2.xml"/><Relationship Id="rId11" Type="http://schemas.openxmlformats.org/officeDocument/2006/relationships/slideLayout" Target="../slideLayouts/slideLayout15.xml"/><Relationship Id="rId10" Type="http://schemas.openxmlformats.org/officeDocument/2006/relationships/slideLayout" Target="../slideLayouts/slideLayout14.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2F2F2"/>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txStyles>
    <p:titleStyle>
      <a:lvl1pPr algn="l" rtl="0" fontAlgn="base">
        <a:spcBef>
          <a:spcPct val="0"/>
        </a:spcBef>
        <a:spcAft>
          <a:spcPct val="0"/>
        </a:spcAft>
        <a:defRPr sz="2400">
          <a:solidFill>
            <a:schemeClr val="bg1"/>
          </a:solidFill>
          <a:latin typeface="+mj-lt"/>
          <a:ea typeface="字魂5号-无外润黑体" panose="00000500000000000000" pitchFamily="2" charset="-122"/>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fontAlgn="base">
        <a:spcBef>
          <a:spcPct val="20000"/>
        </a:spcBef>
        <a:spcAft>
          <a:spcPct val="0"/>
        </a:spcAft>
        <a:buChar char="•"/>
        <a:defRPr sz="2000">
          <a:solidFill>
            <a:schemeClr val="accent1"/>
          </a:solidFill>
          <a:latin typeface="+mn-lt"/>
          <a:ea typeface="字魂5号-无外润黑体" panose="00000500000000000000" pitchFamily="2" charset="-122"/>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2195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2195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478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CCE0D6-0668-4AE9-85C6-3CE008337E62}" type="datetimeFigureOut">
              <a:rPr lang="zh-CN" altLang="en-US" smtClean="0"/>
            </a:fld>
            <a:endParaRPr lang="zh-CN" altLang="en-US"/>
          </a:p>
        </p:txBody>
      </p:sp>
      <p:sp>
        <p:nvSpPr>
          <p:cNvPr id="5" name="页脚占位符 4"/>
          <p:cNvSpPr>
            <a:spLocks noGrp="1"/>
          </p:cNvSpPr>
          <p:nvPr>
            <p:ph type="ftr" sz="quarter" idx="3"/>
          </p:nvPr>
        </p:nvSpPr>
        <p:spPr>
          <a:xfrm>
            <a:off x="4040188" y="6356350"/>
            <a:ext cx="41179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5363" y="6356350"/>
            <a:ext cx="274478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40E579-6F81-481A-B4D0-0DDC62EAB53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椭圆 15"/>
          <p:cNvSpPr/>
          <p:nvPr/>
        </p:nvSpPr>
        <p:spPr>
          <a:xfrm>
            <a:off x="595631" y="2339341"/>
            <a:ext cx="857885" cy="857885"/>
          </a:xfrm>
          <a:prstGeom prst="ellipse">
            <a:avLst/>
          </a:prstGeom>
          <a:solidFill>
            <a:srgbClr val="E9D1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442576" y="2501901"/>
            <a:ext cx="1086485" cy="1086485"/>
          </a:xfrm>
          <a:prstGeom prst="ellipse">
            <a:avLst/>
          </a:prstGeom>
          <a:solidFill>
            <a:srgbClr val="E1D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rot="20880000" flipH="1">
            <a:off x="-663575" y="2053590"/>
            <a:ext cx="13097510" cy="1624330"/>
            <a:chOff x="-586" y="4212"/>
            <a:chExt cx="20626" cy="2558"/>
          </a:xfrm>
          <a:solidFill>
            <a:srgbClr val="B8D1C4"/>
          </a:solidFill>
        </p:grpSpPr>
        <p:sp>
          <p:nvSpPr>
            <p:cNvPr id="2" name="矩形 1"/>
            <p:cNvSpPr/>
            <p:nvPr/>
          </p:nvSpPr>
          <p:spPr>
            <a:xfrm rot="21240000">
              <a:off x="-586" y="5222"/>
              <a:ext cx="20626" cy="4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1240000" flipV="1">
              <a:off x="-369" y="6686"/>
              <a:ext cx="5200" cy="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rot="21240000" flipV="1">
              <a:off x="-361" y="5889"/>
              <a:ext cx="2268" cy="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rot="21240000" flipV="1">
              <a:off x="14306" y="4212"/>
              <a:ext cx="5200" cy="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rot="21240000" flipV="1">
              <a:off x="17230" y="5013"/>
              <a:ext cx="2268" cy="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圆角矩形 17"/>
          <p:cNvSpPr/>
          <p:nvPr/>
        </p:nvSpPr>
        <p:spPr>
          <a:xfrm>
            <a:off x="5396865" y="4529455"/>
            <a:ext cx="1404620" cy="309880"/>
          </a:xfrm>
          <a:prstGeom prst="roundRect">
            <a:avLst/>
          </a:prstGeom>
          <a:solidFill>
            <a:srgbClr val="ADB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a:latin typeface="优设好身体" panose="00020600040101010101" charset="-122"/>
                <a:ea typeface="优设好身体" panose="00020600040101010101" charset="-122"/>
              </a:rPr>
              <a:t>答辩人：</a:t>
            </a:r>
            <a:r>
              <a:rPr lang="en-US" altLang="zh-CN" sz="1500" dirty="0">
                <a:latin typeface="优设好身体" panose="00020600040101010101" charset="-122"/>
                <a:ea typeface="优设好身体" panose="00020600040101010101" charset="-122"/>
              </a:rPr>
              <a:t>XXX</a:t>
            </a:r>
            <a:endParaRPr lang="zh-CN" altLang="en-US" sz="1500" dirty="0">
              <a:latin typeface="优设好身体" panose="00020600040101010101" charset="-122"/>
              <a:ea typeface="优设好身体" panose="00020600040101010101" charset="-122"/>
            </a:endParaRPr>
          </a:p>
        </p:txBody>
      </p:sp>
      <p:sp>
        <p:nvSpPr>
          <p:cNvPr id="15" name="文本框 14"/>
          <p:cNvSpPr txBox="1"/>
          <p:nvPr/>
        </p:nvSpPr>
        <p:spPr>
          <a:xfrm>
            <a:off x="3137044" y="2283162"/>
            <a:ext cx="6405971" cy="1015663"/>
          </a:xfrm>
          <a:prstGeom prst="rect">
            <a:avLst/>
          </a:prstGeom>
          <a:solidFill>
            <a:srgbClr val="F2F2F2"/>
          </a:solidFill>
        </p:spPr>
        <p:txBody>
          <a:bodyPr wrap="square" rtlCol="0">
            <a:spAutoFit/>
          </a:bodyPr>
          <a:lstStyle/>
          <a:p>
            <a:r>
              <a:rPr lang="zh-CN" altLang="en-US" sz="6000" dirty="0">
                <a:solidFill>
                  <a:schemeClr val="bg1"/>
                </a:solidFill>
                <a:latin typeface="优设好身体" panose="00020600040101010101" charset="-122"/>
                <a:ea typeface="优设好身体" panose="00020600040101010101" charset="-122"/>
                <a:cs typeface="Calibri" panose="020F0502020204030204" pitchFamily="34" charset="0"/>
              </a:rPr>
              <a:t>毕业论文答辩</a:t>
            </a:r>
            <a:r>
              <a:rPr lang="en-US" altLang="zh-CN" sz="6000" dirty="0">
                <a:solidFill>
                  <a:schemeClr val="bg1"/>
                </a:solidFill>
                <a:latin typeface="优设好身体" panose="00020600040101010101" charset="-122"/>
                <a:ea typeface="优设好身体" panose="00020600040101010101" charset="-122"/>
                <a:cs typeface="Calibri" panose="020F0502020204030204" pitchFamily="34" charset="0"/>
              </a:rPr>
              <a:t>PPT</a:t>
            </a:r>
            <a:endParaRPr lang="zh-CN" altLang="en-US" sz="6000" dirty="0">
              <a:solidFill>
                <a:schemeClr val="bg1"/>
              </a:solidFill>
              <a:latin typeface="优设好身体" panose="00020600040101010101" charset="-122"/>
              <a:ea typeface="优设好身体" panose="00020600040101010101" charset="-122"/>
              <a:cs typeface="Calibri" panose="020F0502020204030204" pitchFamily="34" charset="0"/>
            </a:endParaRPr>
          </a:p>
        </p:txBody>
      </p:sp>
      <p:sp>
        <p:nvSpPr>
          <p:cNvPr id="43" name="文本框 42"/>
          <p:cNvSpPr txBox="1"/>
          <p:nvPr/>
        </p:nvSpPr>
        <p:spPr>
          <a:xfrm>
            <a:off x="3307080" y="3298825"/>
            <a:ext cx="5715000" cy="491490"/>
          </a:xfrm>
          <a:prstGeom prst="rect">
            <a:avLst/>
          </a:prstGeom>
          <a:noFill/>
        </p:spPr>
        <p:txBody>
          <a:bodyPr wrap="square" rtlCol="0">
            <a:spAutoFit/>
          </a:bodyPr>
          <a:lstStyle/>
          <a:p>
            <a:pPr algn="ctr" fontAlgn="auto"/>
            <a:r>
              <a:rPr lang="en-US" altLang="zh-CN" sz="1300">
                <a:solidFill>
                  <a:schemeClr val="bg1">
                    <a:lumMod val="50000"/>
                  </a:schemeClr>
                </a:solidFill>
                <a:latin typeface="Calibri" panose="020F0502020204030204" pitchFamily="34" charset="0"/>
                <a:ea typeface="Arial Unicode MS" panose="020B0604020202020204" charset="-122"/>
                <a:cs typeface="Calibri" panose="020F0502020204030204" pitchFamily="34" charset="0"/>
                <a:sym typeface="+mn-ea"/>
              </a:rPr>
              <a:t>Please input the title, please input the text, please input what you want to input.Please input the title, please input the text.</a:t>
            </a:r>
            <a:endParaRPr lang="en-US" altLang="zh-CN" sz="1300">
              <a:solidFill>
                <a:schemeClr val="bg1">
                  <a:lumMod val="50000"/>
                </a:schemeClr>
              </a:solidFill>
              <a:latin typeface="Calibri" panose="020F0502020204030204" pitchFamily="34" charset="0"/>
              <a:ea typeface="Arial Unicode MS" panose="020B0604020202020204" charset="-122"/>
              <a:cs typeface="Calibri" panose="020F0502020204030204" pitchFamily="34" charset="0"/>
              <a:sym typeface="+mn-ea"/>
            </a:endParaRPr>
          </a:p>
        </p:txBody>
      </p:sp>
      <p:sp>
        <p:nvSpPr>
          <p:cNvPr id="8" name="矩形 7"/>
          <p:cNvSpPr/>
          <p:nvPr/>
        </p:nvSpPr>
        <p:spPr>
          <a:xfrm>
            <a:off x="250825" y="190501"/>
            <a:ext cx="11587480" cy="6354445"/>
          </a:xfrm>
          <a:prstGeom prst="rect">
            <a:avLst/>
          </a:prstGeom>
          <a:noFill/>
          <a:ln>
            <a:solidFill>
              <a:srgbClr val="91A5A7"/>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77825" y="317501"/>
            <a:ext cx="11587480" cy="6354445"/>
          </a:xfrm>
          <a:prstGeom prst="rect">
            <a:avLst/>
          </a:prstGeom>
          <a:noFill/>
          <a:ln>
            <a:solidFill>
              <a:srgbClr val="91A5A7"/>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42"/>
          <p:cNvSpPr txBox="1"/>
          <p:nvPr/>
        </p:nvSpPr>
        <p:spPr>
          <a:xfrm>
            <a:off x="1259111" y="355159"/>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2.1 </a:t>
            </a:r>
            <a:r>
              <a:rPr lang="zh-CN" altLang="en-US"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理论框架</a:t>
            </a:r>
            <a:endParaRPr lang="zh-CN" altLang="en-US"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5" name="Freeform 5"/>
          <p:cNvSpPr>
            <a:spLocks noEditPoints="1"/>
          </p:cNvSpPr>
          <p:nvPr/>
        </p:nvSpPr>
        <p:spPr bwMode="auto">
          <a:xfrm>
            <a:off x="704485" y="311249"/>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4" name="Freeform 5"/>
          <p:cNvSpPr/>
          <p:nvPr/>
        </p:nvSpPr>
        <p:spPr bwMode="auto">
          <a:xfrm>
            <a:off x="1417638" y="1462063"/>
            <a:ext cx="2268537" cy="2749550"/>
          </a:xfrm>
          <a:custGeom>
            <a:avLst/>
            <a:gdLst>
              <a:gd name="T0" fmla="*/ 1551 w 3102"/>
              <a:gd name="T1" fmla="*/ 0 h 3756"/>
              <a:gd name="T2" fmla="*/ 3102 w 3102"/>
              <a:gd name="T3" fmla="*/ 1551 h 3756"/>
              <a:gd name="T4" fmla="*/ 2632 w 3102"/>
              <a:gd name="T5" fmla="*/ 2662 h 3756"/>
              <a:gd name="T6" fmla="*/ 1551 w 3102"/>
              <a:gd name="T7" fmla="*/ 3756 h 3756"/>
              <a:gd name="T8" fmla="*/ 507 w 3102"/>
              <a:gd name="T9" fmla="*/ 2698 h 3756"/>
              <a:gd name="T10" fmla="*/ 0 w 3102"/>
              <a:gd name="T11" fmla="*/ 1551 h 3756"/>
              <a:gd name="T12" fmla="*/ 1551 w 3102"/>
              <a:gd name="T13" fmla="*/ 0 h 3756"/>
            </a:gdLst>
            <a:ahLst/>
            <a:cxnLst>
              <a:cxn ang="0">
                <a:pos x="T0" y="T1"/>
              </a:cxn>
              <a:cxn ang="0">
                <a:pos x="T2" y="T3"/>
              </a:cxn>
              <a:cxn ang="0">
                <a:pos x="T4" y="T5"/>
              </a:cxn>
              <a:cxn ang="0">
                <a:pos x="T6" y="T7"/>
              </a:cxn>
              <a:cxn ang="0">
                <a:pos x="T8" y="T9"/>
              </a:cxn>
              <a:cxn ang="0">
                <a:pos x="T10" y="T11"/>
              </a:cxn>
              <a:cxn ang="0">
                <a:pos x="T12" y="T13"/>
              </a:cxn>
            </a:cxnLst>
            <a:rect l="0" t="0" r="r" b="b"/>
            <a:pathLst>
              <a:path w="3102" h="3756">
                <a:moveTo>
                  <a:pt x="1551" y="0"/>
                </a:moveTo>
                <a:cubicBezTo>
                  <a:pt x="2407" y="0"/>
                  <a:pt x="3102" y="695"/>
                  <a:pt x="3102" y="1551"/>
                </a:cubicBezTo>
                <a:cubicBezTo>
                  <a:pt x="3102" y="1987"/>
                  <a:pt x="2922" y="2381"/>
                  <a:pt x="2632" y="2662"/>
                </a:cubicBezTo>
                <a:cubicBezTo>
                  <a:pt x="2558" y="2748"/>
                  <a:pt x="1656" y="3650"/>
                  <a:pt x="1551" y="3756"/>
                </a:cubicBezTo>
                <a:cubicBezTo>
                  <a:pt x="1437" y="3642"/>
                  <a:pt x="576" y="2768"/>
                  <a:pt x="507" y="2698"/>
                </a:cubicBezTo>
                <a:cubicBezTo>
                  <a:pt x="195" y="2414"/>
                  <a:pt x="0" y="2006"/>
                  <a:pt x="0" y="1551"/>
                </a:cubicBezTo>
                <a:cubicBezTo>
                  <a:pt x="0" y="695"/>
                  <a:pt x="694" y="0"/>
                  <a:pt x="1551" y="0"/>
                </a:cubicBez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5" name="Oval 6"/>
          <p:cNvSpPr>
            <a:spLocks noChangeArrowheads="1"/>
          </p:cNvSpPr>
          <p:nvPr/>
        </p:nvSpPr>
        <p:spPr bwMode="auto">
          <a:xfrm>
            <a:off x="2179638" y="1082651"/>
            <a:ext cx="744537" cy="744538"/>
          </a:xfrm>
          <a:prstGeom prst="ellipse">
            <a:avLst/>
          </a:prstGeom>
          <a:solidFill>
            <a:srgbClr val="E9D1C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6" name="Freeform 7"/>
          <p:cNvSpPr/>
          <p:nvPr/>
        </p:nvSpPr>
        <p:spPr bwMode="auto">
          <a:xfrm>
            <a:off x="4868863" y="1462063"/>
            <a:ext cx="2268537" cy="2749550"/>
          </a:xfrm>
          <a:custGeom>
            <a:avLst/>
            <a:gdLst>
              <a:gd name="T0" fmla="*/ 1551 w 3102"/>
              <a:gd name="T1" fmla="*/ 0 h 3756"/>
              <a:gd name="T2" fmla="*/ 3102 w 3102"/>
              <a:gd name="T3" fmla="*/ 1551 h 3756"/>
              <a:gd name="T4" fmla="*/ 2633 w 3102"/>
              <a:gd name="T5" fmla="*/ 2662 h 3756"/>
              <a:gd name="T6" fmla="*/ 1551 w 3102"/>
              <a:gd name="T7" fmla="*/ 3756 h 3756"/>
              <a:gd name="T8" fmla="*/ 507 w 3102"/>
              <a:gd name="T9" fmla="*/ 2698 h 3756"/>
              <a:gd name="T10" fmla="*/ 0 w 3102"/>
              <a:gd name="T11" fmla="*/ 1551 h 3756"/>
              <a:gd name="T12" fmla="*/ 1551 w 3102"/>
              <a:gd name="T13" fmla="*/ 0 h 3756"/>
            </a:gdLst>
            <a:ahLst/>
            <a:cxnLst>
              <a:cxn ang="0">
                <a:pos x="T0" y="T1"/>
              </a:cxn>
              <a:cxn ang="0">
                <a:pos x="T2" y="T3"/>
              </a:cxn>
              <a:cxn ang="0">
                <a:pos x="T4" y="T5"/>
              </a:cxn>
              <a:cxn ang="0">
                <a:pos x="T6" y="T7"/>
              </a:cxn>
              <a:cxn ang="0">
                <a:pos x="T8" y="T9"/>
              </a:cxn>
              <a:cxn ang="0">
                <a:pos x="T10" y="T11"/>
              </a:cxn>
              <a:cxn ang="0">
                <a:pos x="T12" y="T13"/>
              </a:cxn>
            </a:cxnLst>
            <a:rect l="0" t="0" r="r" b="b"/>
            <a:pathLst>
              <a:path w="3102" h="3756">
                <a:moveTo>
                  <a:pt x="1551" y="0"/>
                </a:moveTo>
                <a:cubicBezTo>
                  <a:pt x="2408" y="0"/>
                  <a:pt x="3102" y="695"/>
                  <a:pt x="3102" y="1551"/>
                </a:cubicBezTo>
                <a:cubicBezTo>
                  <a:pt x="3102" y="1987"/>
                  <a:pt x="2922" y="2381"/>
                  <a:pt x="2633" y="2662"/>
                </a:cubicBezTo>
                <a:cubicBezTo>
                  <a:pt x="2558" y="2748"/>
                  <a:pt x="1657" y="3650"/>
                  <a:pt x="1551" y="3756"/>
                </a:cubicBezTo>
                <a:cubicBezTo>
                  <a:pt x="1437" y="3642"/>
                  <a:pt x="576" y="2768"/>
                  <a:pt x="507" y="2698"/>
                </a:cubicBezTo>
                <a:cubicBezTo>
                  <a:pt x="196" y="2414"/>
                  <a:pt x="0" y="2006"/>
                  <a:pt x="0" y="1551"/>
                </a:cubicBezTo>
                <a:cubicBezTo>
                  <a:pt x="0" y="695"/>
                  <a:pt x="695" y="0"/>
                  <a:pt x="1551" y="0"/>
                </a:cubicBez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7" name="Oval 8"/>
          <p:cNvSpPr>
            <a:spLocks noChangeArrowheads="1"/>
          </p:cNvSpPr>
          <p:nvPr/>
        </p:nvSpPr>
        <p:spPr bwMode="auto">
          <a:xfrm>
            <a:off x="5630863" y="1082651"/>
            <a:ext cx="744537" cy="744538"/>
          </a:xfrm>
          <a:prstGeom prst="ellipse">
            <a:avLst/>
          </a:prstGeom>
          <a:solidFill>
            <a:srgbClr val="E9D1C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8" name="Freeform 9"/>
          <p:cNvSpPr/>
          <p:nvPr/>
        </p:nvSpPr>
        <p:spPr bwMode="auto">
          <a:xfrm>
            <a:off x="8320088" y="1462063"/>
            <a:ext cx="2268537" cy="2749550"/>
          </a:xfrm>
          <a:custGeom>
            <a:avLst/>
            <a:gdLst>
              <a:gd name="T0" fmla="*/ 1551 w 3102"/>
              <a:gd name="T1" fmla="*/ 0 h 3756"/>
              <a:gd name="T2" fmla="*/ 3102 w 3102"/>
              <a:gd name="T3" fmla="*/ 1551 h 3756"/>
              <a:gd name="T4" fmla="*/ 2633 w 3102"/>
              <a:gd name="T5" fmla="*/ 2662 h 3756"/>
              <a:gd name="T6" fmla="*/ 1551 w 3102"/>
              <a:gd name="T7" fmla="*/ 3756 h 3756"/>
              <a:gd name="T8" fmla="*/ 507 w 3102"/>
              <a:gd name="T9" fmla="*/ 2698 h 3756"/>
              <a:gd name="T10" fmla="*/ 0 w 3102"/>
              <a:gd name="T11" fmla="*/ 1551 h 3756"/>
              <a:gd name="T12" fmla="*/ 1551 w 3102"/>
              <a:gd name="T13" fmla="*/ 0 h 3756"/>
            </a:gdLst>
            <a:ahLst/>
            <a:cxnLst>
              <a:cxn ang="0">
                <a:pos x="T0" y="T1"/>
              </a:cxn>
              <a:cxn ang="0">
                <a:pos x="T2" y="T3"/>
              </a:cxn>
              <a:cxn ang="0">
                <a:pos x="T4" y="T5"/>
              </a:cxn>
              <a:cxn ang="0">
                <a:pos x="T6" y="T7"/>
              </a:cxn>
              <a:cxn ang="0">
                <a:pos x="T8" y="T9"/>
              </a:cxn>
              <a:cxn ang="0">
                <a:pos x="T10" y="T11"/>
              </a:cxn>
              <a:cxn ang="0">
                <a:pos x="T12" y="T13"/>
              </a:cxn>
            </a:cxnLst>
            <a:rect l="0" t="0" r="r" b="b"/>
            <a:pathLst>
              <a:path w="3102" h="3756">
                <a:moveTo>
                  <a:pt x="1551" y="0"/>
                </a:moveTo>
                <a:cubicBezTo>
                  <a:pt x="2408" y="0"/>
                  <a:pt x="3102" y="695"/>
                  <a:pt x="3102" y="1551"/>
                </a:cubicBezTo>
                <a:cubicBezTo>
                  <a:pt x="3102" y="1987"/>
                  <a:pt x="2922" y="2381"/>
                  <a:pt x="2633" y="2662"/>
                </a:cubicBezTo>
                <a:cubicBezTo>
                  <a:pt x="2559" y="2748"/>
                  <a:pt x="1657" y="3650"/>
                  <a:pt x="1551" y="3756"/>
                </a:cubicBezTo>
                <a:cubicBezTo>
                  <a:pt x="1438" y="3642"/>
                  <a:pt x="576" y="2768"/>
                  <a:pt x="507" y="2698"/>
                </a:cubicBezTo>
                <a:cubicBezTo>
                  <a:pt x="196" y="2414"/>
                  <a:pt x="0" y="2006"/>
                  <a:pt x="0" y="1551"/>
                </a:cubicBezTo>
                <a:cubicBezTo>
                  <a:pt x="0" y="695"/>
                  <a:pt x="695" y="0"/>
                  <a:pt x="1551" y="0"/>
                </a:cubicBez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9" name="Oval 10"/>
          <p:cNvSpPr>
            <a:spLocks noChangeArrowheads="1"/>
          </p:cNvSpPr>
          <p:nvPr/>
        </p:nvSpPr>
        <p:spPr bwMode="auto">
          <a:xfrm>
            <a:off x="9082088" y="1082651"/>
            <a:ext cx="744537" cy="744538"/>
          </a:xfrm>
          <a:prstGeom prst="ellipse">
            <a:avLst/>
          </a:prstGeom>
          <a:solidFill>
            <a:srgbClr val="E9D1C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0" name="Freeform 11"/>
          <p:cNvSpPr/>
          <p:nvPr/>
        </p:nvSpPr>
        <p:spPr bwMode="auto">
          <a:xfrm>
            <a:off x="3143250" y="2812892"/>
            <a:ext cx="2268537" cy="2747963"/>
          </a:xfrm>
          <a:custGeom>
            <a:avLst/>
            <a:gdLst>
              <a:gd name="T0" fmla="*/ 1550 w 3101"/>
              <a:gd name="T1" fmla="*/ 3756 h 3756"/>
              <a:gd name="T2" fmla="*/ 3101 w 3101"/>
              <a:gd name="T3" fmla="*/ 2205 h 3756"/>
              <a:gd name="T4" fmla="*/ 2632 w 3101"/>
              <a:gd name="T5" fmla="*/ 1093 h 3756"/>
              <a:gd name="T6" fmla="*/ 1551 w 3101"/>
              <a:gd name="T7" fmla="*/ 0 h 3756"/>
              <a:gd name="T8" fmla="*/ 506 w 3101"/>
              <a:gd name="T9" fmla="*/ 1058 h 3756"/>
              <a:gd name="T10" fmla="*/ 0 w 3101"/>
              <a:gd name="T11" fmla="*/ 2205 h 3756"/>
              <a:gd name="T12" fmla="*/ 1550 w 3101"/>
              <a:gd name="T13" fmla="*/ 3756 h 3756"/>
            </a:gdLst>
            <a:ahLst/>
            <a:cxnLst>
              <a:cxn ang="0">
                <a:pos x="T0" y="T1"/>
              </a:cxn>
              <a:cxn ang="0">
                <a:pos x="T2" y="T3"/>
              </a:cxn>
              <a:cxn ang="0">
                <a:pos x="T4" y="T5"/>
              </a:cxn>
              <a:cxn ang="0">
                <a:pos x="T6" y="T7"/>
              </a:cxn>
              <a:cxn ang="0">
                <a:pos x="T8" y="T9"/>
              </a:cxn>
              <a:cxn ang="0">
                <a:pos x="T10" y="T11"/>
              </a:cxn>
              <a:cxn ang="0">
                <a:pos x="T12" y="T13"/>
              </a:cxn>
            </a:cxnLst>
            <a:rect l="0" t="0" r="r" b="b"/>
            <a:pathLst>
              <a:path w="3101" h="3756">
                <a:moveTo>
                  <a:pt x="1550" y="3756"/>
                </a:moveTo>
                <a:cubicBezTo>
                  <a:pt x="2407" y="3756"/>
                  <a:pt x="3101" y="3061"/>
                  <a:pt x="3101" y="2205"/>
                </a:cubicBezTo>
                <a:cubicBezTo>
                  <a:pt x="3101" y="1769"/>
                  <a:pt x="2922" y="1375"/>
                  <a:pt x="2632" y="1093"/>
                </a:cubicBezTo>
                <a:cubicBezTo>
                  <a:pt x="2558" y="1008"/>
                  <a:pt x="1656" y="106"/>
                  <a:pt x="1551" y="0"/>
                </a:cubicBezTo>
                <a:cubicBezTo>
                  <a:pt x="1437" y="114"/>
                  <a:pt x="575" y="988"/>
                  <a:pt x="506" y="1058"/>
                </a:cubicBezTo>
                <a:cubicBezTo>
                  <a:pt x="195" y="1342"/>
                  <a:pt x="0" y="1750"/>
                  <a:pt x="0" y="2205"/>
                </a:cubicBezTo>
                <a:cubicBezTo>
                  <a:pt x="0" y="3061"/>
                  <a:pt x="694" y="3756"/>
                  <a:pt x="1550" y="3756"/>
                </a:cubicBez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1" name="Oval 12"/>
          <p:cNvSpPr>
            <a:spLocks noChangeArrowheads="1"/>
          </p:cNvSpPr>
          <p:nvPr/>
        </p:nvSpPr>
        <p:spPr bwMode="auto">
          <a:xfrm>
            <a:off x="3905250" y="5133817"/>
            <a:ext cx="744537" cy="744538"/>
          </a:xfrm>
          <a:prstGeom prst="ellipse">
            <a:avLst/>
          </a:prstGeom>
          <a:solidFill>
            <a:srgbClr val="ADBCBE"/>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2" name="Freeform 13"/>
          <p:cNvSpPr/>
          <p:nvPr/>
        </p:nvSpPr>
        <p:spPr bwMode="auto">
          <a:xfrm>
            <a:off x="6594475" y="2812892"/>
            <a:ext cx="2268537" cy="2747963"/>
          </a:xfrm>
          <a:custGeom>
            <a:avLst/>
            <a:gdLst>
              <a:gd name="T0" fmla="*/ 1551 w 3102"/>
              <a:gd name="T1" fmla="*/ 3756 h 3756"/>
              <a:gd name="T2" fmla="*/ 3102 w 3102"/>
              <a:gd name="T3" fmla="*/ 2205 h 3756"/>
              <a:gd name="T4" fmla="*/ 2632 w 3102"/>
              <a:gd name="T5" fmla="*/ 1093 h 3756"/>
              <a:gd name="T6" fmla="*/ 1551 w 3102"/>
              <a:gd name="T7" fmla="*/ 0 h 3756"/>
              <a:gd name="T8" fmla="*/ 507 w 3102"/>
              <a:gd name="T9" fmla="*/ 1058 h 3756"/>
              <a:gd name="T10" fmla="*/ 0 w 3102"/>
              <a:gd name="T11" fmla="*/ 2205 h 3756"/>
              <a:gd name="T12" fmla="*/ 1551 w 3102"/>
              <a:gd name="T13" fmla="*/ 3756 h 3756"/>
            </a:gdLst>
            <a:ahLst/>
            <a:cxnLst>
              <a:cxn ang="0">
                <a:pos x="T0" y="T1"/>
              </a:cxn>
              <a:cxn ang="0">
                <a:pos x="T2" y="T3"/>
              </a:cxn>
              <a:cxn ang="0">
                <a:pos x="T4" y="T5"/>
              </a:cxn>
              <a:cxn ang="0">
                <a:pos x="T6" y="T7"/>
              </a:cxn>
              <a:cxn ang="0">
                <a:pos x="T8" y="T9"/>
              </a:cxn>
              <a:cxn ang="0">
                <a:pos x="T10" y="T11"/>
              </a:cxn>
              <a:cxn ang="0">
                <a:pos x="T12" y="T13"/>
              </a:cxn>
            </a:cxnLst>
            <a:rect l="0" t="0" r="r" b="b"/>
            <a:pathLst>
              <a:path w="3102" h="3756">
                <a:moveTo>
                  <a:pt x="1551" y="3756"/>
                </a:moveTo>
                <a:cubicBezTo>
                  <a:pt x="2407" y="3756"/>
                  <a:pt x="3102" y="3061"/>
                  <a:pt x="3102" y="2205"/>
                </a:cubicBezTo>
                <a:cubicBezTo>
                  <a:pt x="3102" y="1769"/>
                  <a:pt x="2922" y="1375"/>
                  <a:pt x="2632" y="1093"/>
                </a:cubicBezTo>
                <a:cubicBezTo>
                  <a:pt x="2558" y="1008"/>
                  <a:pt x="1656" y="106"/>
                  <a:pt x="1551" y="0"/>
                </a:cubicBezTo>
                <a:cubicBezTo>
                  <a:pt x="1437" y="114"/>
                  <a:pt x="576" y="988"/>
                  <a:pt x="507" y="1058"/>
                </a:cubicBezTo>
                <a:cubicBezTo>
                  <a:pt x="195" y="1342"/>
                  <a:pt x="0" y="1750"/>
                  <a:pt x="0" y="2205"/>
                </a:cubicBezTo>
                <a:cubicBezTo>
                  <a:pt x="0" y="3061"/>
                  <a:pt x="694" y="3756"/>
                  <a:pt x="1551" y="3756"/>
                </a:cubicBez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3" name="Oval 14"/>
          <p:cNvSpPr>
            <a:spLocks noChangeArrowheads="1"/>
          </p:cNvSpPr>
          <p:nvPr/>
        </p:nvSpPr>
        <p:spPr bwMode="auto">
          <a:xfrm>
            <a:off x="7356475" y="5133817"/>
            <a:ext cx="744537" cy="744538"/>
          </a:xfrm>
          <a:prstGeom prst="ellipse">
            <a:avLst/>
          </a:prstGeom>
          <a:solidFill>
            <a:srgbClr val="ADBCBE"/>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4" name="TextBox 14"/>
          <p:cNvSpPr txBox="1"/>
          <p:nvPr/>
        </p:nvSpPr>
        <p:spPr>
          <a:xfrm>
            <a:off x="1677578" y="1914746"/>
            <a:ext cx="1748656" cy="369332"/>
          </a:xfrm>
          <a:prstGeom prst="rect">
            <a:avLst/>
          </a:prstGeom>
          <a:noFill/>
        </p:spPr>
        <p:txBody>
          <a:bodyPr wrap="square" rtlCol="0">
            <a:spAutoFit/>
          </a:bodyPr>
          <a:lstStyle/>
          <a:p>
            <a:pPr algn="ctr"/>
            <a:r>
              <a:rPr lang="zh-CN" altLang="en-US"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中国文化概论</a:t>
            </a:r>
            <a:endParaRPr lang="zh-CN" altLang="en-US"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5" name="TextBox 15"/>
          <p:cNvSpPr txBox="1"/>
          <p:nvPr/>
        </p:nvSpPr>
        <p:spPr>
          <a:xfrm>
            <a:off x="1682396" y="2308173"/>
            <a:ext cx="1739020" cy="1077218"/>
          </a:xfrm>
          <a:prstGeom prst="rect">
            <a:avLst/>
          </a:prstGeom>
          <a:noFill/>
        </p:spPr>
        <p:txBody>
          <a:bodyPr wrap="square" rtlCol="0">
            <a:spAutoFit/>
          </a:bodyPr>
          <a:lstStyle/>
          <a:p>
            <a:pPr algn="ctr"/>
            <a:r>
              <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请在这里输入段落文本内容请在这里输入段落文本内容</a:t>
            </a:r>
            <a:endPar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6" name="文本框 85"/>
          <p:cNvSpPr txBox="1"/>
          <p:nvPr/>
        </p:nvSpPr>
        <p:spPr>
          <a:xfrm>
            <a:off x="2244544" y="1196752"/>
            <a:ext cx="614271" cy="523220"/>
          </a:xfrm>
          <a:prstGeom prst="rect">
            <a:avLst/>
          </a:prstGeom>
          <a:noFill/>
        </p:spPr>
        <p:txBody>
          <a:bodyPr wrap="none" rtlCol="0">
            <a:spAutoFit/>
          </a:bodyPr>
          <a:lstStyle/>
          <a:p>
            <a:r>
              <a:rPr lang="en-US" altLang="zh-CN" sz="28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01</a:t>
            </a:r>
            <a:endParaRPr lang="zh-CN" altLang="en-US" sz="28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7" name="TextBox 14"/>
          <p:cNvSpPr txBox="1"/>
          <p:nvPr/>
        </p:nvSpPr>
        <p:spPr>
          <a:xfrm>
            <a:off x="5263383" y="1914746"/>
            <a:ext cx="1489573" cy="369332"/>
          </a:xfrm>
          <a:prstGeom prst="rect">
            <a:avLst/>
          </a:prstGeom>
          <a:noFill/>
        </p:spPr>
        <p:txBody>
          <a:bodyPr wrap="square" rtlCol="0">
            <a:spAutoFit/>
          </a:bodyPr>
          <a:lstStyle>
            <a:defPPr>
              <a:defRPr lang="zh-CN"/>
            </a:defPPr>
            <a:lvl1pPr algn="ctr">
              <a:defRPr b="1">
                <a:solidFill>
                  <a:schemeClr val="bg1"/>
                </a:solidFill>
                <a:latin typeface="+mj-ea"/>
                <a:ea typeface="+mj-ea"/>
              </a:defRPr>
            </a:lvl1pPr>
          </a:lstStyle>
          <a:p>
            <a:r>
              <a:rPr lang="zh-CN" altLang="en-US" dirty="0">
                <a:latin typeface="字魂105号-简雅黑" panose="00000500000000000000" pitchFamily="2" charset="-122"/>
                <a:ea typeface="字魂105号-简雅黑" panose="00000500000000000000" pitchFamily="2" charset="-122"/>
                <a:sym typeface="字魂105号-简雅黑" panose="00000500000000000000" pitchFamily="2" charset="-122"/>
              </a:rPr>
              <a:t>现代管理学</a:t>
            </a:r>
            <a:endParaRPr lang="zh-CN" altLang="en-US"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8" name="TextBox 15"/>
          <p:cNvSpPr txBox="1"/>
          <p:nvPr/>
        </p:nvSpPr>
        <p:spPr>
          <a:xfrm>
            <a:off x="5138660" y="2308173"/>
            <a:ext cx="1739020" cy="1077218"/>
          </a:xfrm>
          <a:prstGeom prst="rect">
            <a:avLst/>
          </a:prstGeom>
          <a:noFill/>
        </p:spPr>
        <p:txBody>
          <a:bodyPr wrap="square" rtlCol="0">
            <a:spAutoFit/>
          </a:bodyPr>
          <a:lstStyle/>
          <a:p>
            <a:pPr algn="ctr"/>
            <a:r>
              <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请在这里输入段落文本内容请在这里输入段落文本内容</a:t>
            </a:r>
            <a:endPar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9" name="文本框 88"/>
          <p:cNvSpPr txBox="1"/>
          <p:nvPr/>
        </p:nvSpPr>
        <p:spPr>
          <a:xfrm>
            <a:off x="5744896" y="1165185"/>
            <a:ext cx="614271" cy="523220"/>
          </a:xfrm>
          <a:prstGeom prst="rect">
            <a:avLst/>
          </a:prstGeom>
          <a:noFill/>
        </p:spPr>
        <p:txBody>
          <a:bodyPr wrap="none" rtlCol="0">
            <a:spAutoFit/>
          </a:bodyPr>
          <a:lstStyle/>
          <a:p>
            <a:r>
              <a:rPr lang="en-US" altLang="zh-CN" sz="28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03</a:t>
            </a:r>
            <a:endParaRPr lang="zh-CN" altLang="en-US" sz="28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0" name="TextBox 14"/>
          <p:cNvSpPr txBox="1"/>
          <p:nvPr/>
        </p:nvSpPr>
        <p:spPr>
          <a:xfrm>
            <a:off x="8552978" y="1914746"/>
            <a:ext cx="1739022" cy="369332"/>
          </a:xfrm>
          <a:prstGeom prst="rect">
            <a:avLst/>
          </a:prstGeom>
          <a:noFill/>
        </p:spPr>
        <p:txBody>
          <a:bodyPr wrap="square" rtlCol="0">
            <a:spAutoFit/>
          </a:bodyPr>
          <a:lstStyle>
            <a:defPPr>
              <a:defRPr lang="zh-CN"/>
            </a:defPPr>
            <a:lvl1pPr algn="ctr">
              <a:defRPr b="1">
                <a:solidFill>
                  <a:schemeClr val="bg1"/>
                </a:solidFill>
                <a:latin typeface="+mj-ea"/>
                <a:ea typeface="+mj-ea"/>
              </a:defRPr>
            </a:lvl1pPr>
          </a:lstStyle>
          <a:p>
            <a:r>
              <a:rPr lang="zh-CN" altLang="en-US" dirty="0">
                <a:latin typeface="字魂105号-简雅黑" panose="00000500000000000000" pitchFamily="2" charset="-122"/>
                <a:ea typeface="字魂105号-简雅黑" panose="00000500000000000000" pitchFamily="2" charset="-122"/>
                <a:sym typeface="字魂105号-简雅黑" panose="00000500000000000000" pitchFamily="2" charset="-122"/>
              </a:rPr>
              <a:t>行政组织理论</a:t>
            </a:r>
            <a:endParaRPr lang="zh-CN" altLang="en-US"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1" name="TextBox 15"/>
          <p:cNvSpPr txBox="1"/>
          <p:nvPr/>
        </p:nvSpPr>
        <p:spPr>
          <a:xfrm>
            <a:off x="8552979" y="2308173"/>
            <a:ext cx="1739020" cy="1077218"/>
          </a:xfrm>
          <a:prstGeom prst="rect">
            <a:avLst/>
          </a:prstGeom>
          <a:noFill/>
        </p:spPr>
        <p:txBody>
          <a:bodyPr wrap="square" rtlCol="0">
            <a:spAutoFit/>
          </a:bodyPr>
          <a:lstStyle/>
          <a:p>
            <a:pPr algn="ctr"/>
            <a:r>
              <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请在这里输入段落文本内容请在这里输入段落文本内容</a:t>
            </a:r>
            <a:endPar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2" name="文本框 91"/>
          <p:cNvSpPr txBox="1"/>
          <p:nvPr/>
        </p:nvSpPr>
        <p:spPr>
          <a:xfrm>
            <a:off x="9188290" y="1165185"/>
            <a:ext cx="614271" cy="523220"/>
          </a:xfrm>
          <a:prstGeom prst="rect">
            <a:avLst/>
          </a:prstGeom>
          <a:noFill/>
        </p:spPr>
        <p:txBody>
          <a:bodyPr wrap="none" rtlCol="0">
            <a:spAutoFit/>
          </a:bodyPr>
          <a:lstStyle/>
          <a:p>
            <a:r>
              <a:rPr lang="en-US" altLang="zh-CN" sz="28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05</a:t>
            </a:r>
            <a:endParaRPr lang="zh-CN" altLang="en-US" sz="28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3" name="文本框 92"/>
          <p:cNvSpPr txBox="1"/>
          <p:nvPr/>
        </p:nvSpPr>
        <p:spPr>
          <a:xfrm>
            <a:off x="3991597" y="5226866"/>
            <a:ext cx="614271" cy="523220"/>
          </a:xfrm>
          <a:prstGeom prst="rect">
            <a:avLst/>
          </a:prstGeom>
          <a:noFill/>
        </p:spPr>
        <p:txBody>
          <a:bodyPr wrap="none" rtlCol="0">
            <a:spAutoFit/>
          </a:bodyPr>
          <a:lstStyle/>
          <a:p>
            <a:r>
              <a:rPr lang="en-US" altLang="zh-CN" sz="28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02</a:t>
            </a:r>
            <a:endParaRPr lang="zh-CN" altLang="en-US" sz="28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4" name="文本框 93"/>
          <p:cNvSpPr txBox="1"/>
          <p:nvPr/>
        </p:nvSpPr>
        <p:spPr>
          <a:xfrm>
            <a:off x="7460158" y="5218477"/>
            <a:ext cx="614271" cy="523220"/>
          </a:xfrm>
          <a:prstGeom prst="rect">
            <a:avLst/>
          </a:prstGeom>
          <a:noFill/>
        </p:spPr>
        <p:txBody>
          <a:bodyPr wrap="none" rtlCol="0">
            <a:spAutoFit/>
          </a:bodyPr>
          <a:lstStyle/>
          <a:p>
            <a:r>
              <a:rPr lang="en-US" altLang="zh-CN" sz="28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04</a:t>
            </a:r>
            <a:endParaRPr lang="zh-CN" altLang="en-US" sz="28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5" name="TextBox 14"/>
          <p:cNvSpPr txBox="1"/>
          <p:nvPr/>
        </p:nvSpPr>
        <p:spPr>
          <a:xfrm>
            <a:off x="3518473" y="3619121"/>
            <a:ext cx="1489573" cy="369332"/>
          </a:xfrm>
          <a:prstGeom prst="rect">
            <a:avLst/>
          </a:prstGeom>
          <a:noFill/>
        </p:spPr>
        <p:txBody>
          <a:bodyPr wrap="square" rtlCol="0">
            <a:spAutoFit/>
          </a:bodyPr>
          <a:lstStyle>
            <a:defPPr>
              <a:defRPr lang="zh-CN"/>
            </a:defPPr>
            <a:lvl1pPr algn="ctr">
              <a:defRPr b="1">
                <a:solidFill>
                  <a:schemeClr val="bg1"/>
                </a:solidFill>
                <a:latin typeface="+mj-ea"/>
                <a:ea typeface="+mj-ea"/>
              </a:defRPr>
            </a:lvl1pPr>
          </a:lstStyle>
          <a:p>
            <a:r>
              <a:rPr lang="zh-CN" altLang="en-US" dirty="0">
                <a:latin typeface="字魂105号-简雅黑" panose="00000500000000000000" pitchFamily="2" charset="-122"/>
                <a:ea typeface="字魂105号-简雅黑" panose="00000500000000000000" pitchFamily="2" charset="-122"/>
                <a:sym typeface="字魂105号-简雅黑" panose="00000500000000000000" pitchFamily="2" charset="-122"/>
              </a:rPr>
              <a:t>社会学概论</a:t>
            </a:r>
            <a:endParaRPr lang="zh-CN" altLang="en-US"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6" name="TextBox 15"/>
          <p:cNvSpPr txBox="1"/>
          <p:nvPr/>
        </p:nvSpPr>
        <p:spPr>
          <a:xfrm>
            <a:off x="3393750" y="4012548"/>
            <a:ext cx="1739020" cy="1077218"/>
          </a:xfrm>
          <a:prstGeom prst="rect">
            <a:avLst/>
          </a:prstGeom>
          <a:noFill/>
        </p:spPr>
        <p:txBody>
          <a:bodyPr wrap="square" rtlCol="0">
            <a:spAutoFit/>
          </a:bodyPr>
          <a:lstStyle/>
          <a:p>
            <a:pPr algn="ctr"/>
            <a:r>
              <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请在这里输入段落文本内容请在这里输入段落文本内容</a:t>
            </a:r>
            <a:endPar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7" name="TextBox 14"/>
          <p:cNvSpPr txBox="1"/>
          <p:nvPr/>
        </p:nvSpPr>
        <p:spPr>
          <a:xfrm>
            <a:off x="7008293" y="3619121"/>
            <a:ext cx="1489573" cy="369332"/>
          </a:xfrm>
          <a:prstGeom prst="rect">
            <a:avLst/>
          </a:prstGeom>
          <a:noFill/>
        </p:spPr>
        <p:txBody>
          <a:bodyPr wrap="square" rtlCol="0">
            <a:spAutoFit/>
          </a:bodyPr>
          <a:lstStyle>
            <a:defPPr>
              <a:defRPr lang="zh-CN"/>
            </a:defPPr>
            <a:lvl1pPr algn="ctr">
              <a:defRPr b="1">
                <a:solidFill>
                  <a:schemeClr val="bg1"/>
                </a:solidFill>
                <a:latin typeface="+mj-ea"/>
                <a:ea typeface="+mj-ea"/>
              </a:defRPr>
            </a:lvl1pPr>
          </a:lstStyle>
          <a:p>
            <a:r>
              <a:rPr lang="zh-CN" altLang="en-US" dirty="0">
                <a:latin typeface="字魂105号-简雅黑" panose="00000500000000000000" pitchFamily="2" charset="-122"/>
                <a:ea typeface="字魂105号-简雅黑" panose="00000500000000000000" pitchFamily="2" charset="-122"/>
                <a:sym typeface="字魂105号-简雅黑" panose="00000500000000000000" pitchFamily="2" charset="-122"/>
              </a:rPr>
              <a:t>行政法学</a:t>
            </a:r>
            <a:endParaRPr lang="zh-CN" altLang="en-US"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8" name="TextBox 15"/>
          <p:cNvSpPr txBox="1"/>
          <p:nvPr/>
        </p:nvSpPr>
        <p:spPr>
          <a:xfrm>
            <a:off x="6883570" y="4012548"/>
            <a:ext cx="1739020" cy="1077218"/>
          </a:xfrm>
          <a:prstGeom prst="rect">
            <a:avLst/>
          </a:prstGeom>
          <a:noFill/>
        </p:spPr>
        <p:txBody>
          <a:bodyPr wrap="square" rtlCol="0">
            <a:spAutoFit/>
          </a:bodyPr>
          <a:lstStyle/>
          <a:p>
            <a:pPr algn="ctr"/>
            <a:r>
              <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请在这里输入段落文本内容请在这里输入段落文本内容</a:t>
            </a:r>
            <a:endPar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1259111" y="427167"/>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2.2 </a:t>
            </a:r>
            <a:r>
              <a:rPr lang="zh-CN" altLang="en-US"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研究思路</a:t>
            </a:r>
            <a:endParaRPr lang="zh-CN" altLang="en-US"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5" name="Freeform 5"/>
          <p:cNvSpPr>
            <a:spLocks noEditPoints="1"/>
          </p:cNvSpPr>
          <p:nvPr/>
        </p:nvSpPr>
        <p:spPr bwMode="auto">
          <a:xfrm>
            <a:off x="704485" y="383257"/>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3" name="Freeform 7"/>
          <p:cNvSpPr/>
          <p:nvPr/>
        </p:nvSpPr>
        <p:spPr bwMode="auto">
          <a:xfrm rot="21146637">
            <a:off x="139700" y="2401182"/>
            <a:ext cx="6616700" cy="3140075"/>
          </a:xfrm>
          <a:custGeom>
            <a:avLst/>
            <a:gdLst>
              <a:gd name="T0" fmla="*/ 0 w 1296"/>
              <a:gd name="T1" fmla="*/ 421 h 439"/>
              <a:gd name="T2" fmla="*/ 61 w 1296"/>
              <a:gd name="T3" fmla="*/ 427 h 439"/>
              <a:gd name="T4" fmla="*/ 221 w 1296"/>
              <a:gd name="T5" fmla="*/ 433 h 439"/>
              <a:gd name="T6" fmla="*/ 447 w 1296"/>
              <a:gd name="T7" fmla="*/ 422 h 439"/>
              <a:gd name="T8" fmla="*/ 573 w 1296"/>
              <a:gd name="T9" fmla="*/ 404 h 439"/>
              <a:gd name="T10" fmla="*/ 702 w 1296"/>
              <a:gd name="T11" fmla="*/ 377 h 439"/>
              <a:gd name="T12" fmla="*/ 828 w 1296"/>
              <a:gd name="T13" fmla="*/ 338 h 439"/>
              <a:gd name="T14" fmla="*/ 944 w 1296"/>
              <a:gd name="T15" fmla="*/ 288 h 439"/>
              <a:gd name="T16" fmla="*/ 1047 w 1296"/>
              <a:gd name="T17" fmla="*/ 229 h 439"/>
              <a:gd name="T18" fmla="*/ 1131 w 1296"/>
              <a:gd name="T19" fmla="*/ 165 h 439"/>
              <a:gd name="T20" fmla="*/ 1195 w 1296"/>
              <a:gd name="T21" fmla="*/ 102 h 439"/>
              <a:gd name="T22" fmla="*/ 1219 w 1296"/>
              <a:gd name="T23" fmla="*/ 74 h 439"/>
              <a:gd name="T24" fmla="*/ 1239 w 1296"/>
              <a:gd name="T25" fmla="*/ 50 h 439"/>
              <a:gd name="T26" fmla="*/ 1253 w 1296"/>
              <a:gd name="T27" fmla="*/ 29 h 439"/>
              <a:gd name="T28" fmla="*/ 1264 w 1296"/>
              <a:gd name="T29" fmla="*/ 13 h 439"/>
              <a:gd name="T30" fmla="*/ 1272 w 1296"/>
              <a:gd name="T31" fmla="*/ 0 h 439"/>
              <a:gd name="T32" fmla="*/ 1296 w 1296"/>
              <a:gd name="T33" fmla="*/ 16 h 439"/>
              <a:gd name="T34" fmla="*/ 1287 w 1296"/>
              <a:gd name="T35" fmla="*/ 29 h 439"/>
              <a:gd name="T36" fmla="*/ 1276 w 1296"/>
              <a:gd name="T37" fmla="*/ 45 h 439"/>
              <a:gd name="T38" fmla="*/ 1260 w 1296"/>
              <a:gd name="T39" fmla="*/ 66 h 439"/>
              <a:gd name="T40" fmla="*/ 1239 w 1296"/>
              <a:gd name="T41" fmla="*/ 91 h 439"/>
              <a:gd name="T42" fmla="*/ 1213 w 1296"/>
              <a:gd name="T43" fmla="*/ 120 h 439"/>
              <a:gd name="T44" fmla="*/ 1146 w 1296"/>
              <a:gd name="T45" fmla="*/ 183 h 439"/>
              <a:gd name="T46" fmla="*/ 1058 w 1296"/>
              <a:gd name="T47" fmla="*/ 247 h 439"/>
              <a:gd name="T48" fmla="*/ 953 w 1296"/>
              <a:gd name="T49" fmla="*/ 305 h 439"/>
              <a:gd name="T50" fmla="*/ 833 w 1296"/>
              <a:gd name="T51" fmla="*/ 354 h 439"/>
              <a:gd name="T52" fmla="*/ 706 w 1296"/>
              <a:gd name="T53" fmla="*/ 390 h 439"/>
              <a:gd name="T54" fmla="*/ 575 w 1296"/>
              <a:gd name="T55" fmla="*/ 415 h 439"/>
              <a:gd name="T56" fmla="*/ 448 w 1296"/>
              <a:gd name="T57" fmla="*/ 430 h 439"/>
              <a:gd name="T58" fmla="*/ 221 w 1296"/>
              <a:gd name="T59" fmla="*/ 437 h 439"/>
              <a:gd name="T60" fmla="*/ 60 w 1296"/>
              <a:gd name="T61" fmla="*/ 428 h 439"/>
              <a:gd name="T62" fmla="*/ 0 w 1296"/>
              <a:gd name="T63" fmla="*/ 421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96" h="439">
                <a:moveTo>
                  <a:pt x="0" y="421"/>
                </a:moveTo>
                <a:cubicBezTo>
                  <a:pt x="0" y="421"/>
                  <a:pt x="22" y="424"/>
                  <a:pt x="61" y="427"/>
                </a:cubicBezTo>
                <a:cubicBezTo>
                  <a:pt x="99" y="430"/>
                  <a:pt x="154" y="433"/>
                  <a:pt x="221" y="433"/>
                </a:cubicBezTo>
                <a:cubicBezTo>
                  <a:pt x="287" y="433"/>
                  <a:pt x="365" y="430"/>
                  <a:pt x="447" y="422"/>
                </a:cubicBezTo>
                <a:cubicBezTo>
                  <a:pt x="488" y="417"/>
                  <a:pt x="531" y="412"/>
                  <a:pt x="573" y="404"/>
                </a:cubicBezTo>
                <a:cubicBezTo>
                  <a:pt x="616" y="397"/>
                  <a:pt x="660" y="388"/>
                  <a:pt x="702" y="377"/>
                </a:cubicBezTo>
                <a:cubicBezTo>
                  <a:pt x="745" y="366"/>
                  <a:pt x="787" y="353"/>
                  <a:pt x="828" y="338"/>
                </a:cubicBezTo>
                <a:cubicBezTo>
                  <a:pt x="868" y="323"/>
                  <a:pt x="907" y="306"/>
                  <a:pt x="944" y="288"/>
                </a:cubicBezTo>
                <a:cubicBezTo>
                  <a:pt x="981" y="269"/>
                  <a:pt x="1015" y="249"/>
                  <a:pt x="1047" y="229"/>
                </a:cubicBezTo>
                <a:cubicBezTo>
                  <a:pt x="1078" y="208"/>
                  <a:pt x="1106" y="186"/>
                  <a:pt x="1131" y="165"/>
                </a:cubicBezTo>
                <a:cubicBezTo>
                  <a:pt x="1156" y="143"/>
                  <a:pt x="1177" y="122"/>
                  <a:pt x="1195" y="102"/>
                </a:cubicBezTo>
                <a:cubicBezTo>
                  <a:pt x="1204" y="93"/>
                  <a:pt x="1212" y="83"/>
                  <a:pt x="1219" y="74"/>
                </a:cubicBezTo>
                <a:cubicBezTo>
                  <a:pt x="1226" y="65"/>
                  <a:pt x="1233" y="57"/>
                  <a:pt x="1239" y="50"/>
                </a:cubicBezTo>
                <a:cubicBezTo>
                  <a:pt x="1244" y="42"/>
                  <a:pt x="1249" y="35"/>
                  <a:pt x="1253" y="29"/>
                </a:cubicBezTo>
                <a:cubicBezTo>
                  <a:pt x="1258" y="23"/>
                  <a:pt x="1261" y="18"/>
                  <a:pt x="1264" y="13"/>
                </a:cubicBezTo>
                <a:cubicBezTo>
                  <a:pt x="1270" y="5"/>
                  <a:pt x="1272" y="0"/>
                  <a:pt x="1272" y="0"/>
                </a:cubicBezTo>
                <a:cubicBezTo>
                  <a:pt x="1296" y="16"/>
                  <a:pt x="1296" y="16"/>
                  <a:pt x="1296" y="16"/>
                </a:cubicBezTo>
                <a:cubicBezTo>
                  <a:pt x="1296" y="16"/>
                  <a:pt x="1293" y="20"/>
                  <a:pt x="1287" y="29"/>
                </a:cubicBezTo>
                <a:cubicBezTo>
                  <a:pt x="1284" y="33"/>
                  <a:pt x="1280" y="39"/>
                  <a:pt x="1276" y="45"/>
                </a:cubicBezTo>
                <a:cubicBezTo>
                  <a:pt x="1271" y="51"/>
                  <a:pt x="1266" y="58"/>
                  <a:pt x="1260" y="66"/>
                </a:cubicBezTo>
                <a:cubicBezTo>
                  <a:pt x="1254" y="73"/>
                  <a:pt x="1247" y="82"/>
                  <a:pt x="1239" y="91"/>
                </a:cubicBezTo>
                <a:cubicBezTo>
                  <a:pt x="1231" y="100"/>
                  <a:pt x="1223" y="110"/>
                  <a:pt x="1213" y="120"/>
                </a:cubicBezTo>
                <a:cubicBezTo>
                  <a:pt x="1195" y="140"/>
                  <a:pt x="1172" y="161"/>
                  <a:pt x="1146" y="183"/>
                </a:cubicBezTo>
                <a:cubicBezTo>
                  <a:pt x="1120" y="204"/>
                  <a:pt x="1091" y="226"/>
                  <a:pt x="1058" y="247"/>
                </a:cubicBezTo>
                <a:cubicBezTo>
                  <a:pt x="1026" y="267"/>
                  <a:pt x="990" y="287"/>
                  <a:pt x="953" y="305"/>
                </a:cubicBezTo>
                <a:cubicBezTo>
                  <a:pt x="915" y="323"/>
                  <a:pt x="875" y="339"/>
                  <a:pt x="833" y="354"/>
                </a:cubicBezTo>
                <a:cubicBezTo>
                  <a:pt x="792" y="368"/>
                  <a:pt x="749" y="380"/>
                  <a:pt x="706" y="390"/>
                </a:cubicBezTo>
                <a:cubicBezTo>
                  <a:pt x="662" y="401"/>
                  <a:pt x="619" y="409"/>
                  <a:pt x="575" y="415"/>
                </a:cubicBezTo>
                <a:cubicBezTo>
                  <a:pt x="532" y="422"/>
                  <a:pt x="489" y="427"/>
                  <a:pt x="448" y="430"/>
                </a:cubicBezTo>
                <a:cubicBezTo>
                  <a:pt x="365" y="437"/>
                  <a:pt x="287" y="439"/>
                  <a:pt x="221" y="437"/>
                </a:cubicBezTo>
                <a:cubicBezTo>
                  <a:pt x="154" y="436"/>
                  <a:pt x="99" y="432"/>
                  <a:pt x="60" y="428"/>
                </a:cubicBezTo>
                <a:cubicBezTo>
                  <a:pt x="22" y="424"/>
                  <a:pt x="0" y="421"/>
                  <a:pt x="0" y="421"/>
                </a:cubicBezTo>
              </a:path>
            </a:pathLst>
          </a:custGeom>
          <a:solidFill>
            <a:schemeClr val="bg2">
              <a:lumMod val="85000"/>
            </a:schemeClr>
          </a:solidFill>
          <a:ln>
            <a:noFill/>
          </a:ln>
        </p:spPr>
        <p:txBody>
          <a:bodyPr/>
          <a:lstStyle/>
          <a:p>
            <a:pPr eaLnBrk="1" fontAlgn="auto" hangingPunct="1">
              <a:spcBef>
                <a:spcPts val="0"/>
              </a:spcBef>
              <a:spcAft>
                <a:spcPts val="0"/>
              </a:spcAft>
              <a:defRPr/>
            </a:pPr>
            <a:endParaRPr lang="en-US" dirty="0">
              <a:solidFill>
                <a:prstClr val="black"/>
              </a:solidFill>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pic>
        <p:nvPicPr>
          <p:cNvPr id="54" name="图片 29"/>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rot="1291382">
            <a:off x="6265863" y="540632"/>
            <a:ext cx="722312" cy="231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Oval 8"/>
          <p:cNvSpPr>
            <a:spLocks noChangeArrowheads="1"/>
          </p:cNvSpPr>
          <p:nvPr/>
        </p:nvSpPr>
        <p:spPr bwMode="auto">
          <a:xfrm>
            <a:off x="4257675" y="4677657"/>
            <a:ext cx="238125" cy="238125"/>
          </a:xfrm>
          <a:prstGeom prst="ellipse">
            <a:avLst/>
          </a:prstGeom>
          <a:solidFill>
            <a:schemeClr val="bg1"/>
          </a:solidFill>
          <a:ln w="28575" cap="flat">
            <a:solidFill>
              <a:schemeClr val="bg2"/>
            </a:solidFill>
            <a:prstDash val="solid"/>
            <a:miter lim="800000"/>
          </a:ln>
          <a:effectLst>
            <a:outerShdw blurRad="50800" dist="381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6" name="Oval 10"/>
          <p:cNvSpPr>
            <a:spLocks noChangeArrowheads="1"/>
          </p:cNvSpPr>
          <p:nvPr/>
        </p:nvSpPr>
        <p:spPr bwMode="auto">
          <a:xfrm>
            <a:off x="5208588" y="3848982"/>
            <a:ext cx="249237" cy="250825"/>
          </a:xfrm>
          <a:prstGeom prst="ellipse">
            <a:avLst/>
          </a:prstGeom>
          <a:solidFill>
            <a:schemeClr val="bg1"/>
          </a:solidFill>
          <a:ln w="28575" cap="flat">
            <a:solidFill>
              <a:schemeClr val="bg2"/>
            </a:solidFill>
            <a:prstDash val="solid"/>
            <a:miter lim="800000"/>
          </a:ln>
          <a:effectLst>
            <a:outerShdw blurRad="50800" dist="381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7" name="Oval 12"/>
          <p:cNvSpPr>
            <a:spLocks noChangeArrowheads="1"/>
          </p:cNvSpPr>
          <p:nvPr/>
        </p:nvSpPr>
        <p:spPr bwMode="auto">
          <a:xfrm>
            <a:off x="5865813" y="2934582"/>
            <a:ext cx="284162" cy="284162"/>
          </a:xfrm>
          <a:prstGeom prst="ellipse">
            <a:avLst/>
          </a:prstGeom>
          <a:solidFill>
            <a:schemeClr val="bg1"/>
          </a:solidFill>
          <a:ln w="28575" cap="flat">
            <a:solidFill>
              <a:schemeClr val="bg2"/>
            </a:solidFill>
            <a:prstDash val="solid"/>
            <a:miter lim="800000"/>
          </a:ln>
          <a:effectLst>
            <a:outerShdw blurRad="50800" dist="381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8" name="Oval 8"/>
          <p:cNvSpPr>
            <a:spLocks noChangeArrowheads="1"/>
          </p:cNvSpPr>
          <p:nvPr/>
        </p:nvSpPr>
        <p:spPr bwMode="auto">
          <a:xfrm>
            <a:off x="2752725" y="5401557"/>
            <a:ext cx="206375" cy="204787"/>
          </a:xfrm>
          <a:prstGeom prst="ellipse">
            <a:avLst/>
          </a:prstGeom>
          <a:solidFill>
            <a:schemeClr val="bg1"/>
          </a:solidFill>
          <a:ln w="28575" cap="flat">
            <a:solidFill>
              <a:schemeClr val="bg2"/>
            </a:solidFill>
            <a:prstDash val="solid"/>
            <a:miter lim="800000"/>
          </a:ln>
          <a:effectLst>
            <a:outerShdw blurRad="50800" dist="381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9" name="文本框 58"/>
          <p:cNvSpPr txBox="1"/>
          <p:nvPr/>
        </p:nvSpPr>
        <p:spPr>
          <a:xfrm>
            <a:off x="3168650" y="5463469"/>
            <a:ext cx="8048625" cy="584775"/>
          </a:xfrm>
          <a:prstGeom prst="rect">
            <a:avLst/>
          </a:prstGeom>
          <a:noFill/>
        </p:spPr>
        <p:txBody>
          <a:bodyPr>
            <a:spAutoFit/>
          </a:bodyPr>
          <a:lstStyle/>
          <a:p>
            <a:r>
              <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唯物主义者和实干家们最注重的就是客观务实，这是一种一切从实际出发的工作理念，脱离了实际的行动都是不切实际的。</a:t>
            </a:r>
            <a:endPar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0" name="矩形: 圆角 36"/>
          <p:cNvSpPr>
            <a:spLocks noChangeArrowheads="1"/>
          </p:cNvSpPr>
          <p:nvPr/>
        </p:nvSpPr>
        <p:spPr bwMode="auto">
          <a:xfrm>
            <a:off x="1198563" y="5022144"/>
            <a:ext cx="1616075" cy="393700"/>
          </a:xfrm>
          <a:prstGeom prst="roundRect">
            <a:avLst>
              <a:gd name="adj" fmla="val 50000"/>
            </a:avLst>
          </a:prstGeom>
          <a:solidFill>
            <a:srgbClr val="E9D1C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1" name="文本框 60"/>
          <p:cNvSpPr txBox="1"/>
          <p:nvPr/>
        </p:nvSpPr>
        <p:spPr>
          <a:xfrm>
            <a:off x="1509713" y="5017382"/>
            <a:ext cx="1107996" cy="369332"/>
          </a:xfrm>
          <a:prstGeom prst="rect">
            <a:avLst/>
          </a:prstGeom>
          <a:noFill/>
        </p:spPr>
        <p:txBody>
          <a:bodyPr wrap="none">
            <a:spAutoFit/>
          </a:bodyPr>
          <a:lstStyle/>
          <a:p>
            <a:pPr eaLnBrk="1" hangingPunct="1">
              <a:buFont typeface="Arial" panose="020B0604020202020204" pitchFamily="34" charset="0"/>
              <a:buNone/>
              <a:defRPr/>
            </a:pPr>
            <a:r>
              <a:rPr lang="zh-CN" altLang="en-US"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客观务实</a:t>
            </a:r>
            <a:endParaRPr lang="zh-CN" altLang="en-US"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2" name="文本框 39"/>
          <p:cNvSpPr txBox="1">
            <a:spLocks noChangeArrowheads="1"/>
          </p:cNvSpPr>
          <p:nvPr/>
        </p:nvSpPr>
        <p:spPr bwMode="auto">
          <a:xfrm>
            <a:off x="4595813" y="4761794"/>
            <a:ext cx="65690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zh-CN" altLang="en-US" sz="18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在其位谋其政，在新岗位上努力将自身的业绩提升到一个新的层次，将自身的能力提升到一个新的层次。</a:t>
            </a:r>
            <a:endParaRPr lang="zh-CN" altLang="en-US" sz="18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3" name="文本框 41"/>
          <p:cNvSpPr txBox="1">
            <a:spLocks noChangeArrowheads="1"/>
          </p:cNvSpPr>
          <p:nvPr/>
        </p:nvSpPr>
        <p:spPr bwMode="auto">
          <a:xfrm>
            <a:off x="5548313" y="3991857"/>
            <a:ext cx="56165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坚决服务公司制定的发展大局，找准部门的位置，摆正自身的位置，做好该做的事，管好该管的人。</a:t>
            </a:r>
            <a:endPar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4" name="文本框 43"/>
          <p:cNvSpPr txBox="1">
            <a:spLocks noChangeArrowheads="1"/>
          </p:cNvSpPr>
          <p:nvPr/>
        </p:nvSpPr>
        <p:spPr bwMode="auto">
          <a:xfrm>
            <a:off x="6292850" y="3066344"/>
            <a:ext cx="48720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运用最新的科技手段和管理理念，结合部门现实状况，将部门的管理、业绩提升到一个新的层次。</a:t>
            </a:r>
            <a:endPar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5" name="矩形: 圆角 44"/>
          <p:cNvSpPr>
            <a:spLocks noChangeArrowheads="1"/>
          </p:cNvSpPr>
          <p:nvPr/>
        </p:nvSpPr>
        <p:spPr bwMode="auto">
          <a:xfrm>
            <a:off x="2676525" y="4363332"/>
            <a:ext cx="1616075" cy="393700"/>
          </a:xfrm>
          <a:prstGeom prst="roundRect">
            <a:avLst>
              <a:gd name="adj" fmla="val 50000"/>
            </a:avLst>
          </a:prstGeom>
          <a:solidFill>
            <a:srgbClr val="ADBCBE"/>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6" name="文本框 65"/>
          <p:cNvSpPr txBox="1"/>
          <p:nvPr/>
        </p:nvSpPr>
        <p:spPr>
          <a:xfrm>
            <a:off x="2959100" y="4360157"/>
            <a:ext cx="1107996" cy="369332"/>
          </a:xfrm>
          <a:prstGeom prst="rect">
            <a:avLst/>
          </a:prstGeom>
          <a:noFill/>
        </p:spPr>
        <p:txBody>
          <a:bodyPr wrap="none">
            <a:spAutoFit/>
          </a:bodyPr>
          <a:lstStyle>
            <a:defPPr>
              <a:defRPr lang="zh-CN"/>
            </a:defPPr>
            <a:lvl1pPr>
              <a:defRPr b="1">
                <a:solidFill>
                  <a:schemeClr val="accent1"/>
                </a:solidFill>
              </a:defRPr>
            </a:lvl1pPr>
          </a:lstStyle>
          <a:p>
            <a:pPr eaLnBrk="1" hangingPunct="1">
              <a:buFont typeface="Arial" panose="020B0604020202020204" pitchFamily="34" charset="0"/>
              <a:buNone/>
              <a:defRPr/>
            </a:pPr>
            <a:r>
              <a:rPr lang="zh-CN" altLang="en-US" b="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开拓进取</a:t>
            </a:r>
            <a:endParaRPr lang="zh-CN" altLang="en-US" b="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7" name="矩形: 圆角 46"/>
          <p:cNvSpPr>
            <a:spLocks noChangeArrowheads="1"/>
          </p:cNvSpPr>
          <p:nvPr/>
        </p:nvSpPr>
        <p:spPr bwMode="auto">
          <a:xfrm>
            <a:off x="3548063" y="3575932"/>
            <a:ext cx="1616075" cy="393700"/>
          </a:xfrm>
          <a:prstGeom prst="roundRect">
            <a:avLst>
              <a:gd name="adj" fmla="val 50000"/>
            </a:avLst>
          </a:prstGeom>
          <a:solidFill>
            <a:srgbClr val="E9D1C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8" name="文本框 67"/>
          <p:cNvSpPr txBox="1"/>
          <p:nvPr/>
        </p:nvSpPr>
        <p:spPr>
          <a:xfrm>
            <a:off x="3832225" y="3574344"/>
            <a:ext cx="1107996" cy="369332"/>
          </a:xfrm>
          <a:prstGeom prst="rect">
            <a:avLst/>
          </a:prstGeom>
          <a:noFill/>
        </p:spPr>
        <p:txBody>
          <a:bodyPr wrap="none">
            <a:spAutoFit/>
          </a:bodyPr>
          <a:lstStyle>
            <a:defPPr>
              <a:defRPr lang="zh-CN"/>
            </a:defPPr>
            <a:lvl1pPr>
              <a:defRPr b="1">
                <a:solidFill>
                  <a:schemeClr val="accent1"/>
                </a:solidFill>
              </a:defRPr>
            </a:lvl1pPr>
          </a:lstStyle>
          <a:p>
            <a:pPr eaLnBrk="1" hangingPunct="1">
              <a:buFont typeface="Arial" panose="020B0604020202020204" pitchFamily="34" charset="0"/>
              <a:buNone/>
              <a:defRPr/>
            </a:pPr>
            <a:r>
              <a:rPr lang="zh-CN" altLang="en-US" b="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服务大局</a:t>
            </a:r>
            <a:endParaRPr lang="zh-CN" altLang="en-US" b="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9" name="矩形: 圆角 48"/>
          <p:cNvSpPr>
            <a:spLocks noChangeArrowheads="1"/>
          </p:cNvSpPr>
          <p:nvPr/>
        </p:nvSpPr>
        <p:spPr bwMode="auto">
          <a:xfrm>
            <a:off x="4208463" y="2672644"/>
            <a:ext cx="1616075" cy="393700"/>
          </a:xfrm>
          <a:prstGeom prst="roundRect">
            <a:avLst>
              <a:gd name="adj" fmla="val 50000"/>
            </a:avLst>
          </a:prstGeom>
          <a:solidFill>
            <a:srgbClr val="ADBCBE"/>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0" name="文本框 69"/>
          <p:cNvSpPr txBox="1"/>
          <p:nvPr/>
        </p:nvSpPr>
        <p:spPr>
          <a:xfrm>
            <a:off x="4494213" y="2683757"/>
            <a:ext cx="1107996" cy="369332"/>
          </a:xfrm>
          <a:prstGeom prst="rect">
            <a:avLst/>
          </a:prstGeom>
          <a:noFill/>
        </p:spPr>
        <p:txBody>
          <a:bodyPr wrap="none">
            <a:spAutoFit/>
          </a:bodyPr>
          <a:lstStyle>
            <a:defPPr>
              <a:defRPr lang="zh-CN"/>
            </a:defPPr>
            <a:lvl1pPr>
              <a:defRPr b="1">
                <a:solidFill>
                  <a:schemeClr val="accent1"/>
                </a:solidFill>
              </a:defRPr>
            </a:lvl1pPr>
          </a:lstStyle>
          <a:p>
            <a:pPr eaLnBrk="1" hangingPunct="1">
              <a:buFont typeface="Arial" panose="020B0604020202020204" pitchFamily="34" charset="0"/>
              <a:buNone/>
              <a:defRPr/>
            </a:pPr>
            <a:r>
              <a:rPr lang="zh-CN" altLang="en-US" b="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科学管理</a:t>
            </a:r>
            <a:endParaRPr lang="zh-CN" altLang="en-US" b="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1" name="TextBox 22"/>
          <p:cNvSpPr txBox="1"/>
          <p:nvPr/>
        </p:nvSpPr>
        <p:spPr>
          <a:xfrm>
            <a:off x="909141" y="2212426"/>
            <a:ext cx="2182812" cy="1037463"/>
          </a:xfrm>
          <a:prstGeom prst="rect">
            <a:avLst/>
          </a:prstGeom>
          <a:noFill/>
        </p:spPr>
        <p:txBody>
          <a:bodyPr>
            <a:spAutoFit/>
          </a:bodyPr>
          <a:lstStyle/>
          <a:p>
            <a:pPr algn="ctr" eaLnBrk="1" hangingPunct="1">
              <a:lnSpc>
                <a:spcPct val="150000"/>
              </a:lnSpc>
              <a:buFont typeface="Arial" panose="020B0604020202020204" pitchFamily="34" charset="0"/>
              <a:buNone/>
              <a:defRPr/>
            </a:pPr>
            <a:r>
              <a:rPr lang="zh-CN" altLang="en-US" sz="22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四个研究思想</a:t>
            </a:r>
            <a:endParaRPr lang="en-US" altLang="zh-CN" sz="22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gn="ctr" eaLnBrk="1" hangingPunct="1">
              <a:lnSpc>
                <a:spcPct val="150000"/>
              </a:lnSpc>
              <a:buFont typeface="Arial" panose="020B0604020202020204" pitchFamily="34" charset="0"/>
              <a:buNone/>
              <a:defRPr/>
            </a:pPr>
            <a:r>
              <a:rPr lang="zh-CN" altLang="en-US" sz="22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贯穿全盘工作</a:t>
            </a:r>
            <a:endParaRPr lang="zh-CN" altLang="en-US" sz="22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93"/>
          <p:cNvSpPr/>
          <p:nvPr/>
        </p:nvSpPr>
        <p:spPr bwMode="auto">
          <a:xfrm>
            <a:off x="6800975" y="1225828"/>
            <a:ext cx="4543643" cy="4397554"/>
          </a:xfrm>
          <a:prstGeom prst="rect">
            <a:avLst/>
          </a:prstGeom>
          <a:solidFill>
            <a:schemeClr val="bg2">
              <a:lumMod val="95000"/>
            </a:schemeClr>
          </a:solidFill>
          <a:ln w="14288" cap="flat">
            <a:solidFill>
              <a:srgbClr val="B3B3B3"/>
            </a:solidFill>
            <a:prstDash val="solid"/>
            <a:miter lim="800000"/>
          </a:ln>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5" name="矩形 94"/>
          <p:cNvSpPr/>
          <p:nvPr/>
        </p:nvSpPr>
        <p:spPr>
          <a:xfrm>
            <a:off x="6991785" y="1533196"/>
            <a:ext cx="4162022" cy="3693319"/>
          </a:xfrm>
          <a:prstGeom prst="rect">
            <a:avLst/>
          </a:prstGeom>
          <a:noFill/>
        </p:spPr>
        <p:txBody>
          <a:bodyPr wrap="square" rtlCol="0">
            <a:spAutoFit/>
          </a:bodyPr>
          <a:lstStyle/>
          <a:p>
            <a:pPr marL="285750" indent="-285750" algn="just">
              <a:buFont typeface="Wingdings" panose="05000000000000000000" pitchFamily="2" charset="2"/>
              <a:buChar char="n"/>
            </a:pPr>
            <a:r>
              <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请在这里输入您的文字说明请在这里输入您的文字说明</a:t>
            </a:r>
            <a:endPar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marL="285750" indent="-285750" algn="just">
              <a:buFont typeface="Wingdings" panose="05000000000000000000" pitchFamily="2" charset="2"/>
              <a:buChar char="n"/>
            </a:pPr>
            <a:r>
              <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请在这里输入您的文字说明</a:t>
            </a:r>
            <a:endPar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marL="285750" indent="-285750" algn="just">
              <a:buFont typeface="Wingdings" panose="05000000000000000000" pitchFamily="2" charset="2"/>
              <a:buChar char="n"/>
            </a:pPr>
            <a:r>
              <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请在这里输入您的文字说明请在这里输入您的文字说明请在这里输入您的文字说明</a:t>
            </a:r>
            <a:endPar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marL="285750" indent="-285750" algn="just">
              <a:buFont typeface="Wingdings" panose="05000000000000000000" pitchFamily="2" charset="2"/>
              <a:buChar char="n"/>
            </a:pPr>
            <a:r>
              <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请在这里输入您的文字说明请在这里输入您的文字说明</a:t>
            </a:r>
            <a:endPar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marL="285750" indent="-285750" algn="just">
              <a:buFont typeface="Wingdings" panose="05000000000000000000" pitchFamily="2" charset="2"/>
              <a:buChar char="n"/>
            </a:pPr>
            <a:r>
              <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请在这里输入您的文字说明请在这里输入您的文字说明</a:t>
            </a:r>
            <a:endPar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marL="285750" indent="-285750" algn="just">
              <a:buFont typeface="Wingdings" panose="05000000000000000000" pitchFamily="2" charset="2"/>
              <a:buChar char="n"/>
            </a:pPr>
            <a:r>
              <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请在这里输入您的文字说明请在这里输入您的文字说请在这里输入您的文字说明请在这里输入您的文字说明</a:t>
            </a:r>
            <a:endPar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6" name="Freeform 5"/>
          <p:cNvSpPr>
            <a:spLocks noEditPoints="1"/>
          </p:cNvSpPr>
          <p:nvPr/>
        </p:nvSpPr>
        <p:spPr bwMode="auto">
          <a:xfrm>
            <a:off x="898319" y="1869844"/>
            <a:ext cx="2779576" cy="2765014"/>
          </a:xfrm>
          <a:custGeom>
            <a:avLst/>
            <a:gdLst>
              <a:gd name="T0" fmla="*/ 2474 w 4948"/>
              <a:gd name="T1" fmla="*/ 4348 h 4921"/>
              <a:gd name="T2" fmla="*/ 2474 w 4948"/>
              <a:gd name="T3" fmla="*/ 573 h 4921"/>
              <a:gd name="T4" fmla="*/ 2675 w 4948"/>
              <a:gd name="T5" fmla="*/ 0 h 4921"/>
              <a:gd name="T6" fmla="*/ 2178 w 4948"/>
              <a:gd name="T7" fmla="*/ 391 h 4921"/>
              <a:gd name="T8" fmla="*/ 1696 w 4948"/>
              <a:gd name="T9" fmla="*/ 116 h 4921"/>
              <a:gd name="T10" fmla="*/ 1393 w 4948"/>
              <a:gd name="T11" fmla="*/ 677 h 4921"/>
              <a:gd name="T12" fmla="*/ 867 w 4948"/>
              <a:gd name="T13" fmla="*/ 579 h 4921"/>
              <a:gd name="T14" fmla="*/ 801 w 4948"/>
              <a:gd name="T15" fmla="*/ 1218 h 4921"/>
              <a:gd name="T16" fmla="*/ 245 w 4948"/>
              <a:gd name="T17" fmla="*/ 1374 h 4921"/>
              <a:gd name="T18" fmla="*/ 444 w 4948"/>
              <a:gd name="T19" fmla="*/ 1988 h 4921"/>
              <a:gd name="T20" fmla="*/ 0 w 4948"/>
              <a:gd name="T21" fmla="*/ 2260 h 4921"/>
              <a:gd name="T22" fmla="*/ 412 w 4948"/>
              <a:gd name="T23" fmla="*/ 2760 h 4921"/>
              <a:gd name="T24" fmla="*/ 109 w 4948"/>
              <a:gd name="T25" fmla="*/ 3210 h 4921"/>
              <a:gd name="T26" fmla="*/ 678 w 4948"/>
              <a:gd name="T27" fmla="*/ 3517 h 4921"/>
              <a:gd name="T28" fmla="*/ 582 w 4948"/>
              <a:gd name="T29" fmla="*/ 4059 h 4921"/>
              <a:gd name="T30" fmla="*/ 1221 w 4948"/>
              <a:gd name="T31" fmla="*/ 4127 h 4921"/>
              <a:gd name="T32" fmla="*/ 1322 w 4948"/>
              <a:gd name="T33" fmla="*/ 4647 h 4921"/>
              <a:gd name="T34" fmla="*/ 1934 w 4948"/>
              <a:gd name="T35" fmla="*/ 4479 h 4921"/>
              <a:gd name="T36" fmla="*/ 2273 w 4948"/>
              <a:gd name="T37" fmla="*/ 4921 h 4921"/>
              <a:gd name="T38" fmla="*/ 2768 w 4948"/>
              <a:gd name="T39" fmla="*/ 4536 h 4921"/>
              <a:gd name="T40" fmla="*/ 3252 w 4948"/>
              <a:gd name="T41" fmla="*/ 4805 h 4921"/>
              <a:gd name="T42" fmla="*/ 3558 w 4948"/>
              <a:gd name="T43" fmla="*/ 4267 h 4921"/>
              <a:gd name="T44" fmla="*/ 4081 w 4948"/>
              <a:gd name="T45" fmla="*/ 4342 h 4921"/>
              <a:gd name="T46" fmla="*/ 4165 w 4948"/>
              <a:gd name="T47" fmla="*/ 3735 h 4921"/>
              <a:gd name="T48" fmla="*/ 4703 w 4948"/>
              <a:gd name="T49" fmla="*/ 3547 h 4921"/>
              <a:gd name="T50" fmla="*/ 4540 w 4948"/>
              <a:gd name="T51" fmla="*/ 2959 h 4921"/>
              <a:gd name="T52" fmla="*/ 4948 w 4948"/>
              <a:gd name="T53" fmla="*/ 2661 h 4921"/>
              <a:gd name="T54" fmla="*/ 4580 w 4948"/>
              <a:gd name="T55" fmla="*/ 2173 h 4921"/>
              <a:gd name="T56" fmla="*/ 4839 w 4948"/>
              <a:gd name="T57" fmla="*/ 1711 h 4921"/>
              <a:gd name="T58" fmla="*/ 4310 w 4948"/>
              <a:gd name="T59" fmla="*/ 1399 h 4921"/>
              <a:gd name="T60" fmla="*/ 4366 w 4948"/>
              <a:gd name="T61" fmla="*/ 862 h 4921"/>
              <a:gd name="T62" fmla="*/ 3752 w 4948"/>
              <a:gd name="T63" fmla="*/ 781 h 4921"/>
              <a:gd name="T64" fmla="*/ 3626 w 4948"/>
              <a:gd name="T65" fmla="*/ 274 h 4921"/>
              <a:gd name="T66" fmla="*/ 3022 w 4948"/>
              <a:gd name="T67" fmla="*/ 433 h 4921"/>
              <a:gd name="T68" fmla="*/ 2675 w 4948"/>
              <a:gd name="T69" fmla="*/ 0 h 4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48" h="4921">
                <a:moveTo>
                  <a:pt x="4362" y="2461"/>
                </a:moveTo>
                <a:cubicBezTo>
                  <a:pt x="4362" y="3503"/>
                  <a:pt x="3517" y="4348"/>
                  <a:pt x="2474" y="4348"/>
                </a:cubicBezTo>
                <a:cubicBezTo>
                  <a:pt x="1431" y="4348"/>
                  <a:pt x="586" y="3503"/>
                  <a:pt x="586" y="2461"/>
                </a:cubicBezTo>
                <a:cubicBezTo>
                  <a:pt x="586" y="1418"/>
                  <a:pt x="1431" y="573"/>
                  <a:pt x="2474" y="573"/>
                </a:cubicBezTo>
                <a:cubicBezTo>
                  <a:pt x="3517" y="573"/>
                  <a:pt x="4362" y="1418"/>
                  <a:pt x="4362" y="2461"/>
                </a:cubicBezTo>
                <a:close/>
                <a:moveTo>
                  <a:pt x="2675" y="0"/>
                </a:moveTo>
                <a:lnTo>
                  <a:pt x="2282" y="0"/>
                </a:lnTo>
                <a:lnTo>
                  <a:pt x="2178" y="391"/>
                </a:lnTo>
                <a:cubicBezTo>
                  <a:pt x="2097" y="403"/>
                  <a:pt x="2017" y="420"/>
                  <a:pt x="1939" y="441"/>
                </a:cubicBezTo>
                <a:lnTo>
                  <a:pt x="1696" y="116"/>
                </a:lnTo>
                <a:lnTo>
                  <a:pt x="1334" y="269"/>
                </a:lnTo>
                <a:lnTo>
                  <a:pt x="1393" y="677"/>
                </a:lnTo>
                <a:cubicBezTo>
                  <a:pt x="1334" y="713"/>
                  <a:pt x="1276" y="752"/>
                  <a:pt x="1221" y="794"/>
                </a:cubicBezTo>
                <a:lnTo>
                  <a:pt x="867" y="579"/>
                </a:lnTo>
                <a:lnTo>
                  <a:pt x="588" y="856"/>
                </a:lnTo>
                <a:lnTo>
                  <a:pt x="801" y="1218"/>
                </a:lnTo>
                <a:cubicBezTo>
                  <a:pt x="751" y="1286"/>
                  <a:pt x="704" y="1357"/>
                  <a:pt x="662" y="1431"/>
                </a:cubicBezTo>
                <a:lnTo>
                  <a:pt x="245" y="1374"/>
                </a:lnTo>
                <a:lnTo>
                  <a:pt x="101" y="1738"/>
                </a:lnTo>
                <a:lnTo>
                  <a:pt x="444" y="1988"/>
                </a:lnTo>
                <a:cubicBezTo>
                  <a:pt x="431" y="2045"/>
                  <a:pt x="420" y="2103"/>
                  <a:pt x="412" y="2161"/>
                </a:cubicBezTo>
                <a:lnTo>
                  <a:pt x="0" y="2260"/>
                </a:lnTo>
                <a:lnTo>
                  <a:pt x="0" y="2652"/>
                </a:lnTo>
                <a:lnTo>
                  <a:pt x="412" y="2760"/>
                </a:lnTo>
                <a:cubicBezTo>
                  <a:pt x="421" y="2829"/>
                  <a:pt x="435" y="2897"/>
                  <a:pt x="451" y="2963"/>
                </a:cubicBezTo>
                <a:lnTo>
                  <a:pt x="109" y="3210"/>
                </a:lnTo>
                <a:lnTo>
                  <a:pt x="259" y="3572"/>
                </a:lnTo>
                <a:lnTo>
                  <a:pt x="678" y="3517"/>
                </a:lnTo>
                <a:cubicBezTo>
                  <a:pt x="715" y="3581"/>
                  <a:pt x="756" y="3643"/>
                  <a:pt x="801" y="3703"/>
                </a:cubicBezTo>
                <a:lnTo>
                  <a:pt x="582" y="4059"/>
                </a:lnTo>
                <a:lnTo>
                  <a:pt x="861" y="4336"/>
                </a:lnTo>
                <a:lnTo>
                  <a:pt x="1221" y="4127"/>
                </a:lnTo>
                <a:cubicBezTo>
                  <a:pt x="1275" y="4168"/>
                  <a:pt x="1331" y="4206"/>
                  <a:pt x="1389" y="4242"/>
                </a:cubicBezTo>
                <a:lnTo>
                  <a:pt x="1322" y="4647"/>
                </a:lnTo>
                <a:lnTo>
                  <a:pt x="1684" y="4800"/>
                </a:lnTo>
                <a:lnTo>
                  <a:pt x="1934" y="4479"/>
                </a:lnTo>
                <a:cubicBezTo>
                  <a:pt x="2014" y="4500"/>
                  <a:pt x="2095" y="4518"/>
                  <a:pt x="2178" y="4531"/>
                </a:cubicBezTo>
                <a:lnTo>
                  <a:pt x="2273" y="4921"/>
                </a:lnTo>
                <a:lnTo>
                  <a:pt x="2667" y="4921"/>
                </a:lnTo>
                <a:lnTo>
                  <a:pt x="2768" y="4536"/>
                </a:lnTo>
                <a:cubicBezTo>
                  <a:pt x="2853" y="4525"/>
                  <a:pt x="2936" y="4510"/>
                  <a:pt x="3017" y="4489"/>
                </a:cubicBezTo>
                <a:lnTo>
                  <a:pt x="3252" y="4805"/>
                </a:lnTo>
                <a:lnTo>
                  <a:pt x="3614" y="4653"/>
                </a:lnTo>
                <a:lnTo>
                  <a:pt x="3558" y="4267"/>
                </a:lnTo>
                <a:cubicBezTo>
                  <a:pt x="3625" y="4229"/>
                  <a:pt x="3689" y="4187"/>
                  <a:pt x="3750" y="4141"/>
                </a:cubicBezTo>
                <a:lnTo>
                  <a:pt x="4081" y="4342"/>
                </a:lnTo>
                <a:lnTo>
                  <a:pt x="4360" y="4065"/>
                </a:lnTo>
                <a:lnTo>
                  <a:pt x="4165" y="3735"/>
                </a:lnTo>
                <a:cubicBezTo>
                  <a:pt x="4224" y="3659"/>
                  <a:pt x="4277" y="3579"/>
                  <a:pt x="4325" y="3495"/>
                </a:cubicBezTo>
                <a:lnTo>
                  <a:pt x="4703" y="3547"/>
                </a:lnTo>
                <a:lnTo>
                  <a:pt x="4847" y="3183"/>
                </a:lnTo>
                <a:lnTo>
                  <a:pt x="4540" y="2959"/>
                </a:lnTo>
                <a:cubicBezTo>
                  <a:pt x="4557" y="2891"/>
                  <a:pt x="4570" y="2821"/>
                  <a:pt x="4580" y="2749"/>
                </a:cubicBezTo>
                <a:lnTo>
                  <a:pt x="4948" y="2661"/>
                </a:lnTo>
                <a:lnTo>
                  <a:pt x="4948" y="2269"/>
                </a:lnTo>
                <a:lnTo>
                  <a:pt x="4580" y="2173"/>
                </a:lnTo>
                <a:cubicBezTo>
                  <a:pt x="4569" y="2091"/>
                  <a:pt x="4553" y="2011"/>
                  <a:pt x="4533" y="1932"/>
                </a:cubicBezTo>
                <a:lnTo>
                  <a:pt x="4839" y="1711"/>
                </a:lnTo>
                <a:lnTo>
                  <a:pt x="4690" y="1349"/>
                </a:lnTo>
                <a:lnTo>
                  <a:pt x="4310" y="1399"/>
                </a:lnTo>
                <a:cubicBezTo>
                  <a:pt x="4266" y="1326"/>
                  <a:pt x="4218" y="1255"/>
                  <a:pt x="4166" y="1188"/>
                </a:cubicBezTo>
                <a:lnTo>
                  <a:pt x="4366" y="862"/>
                </a:lnTo>
                <a:lnTo>
                  <a:pt x="4087" y="585"/>
                </a:lnTo>
                <a:lnTo>
                  <a:pt x="3752" y="781"/>
                </a:lnTo>
                <a:cubicBezTo>
                  <a:pt x="3691" y="736"/>
                  <a:pt x="3628" y="695"/>
                  <a:pt x="3563" y="656"/>
                </a:cubicBezTo>
                <a:lnTo>
                  <a:pt x="3626" y="274"/>
                </a:lnTo>
                <a:lnTo>
                  <a:pt x="3264" y="121"/>
                </a:lnTo>
                <a:lnTo>
                  <a:pt x="3022" y="433"/>
                </a:lnTo>
                <a:cubicBezTo>
                  <a:pt x="2939" y="412"/>
                  <a:pt x="2855" y="396"/>
                  <a:pt x="2769" y="385"/>
                </a:cubicBezTo>
                <a:lnTo>
                  <a:pt x="2675" y="0"/>
                </a:lnTo>
                <a:close/>
              </a:path>
            </a:pathLst>
          </a:custGeom>
          <a:solidFill>
            <a:srgbClr val="E9D1C9"/>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7" name="Freeform 6"/>
          <p:cNvSpPr>
            <a:spLocks noEditPoints="1"/>
          </p:cNvSpPr>
          <p:nvPr/>
        </p:nvSpPr>
        <p:spPr bwMode="auto">
          <a:xfrm>
            <a:off x="3794919" y="1863228"/>
            <a:ext cx="2779574" cy="2778248"/>
          </a:xfrm>
          <a:custGeom>
            <a:avLst/>
            <a:gdLst>
              <a:gd name="T0" fmla="*/ 1417 w 4950"/>
              <a:gd name="T1" fmla="*/ 4048 h 4943"/>
              <a:gd name="T2" fmla="*/ 3532 w 4950"/>
              <a:gd name="T3" fmla="*/ 895 h 4943"/>
              <a:gd name="T4" fmla="*/ 4021 w 4950"/>
              <a:gd name="T5" fmla="*/ 530 h 4943"/>
              <a:gd name="T6" fmla="*/ 3388 w 4950"/>
              <a:gd name="T7" fmla="*/ 577 h 4943"/>
              <a:gd name="T8" fmla="*/ 3139 w 4950"/>
              <a:gd name="T9" fmla="*/ 78 h 4943"/>
              <a:gd name="T10" fmla="*/ 2571 w 4950"/>
              <a:gd name="T11" fmla="*/ 376 h 4943"/>
              <a:gd name="T12" fmla="*/ 2187 w 4950"/>
              <a:gd name="T13" fmla="*/ 0 h 4943"/>
              <a:gd name="T14" fmla="*/ 1774 w 4950"/>
              <a:gd name="T15" fmla="*/ 496 h 4943"/>
              <a:gd name="T16" fmla="*/ 1222 w 4950"/>
              <a:gd name="T17" fmla="*/ 315 h 4943"/>
              <a:gd name="T18" fmla="*/ 1045 w 4950"/>
              <a:gd name="T19" fmla="*/ 940 h 4943"/>
              <a:gd name="T20" fmla="*/ 521 w 4950"/>
              <a:gd name="T21" fmla="*/ 918 h 4943"/>
              <a:gd name="T22" fmla="*/ 585 w 4950"/>
              <a:gd name="T23" fmla="*/ 1566 h 4943"/>
              <a:gd name="T24" fmla="*/ 80 w 4950"/>
              <a:gd name="T25" fmla="*/ 1772 h 4943"/>
              <a:gd name="T26" fmla="*/ 383 w 4950"/>
              <a:gd name="T27" fmla="*/ 2347 h 4943"/>
              <a:gd name="T28" fmla="*/ 0 w 4950"/>
              <a:gd name="T29" fmla="*/ 2746 h 4943"/>
              <a:gd name="T30" fmla="*/ 494 w 4950"/>
              <a:gd name="T31" fmla="*/ 3161 h 4943"/>
              <a:gd name="T32" fmla="*/ 287 w 4950"/>
              <a:gd name="T33" fmla="*/ 3652 h 4943"/>
              <a:gd name="T34" fmla="*/ 893 w 4950"/>
              <a:gd name="T35" fmla="*/ 3854 h 4943"/>
              <a:gd name="T36" fmla="*/ 928 w 4950"/>
              <a:gd name="T37" fmla="*/ 4413 h 4943"/>
              <a:gd name="T38" fmla="*/ 1557 w 4950"/>
              <a:gd name="T39" fmla="*/ 4369 h 4943"/>
              <a:gd name="T40" fmla="*/ 1810 w 4950"/>
              <a:gd name="T41" fmla="*/ 4865 h 4943"/>
              <a:gd name="T42" fmla="*/ 2368 w 4950"/>
              <a:gd name="T43" fmla="*/ 4588 h 4943"/>
              <a:gd name="T44" fmla="*/ 2762 w 4950"/>
              <a:gd name="T45" fmla="*/ 4943 h 4943"/>
              <a:gd name="T46" fmla="*/ 3173 w 4950"/>
              <a:gd name="T47" fmla="*/ 4483 h 4943"/>
              <a:gd name="T48" fmla="*/ 3727 w 4950"/>
              <a:gd name="T49" fmla="*/ 4628 h 4943"/>
              <a:gd name="T50" fmla="*/ 3920 w 4950"/>
              <a:gd name="T51" fmla="*/ 4046 h 4943"/>
              <a:gd name="T52" fmla="*/ 4428 w 4950"/>
              <a:gd name="T53" fmla="*/ 4025 h 4943"/>
              <a:gd name="T54" fmla="*/ 4394 w 4950"/>
              <a:gd name="T55" fmla="*/ 3412 h 4943"/>
              <a:gd name="T56" fmla="*/ 4869 w 4950"/>
              <a:gd name="T57" fmla="*/ 3171 h 4943"/>
              <a:gd name="T58" fmla="*/ 4602 w 4950"/>
              <a:gd name="T59" fmla="*/ 2614 h 4943"/>
              <a:gd name="T60" fmla="*/ 4950 w 4950"/>
              <a:gd name="T61" fmla="*/ 2197 h 4943"/>
              <a:gd name="T62" fmla="*/ 4483 w 4950"/>
              <a:gd name="T63" fmla="*/ 1784 h 4943"/>
              <a:gd name="T64" fmla="*/ 4662 w 4950"/>
              <a:gd name="T65" fmla="*/ 1291 h 4943"/>
              <a:gd name="T66" fmla="*/ 4068 w 4950"/>
              <a:gd name="T67" fmla="*/ 1085 h 4943"/>
              <a:gd name="T68" fmla="*/ 4021 w 4950"/>
              <a:gd name="T69" fmla="*/ 530 h 4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0" h="4943">
                <a:moveTo>
                  <a:pt x="4051" y="3529"/>
                </a:moveTo>
                <a:cubicBezTo>
                  <a:pt x="3467" y="4400"/>
                  <a:pt x="2287" y="4632"/>
                  <a:pt x="1417" y="4048"/>
                </a:cubicBezTo>
                <a:cubicBezTo>
                  <a:pt x="546" y="3464"/>
                  <a:pt x="314" y="2284"/>
                  <a:pt x="898" y="1414"/>
                </a:cubicBezTo>
                <a:cubicBezTo>
                  <a:pt x="1482" y="543"/>
                  <a:pt x="2662" y="311"/>
                  <a:pt x="3532" y="895"/>
                </a:cubicBezTo>
                <a:cubicBezTo>
                  <a:pt x="4403" y="1479"/>
                  <a:pt x="4635" y="2659"/>
                  <a:pt x="4051" y="3529"/>
                </a:cubicBezTo>
                <a:close/>
                <a:moveTo>
                  <a:pt x="4021" y="530"/>
                </a:moveTo>
                <a:lnTo>
                  <a:pt x="3693" y="309"/>
                </a:lnTo>
                <a:lnTo>
                  <a:pt x="3388" y="577"/>
                </a:lnTo>
                <a:cubicBezTo>
                  <a:pt x="3313" y="542"/>
                  <a:pt x="3236" y="511"/>
                  <a:pt x="3159" y="486"/>
                </a:cubicBezTo>
                <a:lnTo>
                  <a:pt x="3139" y="78"/>
                </a:lnTo>
                <a:lnTo>
                  <a:pt x="2751" y="2"/>
                </a:lnTo>
                <a:lnTo>
                  <a:pt x="2571" y="376"/>
                </a:lnTo>
                <a:cubicBezTo>
                  <a:pt x="2502" y="373"/>
                  <a:pt x="2432" y="374"/>
                  <a:pt x="2362" y="378"/>
                </a:cubicBezTo>
                <a:lnTo>
                  <a:pt x="2187" y="0"/>
                </a:lnTo>
                <a:lnTo>
                  <a:pt x="1799" y="75"/>
                </a:lnTo>
                <a:lnTo>
                  <a:pt x="1774" y="496"/>
                </a:lnTo>
                <a:cubicBezTo>
                  <a:pt x="1694" y="525"/>
                  <a:pt x="1615" y="558"/>
                  <a:pt x="1539" y="597"/>
                </a:cubicBezTo>
                <a:lnTo>
                  <a:pt x="1222" y="315"/>
                </a:lnTo>
                <a:lnTo>
                  <a:pt x="898" y="539"/>
                </a:lnTo>
                <a:lnTo>
                  <a:pt x="1045" y="940"/>
                </a:lnTo>
                <a:cubicBezTo>
                  <a:pt x="1002" y="980"/>
                  <a:pt x="960" y="1022"/>
                  <a:pt x="920" y="1066"/>
                </a:cubicBezTo>
                <a:lnTo>
                  <a:pt x="521" y="918"/>
                </a:lnTo>
                <a:lnTo>
                  <a:pt x="302" y="1245"/>
                </a:lnTo>
                <a:lnTo>
                  <a:pt x="585" y="1566"/>
                </a:lnTo>
                <a:cubicBezTo>
                  <a:pt x="555" y="1629"/>
                  <a:pt x="528" y="1693"/>
                  <a:pt x="504" y="1758"/>
                </a:cubicBezTo>
                <a:lnTo>
                  <a:pt x="80" y="1772"/>
                </a:lnTo>
                <a:lnTo>
                  <a:pt x="2" y="2158"/>
                </a:lnTo>
                <a:lnTo>
                  <a:pt x="383" y="2347"/>
                </a:lnTo>
                <a:cubicBezTo>
                  <a:pt x="378" y="2422"/>
                  <a:pt x="378" y="2496"/>
                  <a:pt x="381" y="2571"/>
                </a:cubicBezTo>
                <a:lnTo>
                  <a:pt x="0" y="2746"/>
                </a:lnTo>
                <a:lnTo>
                  <a:pt x="77" y="3133"/>
                </a:lnTo>
                <a:lnTo>
                  <a:pt x="494" y="3161"/>
                </a:lnTo>
                <a:cubicBezTo>
                  <a:pt x="517" y="3225"/>
                  <a:pt x="542" y="3289"/>
                  <a:pt x="570" y="3351"/>
                </a:cubicBezTo>
                <a:lnTo>
                  <a:pt x="287" y="3652"/>
                </a:lnTo>
                <a:lnTo>
                  <a:pt x="504" y="3982"/>
                </a:lnTo>
                <a:lnTo>
                  <a:pt x="893" y="3854"/>
                </a:lnTo>
                <a:cubicBezTo>
                  <a:pt x="947" y="3917"/>
                  <a:pt x="1005" y="3977"/>
                  <a:pt x="1067" y="4034"/>
                </a:cubicBezTo>
                <a:lnTo>
                  <a:pt x="928" y="4413"/>
                </a:lnTo>
                <a:lnTo>
                  <a:pt x="1257" y="4634"/>
                </a:lnTo>
                <a:lnTo>
                  <a:pt x="1557" y="4369"/>
                </a:lnTo>
                <a:cubicBezTo>
                  <a:pt x="1634" y="4408"/>
                  <a:pt x="1712" y="4441"/>
                  <a:pt x="1791" y="4470"/>
                </a:cubicBezTo>
                <a:lnTo>
                  <a:pt x="1810" y="4865"/>
                </a:lnTo>
                <a:lnTo>
                  <a:pt x="2199" y="4941"/>
                </a:lnTo>
                <a:lnTo>
                  <a:pt x="2368" y="4588"/>
                </a:lnTo>
                <a:cubicBezTo>
                  <a:pt x="2445" y="4593"/>
                  <a:pt x="2522" y="4594"/>
                  <a:pt x="2599" y="4590"/>
                </a:cubicBezTo>
                <a:lnTo>
                  <a:pt x="2762" y="4943"/>
                </a:lnTo>
                <a:lnTo>
                  <a:pt x="3150" y="4868"/>
                </a:lnTo>
                <a:lnTo>
                  <a:pt x="3173" y="4483"/>
                </a:lnTo>
                <a:cubicBezTo>
                  <a:pt x="3264" y="4452"/>
                  <a:pt x="3354" y="4416"/>
                  <a:pt x="3440" y="4373"/>
                </a:cubicBezTo>
                <a:lnTo>
                  <a:pt x="3727" y="4628"/>
                </a:lnTo>
                <a:lnTo>
                  <a:pt x="4051" y="4404"/>
                </a:lnTo>
                <a:lnTo>
                  <a:pt x="3920" y="4046"/>
                </a:lnTo>
                <a:cubicBezTo>
                  <a:pt x="3973" y="3998"/>
                  <a:pt x="4023" y="3947"/>
                  <a:pt x="4071" y="3893"/>
                </a:cubicBezTo>
                <a:lnTo>
                  <a:pt x="4428" y="4025"/>
                </a:lnTo>
                <a:lnTo>
                  <a:pt x="4648" y="3698"/>
                </a:lnTo>
                <a:lnTo>
                  <a:pt x="4394" y="3412"/>
                </a:lnTo>
                <a:cubicBezTo>
                  <a:pt x="4431" y="3337"/>
                  <a:pt x="4463" y="3261"/>
                  <a:pt x="4489" y="3183"/>
                </a:cubicBezTo>
                <a:lnTo>
                  <a:pt x="4869" y="3171"/>
                </a:lnTo>
                <a:lnTo>
                  <a:pt x="4947" y="2785"/>
                </a:lnTo>
                <a:lnTo>
                  <a:pt x="4602" y="2614"/>
                </a:lnTo>
                <a:cubicBezTo>
                  <a:pt x="4607" y="2528"/>
                  <a:pt x="4606" y="2442"/>
                  <a:pt x="4601" y="2357"/>
                </a:cubicBezTo>
                <a:lnTo>
                  <a:pt x="4950" y="2197"/>
                </a:lnTo>
                <a:lnTo>
                  <a:pt x="4872" y="1810"/>
                </a:lnTo>
                <a:lnTo>
                  <a:pt x="4483" y="1784"/>
                </a:lnTo>
                <a:cubicBezTo>
                  <a:pt x="4457" y="1713"/>
                  <a:pt x="4427" y="1643"/>
                  <a:pt x="4395" y="1575"/>
                </a:cubicBezTo>
                <a:lnTo>
                  <a:pt x="4662" y="1291"/>
                </a:lnTo>
                <a:lnTo>
                  <a:pt x="4445" y="960"/>
                </a:lnTo>
                <a:lnTo>
                  <a:pt x="4068" y="1085"/>
                </a:lnTo>
                <a:cubicBezTo>
                  <a:pt x="4011" y="1022"/>
                  <a:pt x="3949" y="961"/>
                  <a:pt x="3884" y="904"/>
                </a:cubicBezTo>
                <a:lnTo>
                  <a:pt x="4021" y="530"/>
                </a:lnTo>
                <a:close/>
              </a:path>
            </a:pathLst>
          </a:custGeom>
          <a:solidFill>
            <a:srgbClr val="ADBCBE"/>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8" name="Freeform 7"/>
          <p:cNvSpPr>
            <a:spLocks noEditPoints="1"/>
          </p:cNvSpPr>
          <p:nvPr/>
        </p:nvSpPr>
        <p:spPr bwMode="auto">
          <a:xfrm>
            <a:off x="3207045" y="1403662"/>
            <a:ext cx="1058725" cy="1058725"/>
          </a:xfrm>
          <a:custGeom>
            <a:avLst/>
            <a:gdLst>
              <a:gd name="T0" fmla="*/ 922 w 1572"/>
              <a:gd name="T1" fmla="*/ 186 h 1571"/>
              <a:gd name="T2" fmla="*/ 637 w 1572"/>
              <a:gd name="T3" fmla="*/ 1382 h 1571"/>
              <a:gd name="T4" fmla="*/ 541 w 1572"/>
              <a:gd name="T5" fmla="*/ 1535 h 1571"/>
              <a:gd name="T6" fmla="*/ 724 w 1572"/>
              <a:gd name="T7" fmla="*/ 1451 h 1571"/>
              <a:gd name="T8" fmla="*/ 852 w 1572"/>
              <a:gd name="T9" fmla="*/ 1571 h 1571"/>
              <a:gd name="T10" fmla="*/ 988 w 1572"/>
              <a:gd name="T11" fmla="*/ 1420 h 1571"/>
              <a:gd name="T12" fmla="*/ 1143 w 1572"/>
              <a:gd name="T13" fmla="*/ 1489 h 1571"/>
              <a:gd name="T14" fmla="*/ 1211 w 1572"/>
              <a:gd name="T15" fmla="*/ 1295 h 1571"/>
              <a:gd name="T16" fmla="*/ 1394 w 1572"/>
              <a:gd name="T17" fmla="*/ 1288 h 1571"/>
              <a:gd name="T18" fmla="*/ 1378 w 1572"/>
              <a:gd name="T19" fmla="*/ 1082 h 1571"/>
              <a:gd name="T20" fmla="*/ 1536 w 1572"/>
              <a:gd name="T21" fmla="*/ 1031 h 1571"/>
              <a:gd name="T22" fmla="*/ 1445 w 1572"/>
              <a:gd name="T23" fmla="*/ 845 h 1571"/>
              <a:gd name="T24" fmla="*/ 1572 w 1572"/>
              <a:gd name="T25" fmla="*/ 727 h 1571"/>
              <a:gd name="T26" fmla="*/ 1419 w 1572"/>
              <a:gd name="T27" fmla="*/ 590 h 1571"/>
              <a:gd name="T28" fmla="*/ 1489 w 1572"/>
              <a:gd name="T29" fmla="*/ 429 h 1571"/>
              <a:gd name="T30" fmla="*/ 1297 w 1572"/>
              <a:gd name="T31" fmla="*/ 361 h 1571"/>
              <a:gd name="T32" fmla="*/ 1304 w 1572"/>
              <a:gd name="T33" fmla="*/ 191 h 1571"/>
              <a:gd name="T34" fmla="*/ 1103 w 1572"/>
              <a:gd name="T35" fmla="*/ 199 h 1571"/>
              <a:gd name="T36" fmla="*/ 1031 w 1572"/>
              <a:gd name="T37" fmla="*/ 36 h 1571"/>
              <a:gd name="T38" fmla="*/ 849 w 1572"/>
              <a:gd name="T39" fmla="*/ 119 h 1571"/>
              <a:gd name="T40" fmla="*/ 720 w 1572"/>
              <a:gd name="T41" fmla="*/ 0 h 1571"/>
              <a:gd name="T42" fmla="*/ 585 w 1572"/>
              <a:gd name="T43" fmla="*/ 144 h 1571"/>
              <a:gd name="T44" fmla="*/ 429 w 1572"/>
              <a:gd name="T45" fmla="*/ 83 h 1571"/>
              <a:gd name="T46" fmla="*/ 358 w 1572"/>
              <a:gd name="T47" fmla="*/ 265 h 1571"/>
              <a:gd name="T48" fmla="*/ 178 w 1572"/>
              <a:gd name="T49" fmla="*/ 284 h 1571"/>
              <a:gd name="T50" fmla="*/ 185 w 1572"/>
              <a:gd name="T51" fmla="*/ 478 h 1571"/>
              <a:gd name="T52" fmla="*/ 37 w 1572"/>
              <a:gd name="T53" fmla="*/ 541 h 1571"/>
              <a:gd name="T54" fmla="*/ 114 w 1572"/>
              <a:gd name="T55" fmla="*/ 720 h 1571"/>
              <a:gd name="T56" fmla="*/ 0 w 1572"/>
              <a:gd name="T57" fmla="*/ 844 h 1571"/>
              <a:gd name="T58" fmla="*/ 140 w 1572"/>
              <a:gd name="T59" fmla="*/ 980 h 1571"/>
              <a:gd name="T60" fmla="*/ 83 w 1572"/>
              <a:gd name="T61" fmla="*/ 1143 h 1571"/>
              <a:gd name="T62" fmla="*/ 267 w 1572"/>
              <a:gd name="T63" fmla="*/ 1213 h 1571"/>
              <a:gd name="T64" fmla="*/ 268 w 1572"/>
              <a:gd name="T65" fmla="*/ 1380 h 1571"/>
              <a:gd name="T66" fmla="*/ 466 w 1572"/>
              <a:gd name="T67" fmla="*/ 1375 h 1571"/>
              <a:gd name="T68" fmla="*/ 541 w 1572"/>
              <a:gd name="T69" fmla="*/ 1535 h 1571"/>
              <a:gd name="T70" fmla="*/ 786 w 1572"/>
              <a:gd name="T71" fmla="*/ 952 h 1571"/>
              <a:gd name="T72" fmla="*/ 1215 w 1572"/>
              <a:gd name="T73" fmla="*/ 932 h 1571"/>
              <a:gd name="T74" fmla="*/ 768 w 1572"/>
              <a:gd name="T75" fmla="*/ 1296 h 1571"/>
              <a:gd name="T76" fmla="*/ 560 w 1572"/>
              <a:gd name="T77" fmla="*/ 1247 h 1571"/>
              <a:gd name="T78" fmla="*/ 339 w 1572"/>
              <a:gd name="T79" fmla="*/ 723 h 1571"/>
              <a:gd name="T80" fmla="*/ 698 w 1572"/>
              <a:gd name="T81" fmla="*/ 931 h 1571"/>
              <a:gd name="T82" fmla="*/ 560 w 1572"/>
              <a:gd name="T83" fmla="*/ 1247 h 1571"/>
              <a:gd name="T84" fmla="*/ 881 w 1572"/>
              <a:gd name="T85" fmla="*/ 808 h 1571"/>
              <a:gd name="T86" fmla="*/ 678 w 1572"/>
              <a:gd name="T87" fmla="*/ 760 h 1571"/>
              <a:gd name="T88" fmla="*/ 354 w 1572"/>
              <a:gd name="T89" fmla="*/ 633 h 1571"/>
              <a:gd name="T90" fmla="*/ 798 w 1572"/>
              <a:gd name="T91" fmla="*/ 272 h 1571"/>
              <a:gd name="T92" fmla="*/ 773 w 1572"/>
              <a:gd name="T93" fmla="*/ 616 h 1571"/>
              <a:gd name="T94" fmla="*/ 354 w 1572"/>
              <a:gd name="T95" fmla="*/ 633 h 1571"/>
              <a:gd name="T96" fmla="*/ 1292 w 1572"/>
              <a:gd name="T97" fmla="*/ 804 h 1571"/>
              <a:gd name="T98" fmla="*/ 947 w 1572"/>
              <a:gd name="T99" fmla="*/ 775 h 1571"/>
              <a:gd name="T100" fmla="*/ 929 w 1572"/>
              <a:gd name="T101" fmla="*/ 353 h 1571"/>
              <a:gd name="T102" fmla="*/ 1344 w 1572"/>
              <a:gd name="T103" fmla="*/ 919 h 1571"/>
              <a:gd name="T104" fmla="*/ 215 w 1572"/>
              <a:gd name="T105" fmla="*/ 649 h 1571"/>
              <a:gd name="T106" fmla="*/ 1344 w 1572"/>
              <a:gd name="T107" fmla="*/ 919 h 1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2" h="1571">
                <a:moveTo>
                  <a:pt x="181" y="641"/>
                </a:moveTo>
                <a:cubicBezTo>
                  <a:pt x="260" y="311"/>
                  <a:pt x="592" y="107"/>
                  <a:pt x="922" y="186"/>
                </a:cubicBezTo>
                <a:cubicBezTo>
                  <a:pt x="1253" y="265"/>
                  <a:pt x="1457" y="597"/>
                  <a:pt x="1378" y="927"/>
                </a:cubicBezTo>
                <a:cubicBezTo>
                  <a:pt x="1299" y="1257"/>
                  <a:pt x="967" y="1461"/>
                  <a:pt x="637" y="1382"/>
                </a:cubicBezTo>
                <a:cubicBezTo>
                  <a:pt x="306" y="1303"/>
                  <a:pt x="102" y="971"/>
                  <a:pt x="181" y="641"/>
                </a:cubicBezTo>
                <a:close/>
                <a:moveTo>
                  <a:pt x="541" y="1535"/>
                </a:moveTo>
                <a:lnTo>
                  <a:pt x="663" y="1564"/>
                </a:lnTo>
                <a:lnTo>
                  <a:pt x="724" y="1451"/>
                </a:lnTo>
                <a:cubicBezTo>
                  <a:pt x="750" y="1453"/>
                  <a:pt x="776" y="1453"/>
                  <a:pt x="802" y="1452"/>
                </a:cubicBezTo>
                <a:lnTo>
                  <a:pt x="852" y="1571"/>
                </a:lnTo>
                <a:lnTo>
                  <a:pt x="976" y="1551"/>
                </a:lnTo>
                <a:lnTo>
                  <a:pt x="988" y="1420"/>
                </a:lnTo>
                <a:cubicBezTo>
                  <a:pt x="1009" y="1413"/>
                  <a:pt x="1029" y="1405"/>
                  <a:pt x="1049" y="1396"/>
                </a:cubicBezTo>
                <a:lnTo>
                  <a:pt x="1143" y="1489"/>
                </a:lnTo>
                <a:lnTo>
                  <a:pt x="1249" y="1423"/>
                </a:lnTo>
                <a:lnTo>
                  <a:pt x="1211" y="1295"/>
                </a:lnTo>
                <a:cubicBezTo>
                  <a:pt x="1231" y="1278"/>
                  <a:pt x="1251" y="1259"/>
                  <a:pt x="1269" y="1239"/>
                </a:cubicBezTo>
                <a:lnTo>
                  <a:pt x="1394" y="1288"/>
                </a:lnTo>
                <a:lnTo>
                  <a:pt x="1465" y="1185"/>
                </a:lnTo>
                <a:lnTo>
                  <a:pt x="1378" y="1082"/>
                </a:lnTo>
                <a:cubicBezTo>
                  <a:pt x="1386" y="1066"/>
                  <a:pt x="1394" y="1048"/>
                  <a:pt x="1401" y="1031"/>
                </a:cubicBezTo>
                <a:lnTo>
                  <a:pt x="1536" y="1031"/>
                </a:lnTo>
                <a:lnTo>
                  <a:pt x="1565" y="909"/>
                </a:lnTo>
                <a:lnTo>
                  <a:pt x="1445" y="845"/>
                </a:lnTo>
                <a:cubicBezTo>
                  <a:pt x="1447" y="823"/>
                  <a:pt x="1448" y="801"/>
                  <a:pt x="1448" y="779"/>
                </a:cubicBezTo>
                <a:lnTo>
                  <a:pt x="1572" y="727"/>
                </a:lnTo>
                <a:lnTo>
                  <a:pt x="1553" y="604"/>
                </a:lnTo>
                <a:lnTo>
                  <a:pt x="1419" y="590"/>
                </a:lnTo>
                <a:cubicBezTo>
                  <a:pt x="1412" y="567"/>
                  <a:pt x="1405" y="545"/>
                  <a:pt x="1395" y="523"/>
                </a:cubicBezTo>
                <a:lnTo>
                  <a:pt x="1489" y="429"/>
                </a:lnTo>
                <a:lnTo>
                  <a:pt x="1424" y="322"/>
                </a:lnTo>
                <a:lnTo>
                  <a:pt x="1297" y="361"/>
                </a:lnTo>
                <a:cubicBezTo>
                  <a:pt x="1283" y="344"/>
                  <a:pt x="1269" y="328"/>
                  <a:pt x="1253" y="312"/>
                </a:cubicBezTo>
                <a:lnTo>
                  <a:pt x="1304" y="191"/>
                </a:lnTo>
                <a:lnTo>
                  <a:pt x="1204" y="117"/>
                </a:lnTo>
                <a:lnTo>
                  <a:pt x="1103" y="199"/>
                </a:lnTo>
                <a:cubicBezTo>
                  <a:pt x="1080" y="186"/>
                  <a:pt x="1056" y="174"/>
                  <a:pt x="1031" y="165"/>
                </a:cubicBezTo>
                <a:lnTo>
                  <a:pt x="1031" y="36"/>
                </a:lnTo>
                <a:lnTo>
                  <a:pt x="909" y="7"/>
                </a:lnTo>
                <a:lnTo>
                  <a:pt x="849" y="119"/>
                </a:lnTo>
                <a:cubicBezTo>
                  <a:pt x="822" y="116"/>
                  <a:pt x="795" y="115"/>
                  <a:pt x="769" y="115"/>
                </a:cubicBezTo>
                <a:lnTo>
                  <a:pt x="720" y="0"/>
                </a:lnTo>
                <a:lnTo>
                  <a:pt x="596" y="21"/>
                </a:lnTo>
                <a:lnTo>
                  <a:pt x="585" y="144"/>
                </a:lnTo>
                <a:cubicBezTo>
                  <a:pt x="562" y="152"/>
                  <a:pt x="539" y="160"/>
                  <a:pt x="516" y="169"/>
                </a:cubicBezTo>
                <a:lnTo>
                  <a:pt x="429" y="83"/>
                </a:lnTo>
                <a:lnTo>
                  <a:pt x="323" y="148"/>
                </a:lnTo>
                <a:lnTo>
                  <a:pt x="358" y="265"/>
                </a:lnTo>
                <a:cubicBezTo>
                  <a:pt x="334" y="284"/>
                  <a:pt x="312" y="305"/>
                  <a:pt x="291" y="328"/>
                </a:cubicBezTo>
                <a:lnTo>
                  <a:pt x="178" y="284"/>
                </a:lnTo>
                <a:lnTo>
                  <a:pt x="107" y="386"/>
                </a:lnTo>
                <a:lnTo>
                  <a:pt x="185" y="478"/>
                </a:lnTo>
                <a:cubicBezTo>
                  <a:pt x="175" y="498"/>
                  <a:pt x="165" y="519"/>
                  <a:pt x="157" y="540"/>
                </a:cubicBezTo>
                <a:lnTo>
                  <a:pt x="37" y="541"/>
                </a:lnTo>
                <a:lnTo>
                  <a:pt x="8" y="662"/>
                </a:lnTo>
                <a:lnTo>
                  <a:pt x="114" y="720"/>
                </a:lnTo>
                <a:cubicBezTo>
                  <a:pt x="111" y="746"/>
                  <a:pt x="110" y="772"/>
                  <a:pt x="111" y="798"/>
                </a:cubicBezTo>
                <a:lnTo>
                  <a:pt x="0" y="844"/>
                </a:lnTo>
                <a:lnTo>
                  <a:pt x="19" y="967"/>
                </a:lnTo>
                <a:lnTo>
                  <a:pt x="140" y="980"/>
                </a:lnTo>
                <a:cubicBezTo>
                  <a:pt x="148" y="1006"/>
                  <a:pt x="158" y="1031"/>
                  <a:pt x="169" y="1056"/>
                </a:cubicBezTo>
                <a:lnTo>
                  <a:pt x="83" y="1143"/>
                </a:lnTo>
                <a:lnTo>
                  <a:pt x="148" y="1249"/>
                </a:lnTo>
                <a:lnTo>
                  <a:pt x="267" y="1213"/>
                </a:lnTo>
                <a:cubicBezTo>
                  <a:pt x="282" y="1232"/>
                  <a:pt x="298" y="1249"/>
                  <a:pt x="316" y="1266"/>
                </a:cubicBezTo>
                <a:lnTo>
                  <a:pt x="268" y="1380"/>
                </a:lnTo>
                <a:lnTo>
                  <a:pt x="368" y="1454"/>
                </a:lnTo>
                <a:lnTo>
                  <a:pt x="466" y="1375"/>
                </a:lnTo>
                <a:cubicBezTo>
                  <a:pt x="490" y="1388"/>
                  <a:pt x="515" y="1399"/>
                  <a:pt x="541" y="1409"/>
                </a:cubicBezTo>
                <a:lnTo>
                  <a:pt x="541" y="1535"/>
                </a:lnTo>
                <a:close/>
                <a:moveTo>
                  <a:pt x="720" y="1228"/>
                </a:moveTo>
                <a:cubicBezTo>
                  <a:pt x="729" y="1190"/>
                  <a:pt x="786" y="952"/>
                  <a:pt x="786" y="952"/>
                </a:cubicBezTo>
                <a:cubicBezTo>
                  <a:pt x="845" y="950"/>
                  <a:pt x="899" y="916"/>
                  <a:pt x="927" y="863"/>
                </a:cubicBezTo>
                <a:cubicBezTo>
                  <a:pt x="927" y="863"/>
                  <a:pt x="1174" y="922"/>
                  <a:pt x="1215" y="932"/>
                </a:cubicBezTo>
                <a:cubicBezTo>
                  <a:pt x="1256" y="942"/>
                  <a:pt x="1258" y="966"/>
                  <a:pt x="1247" y="995"/>
                </a:cubicBezTo>
                <a:cubicBezTo>
                  <a:pt x="1162" y="1182"/>
                  <a:pt x="973" y="1301"/>
                  <a:pt x="768" y="1296"/>
                </a:cubicBezTo>
                <a:cubicBezTo>
                  <a:pt x="727" y="1296"/>
                  <a:pt x="711" y="1266"/>
                  <a:pt x="720" y="1228"/>
                </a:cubicBezTo>
                <a:close/>
                <a:moveTo>
                  <a:pt x="560" y="1247"/>
                </a:moveTo>
                <a:cubicBezTo>
                  <a:pt x="379" y="1162"/>
                  <a:pt x="265" y="978"/>
                  <a:pt x="267" y="779"/>
                </a:cubicBezTo>
                <a:cubicBezTo>
                  <a:pt x="267" y="734"/>
                  <a:pt x="295" y="712"/>
                  <a:pt x="339" y="723"/>
                </a:cubicBezTo>
                <a:cubicBezTo>
                  <a:pt x="382" y="733"/>
                  <a:pt x="612" y="788"/>
                  <a:pt x="612" y="788"/>
                </a:cubicBezTo>
                <a:cubicBezTo>
                  <a:pt x="613" y="847"/>
                  <a:pt x="646" y="902"/>
                  <a:pt x="698" y="931"/>
                </a:cubicBezTo>
                <a:cubicBezTo>
                  <a:pt x="698" y="931"/>
                  <a:pt x="650" y="1133"/>
                  <a:pt x="635" y="1196"/>
                </a:cubicBezTo>
                <a:cubicBezTo>
                  <a:pt x="620" y="1259"/>
                  <a:pt x="593" y="1259"/>
                  <a:pt x="560" y="1247"/>
                </a:cubicBezTo>
                <a:close/>
                <a:moveTo>
                  <a:pt x="804" y="682"/>
                </a:moveTo>
                <a:cubicBezTo>
                  <a:pt x="860" y="696"/>
                  <a:pt x="895" y="752"/>
                  <a:pt x="881" y="808"/>
                </a:cubicBezTo>
                <a:cubicBezTo>
                  <a:pt x="868" y="865"/>
                  <a:pt x="811" y="899"/>
                  <a:pt x="755" y="886"/>
                </a:cubicBezTo>
                <a:cubicBezTo>
                  <a:pt x="699" y="872"/>
                  <a:pt x="664" y="816"/>
                  <a:pt x="678" y="760"/>
                </a:cubicBezTo>
                <a:cubicBezTo>
                  <a:pt x="691" y="704"/>
                  <a:pt x="748" y="669"/>
                  <a:pt x="804" y="682"/>
                </a:cubicBezTo>
                <a:close/>
                <a:moveTo>
                  <a:pt x="354" y="633"/>
                </a:moveTo>
                <a:cubicBezTo>
                  <a:pt x="312" y="623"/>
                  <a:pt x="306" y="584"/>
                  <a:pt x="320" y="557"/>
                </a:cubicBezTo>
                <a:cubicBezTo>
                  <a:pt x="409" y="377"/>
                  <a:pt x="597" y="264"/>
                  <a:pt x="798" y="272"/>
                </a:cubicBezTo>
                <a:cubicBezTo>
                  <a:pt x="832" y="272"/>
                  <a:pt x="849" y="298"/>
                  <a:pt x="840" y="336"/>
                </a:cubicBezTo>
                <a:cubicBezTo>
                  <a:pt x="831" y="373"/>
                  <a:pt x="773" y="616"/>
                  <a:pt x="773" y="616"/>
                </a:cubicBezTo>
                <a:cubicBezTo>
                  <a:pt x="716" y="619"/>
                  <a:pt x="663" y="650"/>
                  <a:pt x="634" y="700"/>
                </a:cubicBezTo>
                <a:cubicBezTo>
                  <a:pt x="634" y="700"/>
                  <a:pt x="396" y="643"/>
                  <a:pt x="354" y="633"/>
                </a:cubicBezTo>
                <a:close/>
                <a:moveTo>
                  <a:pt x="1004" y="323"/>
                </a:moveTo>
                <a:cubicBezTo>
                  <a:pt x="1186" y="412"/>
                  <a:pt x="1300" y="601"/>
                  <a:pt x="1292" y="804"/>
                </a:cubicBezTo>
                <a:cubicBezTo>
                  <a:pt x="1289" y="830"/>
                  <a:pt x="1271" y="852"/>
                  <a:pt x="1236" y="844"/>
                </a:cubicBezTo>
                <a:cubicBezTo>
                  <a:pt x="1202" y="836"/>
                  <a:pt x="947" y="775"/>
                  <a:pt x="947" y="775"/>
                </a:cubicBezTo>
                <a:cubicBezTo>
                  <a:pt x="944" y="718"/>
                  <a:pt x="911" y="665"/>
                  <a:pt x="861" y="637"/>
                </a:cubicBezTo>
                <a:cubicBezTo>
                  <a:pt x="861" y="637"/>
                  <a:pt x="918" y="399"/>
                  <a:pt x="929" y="353"/>
                </a:cubicBezTo>
                <a:cubicBezTo>
                  <a:pt x="940" y="308"/>
                  <a:pt x="967" y="308"/>
                  <a:pt x="1004" y="323"/>
                </a:cubicBezTo>
                <a:close/>
                <a:moveTo>
                  <a:pt x="1344" y="919"/>
                </a:moveTo>
                <a:cubicBezTo>
                  <a:pt x="1419" y="607"/>
                  <a:pt x="1226" y="294"/>
                  <a:pt x="914" y="219"/>
                </a:cubicBezTo>
                <a:cubicBezTo>
                  <a:pt x="602" y="145"/>
                  <a:pt x="289" y="337"/>
                  <a:pt x="215" y="649"/>
                </a:cubicBezTo>
                <a:cubicBezTo>
                  <a:pt x="140" y="961"/>
                  <a:pt x="332" y="1274"/>
                  <a:pt x="645" y="1349"/>
                </a:cubicBezTo>
                <a:cubicBezTo>
                  <a:pt x="956" y="1424"/>
                  <a:pt x="1270" y="1231"/>
                  <a:pt x="1344" y="919"/>
                </a:cubicBezTo>
                <a:close/>
              </a:path>
            </a:pathLst>
          </a:custGeom>
          <a:solidFill>
            <a:schemeClr val="bg1">
              <a:lumMod val="60000"/>
              <a:lumOff val="40000"/>
            </a:schemeClr>
          </a:solidFill>
          <a:ln>
            <a:noFill/>
          </a:ln>
        </p:spPr>
        <p:txBody>
          <a:bodyPr vert="horz" wrap="square" lIns="91440" tIns="45720" rIns="91440" bIns="45720" numCol="1" anchor="t" anchorCtr="0" compatLnSpc="1"/>
          <a:lstStyle/>
          <a:p>
            <a:pPr algn="ctr"/>
            <a:endParaRPr lang="zh-CN" altLang="en-US" sz="240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9" name="Freeform 8"/>
          <p:cNvSpPr>
            <a:spLocks noEditPoints="1"/>
          </p:cNvSpPr>
          <p:nvPr/>
        </p:nvSpPr>
        <p:spPr bwMode="auto">
          <a:xfrm>
            <a:off x="4637750" y="4711998"/>
            <a:ext cx="661902" cy="661902"/>
          </a:xfrm>
          <a:custGeom>
            <a:avLst/>
            <a:gdLst>
              <a:gd name="T0" fmla="*/ 577 w 983"/>
              <a:gd name="T1" fmla="*/ 116 h 982"/>
              <a:gd name="T2" fmla="*/ 398 w 983"/>
              <a:gd name="T3" fmla="*/ 864 h 982"/>
              <a:gd name="T4" fmla="*/ 338 w 983"/>
              <a:gd name="T5" fmla="*/ 959 h 982"/>
              <a:gd name="T6" fmla="*/ 453 w 983"/>
              <a:gd name="T7" fmla="*/ 907 h 982"/>
              <a:gd name="T8" fmla="*/ 533 w 983"/>
              <a:gd name="T9" fmla="*/ 982 h 982"/>
              <a:gd name="T10" fmla="*/ 618 w 983"/>
              <a:gd name="T11" fmla="*/ 887 h 982"/>
              <a:gd name="T12" fmla="*/ 715 w 983"/>
              <a:gd name="T13" fmla="*/ 930 h 982"/>
              <a:gd name="T14" fmla="*/ 757 w 983"/>
              <a:gd name="T15" fmla="*/ 809 h 982"/>
              <a:gd name="T16" fmla="*/ 871 w 983"/>
              <a:gd name="T17" fmla="*/ 805 h 982"/>
              <a:gd name="T18" fmla="*/ 862 w 983"/>
              <a:gd name="T19" fmla="*/ 676 h 982"/>
              <a:gd name="T20" fmla="*/ 960 w 983"/>
              <a:gd name="T21" fmla="*/ 644 h 982"/>
              <a:gd name="T22" fmla="*/ 904 w 983"/>
              <a:gd name="T23" fmla="*/ 528 h 982"/>
              <a:gd name="T24" fmla="*/ 983 w 983"/>
              <a:gd name="T25" fmla="*/ 454 h 982"/>
              <a:gd name="T26" fmla="*/ 887 w 983"/>
              <a:gd name="T27" fmla="*/ 369 h 982"/>
              <a:gd name="T28" fmla="*/ 931 w 983"/>
              <a:gd name="T29" fmla="*/ 268 h 982"/>
              <a:gd name="T30" fmla="*/ 811 w 983"/>
              <a:gd name="T31" fmla="*/ 225 h 982"/>
              <a:gd name="T32" fmla="*/ 815 w 983"/>
              <a:gd name="T33" fmla="*/ 119 h 982"/>
              <a:gd name="T34" fmla="*/ 689 w 983"/>
              <a:gd name="T35" fmla="*/ 124 h 982"/>
              <a:gd name="T36" fmla="*/ 644 w 983"/>
              <a:gd name="T37" fmla="*/ 22 h 982"/>
              <a:gd name="T38" fmla="*/ 531 w 983"/>
              <a:gd name="T39" fmla="*/ 74 h 982"/>
              <a:gd name="T40" fmla="*/ 450 w 983"/>
              <a:gd name="T41" fmla="*/ 0 h 982"/>
              <a:gd name="T42" fmla="*/ 366 w 983"/>
              <a:gd name="T43" fmla="*/ 90 h 982"/>
              <a:gd name="T44" fmla="*/ 268 w 983"/>
              <a:gd name="T45" fmla="*/ 51 h 982"/>
              <a:gd name="T46" fmla="*/ 224 w 983"/>
              <a:gd name="T47" fmla="*/ 165 h 982"/>
              <a:gd name="T48" fmla="*/ 111 w 983"/>
              <a:gd name="T49" fmla="*/ 177 h 982"/>
              <a:gd name="T50" fmla="*/ 116 w 983"/>
              <a:gd name="T51" fmla="*/ 299 h 982"/>
              <a:gd name="T52" fmla="*/ 23 w 983"/>
              <a:gd name="T53" fmla="*/ 338 h 982"/>
              <a:gd name="T54" fmla="*/ 71 w 983"/>
              <a:gd name="T55" fmla="*/ 450 h 982"/>
              <a:gd name="T56" fmla="*/ 0 w 983"/>
              <a:gd name="T57" fmla="*/ 527 h 982"/>
              <a:gd name="T58" fmla="*/ 88 w 983"/>
              <a:gd name="T59" fmla="*/ 612 h 982"/>
              <a:gd name="T60" fmla="*/ 52 w 983"/>
              <a:gd name="T61" fmla="*/ 714 h 982"/>
              <a:gd name="T62" fmla="*/ 167 w 983"/>
              <a:gd name="T63" fmla="*/ 758 h 982"/>
              <a:gd name="T64" fmla="*/ 168 w 983"/>
              <a:gd name="T65" fmla="*/ 862 h 982"/>
              <a:gd name="T66" fmla="*/ 292 w 983"/>
              <a:gd name="T67" fmla="*/ 859 h 982"/>
              <a:gd name="T68" fmla="*/ 338 w 983"/>
              <a:gd name="T69" fmla="*/ 959 h 982"/>
              <a:gd name="T70" fmla="*/ 491 w 983"/>
              <a:gd name="T71" fmla="*/ 595 h 982"/>
              <a:gd name="T72" fmla="*/ 759 w 983"/>
              <a:gd name="T73" fmla="*/ 582 h 982"/>
              <a:gd name="T74" fmla="*/ 480 w 983"/>
              <a:gd name="T75" fmla="*/ 810 h 982"/>
              <a:gd name="T76" fmla="*/ 350 w 983"/>
              <a:gd name="T77" fmla="*/ 779 h 982"/>
              <a:gd name="T78" fmla="*/ 212 w 983"/>
              <a:gd name="T79" fmla="*/ 451 h 982"/>
              <a:gd name="T80" fmla="*/ 436 w 983"/>
              <a:gd name="T81" fmla="*/ 582 h 982"/>
              <a:gd name="T82" fmla="*/ 350 w 983"/>
              <a:gd name="T83" fmla="*/ 779 h 982"/>
              <a:gd name="T84" fmla="*/ 551 w 983"/>
              <a:gd name="T85" fmla="*/ 505 h 982"/>
              <a:gd name="T86" fmla="*/ 424 w 983"/>
              <a:gd name="T87" fmla="*/ 475 h 982"/>
              <a:gd name="T88" fmla="*/ 222 w 983"/>
              <a:gd name="T89" fmla="*/ 396 h 982"/>
              <a:gd name="T90" fmla="*/ 499 w 983"/>
              <a:gd name="T91" fmla="*/ 170 h 982"/>
              <a:gd name="T92" fmla="*/ 483 w 983"/>
              <a:gd name="T93" fmla="*/ 385 h 982"/>
              <a:gd name="T94" fmla="*/ 222 w 983"/>
              <a:gd name="T95" fmla="*/ 396 h 982"/>
              <a:gd name="T96" fmla="*/ 808 w 983"/>
              <a:gd name="T97" fmla="*/ 503 h 982"/>
              <a:gd name="T98" fmla="*/ 592 w 983"/>
              <a:gd name="T99" fmla="*/ 484 h 982"/>
              <a:gd name="T100" fmla="*/ 581 w 983"/>
              <a:gd name="T101" fmla="*/ 221 h 982"/>
              <a:gd name="T102" fmla="*/ 841 w 983"/>
              <a:gd name="T103" fmla="*/ 574 h 982"/>
              <a:gd name="T104" fmla="*/ 134 w 983"/>
              <a:gd name="T105" fmla="*/ 406 h 982"/>
              <a:gd name="T106" fmla="*/ 841 w 983"/>
              <a:gd name="T107" fmla="*/ 574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3" h="982">
                <a:moveTo>
                  <a:pt x="113" y="401"/>
                </a:moveTo>
                <a:cubicBezTo>
                  <a:pt x="163" y="194"/>
                  <a:pt x="370" y="67"/>
                  <a:pt x="577" y="116"/>
                </a:cubicBezTo>
                <a:cubicBezTo>
                  <a:pt x="783" y="165"/>
                  <a:pt x="911" y="373"/>
                  <a:pt x="861" y="579"/>
                </a:cubicBezTo>
                <a:cubicBezTo>
                  <a:pt x="812" y="786"/>
                  <a:pt x="605" y="913"/>
                  <a:pt x="398" y="864"/>
                </a:cubicBezTo>
                <a:cubicBezTo>
                  <a:pt x="191" y="815"/>
                  <a:pt x="64" y="607"/>
                  <a:pt x="113" y="401"/>
                </a:cubicBezTo>
                <a:close/>
                <a:moveTo>
                  <a:pt x="338" y="959"/>
                </a:moveTo>
                <a:lnTo>
                  <a:pt x="414" y="978"/>
                </a:lnTo>
                <a:lnTo>
                  <a:pt x="453" y="907"/>
                </a:lnTo>
                <a:cubicBezTo>
                  <a:pt x="469" y="908"/>
                  <a:pt x="485" y="908"/>
                  <a:pt x="501" y="908"/>
                </a:cubicBezTo>
                <a:lnTo>
                  <a:pt x="533" y="982"/>
                </a:lnTo>
                <a:lnTo>
                  <a:pt x="610" y="969"/>
                </a:lnTo>
                <a:lnTo>
                  <a:pt x="618" y="887"/>
                </a:lnTo>
                <a:cubicBezTo>
                  <a:pt x="631" y="883"/>
                  <a:pt x="643" y="878"/>
                  <a:pt x="656" y="872"/>
                </a:cubicBezTo>
                <a:lnTo>
                  <a:pt x="715" y="930"/>
                </a:lnTo>
                <a:lnTo>
                  <a:pt x="781" y="890"/>
                </a:lnTo>
                <a:lnTo>
                  <a:pt x="757" y="809"/>
                </a:lnTo>
                <a:cubicBezTo>
                  <a:pt x="770" y="799"/>
                  <a:pt x="782" y="787"/>
                  <a:pt x="794" y="775"/>
                </a:cubicBezTo>
                <a:lnTo>
                  <a:pt x="871" y="805"/>
                </a:lnTo>
                <a:lnTo>
                  <a:pt x="916" y="741"/>
                </a:lnTo>
                <a:lnTo>
                  <a:pt x="862" y="676"/>
                </a:lnTo>
                <a:cubicBezTo>
                  <a:pt x="867" y="666"/>
                  <a:pt x="872" y="655"/>
                  <a:pt x="876" y="644"/>
                </a:cubicBezTo>
                <a:lnTo>
                  <a:pt x="960" y="644"/>
                </a:lnTo>
                <a:lnTo>
                  <a:pt x="978" y="568"/>
                </a:lnTo>
                <a:lnTo>
                  <a:pt x="904" y="528"/>
                </a:lnTo>
                <a:cubicBezTo>
                  <a:pt x="905" y="514"/>
                  <a:pt x="906" y="500"/>
                  <a:pt x="905" y="487"/>
                </a:cubicBezTo>
                <a:lnTo>
                  <a:pt x="983" y="454"/>
                </a:lnTo>
                <a:lnTo>
                  <a:pt x="971" y="377"/>
                </a:lnTo>
                <a:lnTo>
                  <a:pt x="887" y="369"/>
                </a:lnTo>
                <a:cubicBezTo>
                  <a:pt x="883" y="354"/>
                  <a:pt x="878" y="341"/>
                  <a:pt x="872" y="327"/>
                </a:cubicBezTo>
                <a:lnTo>
                  <a:pt x="931" y="268"/>
                </a:lnTo>
                <a:lnTo>
                  <a:pt x="890" y="201"/>
                </a:lnTo>
                <a:lnTo>
                  <a:pt x="811" y="225"/>
                </a:lnTo>
                <a:cubicBezTo>
                  <a:pt x="802" y="215"/>
                  <a:pt x="793" y="205"/>
                  <a:pt x="784" y="195"/>
                </a:cubicBezTo>
                <a:lnTo>
                  <a:pt x="815" y="119"/>
                </a:lnTo>
                <a:lnTo>
                  <a:pt x="753" y="73"/>
                </a:lnTo>
                <a:lnTo>
                  <a:pt x="689" y="124"/>
                </a:lnTo>
                <a:cubicBezTo>
                  <a:pt x="675" y="116"/>
                  <a:pt x="660" y="109"/>
                  <a:pt x="645" y="103"/>
                </a:cubicBezTo>
                <a:lnTo>
                  <a:pt x="644" y="22"/>
                </a:lnTo>
                <a:lnTo>
                  <a:pt x="568" y="4"/>
                </a:lnTo>
                <a:lnTo>
                  <a:pt x="531" y="74"/>
                </a:lnTo>
                <a:cubicBezTo>
                  <a:pt x="514" y="72"/>
                  <a:pt x="497" y="72"/>
                  <a:pt x="481" y="72"/>
                </a:cubicBezTo>
                <a:lnTo>
                  <a:pt x="450" y="0"/>
                </a:lnTo>
                <a:lnTo>
                  <a:pt x="373" y="13"/>
                </a:lnTo>
                <a:lnTo>
                  <a:pt x="366" y="90"/>
                </a:lnTo>
                <a:cubicBezTo>
                  <a:pt x="351" y="94"/>
                  <a:pt x="337" y="100"/>
                  <a:pt x="323" y="106"/>
                </a:cubicBezTo>
                <a:lnTo>
                  <a:pt x="268" y="51"/>
                </a:lnTo>
                <a:lnTo>
                  <a:pt x="202" y="92"/>
                </a:lnTo>
                <a:lnTo>
                  <a:pt x="224" y="165"/>
                </a:lnTo>
                <a:cubicBezTo>
                  <a:pt x="209" y="177"/>
                  <a:pt x="195" y="190"/>
                  <a:pt x="182" y="205"/>
                </a:cubicBezTo>
                <a:lnTo>
                  <a:pt x="111" y="177"/>
                </a:lnTo>
                <a:lnTo>
                  <a:pt x="67" y="241"/>
                </a:lnTo>
                <a:lnTo>
                  <a:pt x="116" y="299"/>
                </a:lnTo>
                <a:cubicBezTo>
                  <a:pt x="109" y="311"/>
                  <a:pt x="103" y="324"/>
                  <a:pt x="98" y="338"/>
                </a:cubicBezTo>
                <a:lnTo>
                  <a:pt x="23" y="338"/>
                </a:lnTo>
                <a:lnTo>
                  <a:pt x="5" y="414"/>
                </a:lnTo>
                <a:lnTo>
                  <a:pt x="71" y="450"/>
                </a:lnTo>
                <a:cubicBezTo>
                  <a:pt x="70" y="466"/>
                  <a:pt x="69" y="482"/>
                  <a:pt x="69" y="499"/>
                </a:cubicBezTo>
                <a:lnTo>
                  <a:pt x="0" y="527"/>
                </a:lnTo>
                <a:lnTo>
                  <a:pt x="12" y="605"/>
                </a:lnTo>
                <a:lnTo>
                  <a:pt x="88" y="612"/>
                </a:lnTo>
                <a:cubicBezTo>
                  <a:pt x="93" y="629"/>
                  <a:pt x="99" y="644"/>
                  <a:pt x="106" y="660"/>
                </a:cubicBezTo>
                <a:lnTo>
                  <a:pt x="52" y="714"/>
                </a:lnTo>
                <a:lnTo>
                  <a:pt x="93" y="781"/>
                </a:lnTo>
                <a:lnTo>
                  <a:pt x="167" y="758"/>
                </a:lnTo>
                <a:cubicBezTo>
                  <a:pt x="176" y="770"/>
                  <a:pt x="187" y="781"/>
                  <a:pt x="197" y="791"/>
                </a:cubicBezTo>
                <a:lnTo>
                  <a:pt x="168" y="862"/>
                </a:lnTo>
                <a:lnTo>
                  <a:pt x="230" y="909"/>
                </a:lnTo>
                <a:lnTo>
                  <a:pt x="292" y="859"/>
                </a:lnTo>
                <a:cubicBezTo>
                  <a:pt x="307" y="867"/>
                  <a:pt x="322" y="874"/>
                  <a:pt x="338" y="880"/>
                </a:cubicBezTo>
                <a:lnTo>
                  <a:pt x="338" y="959"/>
                </a:lnTo>
                <a:close/>
                <a:moveTo>
                  <a:pt x="450" y="768"/>
                </a:moveTo>
                <a:cubicBezTo>
                  <a:pt x="456" y="744"/>
                  <a:pt x="491" y="595"/>
                  <a:pt x="491" y="595"/>
                </a:cubicBezTo>
                <a:cubicBezTo>
                  <a:pt x="529" y="593"/>
                  <a:pt x="562" y="572"/>
                  <a:pt x="580" y="539"/>
                </a:cubicBezTo>
                <a:cubicBezTo>
                  <a:pt x="580" y="539"/>
                  <a:pt x="734" y="576"/>
                  <a:pt x="759" y="582"/>
                </a:cubicBezTo>
                <a:cubicBezTo>
                  <a:pt x="785" y="588"/>
                  <a:pt x="787" y="604"/>
                  <a:pt x="779" y="622"/>
                </a:cubicBezTo>
                <a:cubicBezTo>
                  <a:pt x="727" y="739"/>
                  <a:pt x="608" y="813"/>
                  <a:pt x="480" y="810"/>
                </a:cubicBezTo>
                <a:cubicBezTo>
                  <a:pt x="454" y="810"/>
                  <a:pt x="444" y="791"/>
                  <a:pt x="450" y="768"/>
                </a:cubicBezTo>
                <a:close/>
                <a:moveTo>
                  <a:pt x="350" y="779"/>
                </a:moveTo>
                <a:cubicBezTo>
                  <a:pt x="237" y="726"/>
                  <a:pt x="166" y="611"/>
                  <a:pt x="167" y="487"/>
                </a:cubicBezTo>
                <a:cubicBezTo>
                  <a:pt x="167" y="459"/>
                  <a:pt x="185" y="445"/>
                  <a:pt x="212" y="451"/>
                </a:cubicBezTo>
                <a:cubicBezTo>
                  <a:pt x="239" y="458"/>
                  <a:pt x="383" y="492"/>
                  <a:pt x="383" y="492"/>
                </a:cubicBezTo>
                <a:cubicBezTo>
                  <a:pt x="383" y="529"/>
                  <a:pt x="404" y="564"/>
                  <a:pt x="436" y="582"/>
                </a:cubicBezTo>
                <a:cubicBezTo>
                  <a:pt x="436" y="582"/>
                  <a:pt x="406" y="708"/>
                  <a:pt x="397" y="747"/>
                </a:cubicBezTo>
                <a:cubicBezTo>
                  <a:pt x="387" y="787"/>
                  <a:pt x="371" y="787"/>
                  <a:pt x="350" y="779"/>
                </a:cubicBezTo>
                <a:close/>
                <a:moveTo>
                  <a:pt x="503" y="426"/>
                </a:moveTo>
                <a:cubicBezTo>
                  <a:pt x="538" y="435"/>
                  <a:pt x="559" y="470"/>
                  <a:pt x="551" y="505"/>
                </a:cubicBezTo>
                <a:cubicBezTo>
                  <a:pt x="543" y="540"/>
                  <a:pt x="507" y="562"/>
                  <a:pt x="472" y="554"/>
                </a:cubicBezTo>
                <a:cubicBezTo>
                  <a:pt x="437" y="545"/>
                  <a:pt x="415" y="510"/>
                  <a:pt x="424" y="475"/>
                </a:cubicBezTo>
                <a:cubicBezTo>
                  <a:pt x="432" y="440"/>
                  <a:pt x="467" y="418"/>
                  <a:pt x="503" y="426"/>
                </a:cubicBezTo>
                <a:close/>
                <a:moveTo>
                  <a:pt x="222" y="396"/>
                </a:moveTo>
                <a:cubicBezTo>
                  <a:pt x="195" y="389"/>
                  <a:pt x="191" y="365"/>
                  <a:pt x="200" y="348"/>
                </a:cubicBezTo>
                <a:cubicBezTo>
                  <a:pt x="256" y="235"/>
                  <a:pt x="373" y="165"/>
                  <a:pt x="499" y="170"/>
                </a:cubicBezTo>
                <a:cubicBezTo>
                  <a:pt x="520" y="170"/>
                  <a:pt x="531" y="186"/>
                  <a:pt x="525" y="210"/>
                </a:cubicBezTo>
                <a:cubicBezTo>
                  <a:pt x="520" y="233"/>
                  <a:pt x="483" y="385"/>
                  <a:pt x="483" y="385"/>
                </a:cubicBezTo>
                <a:cubicBezTo>
                  <a:pt x="447" y="386"/>
                  <a:pt x="414" y="406"/>
                  <a:pt x="397" y="437"/>
                </a:cubicBezTo>
                <a:cubicBezTo>
                  <a:pt x="397" y="437"/>
                  <a:pt x="248" y="402"/>
                  <a:pt x="222" y="396"/>
                </a:cubicBezTo>
                <a:close/>
                <a:moveTo>
                  <a:pt x="628" y="202"/>
                </a:moveTo>
                <a:cubicBezTo>
                  <a:pt x="741" y="257"/>
                  <a:pt x="813" y="376"/>
                  <a:pt x="808" y="503"/>
                </a:cubicBezTo>
                <a:cubicBezTo>
                  <a:pt x="806" y="518"/>
                  <a:pt x="795" y="533"/>
                  <a:pt x="773" y="527"/>
                </a:cubicBezTo>
                <a:cubicBezTo>
                  <a:pt x="751" y="522"/>
                  <a:pt x="592" y="484"/>
                  <a:pt x="592" y="484"/>
                </a:cubicBezTo>
                <a:cubicBezTo>
                  <a:pt x="590" y="448"/>
                  <a:pt x="570" y="416"/>
                  <a:pt x="538" y="398"/>
                </a:cubicBezTo>
                <a:cubicBezTo>
                  <a:pt x="538" y="398"/>
                  <a:pt x="574" y="249"/>
                  <a:pt x="581" y="221"/>
                </a:cubicBezTo>
                <a:cubicBezTo>
                  <a:pt x="588" y="192"/>
                  <a:pt x="605" y="192"/>
                  <a:pt x="628" y="202"/>
                </a:cubicBezTo>
                <a:close/>
                <a:moveTo>
                  <a:pt x="841" y="574"/>
                </a:moveTo>
                <a:cubicBezTo>
                  <a:pt x="887" y="379"/>
                  <a:pt x="767" y="183"/>
                  <a:pt x="572" y="137"/>
                </a:cubicBezTo>
                <a:cubicBezTo>
                  <a:pt x="377" y="90"/>
                  <a:pt x="181" y="210"/>
                  <a:pt x="134" y="406"/>
                </a:cubicBezTo>
                <a:cubicBezTo>
                  <a:pt x="88" y="601"/>
                  <a:pt x="208" y="796"/>
                  <a:pt x="403" y="843"/>
                </a:cubicBezTo>
                <a:cubicBezTo>
                  <a:pt x="598" y="890"/>
                  <a:pt x="794" y="769"/>
                  <a:pt x="841" y="574"/>
                </a:cubicBezTo>
                <a:close/>
              </a:path>
            </a:pathLst>
          </a:custGeom>
          <a:solidFill>
            <a:schemeClr val="bg1">
              <a:lumMod val="60000"/>
              <a:lumOff val="40000"/>
            </a:schemeClr>
          </a:solidFill>
          <a:ln>
            <a:noFill/>
          </a:ln>
        </p:spPr>
        <p:txBody>
          <a:bodyPr vert="horz" wrap="square" lIns="91440" tIns="45720" rIns="91440" bIns="45720" numCol="1" anchor="t" anchorCtr="0" compatLnSpc="1"/>
          <a:lstStyle/>
          <a:p>
            <a:pPr algn="ctr"/>
            <a:endParaRPr lang="zh-CN" altLang="en-US" sz="240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00" name="Freeform 9"/>
          <p:cNvSpPr>
            <a:spLocks noEditPoints="1"/>
          </p:cNvSpPr>
          <p:nvPr/>
        </p:nvSpPr>
        <p:spPr bwMode="auto">
          <a:xfrm>
            <a:off x="2515152" y="4777661"/>
            <a:ext cx="560315" cy="561902"/>
          </a:xfrm>
          <a:custGeom>
            <a:avLst/>
            <a:gdLst>
              <a:gd name="T0" fmla="*/ 419 w 832"/>
              <a:gd name="T1" fmla="*/ 497 h 832"/>
              <a:gd name="T2" fmla="*/ 419 w 832"/>
              <a:gd name="T3" fmla="*/ 335 h 832"/>
              <a:gd name="T4" fmla="*/ 450 w 832"/>
              <a:gd name="T5" fmla="*/ 0 h 832"/>
              <a:gd name="T6" fmla="*/ 366 w 832"/>
              <a:gd name="T7" fmla="*/ 66 h 832"/>
              <a:gd name="T8" fmla="*/ 285 w 832"/>
              <a:gd name="T9" fmla="*/ 20 h 832"/>
              <a:gd name="T10" fmla="*/ 234 w 832"/>
              <a:gd name="T11" fmla="*/ 114 h 832"/>
              <a:gd name="T12" fmla="*/ 146 w 832"/>
              <a:gd name="T13" fmla="*/ 98 h 832"/>
              <a:gd name="T14" fmla="*/ 135 w 832"/>
              <a:gd name="T15" fmla="*/ 206 h 832"/>
              <a:gd name="T16" fmla="*/ 41 w 832"/>
              <a:gd name="T17" fmla="*/ 232 h 832"/>
              <a:gd name="T18" fmla="*/ 75 w 832"/>
              <a:gd name="T19" fmla="*/ 336 h 832"/>
              <a:gd name="T20" fmla="*/ 0 w 832"/>
              <a:gd name="T21" fmla="*/ 382 h 832"/>
              <a:gd name="T22" fmla="*/ 69 w 832"/>
              <a:gd name="T23" fmla="*/ 466 h 832"/>
              <a:gd name="T24" fmla="*/ 18 w 832"/>
              <a:gd name="T25" fmla="*/ 543 h 832"/>
              <a:gd name="T26" fmla="*/ 114 w 832"/>
              <a:gd name="T27" fmla="*/ 594 h 832"/>
              <a:gd name="T28" fmla="*/ 98 w 832"/>
              <a:gd name="T29" fmla="*/ 686 h 832"/>
              <a:gd name="T30" fmla="*/ 205 w 832"/>
              <a:gd name="T31" fmla="*/ 697 h 832"/>
              <a:gd name="T32" fmla="*/ 222 w 832"/>
              <a:gd name="T33" fmla="*/ 785 h 832"/>
              <a:gd name="T34" fmla="*/ 325 w 832"/>
              <a:gd name="T35" fmla="*/ 757 h 832"/>
              <a:gd name="T36" fmla="*/ 382 w 832"/>
              <a:gd name="T37" fmla="*/ 832 h 832"/>
              <a:gd name="T38" fmla="*/ 465 w 832"/>
              <a:gd name="T39" fmla="*/ 767 h 832"/>
              <a:gd name="T40" fmla="*/ 547 w 832"/>
              <a:gd name="T41" fmla="*/ 812 h 832"/>
              <a:gd name="T42" fmla="*/ 598 w 832"/>
              <a:gd name="T43" fmla="*/ 721 h 832"/>
              <a:gd name="T44" fmla="*/ 686 w 832"/>
              <a:gd name="T45" fmla="*/ 734 h 832"/>
              <a:gd name="T46" fmla="*/ 700 w 832"/>
              <a:gd name="T47" fmla="*/ 631 h 832"/>
              <a:gd name="T48" fmla="*/ 790 w 832"/>
              <a:gd name="T49" fmla="*/ 600 h 832"/>
              <a:gd name="T50" fmla="*/ 763 w 832"/>
              <a:gd name="T51" fmla="*/ 500 h 832"/>
              <a:gd name="T52" fmla="*/ 832 w 832"/>
              <a:gd name="T53" fmla="*/ 450 h 832"/>
              <a:gd name="T54" fmla="*/ 770 w 832"/>
              <a:gd name="T55" fmla="*/ 367 h 832"/>
              <a:gd name="T56" fmla="*/ 813 w 832"/>
              <a:gd name="T57" fmla="*/ 289 h 832"/>
              <a:gd name="T58" fmla="*/ 724 w 832"/>
              <a:gd name="T59" fmla="*/ 237 h 832"/>
              <a:gd name="T60" fmla="*/ 734 w 832"/>
              <a:gd name="T61" fmla="*/ 146 h 832"/>
              <a:gd name="T62" fmla="*/ 630 w 832"/>
              <a:gd name="T63" fmla="*/ 132 h 832"/>
              <a:gd name="T64" fmla="*/ 609 w 832"/>
              <a:gd name="T65" fmla="*/ 46 h 832"/>
              <a:gd name="T66" fmla="*/ 508 w 832"/>
              <a:gd name="T67" fmla="*/ 73 h 832"/>
              <a:gd name="T68" fmla="*/ 450 w 832"/>
              <a:gd name="T69" fmla="*/ 0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2" h="832">
                <a:moveTo>
                  <a:pt x="501" y="416"/>
                </a:moveTo>
                <a:cubicBezTo>
                  <a:pt x="501" y="461"/>
                  <a:pt x="464" y="497"/>
                  <a:pt x="419" y="497"/>
                </a:cubicBezTo>
                <a:cubicBezTo>
                  <a:pt x="374" y="497"/>
                  <a:pt x="338" y="461"/>
                  <a:pt x="338" y="416"/>
                </a:cubicBezTo>
                <a:cubicBezTo>
                  <a:pt x="338" y="371"/>
                  <a:pt x="374" y="335"/>
                  <a:pt x="419" y="335"/>
                </a:cubicBezTo>
                <a:cubicBezTo>
                  <a:pt x="464" y="335"/>
                  <a:pt x="501" y="371"/>
                  <a:pt x="501" y="416"/>
                </a:cubicBezTo>
                <a:close/>
                <a:moveTo>
                  <a:pt x="450" y="0"/>
                </a:moveTo>
                <a:lnTo>
                  <a:pt x="383" y="0"/>
                </a:lnTo>
                <a:lnTo>
                  <a:pt x="366" y="66"/>
                </a:lnTo>
                <a:cubicBezTo>
                  <a:pt x="352" y="68"/>
                  <a:pt x="339" y="71"/>
                  <a:pt x="326" y="75"/>
                </a:cubicBezTo>
                <a:lnTo>
                  <a:pt x="285" y="20"/>
                </a:lnTo>
                <a:lnTo>
                  <a:pt x="224" y="46"/>
                </a:lnTo>
                <a:lnTo>
                  <a:pt x="234" y="114"/>
                </a:lnTo>
                <a:cubicBezTo>
                  <a:pt x="224" y="121"/>
                  <a:pt x="214" y="127"/>
                  <a:pt x="205" y="134"/>
                </a:cubicBezTo>
                <a:lnTo>
                  <a:pt x="146" y="98"/>
                </a:lnTo>
                <a:lnTo>
                  <a:pt x="99" y="145"/>
                </a:lnTo>
                <a:lnTo>
                  <a:pt x="135" y="206"/>
                </a:lnTo>
                <a:cubicBezTo>
                  <a:pt x="126" y="217"/>
                  <a:pt x="118" y="229"/>
                  <a:pt x="111" y="242"/>
                </a:cubicBezTo>
                <a:lnTo>
                  <a:pt x="41" y="232"/>
                </a:lnTo>
                <a:lnTo>
                  <a:pt x="17" y="294"/>
                </a:lnTo>
                <a:lnTo>
                  <a:pt x="75" y="336"/>
                </a:lnTo>
                <a:cubicBezTo>
                  <a:pt x="72" y="346"/>
                  <a:pt x="71" y="355"/>
                  <a:pt x="69" y="365"/>
                </a:cubicBezTo>
                <a:lnTo>
                  <a:pt x="0" y="382"/>
                </a:lnTo>
                <a:lnTo>
                  <a:pt x="0" y="448"/>
                </a:lnTo>
                <a:lnTo>
                  <a:pt x="69" y="466"/>
                </a:lnTo>
                <a:cubicBezTo>
                  <a:pt x="71" y="478"/>
                  <a:pt x="73" y="490"/>
                  <a:pt x="76" y="501"/>
                </a:cubicBezTo>
                <a:lnTo>
                  <a:pt x="18" y="543"/>
                </a:lnTo>
                <a:lnTo>
                  <a:pt x="43" y="604"/>
                </a:lnTo>
                <a:lnTo>
                  <a:pt x="114" y="594"/>
                </a:lnTo>
                <a:cubicBezTo>
                  <a:pt x="120" y="605"/>
                  <a:pt x="127" y="616"/>
                  <a:pt x="135" y="626"/>
                </a:cubicBezTo>
                <a:lnTo>
                  <a:pt x="98" y="686"/>
                </a:lnTo>
                <a:lnTo>
                  <a:pt x="145" y="733"/>
                </a:lnTo>
                <a:lnTo>
                  <a:pt x="205" y="697"/>
                </a:lnTo>
                <a:cubicBezTo>
                  <a:pt x="214" y="704"/>
                  <a:pt x="224" y="711"/>
                  <a:pt x="233" y="717"/>
                </a:cubicBezTo>
                <a:lnTo>
                  <a:pt x="222" y="785"/>
                </a:lnTo>
                <a:lnTo>
                  <a:pt x="283" y="811"/>
                </a:lnTo>
                <a:lnTo>
                  <a:pt x="325" y="757"/>
                </a:lnTo>
                <a:cubicBezTo>
                  <a:pt x="338" y="761"/>
                  <a:pt x="352" y="764"/>
                  <a:pt x="366" y="766"/>
                </a:cubicBezTo>
                <a:lnTo>
                  <a:pt x="382" y="832"/>
                </a:lnTo>
                <a:lnTo>
                  <a:pt x="448" y="832"/>
                </a:lnTo>
                <a:lnTo>
                  <a:pt x="465" y="767"/>
                </a:lnTo>
                <a:cubicBezTo>
                  <a:pt x="479" y="765"/>
                  <a:pt x="493" y="762"/>
                  <a:pt x="507" y="759"/>
                </a:cubicBezTo>
                <a:lnTo>
                  <a:pt x="547" y="812"/>
                </a:lnTo>
                <a:lnTo>
                  <a:pt x="607" y="786"/>
                </a:lnTo>
                <a:lnTo>
                  <a:pt x="598" y="721"/>
                </a:lnTo>
                <a:cubicBezTo>
                  <a:pt x="609" y="715"/>
                  <a:pt x="620" y="708"/>
                  <a:pt x="630" y="700"/>
                </a:cubicBezTo>
                <a:lnTo>
                  <a:pt x="686" y="734"/>
                </a:lnTo>
                <a:lnTo>
                  <a:pt x="733" y="687"/>
                </a:lnTo>
                <a:lnTo>
                  <a:pt x="700" y="631"/>
                </a:lnTo>
                <a:cubicBezTo>
                  <a:pt x="710" y="618"/>
                  <a:pt x="719" y="605"/>
                  <a:pt x="727" y="591"/>
                </a:cubicBezTo>
                <a:lnTo>
                  <a:pt x="790" y="600"/>
                </a:lnTo>
                <a:lnTo>
                  <a:pt x="815" y="538"/>
                </a:lnTo>
                <a:lnTo>
                  <a:pt x="763" y="500"/>
                </a:lnTo>
                <a:cubicBezTo>
                  <a:pt x="766" y="489"/>
                  <a:pt x="768" y="477"/>
                  <a:pt x="770" y="465"/>
                </a:cubicBezTo>
                <a:lnTo>
                  <a:pt x="832" y="450"/>
                </a:lnTo>
                <a:lnTo>
                  <a:pt x="832" y="384"/>
                </a:lnTo>
                <a:lnTo>
                  <a:pt x="770" y="367"/>
                </a:lnTo>
                <a:cubicBezTo>
                  <a:pt x="768" y="353"/>
                  <a:pt x="765" y="340"/>
                  <a:pt x="762" y="327"/>
                </a:cubicBezTo>
                <a:lnTo>
                  <a:pt x="813" y="289"/>
                </a:lnTo>
                <a:lnTo>
                  <a:pt x="788" y="228"/>
                </a:lnTo>
                <a:lnTo>
                  <a:pt x="724" y="237"/>
                </a:lnTo>
                <a:cubicBezTo>
                  <a:pt x="717" y="224"/>
                  <a:pt x="709" y="212"/>
                  <a:pt x="700" y="201"/>
                </a:cubicBezTo>
                <a:lnTo>
                  <a:pt x="734" y="146"/>
                </a:lnTo>
                <a:lnTo>
                  <a:pt x="687" y="99"/>
                </a:lnTo>
                <a:lnTo>
                  <a:pt x="630" y="132"/>
                </a:lnTo>
                <a:cubicBezTo>
                  <a:pt x="620" y="124"/>
                  <a:pt x="610" y="117"/>
                  <a:pt x="599" y="111"/>
                </a:cubicBezTo>
                <a:lnTo>
                  <a:pt x="609" y="46"/>
                </a:lnTo>
                <a:lnTo>
                  <a:pt x="549" y="21"/>
                </a:lnTo>
                <a:lnTo>
                  <a:pt x="508" y="73"/>
                </a:lnTo>
                <a:cubicBezTo>
                  <a:pt x="494" y="70"/>
                  <a:pt x="480" y="67"/>
                  <a:pt x="465" y="65"/>
                </a:cubicBezTo>
                <a:lnTo>
                  <a:pt x="450" y="0"/>
                </a:lnTo>
                <a:close/>
              </a:path>
            </a:pathLst>
          </a:custGeom>
          <a:solidFill>
            <a:schemeClr val="bg1">
              <a:lumMod val="60000"/>
              <a:lumOff val="40000"/>
            </a:schemeClr>
          </a:solidFill>
          <a:ln>
            <a:noFill/>
          </a:ln>
        </p:spPr>
        <p:txBody>
          <a:bodyPr vert="horz" wrap="square" lIns="91440" tIns="45720" rIns="91440" bIns="45720" numCol="1" anchor="t" anchorCtr="0" compatLnSpc="1"/>
          <a:lstStyle/>
          <a:p>
            <a:pPr algn="ctr"/>
            <a:endParaRPr lang="zh-CN" altLang="en-US" sz="240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01" name="Freeform 10"/>
          <p:cNvSpPr>
            <a:spLocks noEditPoints="1"/>
          </p:cNvSpPr>
          <p:nvPr/>
        </p:nvSpPr>
        <p:spPr bwMode="auto">
          <a:xfrm>
            <a:off x="3076405" y="4120271"/>
            <a:ext cx="1282533" cy="1284121"/>
          </a:xfrm>
          <a:custGeom>
            <a:avLst/>
            <a:gdLst>
              <a:gd name="T0" fmla="*/ 586 w 1904"/>
              <a:gd name="T1" fmla="*/ 324 h 1906"/>
              <a:gd name="T2" fmla="*/ 1811 w 1904"/>
              <a:gd name="T3" fmla="*/ 543 h 1906"/>
              <a:gd name="T4" fmla="*/ 1521 w 1904"/>
              <a:gd name="T5" fmla="*/ 383 h 1906"/>
              <a:gd name="T6" fmla="*/ 1337 w 1904"/>
              <a:gd name="T7" fmla="*/ 247 h 1906"/>
              <a:gd name="T8" fmla="*/ 1121 w 1904"/>
              <a:gd name="T9" fmla="*/ 14 h 1906"/>
              <a:gd name="T10" fmla="*/ 882 w 1904"/>
              <a:gd name="T11" fmla="*/ 0 h 1906"/>
              <a:gd name="T12" fmla="*/ 652 w 1904"/>
              <a:gd name="T13" fmla="*/ 208 h 1906"/>
              <a:gd name="T14" fmla="*/ 453 w 1904"/>
              <a:gd name="T15" fmla="*/ 324 h 1906"/>
              <a:gd name="T16" fmla="*/ 152 w 1904"/>
              <a:gd name="T17" fmla="*/ 431 h 1906"/>
              <a:gd name="T18" fmla="*/ 53 w 1904"/>
              <a:gd name="T19" fmla="*/ 633 h 1906"/>
              <a:gd name="T20" fmla="*/ 148 w 1904"/>
              <a:gd name="T21" fmla="*/ 937 h 1906"/>
              <a:gd name="T22" fmla="*/ 175 w 1904"/>
              <a:gd name="T23" fmla="*/ 1165 h 1906"/>
              <a:gd name="T24" fmla="*/ 170 w 1904"/>
              <a:gd name="T25" fmla="*/ 1494 h 1906"/>
              <a:gd name="T26" fmla="*/ 322 w 1904"/>
              <a:gd name="T27" fmla="*/ 1667 h 1906"/>
              <a:gd name="T28" fmla="*/ 640 w 1904"/>
              <a:gd name="T29" fmla="*/ 1704 h 1906"/>
              <a:gd name="T30" fmla="*/ 856 w 1904"/>
              <a:gd name="T31" fmla="*/ 1764 h 1906"/>
              <a:gd name="T32" fmla="*/ 1172 w 1904"/>
              <a:gd name="T33" fmla="*/ 1884 h 1906"/>
              <a:gd name="T34" fmla="*/ 1366 w 1904"/>
              <a:gd name="T35" fmla="*/ 1816 h 1906"/>
              <a:gd name="T36" fmla="*/ 1528 w 1904"/>
              <a:gd name="T37" fmla="*/ 1536 h 1906"/>
              <a:gd name="T38" fmla="*/ 1662 w 1904"/>
              <a:gd name="T39" fmla="*/ 1359 h 1906"/>
              <a:gd name="T40" fmla="*/ 1890 w 1904"/>
              <a:gd name="T41" fmla="*/ 1127 h 1906"/>
              <a:gd name="T42" fmla="*/ 1904 w 1904"/>
              <a:gd name="T43" fmla="*/ 913 h 1906"/>
              <a:gd name="T44" fmla="*/ 1701 w 1904"/>
              <a:gd name="T45" fmla="*/ 649 h 1906"/>
              <a:gd name="T46" fmla="*/ 1295 w 1904"/>
              <a:gd name="T47" fmla="*/ 845 h 1906"/>
              <a:gd name="T48" fmla="*/ 1217 w 1904"/>
              <a:gd name="T49" fmla="*/ 646 h 1906"/>
              <a:gd name="T50" fmla="*/ 1416 w 1904"/>
              <a:gd name="T51" fmla="*/ 785 h 1906"/>
              <a:gd name="T52" fmla="*/ 1442 w 1904"/>
              <a:gd name="T53" fmla="*/ 1085 h 1906"/>
              <a:gd name="T54" fmla="*/ 1278 w 1904"/>
              <a:gd name="T55" fmla="*/ 1124 h 1906"/>
              <a:gd name="T56" fmla="*/ 1365 w 1904"/>
              <a:gd name="T57" fmla="*/ 928 h 1906"/>
              <a:gd name="T58" fmla="*/ 1203 w 1904"/>
              <a:gd name="T59" fmla="*/ 1383 h 1906"/>
              <a:gd name="T60" fmla="*/ 1060 w 1904"/>
              <a:gd name="T61" fmla="*/ 1296 h 1906"/>
              <a:gd name="T62" fmla="*/ 1259 w 1904"/>
              <a:gd name="T63" fmla="*/ 1218 h 1906"/>
              <a:gd name="T64" fmla="*/ 906 w 1904"/>
              <a:gd name="T65" fmla="*/ 1436 h 1906"/>
              <a:gd name="T66" fmla="*/ 715 w 1904"/>
              <a:gd name="T67" fmla="*/ 1286 h 1906"/>
              <a:gd name="T68" fmla="*/ 922 w 1904"/>
              <a:gd name="T69" fmla="*/ 1305 h 1906"/>
              <a:gd name="T70" fmla="*/ 522 w 1904"/>
              <a:gd name="T71" fmla="*/ 1204 h 1906"/>
              <a:gd name="T72" fmla="*/ 610 w 1904"/>
              <a:gd name="T73" fmla="*/ 1060 h 1906"/>
              <a:gd name="T74" fmla="*/ 687 w 1904"/>
              <a:gd name="T75" fmla="*/ 1260 h 1906"/>
              <a:gd name="T76" fmla="*/ 456 w 1904"/>
              <a:gd name="T77" fmla="*/ 825 h 1906"/>
              <a:gd name="T78" fmla="*/ 619 w 1904"/>
              <a:gd name="T79" fmla="*/ 786 h 1906"/>
              <a:gd name="T80" fmla="*/ 533 w 1904"/>
              <a:gd name="T81" fmla="*/ 982 h 1906"/>
              <a:gd name="T82" fmla="*/ 702 w 1904"/>
              <a:gd name="T83" fmla="*/ 522 h 1906"/>
              <a:gd name="T84" fmla="*/ 845 w 1904"/>
              <a:gd name="T85" fmla="*/ 610 h 1906"/>
              <a:gd name="T86" fmla="*/ 645 w 1904"/>
              <a:gd name="T87" fmla="*/ 688 h 1906"/>
              <a:gd name="T88" fmla="*/ 1094 w 1904"/>
              <a:gd name="T89" fmla="*/ 1195 h 1906"/>
              <a:gd name="T90" fmla="*/ 1190 w 1904"/>
              <a:gd name="T91" fmla="*/ 824 h 1906"/>
              <a:gd name="T92" fmla="*/ 1074 w 1904"/>
              <a:gd name="T93" fmla="*/ 461 h 1906"/>
              <a:gd name="T94" fmla="*/ 1113 w 1904"/>
              <a:gd name="T95" fmla="*/ 625 h 1906"/>
              <a:gd name="T96" fmla="*/ 917 w 1904"/>
              <a:gd name="T97" fmla="*/ 539 h 1906"/>
              <a:gd name="T98" fmla="*/ 1286 w 1904"/>
              <a:gd name="T99" fmla="*/ 1526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4" h="1906">
                <a:moveTo>
                  <a:pt x="1319" y="1582"/>
                </a:moveTo>
                <a:cubicBezTo>
                  <a:pt x="971" y="1784"/>
                  <a:pt x="526" y="1667"/>
                  <a:pt x="323" y="1319"/>
                </a:cubicBezTo>
                <a:cubicBezTo>
                  <a:pt x="121" y="972"/>
                  <a:pt x="239" y="526"/>
                  <a:pt x="586" y="324"/>
                </a:cubicBezTo>
                <a:cubicBezTo>
                  <a:pt x="934" y="122"/>
                  <a:pt x="1379" y="239"/>
                  <a:pt x="1581" y="587"/>
                </a:cubicBezTo>
                <a:cubicBezTo>
                  <a:pt x="1784" y="934"/>
                  <a:pt x="1666" y="1380"/>
                  <a:pt x="1319" y="1582"/>
                </a:cubicBezTo>
                <a:close/>
                <a:moveTo>
                  <a:pt x="1811" y="543"/>
                </a:moveTo>
                <a:lnTo>
                  <a:pt x="1735" y="412"/>
                </a:lnTo>
                <a:lnTo>
                  <a:pt x="1585" y="453"/>
                </a:lnTo>
                <a:cubicBezTo>
                  <a:pt x="1565" y="428"/>
                  <a:pt x="1544" y="405"/>
                  <a:pt x="1521" y="383"/>
                </a:cubicBezTo>
                <a:lnTo>
                  <a:pt x="1583" y="239"/>
                </a:lnTo>
                <a:lnTo>
                  <a:pt x="1461" y="148"/>
                </a:lnTo>
                <a:lnTo>
                  <a:pt x="1337" y="247"/>
                </a:lnTo>
                <a:cubicBezTo>
                  <a:pt x="1313" y="234"/>
                  <a:pt x="1289" y="223"/>
                  <a:pt x="1265" y="212"/>
                </a:cubicBezTo>
                <a:lnTo>
                  <a:pt x="1268" y="53"/>
                </a:lnTo>
                <a:lnTo>
                  <a:pt x="1121" y="14"/>
                </a:lnTo>
                <a:lnTo>
                  <a:pt x="1042" y="154"/>
                </a:lnTo>
                <a:cubicBezTo>
                  <a:pt x="1010" y="151"/>
                  <a:pt x="977" y="149"/>
                  <a:pt x="944" y="150"/>
                </a:cubicBezTo>
                <a:lnTo>
                  <a:pt x="882" y="0"/>
                </a:lnTo>
                <a:lnTo>
                  <a:pt x="733" y="22"/>
                </a:lnTo>
                <a:lnTo>
                  <a:pt x="716" y="185"/>
                </a:lnTo>
                <a:cubicBezTo>
                  <a:pt x="695" y="192"/>
                  <a:pt x="673" y="199"/>
                  <a:pt x="652" y="208"/>
                </a:cubicBezTo>
                <a:lnTo>
                  <a:pt x="539" y="90"/>
                </a:lnTo>
                <a:lnTo>
                  <a:pt x="409" y="166"/>
                </a:lnTo>
                <a:lnTo>
                  <a:pt x="453" y="324"/>
                </a:lnTo>
                <a:cubicBezTo>
                  <a:pt x="432" y="341"/>
                  <a:pt x="412" y="358"/>
                  <a:pt x="393" y="377"/>
                </a:cubicBezTo>
                <a:lnTo>
                  <a:pt x="244" y="310"/>
                </a:lnTo>
                <a:lnTo>
                  <a:pt x="152" y="431"/>
                </a:lnTo>
                <a:lnTo>
                  <a:pt x="252" y="559"/>
                </a:lnTo>
                <a:cubicBezTo>
                  <a:pt x="238" y="584"/>
                  <a:pt x="225" y="610"/>
                  <a:pt x="214" y="636"/>
                </a:cubicBezTo>
                <a:lnTo>
                  <a:pt x="53" y="633"/>
                </a:lnTo>
                <a:lnTo>
                  <a:pt x="15" y="779"/>
                </a:lnTo>
                <a:lnTo>
                  <a:pt x="154" y="859"/>
                </a:lnTo>
                <a:cubicBezTo>
                  <a:pt x="151" y="884"/>
                  <a:pt x="149" y="911"/>
                  <a:pt x="148" y="937"/>
                </a:cubicBezTo>
                <a:lnTo>
                  <a:pt x="0" y="993"/>
                </a:lnTo>
                <a:lnTo>
                  <a:pt x="20" y="1144"/>
                </a:lnTo>
                <a:lnTo>
                  <a:pt x="175" y="1165"/>
                </a:lnTo>
                <a:cubicBezTo>
                  <a:pt x="184" y="1195"/>
                  <a:pt x="193" y="1226"/>
                  <a:pt x="205" y="1256"/>
                </a:cubicBezTo>
                <a:lnTo>
                  <a:pt x="94" y="1363"/>
                </a:lnTo>
                <a:lnTo>
                  <a:pt x="170" y="1494"/>
                </a:lnTo>
                <a:lnTo>
                  <a:pt x="318" y="1454"/>
                </a:lnTo>
                <a:cubicBezTo>
                  <a:pt x="338" y="1480"/>
                  <a:pt x="359" y="1504"/>
                  <a:pt x="382" y="1527"/>
                </a:cubicBezTo>
                <a:lnTo>
                  <a:pt x="322" y="1667"/>
                </a:lnTo>
                <a:lnTo>
                  <a:pt x="443" y="1758"/>
                </a:lnTo>
                <a:lnTo>
                  <a:pt x="561" y="1665"/>
                </a:lnTo>
                <a:cubicBezTo>
                  <a:pt x="587" y="1679"/>
                  <a:pt x="613" y="1693"/>
                  <a:pt x="640" y="1704"/>
                </a:cubicBezTo>
                <a:lnTo>
                  <a:pt x="637" y="1853"/>
                </a:lnTo>
                <a:lnTo>
                  <a:pt x="784" y="1892"/>
                </a:lnTo>
                <a:lnTo>
                  <a:pt x="856" y="1764"/>
                </a:lnTo>
                <a:cubicBezTo>
                  <a:pt x="893" y="1768"/>
                  <a:pt x="930" y="1771"/>
                  <a:pt x="967" y="1770"/>
                </a:cubicBezTo>
                <a:lnTo>
                  <a:pt x="1023" y="1906"/>
                </a:lnTo>
                <a:lnTo>
                  <a:pt x="1172" y="1884"/>
                </a:lnTo>
                <a:lnTo>
                  <a:pt x="1187" y="1738"/>
                </a:lnTo>
                <a:cubicBezTo>
                  <a:pt x="1213" y="1730"/>
                  <a:pt x="1239" y="1721"/>
                  <a:pt x="1265" y="1711"/>
                </a:cubicBezTo>
                <a:lnTo>
                  <a:pt x="1366" y="1816"/>
                </a:lnTo>
                <a:lnTo>
                  <a:pt x="1496" y="1740"/>
                </a:lnTo>
                <a:lnTo>
                  <a:pt x="1457" y="1599"/>
                </a:lnTo>
                <a:cubicBezTo>
                  <a:pt x="1482" y="1579"/>
                  <a:pt x="1506" y="1558"/>
                  <a:pt x="1528" y="1536"/>
                </a:cubicBezTo>
                <a:lnTo>
                  <a:pt x="1661" y="1595"/>
                </a:lnTo>
                <a:lnTo>
                  <a:pt x="1753" y="1475"/>
                </a:lnTo>
                <a:lnTo>
                  <a:pt x="1662" y="1359"/>
                </a:lnTo>
                <a:cubicBezTo>
                  <a:pt x="1678" y="1330"/>
                  <a:pt x="1692" y="1300"/>
                  <a:pt x="1705" y="1270"/>
                </a:cubicBezTo>
                <a:lnTo>
                  <a:pt x="1852" y="1273"/>
                </a:lnTo>
                <a:lnTo>
                  <a:pt x="1890" y="1127"/>
                </a:lnTo>
                <a:lnTo>
                  <a:pt x="1760" y="1053"/>
                </a:lnTo>
                <a:cubicBezTo>
                  <a:pt x="1763" y="1024"/>
                  <a:pt x="1765" y="995"/>
                  <a:pt x="1765" y="966"/>
                </a:cubicBezTo>
                <a:lnTo>
                  <a:pt x="1904" y="913"/>
                </a:lnTo>
                <a:lnTo>
                  <a:pt x="1885" y="762"/>
                </a:lnTo>
                <a:lnTo>
                  <a:pt x="1734" y="742"/>
                </a:lnTo>
                <a:cubicBezTo>
                  <a:pt x="1725" y="710"/>
                  <a:pt x="1714" y="679"/>
                  <a:pt x="1701" y="649"/>
                </a:cubicBezTo>
                <a:lnTo>
                  <a:pt x="1811" y="543"/>
                </a:lnTo>
                <a:close/>
                <a:moveTo>
                  <a:pt x="1350" y="876"/>
                </a:moveTo>
                <a:cubicBezTo>
                  <a:pt x="1291" y="906"/>
                  <a:pt x="1295" y="845"/>
                  <a:pt x="1295" y="845"/>
                </a:cubicBezTo>
                <a:cubicBezTo>
                  <a:pt x="1295" y="845"/>
                  <a:pt x="1299" y="825"/>
                  <a:pt x="1269" y="775"/>
                </a:cubicBezTo>
                <a:cubicBezTo>
                  <a:pt x="1242" y="727"/>
                  <a:pt x="1217" y="715"/>
                  <a:pt x="1217" y="715"/>
                </a:cubicBezTo>
                <a:cubicBezTo>
                  <a:pt x="1217" y="715"/>
                  <a:pt x="1169" y="685"/>
                  <a:pt x="1217" y="646"/>
                </a:cubicBezTo>
                <a:cubicBezTo>
                  <a:pt x="1279" y="597"/>
                  <a:pt x="1321" y="634"/>
                  <a:pt x="1321" y="634"/>
                </a:cubicBezTo>
                <a:cubicBezTo>
                  <a:pt x="1321" y="634"/>
                  <a:pt x="1360" y="662"/>
                  <a:pt x="1383" y="702"/>
                </a:cubicBezTo>
                <a:cubicBezTo>
                  <a:pt x="1412" y="752"/>
                  <a:pt x="1416" y="785"/>
                  <a:pt x="1416" y="785"/>
                </a:cubicBezTo>
                <a:cubicBezTo>
                  <a:pt x="1416" y="785"/>
                  <a:pt x="1430" y="836"/>
                  <a:pt x="1350" y="876"/>
                </a:cubicBezTo>
                <a:close/>
                <a:moveTo>
                  <a:pt x="1446" y="993"/>
                </a:moveTo>
                <a:cubicBezTo>
                  <a:pt x="1446" y="993"/>
                  <a:pt x="1454" y="1040"/>
                  <a:pt x="1442" y="1085"/>
                </a:cubicBezTo>
                <a:cubicBezTo>
                  <a:pt x="1427" y="1141"/>
                  <a:pt x="1407" y="1167"/>
                  <a:pt x="1407" y="1167"/>
                </a:cubicBezTo>
                <a:cubicBezTo>
                  <a:pt x="1407" y="1167"/>
                  <a:pt x="1380" y="1213"/>
                  <a:pt x="1296" y="1184"/>
                </a:cubicBezTo>
                <a:cubicBezTo>
                  <a:pt x="1233" y="1164"/>
                  <a:pt x="1278" y="1124"/>
                  <a:pt x="1278" y="1124"/>
                </a:cubicBezTo>
                <a:cubicBezTo>
                  <a:pt x="1278" y="1124"/>
                  <a:pt x="1295" y="1112"/>
                  <a:pt x="1310" y="1056"/>
                </a:cubicBezTo>
                <a:cubicBezTo>
                  <a:pt x="1324" y="1002"/>
                  <a:pt x="1316" y="977"/>
                  <a:pt x="1316" y="977"/>
                </a:cubicBezTo>
                <a:cubicBezTo>
                  <a:pt x="1316" y="977"/>
                  <a:pt x="1303" y="921"/>
                  <a:pt x="1365" y="928"/>
                </a:cubicBezTo>
                <a:cubicBezTo>
                  <a:pt x="1443" y="937"/>
                  <a:pt x="1446" y="993"/>
                  <a:pt x="1446" y="993"/>
                </a:cubicBezTo>
                <a:close/>
                <a:moveTo>
                  <a:pt x="1272" y="1321"/>
                </a:moveTo>
                <a:cubicBezTo>
                  <a:pt x="1272" y="1321"/>
                  <a:pt x="1244" y="1360"/>
                  <a:pt x="1203" y="1383"/>
                </a:cubicBezTo>
                <a:cubicBezTo>
                  <a:pt x="1153" y="1413"/>
                  <a:pt x="1120" y="1417"/>
                  <a:pt x="1120" y="1417"/>
                </a:cubicBezTo>
                <a:cubicBezTo>
                  <a:pt x="1120" y="1417"/>
                  <a:pt x="1069" y="1430"/>
                  <a:pt x="1030" y="1350"/>
                </a:cubicBezTo>
                <a:cubicBezTo>
                  <a:pt x="999" y="1292"/>
                  <a:pt x="1060" y="1296"/>
                  <a:pt x="1060" y="1296"/>
                </a:cubicBezTo>
                <a:cubicBezTo>
                  <a:pt x="1060" y="1296"/>
                  <a:pt x="1080" y="1299"/>
                  <a:pt x="1130" y="1270"/>
                </a:cubicBezTo>
                <a:cubicBezTo>
                  <a:pt x="1179" y="1242"/>
                  <a:pt x="1190" y="1218"/>
                  <a:pt x="1190" y="1218"/>
                </a:cubicBezTo>
                <a:cubicBezTo>
                  <a:pt x="1190" y="1218"/>
                  <a:pt x="1221" y="1169"/>
                  <a:pt x="1259" y="1218"/>
                </a:cubicBezTo>
                <a:cubicBezTo>
                  <a:pt x="1309" y="1279"/>
                  <a:pt x="1272" y="1321"/>
                  <a:pt x="1272" y="1321"/>
                </a:cubicBezTo>
                <a:close/>
                <a:moveTo>
                  <a:pt x="971" y="1355"/>
                </a:moveTo>
                <a:cubicBezTo>
                  <a:pt x="962" y="1433"/>
                  <a:pt x="906" y="1436"/>
                  <a:pt x="906" y="1436"/>
                </a:cubicBezTo>
                <a:cubicBezTo>
                  <a:pt x="906" y="1436"/>
                  <a:pt x="859" y="1444"/>
                  <a:pt x="814" y="1432"/>
                </a:cubicBezTo>
                <a:cubicBezTo>
                  <a:pt x="758" y="1417"/>
                  <a:pt x="732" y="1397"/>
                  <a:pt x="732" y="1397"/>
                </a:cubicBezTo>
                <a:cubicBezTo>
                  <a:pt x="732" y="1397"/>
                  <a:pt x="686" y="1370"/>
                  <a:pt x="715" y="1286"/>
                </a:cubicBezTo>
                <a:cubicBezTo>
                  <a:pt x="735" y="1223"/>
                  <a:pt x="775" y="1268"/>
                  <a:pt x="775" y="1268"/>
                </a:cubicBezTo>
                <a:cubicBezTo>
                  <a:pt x="775" y="1268"/>
                  <a:pt x="787" y="1285"/>
                  <a:pt x="843" y="1300"/>
                </a:cubicBezTo>
                <a:cubicBezTo>
                  <a:pt x="897" y="1314"/>
                  <a:pt x="922" y="1305"/>
                  <a:pt x="922" y="1305"/>
                </a:cubicBezTo>
                <a:cubicBezTo>
                  <a:pt x="922" y="1305"/>
                  <a:pt x="978" y="1293"/>
                  <a:pt x="971" y="1355"/>
                </a:cubicBezTo>
                <a:close/>
                <a:moveTo>
                  <a:pt x="584" y="1272"/>
                </a:moveTo>
                <a:cubicBezTo>
                  <a:pt x="584" y="1272"/>
                  <a:pt x="545" y="1244"/>
                  <a:pt x="522" y="1204"/>
                </a:cubicBezTo>
                <a:cubicBezTo>
                  <a:pt x="493" y="1154"/>
                  <a:pt x="489" y="1121"/>
                  <a:pt x="489" y="1121"/>
                </a:cubicBezTo>
                <a:cubicBezTo>
                  <a:pt x="489" y="1121"/>
                  <a:pt x="475" y="1070"/>
                  <a:pt x="555" y="1030"/>
                </a:cubicBezTo>
                <a:cubicBezTo>
                  <a:pt x="614" y="1000"/>
                  <a:pt x="610" y="1060"/>
                  <a:pt x="610" y="1060"/>
                </a:cubicBezTo>
                <a:cubicBezTo>
                  <a:pt x="610" y="1060"/>
                  <a:pt x="606" y="1080"/>
                  <a:pt x="636" y="1131"/>
                </a:cubicBezTo>
                <a:cubicBezTo>
                  <a:pt x="663" y="1179"/>
                  <a:pt x="687" y="1191"/>
                  <a:pt x="687" y="1191"/>
                </a:cubicBezTo>
                <a:cubicBezTo>
                  <a:pt x="687" y="1191"/>
                  <a:pt x="736" y="1221"/>
                  <a:pt x="687" y="1260"/>
                </a:cubicBezTo>
                <a:cubicBezTo>
                  <a:pt x="626" y="1309"/>
                  <a:pt x="584" y="1272"/>
                  <a:pt x="584" y="1272"/>
                </a:cubicBezTo>
                <a:close/>
                <a:moveTo>
                  <a:pt x="451" y="917"/>
                </a:moveTo>
                <a:cubicBezTo>
                  <a:pt x="451" y="917"/>
                  <a:pt x="444" y="870"/>
                  <a:pt x="456" y="825"/>
                </a:cubicBezTo>
                <a:cubicBezTo>
                  <a:pt x="470" y="769"/>
                  <a:pt x="491" y="743"/>
                  <a:pt x="491" y="743"/>
                </a:cubicBezTo>
                <a:cubicBezTo>
                  <a:pt x="491" y="743"/>
                  <a:pt x="518" y="697"/>
                  <a:pt x="602" y="726"/>
                </a:cubicBezTo>
                <a:cubicBezTo>
                  <a:pt x="665" y="746"/>
                  <a:pt x="619" y="786"/>
                  <a:pt x="619" y="786"/>
                </a:cubicBezTo>
                <a:cubicBezTo>
                  <a:pt x="619" y="786"/>
                  <a:pt x="603" y="798"/>
                  <a:pt x="588" y="854"/>
                </a:cubicBezTo>
                <a:cubicBezTo>
                  <a:pt x="573" y="908"/>
                  <a:pt x="582" y="933"/>
                  <a:pt x="582" y="933"/>
                </a:cubicBezTo>
                <a:cubicBezTo>
                  <a:pt x="582" y="933"/>
                  <a:pt x="595" y="989"/>
                  <a:pt x="533" y="982"/>
                </a:cubicBezTo>
                <a:cubicBezTo>
                  <a:pt x="455" y="973"/>
                  <a:pt x="451" y="917"/>
                  <a:pt x="451" y="917"/>
                </a:cubicBezTo>
                <a:close/>
                <a:moveTo>
                  <a:pt x="633" y="585"/>
                </a:moveTo>
                <a:cubicBezTo>
                  <a:pt x="633" y="585"/>
                  <a:pt x="661" y="546"/>
                  <a:pt x="702" y="522"/>
                </a:cubicBezTo>
                <a:cubicBezTo>
                  <a:pt x="751" y="493"/>
                  <a:pt x="784" y="489"/>
                  <a:pt x="784" y="489"/>
                </a:cubicBezTo>
                <a:cubicBezTo>
                  <a:pt x="784" y="489"/>
                  <a:pt x="836" y="476"/>
                  <a:pt x="875" y="556"/>
                </a:cubicBezTo>
                <a:cubicBezTo>
                  <a:pt x="906" y="614"/>
                  <a:pt x="845" y="610"/>
                  <a:pt x="845" y="610"/>
                </a:cubicBezTo>
                <a:cubicBezTo>
                  <a:pt x="845" y="610"/>
                  <a:pt x="825" y="607"/>
                  <a:pt x="774" y="636"/>
                </a:cubicBezTo>
                <a:cubicBezTo>
                  <a:pt x="726" y="664"/>
                  <a:pt x="715" y="688"/>
                  <a:pt x="715" y="688"/>
                </a:cubicBezTo>
                <a:cubicBezTo>
                  <a:pt x="715" y="688"/>
                  <a:pt x="684" y="737"/>
                  <a:pt x="645" y="688"/>
                </a:cubicBezTo>
                <a:cubicBezTo>
                  <a:pt x="596" y="626"/>
                  <a:pt x="633" y="585"/>
                  <a:pt x="633" y="585"/>
                </a:cubicBezTo>
                <a:close/>
                <a:moveTo>
                  <a:pt x="1190" y="824"/>
                </a:moveTo>
                <a:cubicBezTo>
                  <a:pt x="1266" y="954"/>
                  <a:pt x="1223" y="1120"/>
                  <a:pt x="1094" y="1195"/>
                </a:cubicBezTo>
                <a:cubicBezTo>
                  <a:pt x="964" y="1271"/>
                  <a:pt x="798" y="1226"/>
                  <a:pt x="723" y="1096"/>
                </a:cubicBezTo>
                <a:cubicBezTo>
                  <a:pt x="647" y="966"/>
                  <a:pt x="690" y="800"/>
                  <a:pt x="820" y="725"/>
                </a:cubicBezTo>
                <a:cubicBezTo>
                  <a:pt x="949" y="649"/>
                  <a:pt x="1115" y="694"/>
                  <a:pt x="1190" y="824"/>
                </a:cubicBezTo>
                <a:close/>
                <a:moveTo>
                  <a:pt x="917" y="539"/>
                </a:moveTo>
                <a:cubicBezTo>
                  <a:pt x="926" y="460"/>
                  <a:pt x="982" y="457"/>
                  <a:pt x="982" y="457"/>
                </a:cubicBezTo>
                <a:cubicBezTo>
                  <a:pt x="982" y="457"/>
                  <a:pt x="1029" y="449"/>
                  <a:pt x="1074" y="461"/>
                </a:cubicBezTo>
                <a:cubicBezTo>
                  <a:pt x="1130" y="476"/>
                  <a:pt x="1156" y="497"/>
                  <a:pt x="1156" y="497"/>
                </a:cubicBezTo>
                <a:cubicBezTo>
                  <a:pt x="1156" y="497"/>
                  <a:pt x="1202" y="523"/>
                  <a:pt x="1173" y="608"/>
                </a:cubicBezTo>
                <a:cubicBezTo>
                  <a:pt x="1153" y="671"/>
                  <a:pt x="1113" y="625"/>
                  <a:pt x="1113" y="625"/>
                </a:cubicBezTo>
                <a:cubicBezTo>
                  <a:pt x="1113" y="625"/>
                  <a:pt x="1102" y="609"/>
                  <a:pt x="1045" y="593"/>
                </a:cubicBezTo>
                <a:cubicBezTo>
                  <a:pt x="991" y="579"/>
                  <a:pt x="966" y="588"/>
                  <a:pt x="966" y="588"/>
                </a:cubicBezTo>
                <a:cubicBezTo>
                  <a:pt x="966" y="588"/>
                  <a:pt x="910" y="601"/>
                  <a:pt x="917" y="539"/>
                </a:cubicBezTo>
                <a:close/>
                <a:moveTo>
                  <a:pt x="619" y="380"/>
                </a:moveTo>
                <a:cubicBezTo>
                  <a:pt x="303" y="564"/>
                  <a:pt x="196" y="970"/>
                  <a:pt x="380" y="1286"/>
                </a:cubicBezTo>
                <a:cubicBezTo>
                  <a:pt x="564" y="1603"/>
                  <a:pt x="970" y="1710"/>
                  <a:pt x="1286" y="1526"/>
                </a:cubicBezTo>
                <a:cubicBezTo>
                  <a:pt x="1602" y="1342"/>
                  <a:pt x="1709" y="936"/>
                  <a:pt x="1525" y="620"/>
                </a:cubicBezTo>
                <a:cubicBezTo>
                  <a:pt x="1341" y="303"/>
                  <a:pt x="935" y="196"/>
                  <a:pt x="619" y="380"/>
                </a:cubicBezTo>
                <a:close/>
              </a:path>
            </a:pathLst>
          </a:custGeom>
          <a:solidFill>
            <a:schemeClr val="bg1">
              <a:lumMod val="60000"/>
              <a:lumOff val="40000"/>
            </a:schemeClr>
          </a:solidFill>
          <a:ln>
            <a:noFill/>
          </a:ln>
        </p:spPr>
        <p:txBody>
          <a:bodyPr vert="horz" wrap="square" lIns="91440" tIns="45720" rIns="91440" bIns="45720" numCol="1" anchor="t" anchorCtr="0" compatLnSpc="1"/>
          <a:lstStyle/>
          <a:p>
            <a:pPr algn="ctr"/>
            <a:endParaRPr lang="zh-CN" altLang="en-US" sz="240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02" name="矩形 101"/>
          <p:cNvSpPr/>
          <p:nvPr/>
        </p:nvSpPr>
        <p:spPr>
          <a:xfrm>
            <a:off x="1396428" y="3259629"/>
            <a:ext cx="1620957" cy="523220"/>
          </a:xfrm>
          <a:prstGeom prst="rect">
            <a:avLst/>
          </a:prstGeom>
        </p:spPr>
        <p:txBody>
          <a:bodyPr wrap="none">
            <a:spAutoFit/>
          </a:bodyPr>
          <a:lstStyle/>
          <a:p>
            <a:pPr algn="ctr"/>
            <a:r>
              <a:rPr lang="zh-CN" altLang="en-US" sz="28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团队建设</a:t>
            </a:r>
            <a:endParaRPr lang="zh-CN" altLang="en-US" sz="28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03" name="矩形 102"/>
          <p:cNvSpPr/>
          <p:nvPr/>
        </p:nvSpPr>
        <p:spPr>
          <a:xfrm>
            <a:off x="4358938" y="3259629"/>
            <a:ext cx="1620746" cy="523152"/>
          </a:xfrm>
          <a:prstGeom prst="rect">
            <a:avLst/>
          </a:prstGeom>
        </p:spPr>
        <p:txBody>
          <a:bodyPr wrap="none">
            <a:spAutoFit/>
          </a:bodyPr>
          <a:lstStyle/>
          <a:p>
            <a:pPr algn="ctr"/>
            <a:r>
              <a:rPr lang="zh-CN" altLang="en-US" sz="28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专业能力</a:t>
            </a:r>
            <a:endParaRPr lang="zh-CN" altLang="en-US" sz="28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04" name="Freeform 19"/>
          <p:cNvSpPr>
            <a:spLocks noEditPoints="1"/>
          </p:cNvSpPr>
          <p:nvPr/>
        </p:nvSpPr>
        <p:spPr bwMode="auto">
          <a:xfrm>
            <a:off x="4900330" y="2556460"/>
            <a:ext cx="795234" cy="650790"/>
          </a:xfrm>
          <a:custGeom>
            <a:avLst/>
            <a:gdLst>
              <a:gd name="T0" fmla="*/ 787 w 1020"/>
              <a:gd name="T1" fmla="*/ 779 h 812"/>
              <a:gd name="T2" fmla="*/ 0 w 1020"/>
              <a:gd name="T3" fmla="*/ 779 h 812"/>
              <a:gd name="T4" fmla="*/ 408 w 1020"/>
              <a:gd name="T5" fmla="*/ 300 h 812"/>
              <a:gd name="T6" fmla="*/ 394 w 1020"/>
              <a:gd name="T7" fmla="*/ 286 h 812"/>
              <a:gd name="T8" fmla="*/ 744 w 1020"/>
              <a:gd name="T9" fmla="*/ 335 h 812"/>
              <a:gd name="T10" fmla="*/ 44 w 1020"/>
              <a:gd name="T11" fmla="*/ 274 h 812"/>
              <a:gd name="T12" fmla="*/ 280 w 1020"/>
              <a:gd name="T13" fmla="*/ 588 h 812"/>
              <a:gd name="T14" fmla="*/ 134 w 1020"/>
              <a:gd name="T15" fmla="*/ 495 h 812"/>
              <a:gd name="T16" fmla="*/ 134 w 1020"/>
              <a:gd name="T17" fmla="*/ 527 h 812"/>
              <a:gd name="T18" fmla="*/ 427 w 1020"/>
              <a:gd name="T19" fmla="*/ 434 h 812"/>
              <a:gd name="T20" fmla="*/ 134 w 1020"/>
              <a:gd name="T21" fmla="*/ 434 h 812"/>
              <a:gd name="T22" fmla="*/ 427 w 1020"/>
              <a:gd name="T23" fmla="*/ 404 h 812"/>
              <a:gd name="T24" fmla="*/ 755 w 1020"/>
              <a:gd name="T25" fmla="*/ 340 h 812"/>
              <a:gd name="T26" fmla="*/ 755 w 1020"/>
              <a:gd name="T27" fmla="*/ 340 h 812"/>
              <a:gd name="T28" fmla="*/ 756 w 1020"/>
              <a:gd name="T29" fmla="*/ 51 h 812"/>
              <a:gd name="T30" fmla="*/ 463 w 1020"/>
              <a:gd name="T31" fmla="*/ 183 h 812"/>
              <a:gd name="T32" fmla="*/ 798 w 1020"/>
              <a:gd name="T33" fmla="*/ 202 h 812"/>
              <a:gd name="T34" fmla="*/ 511 w 1020"/>
              <a:gd name="T35" fmla="*/ 140 h 812"/>
              <a:gd name="T36" fmla="*/ 808 w 1020"/>
              <a:gd name="T37" fmla="*/ 353 h 812"/>
              <a:gd name="T38" fmla="*/ 924 w 1020"/>
              <a:gd name="T39" fmla="*/ 211 h 812"/>
              <a:gd name="T40" fmla="*/ 955 w 1020"/>
              <a:gd name="T41" fmla="*/ 244 h 812"/>
              <a:gd name="T42" fmla="*/ 938 w 1020"/>
              <a:gd name="T43" fmla="*/ 208 h 812"/>
              <a:gd name="T44" fmla="*/ 932 w 1020"/>
              <a:gd name="T45" fmla="*/ 397 h 812"/>
              <a:gd name="T46" fmla="*/ 930 w 1020"/>
              <a:gd name="T47" fmla="*/ 436 h 812"/>
              <a:gd name="T48" fmla="*/ 962 w 1020"/>
              <a:gd name="T49" fmla="*/ 436 h 812"/>
              <a:gd name="T50" fmla="*/ 960 w 1020"/>
              <a:gd name="T51" fmla="*/ 397 h 812"/>
              <a:gd name="T52" fmla="*/ 954 w 1020"/>
              <a:gd name="T53" fmla="*/ 313 h 812"/>
              <a:gd name="T54" fmla="*/ 470 w 1020"/>
              <a:gd name="T55" fmla="*/ 437 h 812"/>
              <a:gd name="T56" fmla="*/ 515 w 1020"/>
              <a:gd name="T57" fmla="*/ 611 h 812"/>
              <a:gd name="T58" fmla="*/ 532 w 1020"/>
              <a:gd name="T59" fmla="*/ 597 h 812"/>
              <a:gd name="T60" fmla="*/ 539 w 1020"/>
              <a:gd name="T61" fmla="*/ 575 h 812"/>
              <a:gd name="T62" fmla="*/ 560 w 1020"/>
              <a:gd name="T63" fmla="*/ 589 h 812"/>
              <a:gd name="T64" fmla="*/ 575 w 1020"/>
              <a:gd name="T65" fmla="*/ 622 h 812"/>
              <a:gd name="T66" fmla="*/ 594 w 1020"/>
              <a:gd name="T67" fmla="*/ 636 h 812"/>
              <a:gd name="T68" fmla="*/ 623 w 1020"/>
              <a:gd name="T69" fmla="*/ 632 h 812"/>
              <a:gd name="T70" fmla="*/ 618 w 1020"/>
              <a:gd name="T71" fmla="*/ 615 h 812"/>
              <a:gd name="T72" fmla="*/ 603 w 1020"/>
              <a:gd name="T73" fmla="*/ 582 h 812"/>
              <a:gd name="T74" fmla="*/ 582 w 1020"/>
              <a:gd name="T75" fmla="*/ 568 h 812"/>
              <a:gd name="T76" fmla="*/ 634 w 1020"/>
              <a:gd name="T77" fmla="*/ 540 h 812"/>
              <a:gd name="T78" fmla="*/ 613 w 1020"/>
              <a:gd name="T79" fmla="*/ 534 h 812"/>
              <a:gd name="T80" fmla="*/ 599 w 1020"/>
              <a:gd name="T81" fmla="*/ 516 h 812"/>
              <a:gd name="T82" fmla="*/ 577 w 1020"/>
              <a:gd name="T83" fmla="*/ 509 h 812"/>
              <a:gd name="T84" fmla="*/ 563 w 1020"/>
              <a:gd name="T85" fmla="*/ 491 h 812"/>
              <a:gd name="T86" fmla="*/ 541 w 1020"/>
              <a:gd name="T87" fmla="*/ 485 h 812"/>
              <a:gd name="T88" fmla="*/ 527 w 1020"/>
              <a:gd name="T89" fmla="*/ 467 h 812"/>
              <a:gd name="T90" fmla="*/ 505 w 1020"/>
              <a:gd name="T91" fmla="*/ 461 h 812"/>
              <a:gd name="T92" fmla="*/ 491 w 1020"/>
              <a:gd name="T93" fmla="*/ 443 h 812"/>
              <a:gd name="T94" fmla="*/ 95 w 1020"/>
              <a:gd name="T95" fmla="*/ 327 h 812"/>
              <a:gd name="T96" fmla="*/ 95 w 1020"/>
              <a:gd name="T97" fmla="*/ 680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20" h="812">
                <a:moveTo>
                  <a:pt x="0" y="751"/>
                </a:moveTo>
                <a:lnTo>
                  <a:pt x="787" y="751"/>
                </a:lnTo>
                <a:lnTo>
                  <a:pt x="787" y="779"/>
                </a:lnTo>
                <a:cubicBezTo>
                  <a:pt x="787" y="797"/>
                  <a:pt x="772" y="812"/>
                  <a:pt x="754" y="812"/>
                </a:cubicBezTo>
                <a:lnTo>
                  <a:pt x="33" y="812"/>
                </a:lnTo>
                <a:cubicBezTo>
                  <a:pt x="15" y="812"/>
                  <a:pt x="0" y="797"/>
                  <a:pt x="0" y="779"/>
                </a:cubicBezTo>
                <a:lnTo>
                  <a:pt x="0" y="751"/>
                </a:lnTo>
                <a:close/>
                <a:moveTo>
                  <a:pt x="394" y="286"/>
                </a:moveTo>
                <a:cubicBezTo>
                  <a:pt x="402" y="286"/>
                  <a:pt x="408" y="292"/>
                  <a:pt x="408" y="300"/>
                </a:cubicBezTo>
                <a:cubicBezTo>
                  <a:pt x="408" y="308"/>
                  <a:pt x="402" y="315"/>
                  <a:pt x="394" y="315"/>
                </a:cubicBezTo>
                <a:cubicBezTo>
                  <a:pt x="386" y="315"/>
                  <a:pt x="379" y="308"/>
                  <a:pt x="379" y="300"/>
                </a:cubicBezTo>
                <a:cubicBezTo>
                  <a:pt x="379" y="292"/>
                  <a:pt x="386" y="286"/>
                  <a:pt x="394" y="286"/>
                </a:cubicBezTo>
                <a:close/>
                <a:moveTo>
                  <a:pt x="44" y="274"/>
                </a:moveTo>
                <a:lnTo>
                  <a:pt x="485" y="274"/>
                </a:lnTo>
                <a:cubicBezTo>
                  <a:pt x="576" y="280"/>
                  <a:pt x="662" y="297"/>
                  <a:pt x="744" y="335"/>
                </a:cubicBezTo>
                <a:lnTo>
                  <a:pt x="744" y="733"/>
                </a:lnTo>
                <a:lnTo>
                  <a:pt x="44" y="733"/>
                </a:lnTo>
                <a:lnTo>
                  <a:pt x="44" y="274"/>
                </a:lnTo>
                <a:close/>
                <a:moveTo>
                  <a:pt x="134" y="557"/>
                </a:moveTo>
                <a:lnTo>
                  <a:pt x="280" y="557"/>
                </a:lnTo>
                <a:lnTo>
                  <a:pt x="280" y="588"/>
                </a:lnTo>
                <a:lnTo>
                  <a:pt x="134" y="588"/>
                </a:lnTo>
                <a:lnTo>
                  <a:pt x="134" y="557"/>
                </a:lnTo>
                <a:close/>
                <a:moveTo>
                  <a:pt x="134" y="495"/>
                </a:moveTo>
                <a:lnTo>
                  <a:pt x="427" y="495"/>
                </a:lnTo>
                <a:lnTo>
                  <a:pt x="427" y="527"/>
                </a:lnTo>
                <a:lnTo>
                  <a:pt x="134" y="527"/>
                </a:lnTo>
                <a:lnTo>
                  <a:pt x="134" y="495"/>
                </a:lnTo>
                <a:close/>
                <a:moveTo>
                  <a:pt x="134" y="434"/>
                </a:moveTo>
                <a:lnTo>
                  <a:pt x="427" y="434"/>
                </a:lnTo>
                <a:lnTo>
                  <a:pt x="427" y="465"/>
                </a:lnTo>
                <a:lnTo>
                  <a:pt x="134" y="465"/>
                </a:lnTo>
                <a:lnTo>
                  <a:pt x="134" y="434"/>
                </a:lnTo>
                <a:close/>
                <a:moveTo>
                  <a:pt x="134" y="373"/>
                </a:moveTo>
                <a:lnTo>
                  <a:pt x="427" y="373"/>
                </a:lnTo>
                <a:lnTo>
                  <a:pt x="427" y="404"/>
                </a:lnTo>
                <a:lnTo>
                  <a:pt x="134" y="404"/>
                </a:lnTo>
                <a:lnTo>
                  <a:pt x="134" y="373"/>
                </a:lnTo>
                <a:close/>
                <a:moveTo>
                  <a:pt x="755" y="340"/>
                </a:moveTo>
                <a:cubicBezTo>
                  <a:pt x="766" y="345"/>
                  <a:pt x="793" y="358"/>
                  <a:pt x="800" y="362"/>
                </a:cubicBezTo>
                <a:cubicBezTo>
                  <a:pt x="818" y="375"/>
                  <a:pt x="771" y="381"/>
                  <a:pt x="755" y="383"/>
                </a:cubicBezTo>
                <a:lnTo>
                  <a:pt x="755" y="340"/>
                </a:lnTo>
                <a:close/>
                <a:moveTo>
                  <a:pt x="924" y="211"/>
                </a:moveTo>
                <a:cubicBezTo>
                  <a:pt x="881" y="164"/>
                  <a:pt x="838" y="116"/>
                  <a:pt x="796" y="68"/>
                </a:cubicBezTo>
                <a:cubicBezTo>
                  <a:pt x="781" y="53"/>
                  <a:pt x="775" y="53"/>
                  <a:pt x="756" y="51"/>
                </a:cubicBezTo>
                <a:lnTo>
                  <a:pt x="311" y="2"/>
                </a:lnTo>
                <a:cubicBezTo>
                  <a:pt x="302" y="0"/>
                  <a:pt x="299" y="6"/>
                  <a:pt x="305" y="12"/>
                </a:cubicBezTo>
                <a:lnTo>
                  <a:pt x="463" y="183"/>
                </a:lnTo>
                <a:cubicBezTo>
                  <a:pt x="489" y="133"/>
                  <a:pt x="506" y="106"/>
                  <a:pt x="587" y="116"/>
                </a:cubicBezTo>
                <a:cubicBezTo>
                  <a:pt x="641" y="122"/>
                  <a:pt x="682" y="134"/>
                  <a:pt x="733" y="154"/>
                </a:cubicBezTo>
                <a:cubicBezTo>
                  <a:pt x="766" y="166"/>
                  <a:pt x="783" y="177"/>
                  <a:pt x="798" y="202"/>
                </a:cubicBezTo>
                <a:cubicBezTo>
                  <a:pt x="785" y="185"/>
                  <a:pt x="764" y="174"/>
                  <a:pt x="741" y="165"/>
                </a:cubicBezTo>
                <a:cubicBezTo>
                  <a:pt x="693" y="146"/>
                  <a:pt x="642" y="134"/>
                  <a:pt x="591" y="128"/>
                </a:cubicBezTo>
                <a:cubicBezTo>
                  <a:pt x="561" y="124"/>
                  <a:pt x="531" y="124"/>
                  <a:pt x="511" y="140"/>
                </a:cubicBezTo>
                <a:cubicBezTo>
                  <a:pt x="492" y="154"/>
                  <a:pt x="465" y="217"/>
                  <a:pt x="454" y="240"/>
                </a:cubicBezTo>
                <a:cubicBezTo>
                  <a:pt x="447" y="255"/>
                  <a:pt x="455" y="261"/>
                  <a:pt x="468" y="261"/>
                </a:cubicBezTo>
                <a:cubicBezTo>
                  <a:pt x="587" y="266"/>
                  <a:pt x="703" y="297"/>
                  <a:pt x="808" y="353"/>
                </a:cubicBezTo>
                <a:lnTo>
                  <a:pt x="810" y="292"/>
                </a:lnTo>
                <a:cubicBezTo>
                  <a:pt x="848" y="297"/>
                  <a:pt x="886" y="303"/>
                  <a:pt x="924" y="308"/>
                </a:cubicBezTo>
                <a:lnTo>
                  <a:pt x="924" y="211"/>
                </a:lnTo>
                <a:close/>
                <a:moveTo>
                  <a:pt x="1010" y="320"/>
                </a:moveTo>
                <a:cubicBezTo>
                  <a:pt x="1016" y="321"/>
                  <a:pt x="1020" y="314"/>
                  <a:pt x="1014" y="309"/>
                </a:cubicBezTo>
                <a:cubicBezTo>
                  <a:pt x="994" y="288"/>
                  <a:pt x="974" y="266"/>
                  <a:pt x="955" y="244"/>
                </a:cubicBezTo>
                <a:lnTo>
                  <a:pt x="955" y="216"/>
                </a:lnTo>
                <a:cubicBezTo>
                  <a:pt x="955" y="211"/>
                  <a:pt x="950" y="208"/>
                  <a:pt x="946" y="208"/>
                </a:cubicBezTo>
                <a:lnTo>
                  <a:pt x="938" y="208"/>
                </a:lnTo>
                <a:lnTo>
                  <a:pt x="937" y="379"/>
                </a:lnTo>
                <a:cubicBezTo>
                  <a:pt x="934" y="380"/>
                  <a:pt x="933" y="382"/>
                  <a:pt x="933" y="385"/>
                </a:cubicBezTo>
                <a:lnTo>
                  <a:pt x="932" y="397"/>
                </a:lnTo>
                <a:cubicBezTo>
                  <a:pt x="931" y="404"/>
                  <a:pt x="934" y="405"/>
                  <a:pt x="934" y="410"/>
                </a:cubicBezTo>
                <a:lnTo>
                  <a:pt x="933" y="424"/>
                </a:lnTo>
                <a:cubicBezTo>
                  <a:pt x="933" y="428"/>
                  <a:pt x="930" y="430"/>
                  <a:pt x="930" y="436"/>
                </a:cubicBezTo>
                <a:lnTo>
                  <a:pt x="918" y="537"/>
                </a:lnTo>
                <a:cubicBezTo>
                  <a:pt x="924" y="549"/>
                  <a:pt x="967" y="549"/>
                  <a:pt x="974" y="537"/>
                </a:cubicBezTo>
                <a:lnTo>
                  <a:pt x="962" y="436"/>
                </a:lnTo>
                <a:cubicBezTo>
                  <a:pt x="962" y="430"/>
                  <a:pt x="959" y="429"/>
                  <a:pt x="958" y="424"/>
                </a:cubicBezTo>
                <a:lnTo>
                  <a:pt x="958" y="410"/>
                </a:lnTo>
                <a:cubicBezTo>
                  <a:pt x="957" y="404"/>
                  <a:pt x="961" y="405"/>
                  <a:pt x="960" y="397"/>
                </a:cubicBezTo>
                <a:lnTo>
                  <a:pt x="960" y="385"/>
                </a:lnTo>
                <a:cubicBezTo>
                  <a:pt x="959" y="382"/>
                  <a:pt x="958" y="380"/>
                  <a:pt x="954" y="379"/>
                </a:cubicBezTo>
                <a:lnTo>
                  <a:pt x="954" y="313"/>
                </a:lnTo>
                <a:cubicBezTo>
                  <a:pt x="973" y="315"/>
                  <a:pt x="991" y="318"/>
                  <a:pt x="1010" y="320"/>
                </a:cubicBezTo>
                <a:close/>
                <a:moveTo>
                  <a:pt x="481" y="435"/>
                </a:moveTo>
                <a:lnTo>
                  <a:pt x="470" y="437"/>
                </a:lnTo>
                <a:lnTo>
                  <a:pt x="506" y="622"/>
                </a:lnTo>
                <a:lnTo>
                  <a:pt x="517" y="620"/>
                </a:lnTo>
                <a:lnTo>
                  <a:pt x="515" y="611"/>
                </a:lnTo>
                <a:lnTo>
                  <a:pt x="524" y="609"/>
                </a:lnTo>
                <a:lnTo>
                  <a:pt x="522" y="599"/>
                </a:lnTo>
                <a:lnTo>
                  <a:pt x="532" y="597"/>
                </a:lnTo>
                <a:lnTo>
                  <a:pt x="531" y="587"/>
                </a:lnTo>
                <a:lnTo>
                  <a:pt x="540" y="585"/>
                </a:lnTo>
                <a:lnTo>
                  <a:pt x="539" y="575"/>
                </a:lnTo>
                <a:lnTo>
                  <a:pt x="548" y="573"/>
                </a:lnTo>
                <a:lnTo>
                  <a:pt x="551" y="590"/>
                </a:lnTo>
                <a:lnTo>
                  <a:pt x="560" y="589"/>
                </a:lnTo>
                <a:lnTo>
                  <a:pt x="563" y="606"/>
                </a:lnTo>
                <a:lnTo>
                  <a:pt x="572" y="604"/>
                </a:lnTo>
                <a:lnTo>
                  <a:pt x="575" y="622"/>
                </a:lnTo>
                <a:lnTo>
                  <a:pt x="584" y="620"/>
                </a:lnTo>
                <a:lnTo>
                  <a:pt x="587" y="637"/>
                </a:lnTo>
                <a:lnTo>
                  <a:pt x="594" y="636"/>
                </a:lnTo>
                <a:lnTo>
                  <a:pt x="596" y="646"/>
                </a:lnTo>
                <a:lnTo>
                  <a:pt x="625" y="640"/>
                </a:lnTo>
                <a:lnTo>
                  <a:pt x="623" y="632"/>
                </a:lnTo>
                <a:lnTo>
                  <a:pt x="630" y="631"/>
                </a:lnTo>
                <a:lnTo>
                  <a:pt x="626" y="613"/>
                </a:lnTo>
                <a:lnTo>
                  <a:pt x="618" y="615"/>
                </a:lnTo>
                <a:lnTo>
                  <a:pt x="614" y="598"/>
                </a:lnTo>
                <a:lnTo>
                  <a:pt x="606" y="599"/>
                </a:lnTo>
                <a:lnTo>
                  <a:pt x="603" y="582"/>
                </a:lnTo>
                <a:lnTo>
                  <a:pt x="594" y="583"/>
                </a:lnTo>
                <a:lnTo>
                  <a:pt x="591" y="566"/>
                </a:lnTo>
                <a:lnTo>
                  <a:pt x="582" y="568"/>
                </a:lnTo>
                <a:lnTo>
                  <a:pt x="580" y="559"/>
                </a:lnTo>
                <a:lnTo>
                  <a:pt x="636" y="548"/>
                </a:lnTo>
                <a:lnTo>
                  <a:pt x="634" y="540"/>
                </a:lnTo>
                <a:lnTo>
                  <a:pt x="625" y="541"/>
                </a:lnTo>
                <a:lnTo>
                  <a:pt x="623" y="532"/>
                </a:lnTo>
                <a:lnTo>
                  <a:pt x="613" y="534"/>
                </a:lnTo>
                <a:lnTo>
                  <a:pt x="611" y="524"/>
                </a:lnTo>
                <a:lnTo>
                  <a:pt x="601" y="526"/>
                </a:lnTo>
                <a:lnTo>
                  <a:pt x="599" y="516"/>
                </a:lnTo>
                <a:lnTo>
                  <a:pt x="589" y="517"/>
                </a:lnTo>
                <a:lnTo>
                  <a:pt x="587" y="508"/>
                </a:lnTo>
                <a:lnTo>
                  <a:pt x="577" y="509"/>
                </a:lnTo>
                <a:lnTo>
                  <a:pt x="575" y="499"/>
                </a:lnTo>
                <a:lnTo>
                  <a:pt x="565" y="501"/>
                </a:lnTo>
                <a:lnTo>
                  <a:pt x="563" y="491"/>
                </a:lnTo>
                <a:lnTo>
                  <a:pt x="553" y="493"/>
                </a:lnTo>
                <a:lnTo>
                  <a:pt x="551" y="483"/>
                </a:lnTo>
                <a:lnTo>
                  <a:pt x="541" y="485"/>
                </a:lnTo>
                <a:lnTo>
                  <a:pt x="539" y="475"/>
                </a:lnTo>
                <a:lnTo>
                  <a:pt x="529" y="477"/>
                </a:lnTo>
                <a:lnTo>
                  <a:pt x="527" y="467"/>
                </a:lnTo>
                <a:lnTo>
                  <a:pt x="517" y="469"/>
                </a:lnTo>
                <a:lnTo>
                  <a:pt x="515" y="459"/>
                </a:lnTo>
                <a:lnTo>
                  <a:pt x="505" y="461"/>
                </a:lnTo>
                <a:lnTo>
                  <a:pt x="503" y="451"/>
                </a:lnTo>
                <a:lnTo>
                  <a:pt x="493" y="453"/>
                </a:lnTo>
                <a:lnTo>
                  <a:pt x="491" y="443"/>
                </a:lnTo>
                <a:lnTo>
                  <a:pt x="483" y="445"/>
                </a:lnTo>
                <a:lnTo>
                  <a:pt x="481" y="435"/>
                </a:lnTo>
                <a:close/>
                <a:moveTo>
                  <a:pt x="95" y="327"/>
                </a:moveTo>
                <a:lnTo>
                  <a:pt x="693" y="327"/>
                </a:lnTo>
                <a:lnTo>
                  <a:pt x="693" y="680"/>
                </a:lnTo>
                <a:lnTo>
                  <a:pt x="95" y="680"/>
                </a:lnTo>
                <a:lnTo>
                  <a:pt x="95" y="327"/>
                </a:lnTo>
                <a:close/>
              </a:path>
            </a:pathLst>
          </a:custGeom>
          <a:solidFill>
            <a:srgbClr val="ADBCBE"/>
          </a:solidFill>
          <a:ln>
            <a:noFill/>
          </a:ln>
        </p:spPr>
        <p:txBody>
          <a:bodyPr vert="horz" wrap="square" lIns="91428" tIns="45714" rIns="91428" bIns="45714"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05" name="矩形 104"/>
          <p:cNvSpPr/>
          <p:nvPr/>
        </p:nvSpPr>
        <p:spPr bwMode="auto">
          <a:xfrm>
            <a:off x="7412634" y="1153829"/>
            <a:ext cx="3320323" cy="141311"/>
          </a:xfrm>
          <a:prstGeom prst="rect">
            <a:avLst/>
          </a:prstGeom>
          <a:solidFill>
            <a:srgbClr val="ADBCBE"/>
          </a:solidFill>
          <a:ln w="9525" cap="flat" cmpd="sng" algn="ctr">
            <a:noFill/>
            <a:prstDash val="solid"/>
            <a:round/>
            <a:headEnd type="none" w="med" len="med"/>
            <a:tailEnd type="none" w="med" len="med"/>
          </a:ln>
          <a:effectLst/>
        </p:spPr>
        <p:txBody>
          <a:bodyPr vert="horz" wrap="square" lIns="91428" tIns="45714" rIns="91428" bIns="45714" numCol="1" rtlCol="0"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06" name="Freeform 11"/>
          <p:cNvSpPr>
            <a:spLocks noEditPoints="1"/>
          </p:cNvSpPr>
          <p:nvPr/>
        </p:nvSpPr>
        <p:spPr bwMode="auto">
          <a:xfrm>
            <a:off x="1829291" y="2601424"/>
            <a:ext cx="960387" cy="603197"/>
          </a:xfrm>
          <a:custGeom>
            <a:avLst/>
            <a:gdLst>
              <a:gd name="T0" fmla="*/ 79 w 1051"/>
              <a:gd name="T1" fmla="*/ 281 h 660"/>
              <a:gd name="T2" fmla="*/ 111 w 1051"/>
              <a:gd name="T3" fmla="*/ 248 h 660"/>
              <a:gd name="T4" fmla="*/ 81 w 1051"/>
              <a:gd name="T5" fmla="*/ 202 h 660"/>
              <a:gd name="T6" fmla="*/ 77 w 1051"/>
              <a:gd name="T7" fmla="*/ 174 h 660"/>
              <a:gd name="T8" fmla="*/ 81 w 1051"/>
              <a:gd name="T9" fmla="*/ 171 h 660"/>
              <a:gd name="T10" fmla="*/ 211 w 1051"/>
              <a:gd name="T11" fmla="*/ 92 h 660"/>
              <a:gd name="T12" fmla="*/ 235 w 1051"/>
              <a:gd name="T13" fmla="*/ 172 h 660"/>
              <a:gd name="T14" fmla="*/ 238 w 1051"/>
              <a:gd name="T15" fmla="*/ 177 h 660"/>
              <a:gd name="T16" fmla="*/ 224 w 1051"/>
              <a:gd name="T17" fmla="*/ 214 h 660"/>
              <a:gd name="T18" fmla="*/ 219 w 1051"/>
              <a:gd name="T19" fmla="*/ 277 h 660"/>
              <a:gd name="T20" fmla="*/ 272 w 1051"/>
              <a:gd name="T21" fmla="*/ 280 h 660"/>
              <a:gd name="T22" fmla="*/ 298 w 1051"/>
              <a:gd name="T23" fmla="*/ 249 h 660"/>
              <a:gd name="T24" fmla="*/ 370 w 1051"/>
              <a:gd name="T25" fmla="*/ 211 h 660"/>
              <a:gd name="T26" fmla="*/ 318 w 1051"/>
              <a:gd name="T27" fmla="*/ 177 h 660"/>
              <a:gd name="T28" fmla="*/ 462 w 1051"/>
              <a:gd name="T29" fmla="*/ 47 h 660"/>
              <a:gd name="T30" fmla="*/ 461 w 1051"/>
              <a:gd name="T31" fmla="*/ 178 h 660"/>
              <a:gd name="T32" fmla="*/ 442 w 1051"/>
              <a:gd name="T33" fmla="*/ 237 h 660"/>
              <a:gd name="T34" fmla="*/ 512 w 1051"/>
              <a:gd name="T35" fmla="*/ 256 h 660"/>
              <a:gd name="T36" fmla="*/ 568 w 1051"/>
              <a:gd name="T37" fmla="*/ 189 h 660"/>
              <a:gd name="T38" fmla="*/ 598 w 1051"/>
              <a:gd name="T39" fmla="*/ 159 h 660"/>
              <a:gd name="T40" fmla="*/ 570 w 1051"/>
              <a:gd name="T41" fmla="*/ 118 h 660"/>
              <a:gd name="T42" fmla="*/ 567 w 1051"/>
              <a:gd name="T43" fmla="*/ 93 h 660"/>
              <a:gd name="T44" fmla="*/ 571 w 1051"/>
              <a:gd name="T45" fmla="*/ 90 h 660"/>
              <a:gd name="T46" fmla="*/ 687 w 1051"/>
              <a:gd name="T47" fmla="*/ 19 h 660"/>
              <a:gd name="T48" fmla="*/ 709 w 1051"/>
              <a:gd name="T49" fmla="*/ 91 h 660"/>
              <a:gd name="T50" fmla="*/ 712 w 1051"/>
              <a:gd name="T51" fmla="*/ 95 h 660"/>
              <a:gd name="T52" fmla="*/ 699 w 1051"/>
              <a:gd name="T53" fmla="*/ 129 h 660"/>
              <a:gd name="T54" fmla="*/ 694 w 1051"/>
              <a:gd name="T55" fmla="*/ 185 h 660"/>
              <a:gd name="T56" fmla="*/ 742 w 1051"/>
              <a:gd name="T57" fmla="*/ 188 h 660"/>
              <a:gd name="T58" fmla="*/ 512 w 1051"/>
              <a:gd name="T59" fmla="*/ 432 h 660"/>
              <a:gd name="T60" fmla="*/ 0 w 1051"/>
              <a:gd name="T61" fmla="*/ 473 h 660"/>
              <a:gd name="T62" fmla="*/ 16 w 1051"/>
              <a:gd name="T63" fmla="*/ 520 h 660"/>
              <a:gd name="T64" fmla="*/ 82 w 1051"/>
              <a:gd name="T65" fmla="*/ 640 h 660"/>
              <a:gd name="T66" fmla="*/ 492 w 1051"/>
              <a:gd name="T67" fmla="*/ 635 h 660"/>
              <a:gd name="T68" fmla="*/ 574 w 1051"/>
              <a:gd name="T69" fmla="*/ 625 h 660"/>
              <a:gd name="T70" fmla="*/ 971 w 1051"/>
              <a:gd name="T71" fmla="*/ 369 h 660"/>
              <a:gd name="T72" fmla="*/ 769 w 1051"/>
              <a:gd name="T73" fmla="*/ 171 h 660"/>
              <a:gd name="T74" fmla="*/ 516 w 1051"/>
              <a:gd name="T75" fmla="*/ 491 h 660"/>
              <a:gd name="T76" fmla="*/ 300 w 1051"/>
              <a:gd name="T77" fmla="*/ 366 h 660"/>
              <a:gd name="T78" fmla="*/ 16 w 1051"/>
              <a:gd name="T79" fmla="*/ 52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51" h="660">
                <a:moveTo>
                  <a:pt x="44" y="282"/>
                </a:moveTo>
                <a:cubicBezTo>
                  <a:pt x="57" y="282"/>
                  <a:pt x="68" y="282"/>
                  <a:pt x="79" y="281"/>
                </a:cubicBezTo>
                <a:cubicBezTo>
                  <a:pt x="89" y="282"/>
                  <a:pt x="96" y="280"/>
                  <a:pt x="102" y="274"/>
                </a:cubicBezTo>
                <a:cubicBezTo>
                  <a:pt x="106" y="267"/>
                  <a:pt x="109" y="259"/>
                  <a:pt x="111" y="248"/>
                </a:cubicBezTo>
                <a:cubicBezTo>
                  <a:pt x="103" y="239"/>
                  <a:pt x="96" y="228"/>
                  <a:pt x="92" y="215"/>
                </a:cubicBezTo>
                <a:cubicBezTo>
                  <a:pt x="87" y="212"/>
                  <a:pt x="83" y="208"/>
                  <a:pt x="81" y="202"/>
                </a:cubicBezTo>
                <a:cubicBezTo>
                  <a:pt x="78" y="196"/>
                  <a:pt x="77" y="187"/>
                  <a:pt x="77" y="177"/>
                </a:cubicBezTo>
                <a:lnTo>
                  <a:pt x="77" y="174"/>
                </a:lnTo>
                <a:lnTo>
                  <a:pt x="80" y="172"/>
                </a:lnTo>
                <a:cubicBezTo>
                  <a:pt x="80" y="172"/>
                  <a:pt x="81" y="172"/>
                  <a:pt x="81" y="171"/>
                </a:cubicBezTo>
                <a:cubicBezTo>
                  <a:pt x="75" y="129"/>
                  <a:pt x="80" y="110"/>
                  <a:pt x="99" y="95"/>
                </a:cubicBezTo>
                <a:cubicBezTo>
                  <a:pt x="127" y="71"/>
                  <a:pt x="182" y="71"/>
                  <a:pt x="211" y="92"/>
                </a:cubicBezTo>
                <a:cubicBezTo>
                  <a:pt x="230" y="107"/>
                  <a:pt x="238" y="132"/>
                  <a:pt x="232" y="170"/>
                </a:cubicBezTo>
                <a:cubicBezTo>
                  <a:pt x="233" y="171"/>
                  <a:pt x="234" y="172"/>
                  <a:pt x="235" y="172"/>
                </a:cubicBezTo>
                <a:lnTo>
                  <a:pt x="238" y="174"/>
                </a:lnTo>
                <a:lnTo>
                  <a:pt x="238" y="177"/>
                </a:lnTo>
                <a:cubicBezTo>
                  <a:pt x="238" y="187"/>
                  <a:pt x="237" y="195"/>
                  <a:pt x="234" y="202"/>
                </a:cubicBezTo>
                <a:cubicBezTo>
                  <a:pt x="232" y="207"/>
                  <a:pt x="229" y="212"/>
                  <a:pt x="224" y="214"/>
                </a:cubicBezTo>
                <a:cubicBezTo>
                  <a:pt x="220" y="227"/>
                  <a:pt x="214" y="237"/>
                  <a:pt x="206" y="246"/>
                </a:cubicBezTo>
                <a:cubicBezTo>
                  <a:pt x="208" y="260"/>
                  <a:pt x="212" y="270"/>
                  <a:pt x="219" y="277"/>
                </a:cubicBezTo>
                <a:cubicBezTo>
                  <a:pt x="224" y="280"/>
                  <a:pt x="231" y="280"/>
                  <a:pt x="240" y="280"/>
                </a:cubicBezTo>
                <a:cubicBezTo>
                  <a:pt x="250" y="280"/>
                  <a:pt x="260" y="280"/>
                  <a:pt x="272" y="280"/>
                </a:cubicBezTo>
                <a:cubicBezTo>
                  <a:pt x="276" y="284"/>
                  <a:pt x="281" y="291"/>
                  <a:pt x="285" y="300"/>
                </a:cubicBezTo>
                <a:cubicBezTo>
                  <a:pt x="288" y="276"/>
                  <a:pt x="292" y="256"/>
                  <a:pt x="298" y="249"/>
                </a:cubicBezTo>
                <a:cubicBezTo>
                  <a:pt x="302" y="240"/>
                  <a:pt x="356" y="237"/>
                  <a:pt x="364" y="237"/>
                </a:cubicBezTo>
                <a:cubicBezTo>
                  <a:pt x="366" y="228"/>
                  <a:pt x="369" y="220"/>
                  <a:pt x="370" y="211"/>
                </a:cubicBezTo>
                <a:cubicBezTo>
                  <a:pt x="358" y="203"/>
                  <a:pt x="349" y="191"/>
                  <a:pt x="344" y="178"/>
                </a:cubicBezTo>
                <a:cubicBezTo>
                  <a:pt x="338" y="177"/>
                  <a:pt x="323" y="178"/>
                  <a:pt x="318" y="177"/>
                </a:cubicBezTo>
                <a:cubicBezTo>
                  <a:pt x="310" y="132"/>
                  <a:pt x="321" y="65"/>
                  <a:pt x="339" y="50"/>
                </a:cubicBezTo>
                <a:cubicBezTo>
                  <a:pt x="367" y="28"/>
                  <a:pt x="434" y="27"/>
                  <a:pt x="462" y="47"/>
                </a:cubicBezTo>
                <a:cubicBezTo>
                  <a:pt x="482" y="62"/>
                  <a:pt x="495" y="134"/>
                  <a:pt x="488" y="175"/>
                </a:cubicBezTo>
                <a:cubicBezTo>
                  <a:pt x="485" y="177"/>
                  <a:pt x="465" y="176"/>
                  <a:pt x="461" y="178"/>
                </a:cubicBezTo>
                <a:cubicBezTo>
                  <a:pt x="455" y="191"/>
                  <a:pt x="446" y="202"/>
                  <a:pt x="433" y="211"/>
                </a:cubicBezTo>
                <a:cubicBezTo>
                  <a:pt x="436" y="224"/>
                  <a:pt x="438" y="229"/>
                  <a:pt x="442" y="237"/>
                </a:cubicBezTo>
                <a:cubicBezTo>
                  <a:pt x="450" y="237"/>
                  <a:pt x="504" y="240"/>
                  <a:pt x="508" y="249"/>
                </a:cubicBezTo>
                <a:cubicBezTo>
                  <a:pt x="509" y="251"/>
                  <a:pt x="510" y="253"/>
                  <a:pt x="512" y="256"/>
                </a:cubicBezTo>
                <a:cubicBezTo>
                  <a:pt x="518" y="225"/>
                  <a:pt x="526" y="199"/>
                  <a:pt x="537" y="189"/>
                </a:cubicBezTo>
                <a:cubicBezTo>
                  <a:pt x="548" y="189"/>
                  <a:pt x="559" y="189"/>
                  <a:pt x="568" y="189"/>
                </a:cubicBezTo>
                <a:cubicBezTo>
                  <a:pt x="577" y="190"/>
                  <a:pt x="584" y="188"/>
                  <a:pt x="589" y="182"/>
                </a:cubicBezTo>
                <a:cubicBezTo>
                  <a:pt x="593" y="176"/>
                  <a:pt x="596" y="169"/>
                  <a:pt x="598" y="159"/>
                </a:cubicBezTo>
                <a:cubicBezTo>
                  <a:pt x="590" y="151"/>
                  <a:pt x="584" y="141"/>
                  <a:pt x="580" y="129"/>
                </a:cubicBezTo>
                <a:cubicBezTo>
                  <a:pt x="576" y="127"/>
                  <a:pt x="572" y="123"/>
                  <a:pt x="570" y="118"/>
                </a:cubicBezTo>
                <a:cubicBezTo>
                  <a:pt x="568" y="112"/>
                  <a:pt x="567" y="104"/>
                  <a:pt x="567" y="95"/>
                </a:cubicBezTo>
                <a:lnTo>
                  <a:pt x="567" y="93"/>
                </a:lnTo>
                <a:lnTo>
                  <a:pt x="569" y="91"/>
                </a:lnTo>
                <a:cubicBezTo>
                  <a:pt x="570" y="91"/>
                  <a:pt x="570" y="90"/>
                  <a:pt x="571" y="90"/>
                </a:cubicBezTo>
                <a:cubicBezTo>
                  <a:pt x="565" y="52"/>
                  <a:pt x="570" y="35"/>
                  <a:pt x="586" y="21"/>
                </a:cubicBezTo>
                <a:cubicBezTo>
                  <a:pt x="612" y="0"/>
                  <a:pt x="661" y="0"/>
                  <a:pt x="687" y="19"/>
                </a:cubicBezTo>
                <a:cubicBezTo>
                  <a:pt x="705" y="32"/>
                  <a:pt x="711" y="55"/>
                  <a:pt x="706" y="89"/>
                </a:cubicBezTo>
                <a:cubicBezTo>
                  <a:pt x="707" y="90"/>
                  <a:pt x="708" y="90"/>
                  <a:pt x="709" y="91"/>
                </a:cubicBezTo>
                <a:lnTo>
                  <a:pt x="712" y="93"/>
                </a:lnTo>
                <a:lnTo>
                  <a:pt x="712" y="95"/>
                </a:lnTo>
                <a:cubicBezTo>
                  <a:pt x="712" y="104"/>
                  <a:pt x="711" y="112"/>
                  <a:pt x="708" y="117"/>
                </a:cubicBezTo>
                <a:cubicBezTo>
                  <a:pt x="706" y="123"/>
                  <a:pt x="703" y="126"/>
                  <a:pt x="699" y="129"/>
                </a:cubicBezTo>
                <a:cubicBezTo>
                  <a:pt x="695" y="140"/>
                  <a:pt x="690" y="150"/>
                  <a:pt x="683" y="157"/>
                </a:cubicBezTo>
                <a:cubicBezTo>
                  <a:pt x="685" y="169"/>
                  <a:pt x="688" y="179"/>
                  <a:pt x="694" y="185"/>
                </a:cubicBezTo>
                <a:cubicBezTo>
                  <a:pt x="699" y="188"/>
                  <a:pt x="706" y="188"/>
                  <a:pt x="713" y="188"/>
                </a:cubicBezTo>
                <a:cubicBezTo>
                  <a:pt x="722" y="188"/>
                  <a:pt x="732" y="188"/>
                  <a:pt x="742" y="188"/>
                </a:cubicBezTo>
                <a:cubicBezTo>
                  <a:pt x="747" y="192"/>
                  <a:pt x="752" y="202"/>
                  <a:pt x="756" y="215"/>
                </a:cubicBezTo>
                <a:lnTo>
                  <a:pt x="512" y="432"/>
                </a:lnTo>
                <a:lnTo>
                  <a:pt x="301" y="310"/>
                </a:lnTo>
                <a:lnTo>
                  <a:pt x="0" y="473"/>
                </a:lnTo>
                <a:cubicBezTo>
                  <a:pt x="1" y="427"/>
                  <a:pt x="10" y="312"/>
                  <a:pt x="44" y="282"/>
                </a:cubicBezTo>
                <a:close/>
                <a:moveTo>
                  <a:pt x="16" y="520"/>
                </a:moveTo>
                <a:lnTo>
                  <a:pt x="16" y="520"/>
                </a:lnTo>
                <a:lnTo>
                  <a:pt x="82" y="640"/>
                </a:lnTo>
                <a:lnTo>
                  <a:pt x="298" y="523"/>
                </a:lnTo>
                <a:lnTo>
                  <a:pt x="492" y="635"/>
                </a:lnTo>
                <a:lnTo>
                  <a:pt x="536" y="660"/>
                </a:lnTo>
                <a:lnTo>
                  <a:pt x="574" y="625"/>
                </a:lnTo>
                <a:lnTo>
                  <a:pt x="918" y="317"/>
                </a:lnTo>
                <a:lnTo>
                  <a:pt x="971" y="369"/>
                </a:lnTo>
                <a:lnTo>
                  <a:pt x="1051" y="96"/>
                </a:lnTo>
                <a:lnTo>
                  <a:pt x="769" y="171"/>
                </a:lnTo>
                <a:lnTo>
                  <a:pt x="820" y="221"/>
                </a:lnTo>
                <a:lnTo>
                  <a:pt x="516" y="491"/>
                </a:lnTo>
                <a:lnTo>
                  <a:pt x="333" y="386"/>
                </a:lnTo>
                <a:lnTo>
                  <a:pt x="300" y="366"/>
                </a:lnTo>
                <a:lnTo>
                  <a:pt x="266" y="385"/>
                </a:lnTo>
                <a:lnTo>
                  <a:pt x="16" y="520"/>
                </a:lnTo>
                <a:close/>
              </a:path>
            </a:pathLst>
          </a:custGeom>
          <a:solidFill>
            <a:srgbClr val="ADBCBE"/>
          </a:solidFill>
          <a:ln>
            <a:noFill/>
          </a:ln>
        </p:spPr>
        <p:txBody>
          <a:bodyPr vert="horz" wrap="square" lIns="91428" tIns="45714" rIns="91428" bIns="45714"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7" name="TextBox 42"/>
          <p:cNvSpPr txBox="1"/>
          <p:nvPr/>
        </p:nvSpPr>
        <p:spPr>
          <a:xfrm>
            <a:off x="1259111" y="355159"/>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2.3 </a:t>
            </a:r>
            <a:r>
              <a:rPr lang="zh-CN" altLang="en-US"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采用某某研究方案</a:t>
            </a:r>
            <a:endParaRPr lang="zh-CN" altLang="en-US"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8" name="Freeform 5"/>
          <p:cNvSpPr>
            <a:spLocks noEditPoints="1"/>
          </p:cNvSpPr>
          <p:nvPr/>
        </p:nvSpPr>
        <p:spPr bwMode="auto">
          <a:xfrm>
            <a:off x="704485" y="311249"/>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76"/>
          <p:cNvSpPr txBox="1"/>
          <p:nvPr/>
        </p:nvSpPr>
        <p:spPr>
          <a:xfrm>
            <a:off x="7630669" y="4874080"/>
            <a:ext cx="1924446" cy="369332"/>
          </a:xfrm>
          <a:prstGeom prst="rect">
            <a:avLst/>
          </a:prstGeom>
          <a:noFill/>
        </p:spPr>
        <p:txBody>
          <a:bodyPr wrap="square" rtlCol="0">
            <a:spAutoFit/>
          </a:bodyPr>
          <a:lstStyle/>
          <a:p>
            <a:r>
              <a:rPr lang="zh-CN" altLang="en-US"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消费者日趋理性</a:t>
            </a:r>
            <a:endParaRPr lang="en-US" altLang="zh-CN"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3" name="文本框 22"/>
          <p:cNvSpPr txBox="1"/>
          <p:nvPr/>
        </p:nvSpPr>
        <p:spPr>
          <a:xfrm>
            <a:off x="7630669" y="5234553"/>
            <a:ext cx="3051344" cy="830997"/>
          </a:xfrm>
          <a:prstGeom prst="rect">
            <a:avLst/>
          </a:prstGeom>
          <a:noFill/>
        </p:spPr>
        <p:txBody>
          <a:bodyPr wrap="square" rtlCol="0">
            <a:spAutoFit/>
          </a:bodyPr>
          <a:lstStyle>
            <a:defPPr>
              <a:defRPr lang="zh-CN"/>
            </a:defPPr>
            <a:lvl1pPr algn="just">
              <a:lnSpc>
                <a:spcPct val="100000"/>
              </a:lnSpc>
              <a:defRPr sz="1600">
                <a:solidFill>
                  <a:schemeClr val="bg2">
                    <a:lumMod val="25000"/>
                  </a:schemeClr>
                </a:solidFill>
                <a:latin typeface="微软雅黑" panose="020B0503020204020204" pitchFamily="34" charset="-122"/>
                <a:ea typeface="微软雅黑" panose="020B0503020204020204" pitchFamily="34" charset="-122"/>
              </a:defRPr>
            </a:lvl1pPr>
          </a:lstStyle>
          <a:p>
            <a:r>
              <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近两年由于媒体的宣传，消费者日趋理性，选择做某项目的人越来越多。</a:t>
            </a:r>
            <a:endPar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4" name="TextBox 76"/>
          <p:cNvSpPr txBox="1"/>
          <p:nvPr/>
        </p:nvSpPr>
        <p:spPr>
          <a:xfrm>
            <a:off x="2826473" y="1328564"/>
            <a:ext cx="2223696" cy="369332"/>
          </a:xfrm>
          <a:prstGeom prst="rect">
            <a:avLst/>
          </a:prstGeom>
          <a:noFill/>
        </p:spPr>
        <p:txBody>
          <a:bodyPr wrap="square" rtlCol="0">
            <a:spAutoFit/>
          </a:bodyPr>
          <a:lstStyle>
            <a:defPPr>
              <a:defRPr lang="zh-CN"/>
            </a:defPPr>
            <a:lvl1pPr algn="r">
              <a:defRPr b="1">
                <a:solidFill>
                  <a:schemeClr val="tx2"/>
                </a:solidFill>
                <a:latin typeface="微软雅黑" panose="020B0503020204020204" pitchFamily="34" charset="-122"/>
                <a:ea typeface="微软雅黑" panose="020B0503020204020204" pitchFamily="34" charset="-122"/>
              </a:defRPr>
            </a:lvl1pPr>
          </a:lstStyle>
          <a:p>
            <a:r>
              <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使用群体的壮大</a:t>
            </a:r>
            <a:endParaRPr lang="en-US" altLang="zh-CN"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5" name="文本框 24"/>
          <p:cNvSpPr txBox="1"/>
          <p:nvPr/>
        </p:nvSpPr>
        <p:spPr>
          <a:xfrm>
            <a:off x="1334203" y="1689037"/>
            <a:ext cx="3715965" cy="1052596"/>
          </a:xfrm>
          <a:prstGeom prst="rect">
            <a:avLst/>
          </a:prstGeom>
          <a:noFill/>
        </p:spPr>
        <p:txBody>
          <a:bodyPr wrap="square" rtlCol="0">
            <a:spAutoFit/>
          </a:bodyPr>
          <a:lstStyle>
            <a:defPPr>
              <a:defRPr lang="zh-CN"/>
            </a:defPPr>
            <a:lvl1pPr algn="r">
              <a:lnSpc>
                <a:spcPct val="130000"/>
              </a:lnSpc>
              <a:defRPr sz="1400">
                <a:solidFill>
                  <a:schemeClr val="bg2">
                    <a:lumMod val="25000"/>
                  </a:schemeClr>
                </a:solidFill>
                <a:latin typeface="微软雅黑" panose="020B0503020204020204" pitchFamily="34" charset="-122"/>
                <a:ea typeface="微软雅黑" panose="020B0503020204020204" pitchFamily="34" charset="-122"/>
              </a:defRPr>
            </a:lvl1pPr>
          </a:lstStyle>
          <a:p>
            <a:pPr algn="just"/>
            <a:r>
              <a:rPr lang="zh-CN" altLang="en-US" sz="160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根据某某管理所提供的权威信息，近年新车登记量以每年</a:t>
            </a:r>
            <a:r>
              <a:rPr lang="en-US" altLang="zh-CN" sz="160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8%</a:t>
            </a:r>
            <a:r>
              <a:rPr lang="zh-CN" altLang="en-US" sz="160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数量增长，年登记量</a:t>
            </a:r>
            <a:r>
              <a:rPr lang="en-US" altLang="zh-CN" sz="160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1.2</a:t>
            </a:r>
            <a:r>
              <a:rPr lang="zh-CN" altLang="en-US" sz="160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万台以上。</a:t>
            </a:r>
            <a:endPar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6" name="TextBox 76"/>
          <p:cNvSpPr txBox="1"/>
          <p:nvPr/>
        </p:nvSpPr>
        <p:spPr>
          <a:xfrm>
            <a:off x="7630668" y="1328564"/>
            <a:ext cx="2096021" cy="369332"/>
          </a:xfrm>
          <a:prstGeom prst="rect">
            <a:avLst/>
          </a:prstGeom>
          <a:noFill/>
        </p:spPr>
        <p:txBody>
          <a:bodyPr wrap="square" rtlCol="0">
            <a:spAutoFit/>
          </a:bodyPr>
          <a:lstStyle/>
          <a:p>
            <a:r>
              <a:rPr lang="zh-CN" altLang="en-US"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细分市场存在空白</a:t>
            </a:r>
            <a:endParaRPr lang="en-US" altLang="zh-CN"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7" name="文本框 26"/>
          <p:cNvSpPr txBox="1"/>
          <p:nvPr/>
        </p:nvSpPr>
        <p:spPr>
          <a:xfrm>
            <a:off x="7630669" y="1689037"/>
            <a:ext cx="3051344" cy="830997"/>
          </a:xfrm>
          <a:prstGeom prst="rect">
            <a:avLst/>
          </a:prstGeom>
          <a:noFill/>
        </p:spPr>
        <p:txBody>
          <a:bodyPr wrap="square" rtlCol="0">
            <a:spAutoFit/>
          </a:bodyPr>
          <a:lstStyle>
            <a:defPPr>
              <a:defRPr lang="zh-CN"/>
            </a:defPPr>
            <a:lvl1pPr algn="just">
              <a:lnSpc>
                <a:spcPct val="100000"/>
              </a:lnSpc>
              <a:defRPr sz="1600">
                <a:solidFill>
                  <a:schemeClr val="bg2">
                    <a:lumMod val="25000"/>
                  </a:schemeClr>
                </a:solidFill>
                <a:latin typeface="微软雅黑" panose="020B0503020204020204" pitchFamily="34" charset="-122"/>
                <a:ea typeface="微软雅黑" panose="020B0503020204020204" pitchFamily="34" charset="-122"/>
              </a:defRPr>
            </a:lvl1pPr>
          </a:lstStyle>
          <a:p>
            <a:r>
              <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海东市虽然同行众多，但是专做某某项目的商家却很少，而客户均需到省城才能享受该服务。</a:t>
            </a:r>
            <a:endPar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8" name="TextBox 76"/>
          <p:cNvSpPr txBox="1"/>
          <p:nvPr/>
        </p:nvSpPr>
        <p:spPr>
          <a:xfrm>
            <a:off x="2570783" y="4874080"/>
            <a:ext cx="2479385" cy="369332"/>
          </a:xfrm>
          <a:prstGeom prst="rect">
            <a:avLst/>
          </a:prstGeom>
          <a:noFill/>
        </p:spPr>
        <p:txBody>
          <a:bodyPr wrap="square" rtlCol="0">
            <a:spAutoFit/>
          </a:bodyPr>
          <a:lstStyle/>
          <a:p>
            <a:pPr algn="r"/>
            <a:r>
              <a:rPr lang="zh-CN" altLang="en-US" b="1">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地理位置较好</a:t>
            </a:r>
            <a:endParaRPr lang="en-US" altLang="zh-CN"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9" name="文本框 28"/>
          <p:cNvSpPr txBox="1"/>
          <p:nvPr/>
        </p:nvSpPr>
        <p:spPr>
          <a:xfrm>
            <a:off x="1369374" y="5234553"/>
            <a:ext cx="3680794" cy="830997"/>
          </a:xfrm>
          <a:prstGeom prst="rect">
            <a:avLst/>
          </a:prstGeom>
          <a:noFill/>
        </p:spPr>
        <p:txBody>
          <a:bodyPr wrap="square" rtlCol="0">
            <a:spAutoFit/>
          </a:bodyPr>
          <a:lstStyle>
            <a:defPPr>
              <a:defRPr lang="zh-CN"/>
            </a:defPPr>
            <a:lvl1pPr algn="just">
              <a:lnSpc>
                <a:spcPct val="100000"/>
              </a:lnSpc>
              <a:defRPr sz="1600">
                <a:solidFill>
                  <a:schemeClr val="bg2">
                    <a:lumMod val="25000"/>
                  </a:schemeClr>
                </a:solidFill>
                <a:latin typeface="微软雅黑" panose="020B0503020204020204" pitchFamily="34" charset="-122"/>
                <a:ea typeface="微软雅黑" panose="020B0503020204020204" pitchFamily="34" charset="-122"/>
              </a:defRPr>
            </a:lvl1pPr>
          </a:lstStyle>
          <a:p>
            <a:r>
              <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本市距省城最近的服务店也需要</a:t>
            </a:r>
            <a:r>
              <a:rPr lang="en-US" altLang="zh-CN"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120</a:t>
            </a:r>
            <a:r>
              <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公里，本地建一个将享有较好的地理位置条件。</a:t>
            </a:r>
            <a:endPar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0" name="任意多边形 23"/>
          <p:cNvSpPr/>
          <p:nvPr/>
        </p:nvSpPr>
        <p:spPr>
          <a:xfrm rot="5400000" flipV="1">
            <a:off x="6048476" y="1315135"/>
            <a:ext cx="2679907" cy="2679908"/>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E9D1C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1" name="任意多边形 24"/>
          <p:cNvSpPr/>
          <p:nvPr/>
        </p:nvSpPr>
        <p:spPr>
          <a:xfrm rot="16200000" flipH="1" flipV="1">
            <a:off x="4122291" y="1315135"/>
            <a:ext cx="2679907" cy="2679908"/>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ADBCBE"/>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2" name="任意多边形 25"/>
          <p:cNvSpPr/>
          <p:nvPr/>
        </p:nvSpPr>
        <p:spPr>
          <a:xfrm rot="5400000" flipH="1" flipV="1">
            <a:off x="6048476" y="3255834"/>
            <a:ext cx="2679907" cy="2679908"/>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ADBCBE"/>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3" name="任意多边形 26"/>
          <p:cNvSpPr/>
          <p:nvPr/>
        </p:nvSpPr>
        <p:spPr>
          <a:xfrm rot="16200000" flipV="1">
            <a:off x="4122291" y="3255834"/>
            <a:ext cx="2679907" cy="2679908"/>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E9D1C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4" name="TextBox 83"/>
          <p:cNvSpPr txBox="1"/>
          <p:nvPr/>
        </p:nvSpPr>
        <p:spPr>
          <a:xfrm>
            <a:off x="5848998" y="3146082"/>
            <a:ext cx="1113276" cy="954107"/>
          </a:xfrm>
          <a:prstGeom prst="rect">
            <a:avLst/>
          </a:prstGeom>
          <a:noFill/>
        </p:spPr>
        <p:txBody>
          <a:bodyPr wrap="square" rtlCol="0">
            <a:spAutoFit/>
          </a:bodyPr>
          <a:lstStyle>
            <a:defPPr>
              <a:defRPr lang="zh-CN"/>
            </a:defPPr>
            <a:lvl1pPr>
              <a:defRPr b="1">
                <a:solidFill>
                  <a:schemeClr val="tx2"/>
                </a:solidFill>
                <a:latin typeface="微软雅黑" panose="020B0503020204020204" pitchFamily="34" charset="-122"/>
                <a:ea typeface="微软雅黑" panose="020B0503020204020204" pitchFamily="34" charset="-122"/>
              </a:defRPr>
            </a:lvl1pPr>
          </a:lstStyle>
          <a:p>
            <a:pPr algn="ctr"/>
            <a:r>
              <a:rPr lang="zh-CN" altLang="en-US" sz="28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时机成熟</a:t>
            </a:r>
            <a:endParaRPr lang="zh-CN" altLang="en-US" sz="28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9" name="Oval 10"/>
          <p:cNvSpPr>
            <a:spLocks noChangeArrowheads="1"/>
          </p:cNvSpPr>
          <p:nvPr/>
        </p:nvSpPr>
        <p:spPr bwMode="auto">
          <a:xfrm>
            <a:off x="6124838" y="1446030"/>
            <a:ext cx="463458" cy="463458"/>
          </a:xfrm>
          <a:prstGeom prst="ellipse">
            <a:avLst/>
          </a:prstGeom>
          <a:solidFill>
            <a:schemeClr val="bg2"/>
          </a:solidFill>
          <a:ln>
            <a:noFill/>
          </a:ln>
        </p:spPr>
        <p:txBody>
          <a:bodyPr vert="horz" wrap="square" lIns="91440" tIns="45720" rIns="91440" bIns="45720" numCol="1" anchor="t" anchorCtr="0" compatLnSpc="1"/>
          <a:lstStyle/>
          <a:p>
            <a:pPr algn="ctr"/>
            <a:r>
              <a:rPr lang="en-US" altLang="zh-CN"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1</a:t>
            </a:r>
            <a:endPar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0" name="Oval 10"/>
          <p:cNvSpPr>
            <a:spLocks noChangeArrowheads="1"/>
          </p:cNvSpPr>
          <p:nvPr/>
        </p:nvSpPr>
        <p:spPr bwMode="auto">
          <a:xfrm>
            <a:off x="8098016" y="3403166"/>
            <a:ext cx="463458" cy="463458"/>
          </a:xfrm>
          <a:prstGeom prst="ellipse">
            <a:avLst/>
          </a:prstGeom>
          <a:solidFill>
            <a:schemeClr val="bg2"/>
          </a:solidFill>
          <a:ln>
            <a:noFill/>
          </a:ln>
        </p:spPr>
        <p:txBody>
          <a:bodyPr vert="horz" wrap="square" lIns="91440" tIns="45720" rIns="91440" bIns="45720" numCol="1" anchor="t" anchorCtr="0" compatLnSpc="1"/>
          <a:lstStyle/>
          <a:p>
            <a:pPr algn="ctr"/>
            <a:r>
              <a:rPr lang="en-US" altLang="zh-CN"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2</a:t>
            </a:r>
            <a:endPar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1" name="Oval 10"/>
          <p:cNvSpPr>
            <a:spLocks noChangeArrowheads="1"/>
          </p:cNvSpPr>
          <p:nvPr/>
        </p:nvSpPr>
        <p:spPr bwMode="auto">
          <a:xfrm>
            <a:off x="6189005" y="5328219"/>
            <a:ext cx="463458" cy="463458"/>
          </a:xfrm>
          <a:prstGeom prst="ellipse">
            <a:avLst/>
          </a:prstGeom>
          <a:solidFill>
            <a:schemeClr val="bg2"/>
          </a:solidFill>
          <a:ln>
            <a:noFill/>
          </a:ln>
        </p:spPr>
        <p:txBody>
          <a:bodyPr vert="horz" wrap="square" lIns="91440" tIns="45720" rIns="91440" bIns="45720" numCol="1" anchor="t" anchorCtr="0" compatLnSpc="1"/>
          <a:lstStyle/>
          <a:p>
            <a:pPr algn="ctr"/>
            <a:r>
              <a:rPr lang="en-US" altLang="zh-CN"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3</a:t>
            </a:r>
            <a:endPar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2" name="Oval 10"/>
          <p:cNvSpPr>
            <a:spLocks noChangeArrowheads="1"/>
          </p:cNvSpPr>
          <p:nvPr/>
        </p:nvSpPr>
        <p:spPr bwMode="auto">
          <a:xfrm>
            <a:off x="4263952" y="3403166"/>
            <a:ext cx="463458" cy="463458"/>
          </a:xfrm>
          <a:prstGeom prst="ellipse">
            <a:avLst/>
          </a:prstGeom>
          <a:solidFill>
            <a:schemeClr val="bg2"/>
          </a:solidFill>
          <a:ln>
            <a:noFill/>
          </a:ln>
        </p:spPr>
        <p:txBody>
          <a:bodyPr vert="horz" wrap="square" lIns="91440" tIns="45720" rIns="91440" bIns="45720" numCol="1" anchor="t" anchorCtr="0" compatLnSpc="1"/>
          <a:lstStyle/>
          <a:p>
            <a:pPr algn="ctr"/>
            <a:r>
              <a:rPr lang="en-US" altLang="zh-CN"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4</a:t>
            </a:r>
            <a:endPar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6" name="TextBox 42"/>
          <p:cNvSpPr txBox="1"/>
          <p:nvPr/>
        </p:nvSpPr>
        <p:spPr>
          <a:xfrm>
            <a:off x="1259111" y="355159"/>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2.4 </a:t>
            </a:r>
            <a:r>
              <a:rPr lang="zh-CN" altLang="en-US"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可行性说明</a:t>
            </a:r>
            <a:endParaRPr lang="zh-CN" altLang="en-US"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7" name="Freeform 5"/>
          <p:cNvSpPr>
            <a:spLocks noEditPoints="1"/>
          </p:cNvSpPr>
          <p:nvPr/>
        </p:nvSpPr>
        <p:spPr bwMode="auto">
          <a:xfrm>
            <a:off x="704485" y="311249"/>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50825" y="190501"/>
            <a:ext cx="11587480" cy="6354445"/>
          </a:xfrm>
          <a:prstGeom prst="rect">
            <a:avLst/>
          </a:prstGeom>
          <a:noFill/>
          <a:ln>
            <a:solidFill>
              <a:srgbClr val="91A5A7"/>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77825" y="317501"/>
            <a:ext cx="11587480" cy="6354445"/>
          </a:xfrm>
          <a:prstGeom prst="rect">
            <a:avLst/>
          </a:prstGeom>
          <a:noFill/>
          <a:ln>
            <a:solidFill>
              <a:srgbClr val="91A5A7"/>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34671" y="1816736"/>
            <a:ext cx="857885" cy="857885"/>
          </a:xfrm>
          <a:prstGeom prst="ellipse">
            <a:avLst/>
          </a:prstGeom>
          <a:solidFill>
            <a:srgbClr val="E9D1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0751821" y="1221741"/>
            <a:ext cx="1086485" cy="1086485"/>
          </a:xfrm>
          <a:prstGeom prst="ellipse">
            <a:avLst/>
          </a:prstGeom>
          <a:solidFill>
            <a:srgbClr val="E1D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183641" y="-619760"/>
            <a:ext cx="6974205" cy="7477760"/>
          </a:xfrm>
          <a:prstGeom prst="rect">
            <a:avLst/>
          </a:prstGeom>
          <a:noFill/>
          <a:ln>
            <a:noFill/>
          </a:ln>
        </p:spPr>
        <p:txBody>
          <a:bodyPr wrap="square" rtlCol="0">
            <a:spAutoFit/>
          </a:bodyPr>
          <a:lstStyle/>
          <a:p>
            <a:r>
              <a:rPr lang="en-US" altLang="zh-CN" sz="48000" dirty="0">
                <a:solidFill>
                  <a:srgbClr val="ADBCBE">
                    <a:alpha val="14000"/>
                  </a:srgbClr>
                </a:solidFill>
                <a:latin typeface="Calibri" panose="020F0502020204030204" pitchFamily="34" charset="0"/>
                <a:cs typeface="Calibri" panose="020F0502020204030204" pitchFamily="34" charset="0"/>
                <a:sym typeface="+mn-ea"/>
              </a:rPr>
              <a:t>03</a:t>
            </a:r>
            <a:endParaRPr lang="en-US" altLang="zh-CN" sz="48000" dirty="0">
              <a:solidFill>
                <a:srgbClr val="ADBCBE">
                  <a:alpha val="14000"/>
                </a:srgbClr>
              </a:solidFill>
              <a:latin typeface="Calibri" panose="020F0502020204030204" pitchFamily="34" charset="0"/>
              <a:cs typeface="Calibri" panose="020F0502020204030204" pitchFamily="34" charset="0"/>
              <a:sym typeface="+mn-ea"/>
            </a:endParaRPr>
          </a:p>
        </p:txBody>
      </p:sp>
      <p:sp>
        <p:nvSpPr>
          <p:cNvPr id="5" name="文本框 4"/>
          <p:cNvSpPr txBox="1"/>
          <p:nvPr/>
        </p:nvSpPr>
        <p:spPr>
          <a:xfrm>
            <a:off x="6990081" y="2312670"/>
            <a:ext cx="2100581" cy="1015663"/>
          </a:xfrm>
          <a:prstGeom prst="rect">
            <a:avLst/>
          </a:prstGeom>
          <a:noFill/>
          <a:ln>
            <a:noFill/>
          </a:ln>
        </p:spPr>
        <p:txBody>
          <a:bodyPr wrap="square" rtlCol="0">
            <a:spAutoFit/>
          </a:bodyPr>
          <a:lstStyle/>
          <a:p>
            <a:r>
              <a:rPr lang="en-US" altLang="zh-CN" sz="6000" dirty="0">
                <a:solidFill>
                  <a:srgbClr val="ADBCBE"/>
                </a:solidFill>
                <a:latin typeface="Calibri" panose="020F0502020204030204" pitchFamily="34" charset="0"/>
                <a:cs typeface="Calibri" panose="020F0502020204030204" pitchFamily="34" charset="0"/>
                <a:sym typeface="+mn-ea"/>
              </a:rPr>
              <a:t>Three</a:t>
            </a:r>
            <a:endParaRPr lang="en-US" altLang="zh-CN" sz="6000" dirty="0">
              <a:solidFill>
                <a:srgbClr val="ADBCBE"/>
              </a:solidFill>
              <a:latin typeface="Calibri" panose="020F0502020204030204" pitchFamily="34" charset="0"/>
              <a:cs typeface="Calibri" panose="020F0502020204030204" pitchFamily="34" charset="0"/>
              <a:sym typeface="+mn-ea"/>
            </a:endParaRPr>
          </a:p>
        </p:txBody>
      </p:sp>
      <p:sp>
        <p:nvSpPr>
          <p:cNvPr id="17" name="文本框 16"/>
          <p:cNvSpPr txBox="1"/>
          <p:nvPr/>
        </p:nvSpPr>
        <p:spPr>
          <a:xfrm>
            <a:off x="6990079" y="3434715"/>
            <a:ext cx="4024629" cy="892552"/>
          </a:xfrm>
          <a:prstGeom prst="rect">
            <a:avLst/>
          </a:prstGeom>
          <a:noFill/>
        </p:spPr>
        <p:txBody>
          <a:bodyPr wrap="square" rtlCol="0">
            <a:spAutoFit/>
          </a:bodyPr>
          <a:lstStyle/>
          <a:p>
            <a:pPr algn="l"/>
            <a:r>
              <a:rPr lang="zh-CN" altLang="en-US" sz="3200" dirty="0">
                <a:solidFill>
                  <a:srgbClr val="ADBCBE"/>
                </a:solidFill>
                <a:latin typeface="优设好身体" panose="00020600040101010101" charset="-122"/>
                <a:ea typeface="优设好身体" panose="00020600040101010101" charset="-122"/>
                <a:cs typeface="黑体" panose="02010609060101010101" charset="-122"/>
              </a:rPr>
              <a:t>关键技术和实践难点</a:t>
            </a:r>
            <a:r>
              <a:rPr lang="zh-CN" altLang="en-US" sz="2000" spc="100" dirty="0">
                <a:solidFill>
                  <a:srgbClr val="ADBCBE"/>
                </a:solidFill>
                <a:latin typeface="Calibri" panose="020F0502020204030204" pitchFamily="34" charset="0"/>
                <a:ea typeface="黑体" panose="02010609060101010101" charset="-122"/>
                <a:cs typeface="Calibri" panose="020F0502020204030204" pitchFamily="34" charset="0"/>
              </a:rPr>
              <a:t>Click to enter </a:t>
            </a:r>
            <a:r>
              <a:rPr lang="en-US" altLang="zh-CN" sz="2000" spc="100" dirty="0">
                <a:solidFill>
                  <a:srgbClr val="ADBCBE"/>
                </a:solidFill>
                <a:latin typeface="Calibri" panose="020F0502020204030204" pitchFamily="34" charset="0"/>
                <a:ea typeface="黑体" panose="02010609060101010101" charset="-122"/>
                <a:cs typeface="Calibri" panose="020F0502020204030204" pitchFamily="34" charset="0"/>
              </a:rPr>
              <a:t>the</a:t>
            </a:r>
            <a:r>
              <a:rPr lang="zh-CN" altLang="en-US" sz="2000" spc="100" dirty="0">
                <a:solidFill>
                  <a:srgbClr val="ADBCBE"/>
                </a:solidFill>
                <a:latin typeface="Calibri" panose="020F0502020204030204" pitchFamily="34" charset="0"/>
                <a:ea typeface="黑体" panose="02010609060101010101" charset="-122"/>
                <a:cs typeface="Calibri" panose="020F0502020204030204" pitchFamily="34" charset="0"/>
              </a:rPr>
              <a:t> title</a:t>
            </a:r>
            <a:endParaRPr lang="zh-CN" altLang="en-US" sz="2000" spc="100" dirty="0">
              <a:solidFill>
                <a:srgbClr val="ADBCBE"/>
              </a:solidFill>
              <a:latin typeface="Calibri" panose="020F0502020204030204" pitchFamily="34" charset="0"/>
              <a:ea typeface="黑体" panose="02010609060101010101" charset="-122"/>
              <a:cs typeface="Calibri" panose="020F0502020204030204" pitchFamily="3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Oval 5"/>
          <p:cNvSpPr>
            <a:spLocks noChangeArrowheads="1"/>
          </p:cNvSpPr>
          <p:nvPr/>
        </p:nvSpPr>
        <p:spPr bwMode="auto">
          <a:xfrm>
            <a:off x="5476899" y="1023016"/>
            <a:ext cx="1066800" cy="1058863"/>
          </a:xfrm>
          <a:prstGeom prst="ellipse">
            <a:avLst/>
          </a:prstGeom>
          <a:solidFill>
            <a:srgbClr val="ADBCBE"/>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0" name="Oval 6"/>
          <p:cNvSpPr>
            <a:spLocks noChangeArrowheads="1"/>
          </p:cNvSpPr>
          <p:nvPr/>
        </p:nvSpPr>
        <p:spPr bwMode="auto">
          <a:xfrm>
            <a:off x="5930924" y="1887758"/>
            <a:ext cx="1066800" cy="1058862"/>
          </a:xfrm>
          <a:prstGeom prst="ellipse">
            <a:avLst/>
          </a:prstGeom>
          <a:solidFill>
            <a:srgbClr val="E9D1C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1" name="Oval 7"/>
          <p:cNvSpPr>
            <a:spLocks noChangeArrowheads="1"/>
          </p:cNvSpPr>
          <p:nvPr/>
        </p:nvSpPr>
        <p:spPr bwMode="auto">
          <a:xfrm>
            <a:off x="5476899" y="2755602"/>
            <a:ext cx="1066800" cy="1058862"/>
          </a:xfrm>
          <a:prstGeom prst="ellipse">
            <a:avLst/>
          </a:prstGeom>
          <a:solidFill>
            <a:srgbClr val="ADBCBE"/>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2" name="Oval 8"/>
          <p:cNvSpPr>
            <a:spLocks noChangeArrowheads="1"/>
          </p:cNvSpPr>
          <p:nvPr/>
        </p:nvSpPr>
        <p:spPr bwMode="auto">
          <a:xfrm>
            <a:off x="5930924" y="3640940"/>
            <a:ext cx="1066800" cy="1058863"/>
          </a:xfrm>
          <a:prstGeom prst="ellipse">
            <a:avLst/>
          </a:prstGeom>
          <a:solidFill>
            <a:srgbClr val="E9D1C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4" name="Oval 9"/>
          <p:cNvSpPr>
            <a:spLocks noChangeArrowheads="1"/>
          </p:cNvSpPr>
          <p:nvPr/>
        </p:nvSpPr>
        <p:spPr bwMode="auto">
          <a:xfrm>
            <a:off x="5476899" y="4539097"/>
            <a:ext cx="1066800" cy="1058863"/>
          </a:xfrm>
          <a:prstGeom prst="ellipse">
            <a:avLst/>
          </a:prstGeom>
          <a:solidFill>
            <a:srgbClr val="ADBCBE"/>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5" name="Freeform 10"/>
          <p:cNvSpPr>
            <a:spLocks noEditPoints="1"/>
          </p:cNvSpPr>
          <p:nvPr/>
        </p:nvSpPr>
        <p:spPr bwMode="auto">
          <a:xfrm flipH="1">
            <a:off x="5207024" y="1383379"/>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6" name="Freeform 11"/>
          <p:cNvSpPr>
            <a:spLocks noEditPoints="1"/>
          </p:cNvSpPr>
          <p:nvPr/>
        </p:nvSpPr>
        <p:spPr bwMode="auto">
          <a:xfrm flipH="1">
            <a:off x="7019949" y="2279870"/>
            <a:ext cx="247650" cy="246063"/>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7" name="Freeform 12"/>
          <p:cNvSpPr>
            <a:spLocks noEditPoints="1"/>
          </p:cNvSpPr>
          <p:nvPr/>
        </p:nvSpPr>
        <p:spPr bwMode="auto">
          <a:xfrm flipH="1">
            <a:off x="5207024" y="3174702"/>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8" name="Freeform 13"/>
          <p:cNvSpPr>
            <a:spLocks noEditPoints="1"/>
          </p:cNvSpPr>
          <p:nvPr/>
        </p:nvSpPr>
        <p:spPr bwMode="auto">
          <a:xfrm flipH="1">
            <a:off x="7019949" y="4047339"/>
            <a:ext cx="247650" cy="246063"/>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9" name="Freeform 14"/>
          <p:cNvSpPr>
            <a:spLocks noEditPoints="1"/>
          </p:cNvSpPr>
          <p:nvPr/>
        </p:nvSpPr>
        <p:spPr bwMode="auto">
          <a:xfrm flipH="1">
            <a:off x="5207024" y="5080435"/>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7 h 346"/>
              <a:gd name="T12" fmla="*/ 204 w 346"/>
              <a:gd name="T13" fmla="*/ 219 h 346"/>
              <a:gd name="T14" fmla="*/ 131 w 346"/>
              <a:gd name="T15" fmla="*/ 261 h 346"/>
              <a:gd name="T16" fmla="*/ 131 w 346"/>
              <a:gd name="T17" fmla="*/ 177 h 346"/>
              <a:gd name="T18" fmla="*/ 131 w 346"/>
              <a:gd name="T19" fmla="*/ 93 h 346"/>
              <a:gd name="T20" fmla="*/ 204 w 346"/>
              <a:gd name="T21" fmla="*/ 135 h 346"/>
              <a:gd name="T22" fmla="*/ 277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8"/>
                  <a:pt x="346" y="173"/>
                </a:cubicBezTo>
                <a:cubicBezTo>
                  <a:pt x="346" y="269"/>
                  <a:pt x="268" y="346"/>
                  <a:pt x="173" y="346"/>
                </a:cubicBezTo>
                <a:cubicBezTo>
                  <a:pt x="77" y="346"/>
                  <a:pt x="0" y="269"/>
                  <a:pt x="0" y="173"/>
                </a:cubicBezTo>
                <a:cubicBezTo>
                  <a:pt x="0" y="78"/>
                  <a:pt x="77" y="0"/>
                  <a:pt x="173" y="0"/>
                </a:cubicBezTo>
                <a:close/>
                <a:moveTo>
                  <a:pt x="277" y="177"/>
                </a:moveTo>
                <a:lnTo>
                  <a:pt x="204" y="219"/>
                </a:lnTo>
                <a:lnTo>
                  <a:pt x="131" y="261"/>
                </a:lnTo>
                <a:lnTo>
                  <a:pt x="131" y="177"/>
                </a:lnTo>
                <a:lnTo>
                  <a:pt x="131" y="93"/>
                </a:lnTo>
                <a:lnTo>
                  <a:pt x="204" y="135"/>
                </a:lnTo>
                <a:lnTo>
                  <a:pt x="277"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0" name="TextBox 20"/>
          <p:cNvSpPr txBox="1">
            <a:spLocks noChangeArrowheads="1"/>
          </p:cNvSpPr>
          <p:nvPr/>
        </p:nvSpPr>
        <p:spPr bwMode="auto">
          <a:xfrm flipH="1">
            <a:off x="5645174" y="1192933"/>
            <a:ext cx="7556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01</a:t>
            </a:r>
            <a:endParaRPr lang="en-US" sz="36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1" name="TextBox 21"/>
          <p:cNvSpPr txBox="1">
            <a:spLocks noChangeArrowheads="1"/>
          </p:cNvSpPr>
          <p:nvPr/>
        </p:nvSpPr>
        <p:spPr bwMode="auto">
          <a:xfrm flipH="1">
            <a:off x="6078562" y="2036244"/>
            <a:ext cx="7572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02</a:t>
            </a:r>
            <a:endParaRPr lang="en-US" sz="36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2" name="TextBox 22"/>
          <p:cNvSpPr txBox="1">
            <a:spLocks noChangeArrowheads="1"/>
          </p:cNvSpPr>
          <p:nvPr/>
        </p:nvSpPr>
        <p:spPr bwMode="auto">
          <a:xfrm flipH="1">
            <a:off x="5615755" y="2902013"/>
            <a:ext cx="7572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03</a:t>
            </a:r>
            <a:endParaRPr lang="en-US" sz="36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3" name="TextBox 23"/>
          <p:cNvSpPr txBox="1">
            <a:spLocks noChangeArrowheads="1"/>
          </p:cNvSpPr>
          <p:nvPr/>
        </p:nvSpPr>
        <p:spPr bwMode="auto">
          <a:xfrm flipH="1">
            <a:off x="6063838" y="3818001"/>
            <a:ext cx="7572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04</a:t>
            </a:r>
            <a:endParaRPr lang="en-US" sz="36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4" name="TextBox 24"/>
          <p:cNvSpPr txBox="1">
            <a:spLocks noChangeArrowheads="1"/>
          </p:cNvSpPr>
          <p:nvPr/>
        </p:nvSpPr>
        <p:spPr bwMode="auto">
          <a:xfrm flipH="1">
            <a:off x="5605328" y="4709467"/>
            <a:ext cx="7572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05</a:t>
            </a:r>
            <a:endParaRPr lang="en-US" sz="36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5" name="矩形 25"/>
          <p:cNvSpPr>
            <a:spLocks noChangeArrowheads="1"/>
          </p:cNvSpPr>
          <p:nvPr/>
        </p:nvSpPr>
        <p:spPr bwMode="auto">
          <a:xfrm>
            <a:off x="1406179" y="1433222"/>
            <a:ext cx="374528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请在这里输入段落文本内容请在这里输入段落文本内容请</a:t>
            </a:r>
            <a:endPar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6" name="矩形 55"/>
          <p:cNvSpPr>
            <a:spLocks noChangeArrowheads="1"/>
          </p:cNvSpPr>
          <p:nvPr/>
        </p:nvSpPr>
        <p:spPr bwMode="auto">
          <a:xfrm>
            <a:off x="7346974" y="2236929"/>
            <a:ext cx="37060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请在这里输入段落文本内容请在这里输入段落文本内容请</a:t>
            </a:r>
            <a:endPar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7" name="矩形 56"/>
          <p:cNvSpPr>
            <a:spLocks noChangeArrowheads="1"/>
          </p:cNvSpPr>
          <p:nvPr/>
        </p:nvSpPr>
        <p:spPr bwMode="auto">
          <a:xfrm>
            <a:off x="1346647" y="3254718"/>
            <a:ext cx="373337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请在这里输入段落文本内容请在这里输入段落文本内容请</a:t>
            </a:r>
            <a:endPar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8" name="矩形 57"/>
          <p:cNvSpPr>
            <a:spLocks noChangeArrowheads="1"/>
          </p:cNvSpPr>
          <p:nvPr/>
        </p:nvSpPr>
        <p:spPr bwMode="auto">
          <a:xfrm>
            <a:off x="7346974" y="3961615"/>
            <a:ext cx="37060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请在这里输入段落文本内容请在这里输入段落文本内容请</a:t>
            </a:r>
            <a:endPar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9" name="矩形 58"/>
          <p:cNvSpPr>
            <a:spLocks noChangeArrowheads="1"/>
          </p:cNvSpPr>
          <p:nvPr/>
        </p:nvSpPr>
        <p:spPr bwMode="auto">
          <a:xfrm>
            <a:off x="1406178" y="5048407"/>
            <a:ext cx="374528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请在这里输入段落文本内容请在这里输入段落文本内容请</a:t>
            </a:r>
            <a:endPar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0" name="矩形 3"/>
          <p:cNvSpPr>
            <a:spLocks noChangeArrowheads="1"/>
          </p:cNvSpPr>
          <p:nvPr/>
        </p:nvSpPr>
        <p:spPr bwMode="auto">
          <a:xfrm>
            <a:off x="1841191" y="1127293"/>
            <a:ext cx="32388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关键技术一</a:t>
            </a:r>
            <a:endParaRPr lang="zh-CN" altLang="en-US" sz="20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1" name="矩形 33"/>
          <p:cNvSpPr>
            <a:spLocks noChangeArrowheads="1"/>
          </p:cNvSpPr>
          <p:nvPr/>
        </p:nvSpPr>
        <p:spPr bwMode="auto">
          <a:xfrm>
            <a:off x="7318399" y="1975449"/>
            <a:ext cx="38925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关键技术二</a:t>
            </a:r>
            <a:endParaRPr lang="zh-CN" altLang="en-US" sz="20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2" name="矩形 34"/>
          <p:cNvSpPr>
            <a:spLocks noChangeArrowheads="1"/>
          </p:cNvSpPr>
          <p:nvPr/>
        </p:nvSpPr>
        <p:spPr bwMode="auto">
          <a:xfrm>
            <a:off x="1841191" y="2990063"/>
            <a:ext cx="3238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关键技术三</a:t>
            </a:r>
            <a:endParaRPr lang="zh-CN" altLang="en-US" sz="20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3" name="矩形 35"/>
          <p:cNvSpPr>
            <a:spLocks noChangeArrowheads="1"/>
          </p:cNvSpPr>
          <p:nvPr/>
        </p:nvSpPr>
        <p:spPr bwMode="auto">
          <a:xfrm>
            <a:off x="7346974" y="3687436"/>
            <a:ext cx="34952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关键技术四</a:t>
            </a:r>
            <a:endParaRPr lang="zh-CN" altLang="en-US" sz="20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4" name="矩形 36"/>
          <p:cNvSpPr>
            <a:spLocks noChangeArrowheads="1"/>
          </p:cNvSpPr>
          <p:nvPr/>
        </p:nvSpPr>
        <p:spPr bwMode="auto">
          <a:xfrm>
            <a:off x="1841191" y="4734540"/>
            <a:ext cx="3238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关键技术五</a:t>
            </a:r>
            <a:endParaRPr lang="zh-CN" altLang="en-US" sz="20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1" name="TextBox 42"/>
          <p:cNvSpPr txBox="1"/>
          <p:nvPr/>
        </p:nvSpPr>
        <p:spPr>
          <a:xfrm>
            <a:off x="1259111" y="355159"/>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3.1 </a:t>
            </a:r>
            <a:r>
              <a:rPr lang="zh-CN" altLang="en-US"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关键技术</a:t>
            </a:r>
            <a:endParaRPr lang="zh-CN" altLang="en-US"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2" name="Freeform 5"/>
          <p:cNvSpPr>
            <a:spLocks noEditPoints="1"/>
          </p:cNvSpPr>
          <p:nvPr/>
        </p:nvSpPr>
        <p:spPr bwMode="auto">
          <a:xfrm>
            <a:off x="704485" y="311249"/>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D:\快盘\培训PPT\咸安PPT制作培训教程\导出\平板.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000633" y="1389648"/>
            <a:ext cx="4827788" cy="4425646"/>
          </a:xfrm>
          <a:prstGeom prst="rect">
            <a:avLst/>
          </a:prstGeom>
          <a:noFill/>
          <a:extLst>
            <a:ext uri="{909E8E84-426E-40DD-AFC4-6F175D3DCCD1}">
              <a14:hiddenFill xmlns:a14="http://schemas.microsoft.com/office/drawing/2010/main">
                <a:solidFill>
                  <a:srgbClr val="FFFFFF"/>
                </a:solidFill>
              </a14:hiddenFill>
            </a:ext>
          </a:extLst>
        </p:spPr>
      </p:pic>
      <p:sp>
        <p:nvSpPr>
          <p:cNvPr id="20" name="Oval 17"/>
          <p:cNvSpPr>
            <a:spLocks noChangeArrowheads="1"/>
          </p:cNvSpPr>
          <p:nvPr/>
        </p:nvSpPr>
        <p:spPr bwMode="auto">
          <a:xfrm>
            <a:off x="1007084" y="1372699"/>
            <a:ext cx="680125" cy="678007"/>
          </a:xfrm>
          <a:prstGeom prst="ellipse">
            <a:avLst/>
          </a:prstGeom>
          <a:solidFill>
            <a:srgbClr val="ADBCBE"/>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1</a:t>
            </a:r>
            <a:endParaRPr lang="zh-CN" altLang="en-US" sz="28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1" name="Oval 17"/>
          <p:cNvSpPr>
            <a:spLocks noChangeArrowheads="1"/>
          </p:cNvSpPr>
          <p:nvPr/>
        </p:nvSpPr>
        <p:spPr bwMode="auto">
          <a:xfrm>
            <a:off x="1007084" y="2925107"/>
            <a:ext cx="680125" cy="678007"/>
          </a:xfrm>
          <a:prstGeom prst="ellipse">
            <a:avLst/>
          </a:prstGeom>
          <a:solidFill>
            <a:srgbClr val="ADBCBE"/>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2</a:t>
            </a:r>
            <a:endParaRPr lang="zh-CN" altLang="en-US" sz="28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2" name="Oval 17"/>
          <p:cNvSpPr>
            <a:spLocks noChangeArrowheads="1"/>
          </p:cNvSpPr>
          <p:nvPr/>
        </p:nvSpPr>
        <p:spPr bwMode="auto">
          <a:xfrm>
            <a:off x="1007084" y="4484588"/>
            <a:ext cx="680125" cy="678007"/>
          </a:xfrm>
          <a:prstGeom prst="ellipse">
            <a:avLst/>
          </a:prstGeom>
          <a:solidFill>
            <a:srgbClr val="ADBCBE"/>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3</a:t>
            </a:r>
            <a:endParaRPr lang="zh-CN" altLang="en-US" sz="28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3" name="矩形 22"/>
          <p:cNvSpPr/>
          <p:nvPr/>
        </p:nvSpPr>
        <p:spPr>
          <a:xfrm>
            <a:off x="1808364" y="1372699"/>
            <a:ext cx="3672408" cy="92333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坚持入门、中端、高端三款产品同步发力，满足不同层次需求的消费者的理念。</a:t>
            </a:r>
            <a:endPar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4" name="矩形 23"/>
          <p:cNvSpPr/>
          <p:nvPr/>
        </p:nvSpPr>
        <p:spPr>
          <a:xfrm>
            <a:off x="1808364" y="2861057"/>
            <a:ext cx="3672408" cy="6463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在某某市场方面继续发力，在未来三年培养成公司主要收入来源。</a:t>
            </a:r>
            <a:endPar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5" name="矩形 24"/>
          <p:cNvSpPr/>
          <p:nvPr/>
        </p:nvSpPr>
        <p:spPr>
          <a:xfrm>
            <a:off x="1808364" y="4484588"/>
            <a:ext cx="3672408" cy="6463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加大到网络渠道的投入，天猫和京东旗舰店销售额力争上升到</a:t>
            </a:r>
            <a:r>
              <a:rPr lang="en-US" altLang="zh-CN"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30%</a:t>
            </a:r>
            <a:r>
              <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endPar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6" name="文本框 25"/>
          <p:cNvSpPr txBox="1"/>
          <p:nvPr/>
        </p:nvSpPr>
        <p:spPr>
          <a:xfrm>
            <a:off x="6561642" y="5449755"/>
            <a:ext cx="3672800" cy="338554"/>
          </a:xfrm>
          <a:prstGeom prst="rect">
            <a:avLst/>
          </a:prstGeom>
          <a:noFill/>
        </p:spPr>
        <p:txBody>
          <a:bodyPr wrap="none" rtlCol="0">
            <a:spAutoFit/>
          </a:bodyPr>
          <a:lstStyle/>
          <a:p>
            <a:r>
              <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这里可以用来展示相关图片或视频文件</a:t>
            </a:r>
            <a:endPar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55561" y="1634064"/>
            <a:ext cx="4317932" cy="3260091"/>
          </a:xfrm>
          <a:prstGeom prst="rect">
            <a:avLst/>
          </a:prstGeom>
        </p:spPr>
      </p:pic>
      <p:sp>
        <p:nvSpPr>
          <p:cNvPr id="15" name="TextBox 42"/>
          <p:cNvSpPr txBox="1"/>
          <p:nvPr/>
        </p:nvSpPr>
        <p:spPr>
          <a:xfrm>
            <a:off x="1259111" y="355159"/>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3.2 </a:t>
            </a:r>
            <a:r>
              <a:rPr lang="zh-CN" altLang="en-US"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实践难点</a:t>
            </a:r>
            <a:endParaRPr lang="zh-CN" altLang="en-US"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6" name="Freeform 5"/>
          <p:cNvSpPr>
            <a:spLocks noEditPoints="1"/>
          </p:cNvSpPr>
          <p:nvPr/>
        </p:nvSpPr>
        <p:spPr bwMode="auto">
          <a:xfrm>
            <a:off x="704485" y="311249"/>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五边形 2"/>
          <p:cNvSpPr/>
          <p:nvPr/>
        </p:nvSpPr>
        <p:spPr>
          <a:xfrm flipH="1">
            <a:off x="3201300" y="3372236"/>
            <a:ext cx="2252381" cy="455436"/>
          </a:xfrm>
          <a:prstGeom prst="homePlate">
            <a:avLst/>
          </a:prstGeom>
          <a:solidFill>
            <a:srgbClr val="ADBCBE"/>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2" name="五边形 3"/>
          <p:cNvSpPr/>
          <p:nvPr/>
        </p:nvSpPr>
        <p:spPr>
          <a:xfrm flipH="1">
            <a:off x="4068450" y="3934308"/>
            <a:ext cx="1385210" cy="455436"/>
          </a:xfrm>
          <a:prstGeom prst="homePlate">
            <a:avLst/>
          </a:prstGeom>
          <a:solidFill>
            <a:srgbClr val="ADBCBE"/>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3" name="五边形 4"/>
          <p:cNvSpPr/>
          <p:nvPr/>
        </p:nvSpPr>
        <p:spPr>
          <a:xfrm flipH="1">
            <a:off x="3541483" y="4484747"/>
            <a:ext cx="1912176" cy="455436"/>
          </a:xfrm>
          <a:prstGeom prst="homePlate">
            <a:avLst/>
          </a:prstGeom>
          <a:solidFill>
            <a:srgbClr val="ADBCBE"/>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4" name="五边形 5"/>
          <p:cNvSpPr/>
          <p:nvPr/>
        </p:nvSpPr>
        <p:spPr>
          <a:xfrm flipH="1">
            <a:off x="2696529" y="5036047"/>
            <a:ext cx="2757132" cy="455436"/>
          </a:xfrm>
          <a:prstGeom prst="homePlate">
            <a:avLst/>
          </a:prstGeom>
          <a:solidFill>
            <a:srgbClr val="ADBCBE"/>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5" name="TextBox 159"/>
          <p:cNvSpPr txBox="1"/>
          <p:nvPr/>
        </p:nvSpPr>
        <p:spPr>
          <a:xfrm>
            <a:off x="4815410" y="3410149"/>
            <a:ext cx="598311" cy="346119"/>
          </a:xfrm>
          <a:prstGeom prst="rect">
            <a:avLst/>
          </a:prstGeom>
          <a:noFill/>
        </p:spPr>
        <p:txBody>
          <a:bodyPr wrap="none" lIns="68456" tIns="34226" rIns="68456" bIns="34226" rtlCol="0">
            <a:spAutoFit/>
          </a:bodyPr>
          <a:lstStyle/>
          <a:p>
            <a:pPr algn="ctr" defTabSz="684530"/>
            <a:r>
              <a:rPr lang="en-US" altLang="zh-CN"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73%</a:t>
            </a:r>
            <a:endParaRPr lang="zh-CN" altLang="en-US"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6" name="TextBox 160"/>
          <p:cNvSpPr txBox="1"/>
          <p:nvPr/>
        </p:nvSpPr>
        <p:spPr>
          <a:xfrm>
            <a:off x="4805790" y="3975837"/>
            <a:ext cx="603120" cy="346119"/>
          </a:xfrm>
          <a:prstGeom prst="rect">
            <a:avLst/>
          </a:prstGeom>
          <a:noFill/>
        </p:spPr>
        <p:txBody>
          <a:bodyPr wrap="none" lIns="68456" tIns="34226" rIns="68456" bIns="34226" rtlCol="0">
            <a:spAutoFit/>
          </a:bodyPr>
          <a:lstStyle/>
          <a:p>
            <a:pPr algn="ctr" defTabSz="684530"/>
            <a:r>
              <a:rPr lang="en-US" altLang="zh-CN"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30%</a:t>
            </a:r>
            <a:endParaRPr lang="zh-CN" altLang="en-US"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7" name="TextBox 161"/>
          <p:cNvSpPr txBox="1"/>
          <p:nvPr/>
        </p:nvSpPr>
        <p:spPr>
          <a:xfrm>
            <a:off x="4804190" y="4526341"/>
            <a:ext cx="606327" cy="346119"/>
          </a:xfrm>
          <a:prstGeom prst="rect">
            <a:avLst/>
          </a:prstGeom>
          <a:noFill/>
        </p:spPr>
        <p:txBody>
          <a:bodyPr wrap="none" lIns="68456" tIns="34226" rIns="68456" bIns="34226" rtlCol="0">
            <a:spAutoFit/>
          </a:bodyPr>
          <a:lstStyle/>
          <a:p>
            <a:pPr algn="ctr" defTabSz="684530"/>
            <a:r>
              <a:rPr lang="en-US" altLang="zh-CN"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50%</a:t>
            </a:r>
            <a:endParaRPr lang="zh-CN" altLang="en-US"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8" name="TextBox 162"/>
          <p:cNvSpPr txBox="1"/>
          <p:nvPr/>
        </p:nvSpPr>
        <p:spPr>
          <a:xfrm>
            <a:off x="4825834" y="5082083"/>
            <a:ext cx="601517" cy="346119"/>
          </a:xfrm>
          <a:prstGeom prst="rect">
            <a:avLst/>
          </a:prstGeom>
          <a:noFill/>
        </p:spPr>
        <p:txBody>
          <a:bodyPr wrap="none" lIns="68456" tIns="34226" rIns="68456" bIns="34226" rtlCol="0">
            <a:spAutoFit/>
          </a:bodyPr>
          <a:lstStyle/>
          <a:p>
            <a:pPr algn="ctr" defTabSz="684530"/>
            <a:r>
              <a:rPr lang="en-US" altLang="zh-CN"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75%</a:t>
            </a:r>
            <a:endParaRPr lang="zh-CN" altLang="en-US"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9" name="五边形 11"/>
          <p:cNvSpPr/>
          <p:nvPr/>
        </p:nvSpPr>
        <p:spPr>
          <a:xfrm>
            <a:off x="6531229" y="3374226"/>
            <a:ext cx="1149664" cy="455436"/>
          </a:xfrm>
          <a:prstGeom prst="homePlate">
            <a:avLst/>
          </a:prstGeom>
          <a:solidFill>
            <a:srgbClr val="E9D1C9"/>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0" name="五边形 12"/>
          <p:cNvSpPr/>
          <p:nvPr/>
        </p:nvSpPr>
        <p:spPr>
          <a:xfrm>
            <a:off x="6531230" y="3936299"/>
            <a:ext cx="2170277" cy="455436"/>
          </a:xfrm>
          <a:prstGeom prst="homePlate">
            <a:avLst/>
          </a:prstGeom>
          <a:solidFill>
            <a:srgbClr val="E9D1C9"/>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1" name="五边形 13"/>
          <p:cNvSpPr/>
          <p:nvPr/>
        </p:nvSpPr>
        <p:spPr>
          <a:xfrm>
            <a:off x="6531246" y="4486738"/>
            <a:ext cx="1360817" cy="455436"/>
          </a:xfrm>
          <a:prstGeom prst="homePlate">
            <a:avLst/>
          </a:prstGeom>
          <a:solidFill>
            <a:srgbClr val="E9D1C9"/>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2" name="五边形 14"/>
          <p:cNvSpPr/>
          <p:nvPr/>
        </p:nvSpPr>
        <p:spPr>
          <a:xfrm>
            <a:off x="6531246" y="5038038"/>
            <a:ext cx="2900981" cy="455436"/>
          </a:xfrm>
          <a:prstGeom prst="homePlate">
            <a:avLst/>
          </a:prstGeom>
          <a:solidFill>
            <a:srgbClr val="E9D1C9"/>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3" name="TextBox 173"/>
          <p:cNvSpPr txBox="1"/>
          <p:nvPr/>
        </p:nvSpPr>
        <p:spPr>
          <a:xfrm>
            <a:off x="6589407" y="3416617"/>
            <a:ext cx="606327" cy="346119"/>
          </a:xfrm>
          <a:prstGeom prst="rect">
            <a:avLst/>
          </a:prstGeom>
          <a:noFill/>
        </p:spPr>
        <p:txBody>
          <a:bodyPr wrap="none" lIns="68456" tIns="34226" rIns="68456" bIns="34226" rtlCol="0">
            <a:spAutoFit/>
          </a:bodyPr>
          <a:lstStyle/>
          <a:p>
            <a:pPr algn="ctr" defTabSz="684530"/>
            <a:r>
              <a:rPr lang="en-US" altLang="zh-CN"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20%</a:t>
            </a:r>
            <a:endParaRPr lang="zh-CN" altLang="en-US"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4" name="TextBox 174"/>
          <p:cNvSpPr txBox="1"/>
          <p:nvPr/>
        </p:nvSpPr>
        <p:spPr>
          <a:xfrm>
            <a:off x="6590209" y="3971302"/>
            <a:ext cx="604723" cy="346119"/>
          </a:xfrm>
          <a:prstGeom prst="rect">
            <a:avLst/>
          </a:prstGeom>
          <a:noFill/>
        </p:spPr>
        <p:txBody>
          <a:bodyPr wrap="none" lIns="68456" tIns="34226" rIns="68456" bIns="34226" rtlCol="0">
            <a:spAutoFit/>
          </a:bodyPr>
          <a:lstStyle/>
          <a:p>
            <a:pPr algn="ctr" defTabSz="684530"/>
            <a:r>
              <a:rPr lang="en-US" altLang="zh-CN"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56%</a:t>
            </a:r>
            <a:endParaRPr lang="zh-CN" altLang="en-US"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5" name="TextBox 175"/>
          <p:cNvSpPr txBox="1"/>
          <p:nvPr/>
        </p:nvSpPr>
        <p:spPr>
          <a:xfrm>
            <a:off x="6590209" y="4526334"/>
            <a:ext cx="604723" cy="346119"/>
          </a:xfrm>
          <a:prstGeom prst="rect">
            <a:avLst/>
          </a:prstGeom>
          <a:noFill/>
        </p:spPr>
        <p:txBody>
          <a:bodyPr wrap="none" lIns="68456" tIns="34226" rIns="68456" bIns="34226" rtlCol="0">
            <a:spAutoFit/>
          </a:bodyPr>
          <a:lstStyle/>
          <a:p>
            <a:pPr algn="ctr" defTabSz="684530"/>
            <a:r>
              <a:rPr lang="en-US" altLang="zh-CN"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29%</a:t>
            </a:r>
            <a:endParaRPr lang="zh-CN" altLang="en-US"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6" name="TextBox 176"/>
          <p:cNvSpPr txBox="1"/>
          <p:nvPr/>
        </p:nvSpPr>
        <p:spPr>
          <a:xfrm>
            <a:off x="6607750" y="5079626"/>
            <a:ext cx="595105" cy="346119"/>
          </a:xfrm>
          <a:prstGeom prst="rect">
            <a:avLst/>
          </a:prstGeom>
          <a:noFill/>
        </p:spPr>
        <p:txBody>
          <a:bodyPr wrap="none" lIns="68456" tIns="34226" rIns="68456" bIns="34226" rtlCol="0">
            <a:spAutoFit/>
          </a:bodyPr>
          <a:lstStyle/>
          <a:p>
            <a:pPr algn="ctr" defTabSz="684530"/>
            <a:r>
              <a:rPr lang="en-US" altLang="zh-CN"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77%</a:t>
            </a:r>
            <a:endParaRPr lang="zh-CN" altLang="en-US"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7" name="TextBox 180"/>
          <p:cNvSpPr txBox="1"/>
          <p:nvPr/>
        </p:nvSpPr>
        <p:spPr>
          <a:xfrm>
            <a:off x="5829755" y="3451534"/>
            <a:ext cx="676858" cy="284564"/>
          </a:xfrm>
          <a:prstGeom prst="rect">
            <a:avLst/>
          </a:prstGeom>
          <a:noFill/>
        </p:spPr>
        <p:txBody>
          <a:bodyPr wrap="none" lIns="68456" tIns="34226" rIns="68456" bIns="34226" rtlCol="0">
            <a:spAutoFit/>
          </a:bodyPr>
          <a:lstStyle/>
          <a:p>
            <a:pPr algn="ctr" defTabSz="684530"/>
            <a:r>
              <a:rPr lang="zh-CN" altLang="en-US" sz="1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项目一</a:t>
            </a:r>
            <a:endParaRPr lang="zh-CN" altLang="en-US" sz="1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8" name="TextBox 181"/>
          <p:cNvSpPr txBox="1"/>
          <p:nvPr/>
        </p:nvSpPr>
        <p:spPr>
          <a:xfrm>
            <a:off x="5829755" y="4010385"/>
            <a:ext cx="676858" cy="284564"/>
          </a:xfrm>
          <a:prstGeom prst="rect">
            <a:avLst/>
          </a:prstGeom>
          <a:noFill/>
        </p:spPr>
        <p:txBody>
          <a:bodyPr wrap="none" lIns="68456" tIns="34226" rIns="68456" bIns="34226" rtlCol="0">
            <a:spAutoFit/>
          </a:bodyPr>
          <a:lstStyle/>
          <a:p>
            <a:pPr algn="ctr" defTabSz="684530"/>
            <a:r>
              <a:rPr lang="zh-CN" altLang="en-US" sz="1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项目二</a:t>
            </a:r>
            <a:endParaRPr lang="zh-CN" altLang="en-US" sz="1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9" name="TextBox 182"/>
          <p:cNvSpPr txBox="1"/>
          <p:nvPr/>
        </p:nvSpPr>
        <p:spPr>
          <a:xfrm>
            <a:off x="5829932" y="4560823"/>
            <a:ext cx="676858" cy="284564"/>
          </a:xfrm>
          <a:prstGeom prst="rect">
            <a:avLst/>
          </a:prstGeom>
          <a:noFill/>
        </p:spPr>
        <p:txBody>
          <a:bodyPr wrap="none" lIns="68456" tIns="34226" rIns="68456" bIns="34226" rtlCol="0">
            <a:spAutoFit/>
          </a:bodyPr>
          <a:lstStyle/>
          <a:p>
            <a:pPr algn="ctr" defTabSz="684530"/>
            <a:r>
              <a:rPr lang="zh-CN" altLang="en-US" sz="1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项目三</a:t>
            </a:r>
            <a:endParaRPr lang="zh-CN" altLang="en-US" sz="1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0" name="TextBox 183"/>
          <p:cNvSpPr txBox="1"/>
          <p:nvPr/>
        </p:nvSpPr>
        <p:spPr>
          <a:xfrm>
            <a:off x="5829932" y="5114117"/>
            <a:ext cx="676858" cy="284564"/>
          </a:xfrm>
          <a:prstGeom prst="rect">
            <a:avLst/>
          </a:prstGeom>
          <a:noFill/>
        </p:spPr>
        <p:txBody>
          <a:bodyPr wrap="none" lIns="68456" tIns="34226" rIns="68456" bIns="34226" rtlCol="0">
            <a:spAutoFit/>
          </a:bodyPr>
          <a:lstStyle/>
          <a:p>
            <a:pPr algn="ctr" defTabSz="684530"/>
            <a:r>
              <a:rPr lang="zh-CN" altLang="en-US" sz="1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项目四</a:t>
            </a:r>
            <a:endParaRPr lang="zh-CN" altLang="en-US" sz="1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1" name="Oval 4"/>
          <p:cNvSpPr/>
          <p:nvPr/>
        </p:nvSpPr>
        <p:spPr>
          <a:xfrm>
            <a:off x="6426707" y="1058019"/>
            <a:ext cx="1043868" cy="984566"/>
          </a:xfrm>
          <a:prstGeom prst="ellipse">
            <a:avLst/>
          </a:prstGeom>
          <a:solidFill>
            <a:srgbClr val="E9D1C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r>
              <a:rPr lang="en-US" sz="2000" dirty="0">
                <a:solidFill>
                  <a:schemeClr val="tx2"/>
                </a:solidFill>
                <a:latin typeface="字魂105号-简雅黑" panose="00000500000000000000" pitchFamily="2" charset="-122"/>
                <a:ea typeface="字魂105号-简雅黑" panose="00000500000000000000" pitchFamily="2" charset="-122"/>
                <a:sym typeface="字魂105号-简雅黑" panose="00000500000000000000" pitchFamily="2" charset="-122"/>
              </a:rPr>
              <a:t>2016</a:t>
            </a:r>
            <a:endParaRPr lang="en-US" sz="2000" dirty="0">
              <a:solidFill>
                <a:schemeClr val="tx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2" name="Oval 5"/>
          <p:cNvSpPr/>
          <p:nvPr/>
        </p:nvSpPr>
        <p:spPr>
          <a:xfrm>
            <a:off x="4529349" y="1058019"/>
            <a:ext cx="1043868" cy="984566"/>
          </a:xfrm>
          <a:prstGeom prst="ellipse">
            <a:avLst/>
          </a:prstGeom>
          <a:solidFill>
            <a:srgbClr val="ADBCBE"/>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r>
              <a:rPr lang="en-US" altLang="zh-CN" sz="2000" dirty="0">
                <a:solidFill>
                  <a:schemeClr val="tx2"/>
                </a:solidFill>
                <a:latin typeface="字魂105号-简雅黑" panose="00000500000000000000" pitchFamily="2" charset="-122"/>
                <a:ea typeface="字魂105号-简雅黑" panose="00000500000000000000" pitchFamily="2" charset="-122"/>
                <a:sym typeface="字魂105号-简雅黑" panose="00000500000000000000" pitchFamily="2" charset="-122"/>
              </a:rPr>
              <a:t>2015</a:t>
            </a:r>
            <a:endParaRPr lang="en-US" sz="2000" dirty="0">
              <a:solidFill>
                <a:schemeClr val="tx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4" name="Text Box 10"/>
          <p:cNvSpPr txBox="1">
            <a:spLocks noChangeArrowheads="1"/>
          </p:cNvSpPr>
          <p:nvPr/>
        </p:nvSpPr>
        <p:spPr bwMode="auto">
          <a:xfrm>
            <a:off x="6531223" y="2043060"/>
            <a:ext cx="4670612" cy="955836"/>
          </a:xfrm>
          <a:prstGeom prst="rect">
            <a:avLst/>
          </a:prstGeom>
          <a:noFill/>
          <a:ln w="9525">
            <a:noFill/>
            <a:miter lim="800000"/>
          </a:ln>
        </p:spPr>
        <p:txBody>
          <a:bodyPr wrap="square" lIns="34226" tIns="17112" rIns="34226" bIns="17112">
            <a:spAutoFit/>
          </a:bodyPr>
          <a:lstStyle/>
          <a:p>
            <a:pPr defTabSz="814070">
              <a:lnSpc>
                <a:spcPct val="130000"/>
              </a:lnSpc>
            </a:pPr>
            <a:r>
              <a:rPr lang="zh-CN" altLang="en-US" sz="1600" b="1" dirty="0">
                <a:solidFill>
                  <a:schemeClr val="bg1"/>
                </a:solidFill>
                <a:latin typeface="字魂105号-简雅黑" panose="00000500000000000000" pitchFamily="2" charset="-122"/>
                <a:ea typeface="字魂105号-简雅黑" panose="00000500000000000000" pitchFamily="2" charset="-122"/>
                <a:cs typeface="Open Sans" panose="020B0606030504020204" pitchFamily="34" charset="0"/>
                <a:sym typeface="字魂105号-简雅黑" panose="00000500000000000000" pitchFamily="2" charset="-122"/>
              </a:rPr>
              <a:t>单击此处添加标题</a:t>
            </a:r>
            <a:endParaRPr lang="en-US" altLang="zh-CN" sz="1600" b="1" dirty="0">
              <a:solidFill>
                <a:schemeClr val="bg1"/>
              </a:solidFill>
              <a:latin typeface="字魂105号-简雅黑" panose="00000500000000000000" pitchFamily="2" charset="-122"/>
              <a:ea typeface="字魂105号-简雅黑" panose="00000500000000000000" pitchFamily="2" charset="-122"/>
              <a:cs typeface="Open Sans" panose="020B0606030504020204" pitchFamily="34" charset="0"/>
              <a:sym typeface="字魂105号-简雅黑" panose="00000500000000000000" pitchFamily="2" charset="-122"/>
            </a:endParaRPr>
          </a:p>
          <a:p>
            <a:pPr defTabSz="814070">
              <a:lnSpc>
                <a:spcPct val="130000"/>
              </a:lnSpc>
            </a:pPr>
            <a:r>
              <a:rPr lang="zh-CN" altLang="en-US" sz="1600" dirty="0">
                <a:solidFill>
                  <a:schemeClr val="bg1"/>
                </a:solidFill>
                <a:latin typeface="字魂105号-简雅黑" panose="00000500000000000000" pitchFamily="2" charset="-122"/>
                <a:ea typeface="字魂105号-简雅黑" panose="00000500000000000000" pitchFamily="2" charset="-122"/>
                <a:cs typeface="Open Sans" panose="020B0606030504020204" pitchFamily="34" charset="0"/>
                <a:sym typeface="字魂105号-简雅黑" panose="00000500000000000000" pitchFamily="2" charset="-122"/>
              </a:rPr>
              <a:t>您的内容打在这里，或者通过复制您的文本后，在此框中选择粘贴，并选择只保留文字。</a:t>
            </a:r>
            <a:endParaRPr lang="en-US" sz="1600" dirty="0">
              <a:solidFill>
                <a:schemeClr val="bg1"/>
              </a:solidFill>
              <a:latin typeface="字魂105号-简雅黑" panose="00000500000000000000" pitchFamily="2" charset="-122"/>
              <a:ea typeface="字魂105号-简雅黑" panose="00000500000000000000" pitchFamily="2" charset="-122"/>
              <a:cs typeface="Open Sans" panose="020B0606030504020204" pitchFamily="34" charset="0"/>
              <a:sym typeface="字魂105号-简雅黑" panose="00000500000000000000" pitchFamily="2" charset="-122"/>
            </a:endParaRPr>
          </a:p>
        </p:txBody>
      </p:sp>
      <p:sp>
        <p:nvSpPr>
          <p:cNvPr id="45" name="Text Box 10"/>
          <p:cNvSpPr txBox="1">
            <a:spLocks noChangeArrowheads="1"/>
          </p:cNvSpPr>
          <p:nvPr/>
        </p:nvSpPr>
        <p:spPr bwMode="auto">
          <a:xfrm>
            <a:off x="1417862" y="2043058"/>
            <a:ext cx="4046440" cy="955836"/>
          </a:xfrm>
          <a:prstGeom prst="rect">
            <a:avLst/>
          </a:prstGeom>
          <a:noFill/>
          <a:ln w="9525">
            <a:noFill/>
            <a:miter lim="800000"/>
          </a:ln>
        </p:spPr>
        <p:txBody>
          <a:bodyPr wrap="square" lIns="34226" tIns="17112" rIns="34226" bIns="17112">
            <a:spAutoFit/>
          </a:bodyPr>
          <a:lstStyle/>
          <a:p>
            <a:pPr algn="r" defTabSz="814070">
              <a:lnSpc>
                <a:spcPct val="130000"/>
              </a:lnSpc>
            </a:pPr>
            <a:r>
              <a:rPr lang="zh-CN" altLang="en-US" sz="1600" b="1" dirty="0">
                <a:solidFill>
                  <a:schemeClr val="bg1"/>
                </a:solidFill>
                <a:latin typeface="字魂105号-简雅黑" panose="00000500000000000000" pitchFamily="2" charset="-122"/>
                <a:ea typeface="字魂105号-简雅黑" panose="00000500000000000000" pitchFamily="2" charset="-122"/>
                <a:cs typeface="Open Sans" panose="020B0606030504020204" pitchFamily="34" charset="0"/>
                <a:sym typeface="字魂105号-简雅黑" panose="00000500000000000000" pitchFamily="2" charset="-122"/>
              </a:rPr>
              <a:t>单击此处添加标题</a:t>
            </a:r>
            <a:endParaRPr lang="en-US" altLang="zh-CN" sz="1600" b="1" dirty="0">
              <a:solidFill>
                <a:schemeClr val="bg1"/>
              </a:solidFill>
              <a:latin typeface="字魂105号-简雅黑" panose="00000500000000000000" pitchFamily="2" charset="-122"/>
              <a:ea typeface="字魂105号-简雅黑" panose="00000500000000000000" pitchFamily="2" charset="-122"/>
              <a:cs typeface="Open Sans" panose="020B0606030504020204" pitchFamily="34" charset="0"/>
              <a:sym typeface="字魂105号-简雅黑" panose="00000500000000000000" pitchFamily="2" charset="-122"/>
            </a:endParaRPr>
          </a:p>
          <a:p>
            <a:pPr algn="r" defTabSz="814070">
              <a:lnSpc>
                <a:spcPct val="130000"/>
              </a:lnSpc>
            </a:pPr>
            <a:r>
              <a:rPr lang="zh-CN" altLang="en-US" sz="1600" dirty="0">
                <a:solidFill>
                  <a:schemeClr val="bg1"/>
                </a:solidFill>
                <a:latin typeface="字魂105号-简雅黑" panose="00000500000000000000" pitchFamily="2" charset="-122"/>
                <a:ea typeface="字魂105号-简雅黑" panose="00000500000000000000" pitchFamily="2" charset="-122"/>
                <a:cs typeface="Open Sans" panose="020B0606030504020204" pitchFamily="34" charset="0"/>
                <a:sym typeface="字魂105号-简雅黑" panose="00000500000000000000" pitchFamily="2" charset="-122"/>
              </a:rPr>
              <a:t>您的内容打在这里，或者通过复制您的文本后，在此框中选择粘贴，并选择只保留文字。</a:t>
            </a:r>
            <a:endParaRPr lang="en-US" sz="1600" dirty="0">
              <a:solidFill>
                <a:schemeClr val="bg1"/>
              </a:solidFill>
              <a:latin typeface="字魂105号-简雅黑" panose="00000500000000000000" pitchFamily="2" charset="-122"/>
              <a:ea typeface="字魂105号-简雅黑" panose="00000500000000000000" pitchFamily="2" charset="-122"/>
              <a:cs typeface="Open Sans" panose="020B0606030504020204" pitchFamily="34" charset="0"/>
              <a:sym typeface="字魂105号-简雅黑" panose="00000500000000000000" pitchFamily="2" charset="-122"/>
            </a:endParaRPr>
          </a:p>
        </p:txBody>
      </p:sp>
      <p:sp>
        <p:nvSpPr>
          <p:cNvPr id="43" name="TextBox 42"/>
          <p:cNvSpPr txBox="1"/>
          <p:nvPr/>
        </p:nvSpPr>
        <p:spPr>
          <a:xfrm>
            <a:off x="1259111" y="355159"/>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3.2 </a:t>
            </a:r>
            <a:r>
              <a:rPr lang="zh-CN" altLang="en-US"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案例对比分析</a:t>
            </a:r>
            <a:endParaRPr lang="zh-CN" altLang="en-US"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8" name="Freeform 5"/>
          <p:cNvSpPr>
            <a:spLocks noEditPoints="1"/>
          </p:cNvSpPr>
          <p:nvPr/>
        </p:nvSpPr>
        <p:spPr bwMode="auto">
          <a:xfrm>
            <a:off x="704485" y="311249"/>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50825" y="190501"/>
            <a:ext cx="11587480" cy="6354445"/>
          </a:xfrm>
          <a:prstGeom prst="rect">
            <a:avLst/>
          </a:prstGeom>
          <a:noFill/>
          <a:ln>
            <a:solidFill>
              <a:srgbClr val="91A5A7"/>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77825" y="317501"/>
            <a:ext cx="11587480" cy="6354445"/>
          </a:xfrm>
          <a:prstGeom prst="rect">
            <a:avLst/>
          </a:prstGeom>
          <a:noFill/>
          <a:ln>
            <a:solidFill>
              <a:srgbClr val="91A5A7"/>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34671" y="1816736"/>
            <a:ext cx="857885" cy="857885"/>
          </a:xfrm>
          <a:prstGeom prst="ellipse">
            <a:avLst/>
          </a:prstGeom>
          <a:solidFill>
            <a:srgbClr val="E9D1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0751821" y="1221741"/>
            <a:ext cx="1086485" cy="1086485"/>
          </a:xfrm>
          <a:prstGeom prst="ellipse">
            <a:avLst/>
          </a:prstGeom>
          <a:solidFill>
            <a:srgbClr val="E1D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183641" y="-619760"/>
            <a:ext cx="6974205" cy="7477760"/>
          </a:xfrm>
          <a:prstGeom prst="rect">
            <a:avLst/>
          </a:prstGeom>
          <a:noFill/>
          <a:ln>
            <a:noFill/>
          </a:ln>
        </p:spPr>
        <p:txBody>
          <a:bodyPr wrap="square" rtlCol="0">
            <a:spAutoFit/>
          </a:bodyPr>
          <a:lstStyle/>
          <a:p>
            <a:r>
              <a:rPr lang="en-US" altLang="zh-CN" sz="48000" dirty="0">
                <a:solidFill>
                  <a:srgbClr val="ADBCBE">
                    <a:alpha val="14000"/>
                  </a:srgbClr>
                </a:solidFill>
                <a:latin typeface="Calibri" panose="020F0502020204030204" pitchFamily="34" charset="0"/>
                <a:cs typeface="Calibri" panose="020F0502020204030204" pitchFamily="34" charset="0"/>
                <a:sym typeface="+mn-ea"/>
              </a:rPr>
              <a:t>04</a:t>
            </a:r>
            <a:endParaRPr lang="en-US" altLang="zh-CN" sz="48000" dirty="0">
              <a:solidFill>
                <a:srgbClr val="ADBCBE">
                  <a:alpha val="14000"/>
                </a:srgbClr>
              </a:solidFill>
              <a:latin typeface="Calibri" panose="020F0502020204030204" pitchFamily="34" charset="0"/>
              <a:cs typeface="Calibri" panose="020F0502020204030204" pitchFamily="34" charset="0"/>
              <a:sym typeface="+mn-ea"/>
            </a:endParaRPr>
          </a:p>
        </p:txBody>
      </p:sp>
      <p:sp>
        <p:nvSpPr>
          <p:cNvPr id="5" name="文本框 4"/>
          <p:cNvSpPr txBox="1"/>
          <p:nvPr/>
        </p:nvSpPr>
        <p:spPr>
          <a:xfrm>
            <a:off x="6990081" y="2312670"/>
            <a:ext cx="2100581" cy="1015663"/>
          </a:xfrm>
          <a:prstGeom prst="rect">
            <a:avLst/>
          </a:prstGeom>
          <a:noFill/>
          <a:ln>
            <a:noFill/>
          </a:ln>
        </p:spPr>
        <p:txBody>
          <a:bodyPr wrap="square" rtlCol="0">
            <a:spAutoFit/>
          </a:bodyPr>
          <a:lstStyle/>
          <a:p>
            <a:r>
              <a:rPr lang="en-US" altLang="zh-CN" sz="6000" dirty="0">
                <a:solidFill>
                  <a:srgbClr val="ADBCBE"/>
                </a:solidFill>
                <a:latin typeface="Calibri" panose="020F0502020204030204" pitchFamily="34" charset="0"/>
                <a:cs typeface="Calibri" panose="020F0502020204030204" pitchFamily="34" charset="0"/>
                <a:sym typeface="+mn-ea"/>
              </a:rPr>
              <a:t>Four</a:t>
            </a:r>
            <a:endParaRPr lang="en-US" altLang="zh-CN" sz="6000" dirty="0">
              <a:solidFill>
                <a:srgbClr val="ADBCBE"/>
              </a:solidFill>
              <a:latin typeface="Calibri" panose="020F0502020204030204" pitchFamily="34" charset="0"/>
              <a:cs typeface="Calibri" panose="020F0502020204030204" pitchFamily="34" charset="0"/>
              <a:sym typeface="+mn-ea"/>
            </a:endParaRPr>
          </a:p>
        </p:txBody>
      </p:sp>
      <p:sp>
        <p:nvSpPr>
          <p:cNvPr id="17" name="文本框 16"/>
          <p:cNvSpPr txBox="1"/>
          <p:nvPr/>
        </p:nvSpPr>
        <p:spPr>
          <a:xfrm>
            <a:off x="6990079" y="3434715"/>
            <a:ext cx="4024629" cy="892552"/>
          </a:xfrm>
          <a:prstGeom prst="rect">
            <a:avLst/>
          </a:prstGeom>
          <a:noFill/>
        </p:spPr>
        <p:txBody>
          <a:bodyPr wrap="square" rtlCol="0">
            <a:spAutoFit/>
          </a:bodyPr>
          <a:lstStyle/>
          <a:p>
            <a:pPr algn="l"/>
            <a:r>
              <a:rPr lang="zh-CN" altLang="en-US" sz="3200" dirty="0">
                <a:solidFill>
                  <a:srgbClr val="ADBCBE"/>
                </a:solidFill>
                <a:latin typeface="优设好身体" panose="00020600040101010101" charset="-122"/>
                <a:ea typeface="优设好身体" panose="00020600040101010101" charset="-122"/>
                <a:cs typeface="黑体" panose="02010609060101010101" charset="-122"/>
              </a:rPr>
              <a:t>研究成果与应用前景</a:t>
            </a:r>
            <a:r>
              <a:rPr lang="zh-CN" altLang="en-US" sz="2000" spc="100" dirty="0">
                <a:solidFill>
                  <a:srgbClr val="ADBCBE"/>
                </a:solidFill>
                <a:latin typeface="Calibri" panose="020F0502020204030204" pitchFamily="34" charset="0"/>
                <a:ea typeface="黑体" panose="02010609060101010101" charset="-122"/>
                <a:cs typeface="Calibri" panose="020F0502020204030204" pitchFamily="34" charset="0"/>
              </a:rPr>
              <a:t>Click to enter </a:t>
            </a:r>
            <a:r>
              <a:rPr lang="en-US" altLang="zh-CN" sz="2000" spc="100" dirty="0">
                <a:solidFill>
                  <a:srgbClr val="ADBCBE"/>
                </a:solidFill>
                <a:latin typeface="Calibri" panose="020F0502020204030204" pitchFamily="34" charset="0"/>
                <a:ea typeface="黑体" panose="02010609060101010101" charset="-122"/>
                <a:cs typeface="Calibri" panose="020F0502020204030204" pitchFamily="34" charset="0"/>
              </a:rPr>
              <a:t>the</a:t>
            </a:r>
            <a:r>
              <a:rPr lang="zh-CN" altLang="en-US" sz="2000" spc="100" dirty="0">
                <a:solidFill>
                  <a:srgbClr val="ADBCBE"/>
                </a:solidFill>
                <a:latin typeface="Calibri" panose="020F0502020204030204" pitchFamily="34" charset="0"/>
                <a:ea typeface="黑体" panose="02010609060101010101" charset="-122"/>
                <a:cs typeface="Calibri" panose="020F0502020204030204" pitchFamily="34" charset="0"/>
              </a:rPr>
              <a:t> title</a:t>
            </a:r>
            <a:endParaRPr lang="zh-CN" altLang="en-US" sz="2000" spc="100" dirty="0">
              <a:solidFill>
                <a:srgbClr val="ADBCBE"/>
              </a:solidFill>
              <a:latin typeface="Calibri" panose="020F0502020204030204" pitchFamily="34" charset="0"/>
              <a:ea typeface="黑体" panose="02010609060101010101" charset="-122"/>
              <a:cs typeface="Calibri" panose="020F0502020204030204" pitchFamily="3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bwMode="auto">
          <a:xfrm>
            <a:off x="2505980" y="2545686"/>
            <a:ext cx="6992180" cy="2156249"/>
          </a:xfrm>
          <a:prstGeom prst="ellipse">
            <a:avLst/>
          </a:prstGeom>
          <a:noFill/>
          <a:ln w="9525" cap="flat">
            <a:solidFill>
              <a:schemeClr val="bg2">
                <a:lumMod val="50000"/>
              </a:schemeClr>
            </a:solidFill>
            <a:prstDash val="dash"/>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5" name="Freeform 6"/>
          <p:cNvSpPr/>
          <p:nvPr/>
        </p:nvSpPr>
        <p:spPr bwMode="auto">
          <a:xfrm>
            <a:off x="3725618" y="2906270"/>
            <a:ext cx="4541902" cy="1401177"/>
          </a:xfrm>
          <a:custGeom>
            <a:avLst/>
            <a:gdLst>
              <a:gd name="T0" fmla="*/ 541 w 3043"/>
              <a:gd name="T1" fmla="*/ 166 h 935"/>
              <a:gd name="T2" fmla="*/ 2502 w 3043"/>
              <a:gd name="T3" fmla="*/ 166 h 935"/>
              <a:gd name="T4" fmla="*/ 2502 w 3043"/>
              <a:gd name="T5" fmla="*/ 769 h 935"/>
              <a:gd name="T6" fmla="*/ 541 w 3043"/>
              <a:gd name="T7" fmla="*/ 769 h 935"/>
              <a:gd name="T8" fmla="*/ 541 w 3043"/>
              <a:gd name="T9" fmla="*/ 166 h 935"/>
            </a:gdLst>
            <a:ahLst/>
            <a:cxnLst>
              <a:cxn ang="0">
                <a:pos x="T0" y="T1"/>
              </a:cxn>
              <a:cxn ang="0">
                <a:pos x="T2" y="T3"/>
              </a:cxn>
              <a:cxn ang="0">
                <a:pos x="T4" y="T5"/>
              </a:cxn>
              <a:cxn ang="0">
                <a:pos x="T6" y="T7"/>
              </a:cxn>
              <a:cxn ang="0">
                <a:pos x="T8" y="T9"/>
              </a:cxn>
            </a:cxnLst>
            <a:rect l="0" t="0" r="r" b="b"/>
            <a:pathLst>
              <a:path w="3043" h="935">
                <a:moveTo>
                  <a:pt x="541" y="166"/>
                </a:moveTo>
                <a:cubicBezTo>
                  <a:pt x="1082" y="0"/>
                  <a:pt x="1960" y="0"/>
                  <a:pt x="2502" y="166"/>
                </a:cubicBezTo>
                <a:cubicBezTo>
                  <a:pt x="3043" y="333"/>
                  <a:pt x="3043" y="603"/>
                  <a:pt x="2502" y="769"/>
                </a:cubicBezTo>
                <a:cubicBezTo>
                  <a:pt x="1960" y="935"/>
                  <a:pt x="1082" y="935"/>
                  <a:pt x="541" y="769"/>
                </a:cubicBezTo>
                <a:cubicBezTo>
                  <a:pt x="0" y="603"/>
                  <a:pt x="0" y="333"/>
                  <a:pt x="541" y="166"/>
                </a:cubicBezTo>
                <a:close/>
              </a:path>
            </a:pathLst>
          </a:custGeom>
          <a:solidFill>
            <a:schemeClr val="bg1">
              <a:lumMod val="20000"/>
              <a:lumOff val="80000"/>
              <a:alpha val="70000"/>
            </a:schemeClr>
          </a:solidFill>
          <a:ln w="17463" cap="flat">
            <a:noFill/>
            <a:prstDash val="solid"/>
            <a:miter lim="800000"/>
          </a:ln>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6" name="TextBox 52"/>
          <p:cNvSpPr txBox="1"/>
          <p:nvPr/>
        </p:nvSpPr>
        <p:spPr>
          <a:xfrm>
            <a:off x="1787878" y="1536888"/>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分支目标一</a:t>
            </a:r>
            <a:endParaRPr lang="en-US" altLang="zh-CN" sz="20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7" name="TextBox 53"/>
          <p:cNvSpPr txBox="1"/>
          <p:nvPr/>
        </p:nvSpPr>
        <p:spPr>
          <a:xfrm>
            <a:off x="1066502" y="1852679"/>
            <a:ext cx="2181734" cy="830997"/>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r>
              <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理清理论上的逻辑关系，克服关键技术难点。</a:t>
            </a:r>
            <a:endPar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8" name="TextBox 54"/>
          <p:cNvSpPr txBox="1"/>
          <p:nvPr/>
        </p:nvSpPr>
        <p:spPr>
          <a:xfrm>
            <a:off x="8937080" y="1484784"/>
            <a:ext cx="1476664" cy="400110"/>
          </a:xfrm>
          <a:prstGeom prst="rect">
            <a:avLst/>
          </a:prstGeom>
          <a:noFill/>
        </p:spPr>
        <p:txBody>
          <a:bodyPr wrap="square">
            <a:spAutoFit/>
          </a:bodyPr>
          <a:lstStyle/>
          <a:p>
            <a:pPr algn="r">
              <a:defRPr/>
            </a:pPr>
            <a:r>
              <a:rPr lang="zh-CN" altLang="en-US" sz="20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分支目标二</a:t>
            </a:r>
            <a:endParaRPr lang="en-US" altLang="zh-CN" sz="20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9" name="TextBox 55"/>
          <p:cNvSpPr txBox="1"/>
          <p:nvPr/>
        </p:nvSpPr>
        <p:spPr>
          <a:xfrm>
            <a:off x="8973111" y="1783884"/>
            <a:ext cx="2158736" cy="584775"/>
          </a:xfrm>
          <a:prstGeom prst="rect">
            <a:avLst/>
          </a:prstGeom>
          <a:noFill/>
        </p:spPr>
        <p:txBody>
          <a:bodyPr wrap="square">
            <a:spAutoFit/>
          </a:bodyPr>
          <a:lstStyle/>
          <a:p>
            <a:r>
              <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完成论文设计方案并通过评审。</a:t>
            </a:r>
            <a:endPar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0" name="TextBox 56"/>
          <p:cNvSpPr txBox="1"/>
          <p:nvPr/>
        </p:nvSpPr>
        <p:spPr>
          <a:xfrm>
            <a:off x="1787879" y="4588980"/>
            <a:ext cx="1597832" cy="400110"/>
          </a:xfrm>
          <a:prstGeom prst="rect">
            <a:avLst/>
          </a:prstGeom>
          <a:noFill/>
        </p:spPr>
        <p:txBody>
          <a:bodyPr wrap="square">
            <a:spAutoFit/>
          </a:bodyPr>
          <a:lstStyle/>
          <a:p>
            <a:pPr algn="r">
              <a:defRPr/>
            </a:pPr>
            <a:r>
              <a:rPr lang="zh-CN" altLang="en-US" sz="20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分支目标三</a:t>
            </a:r>
            <a:endParaRPr lang="en-US" altLang="zh-CN" sz="20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1" name="TextBox 57"/>
          <p:cNvSpPr txBox="1"/>
          <p:nvPr/>
        </p:nvSpPr>
        <p:spPr>
          <a:xfrm>
            <a:off x="1108705" y="4982877"/>
            <a:ext cx="2900225" cy="584775"/>
          </a:xfrm>
          <a:prstGeom prst="rect">
            <a:avLst/>
          </a:prstGeom>
          <a:noFill/>
        </p:spPr>
        <p:txBody>
          <a:bodyPr wrap="square">
            <a:spAutoFit/>
          </a:bodyPr>
          <a:lstStyle>
            <a:defPPr>
              <a:defRPr lang="zh-CN"/>
            </a:defPPr>
            <a:lvl1pPr algn="just">
              <a:lnSpc>
                <a:spcPct val="100000"/>
              </a:lnSpc>
              <a:buNone/>
              <a:defRPr sz="1600">
                <a:solidFill>
                  <a:schemeClr val="tx2"/>
                </a:solidFill>
                <a:latin typeface="微软雅黑" panose="020B0503020204020204" pitchFamily="34" charset="-122"/>
                <a:ea typeface="微软雅黑" panose="020B0503020204020204" pitchFamily="34" charset="-122"/>
              </a:defRPr>
            </a:lvl1pPr>
          </a:lstStyle>
          <a:p>
            <a:r>
              <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设计出工程样品，实现</a:t>
            </a:r>
            <a:r>
              <a:rPr lang="en-US" altLang="zh-CN">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80%</a:t>
            </a:r>
            <a:r>
              <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功能的设计功能。</a:t>
            </a:r>
            <a:endPar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2" name="TextBox 61"/>
          <p:cNvSpPr txBox="1"/>
          <p:nvPr/>
        </p:nvSpPr>
        <p:spPr>
          <a:xfrm>
            <a:off x="9084240" y="4591471"/>
            <a:ext cx="1459480" cy="400110"/>
          </a:xfrm>
          <a:prstGeom prst="rect">
            <a:avLst/>
          </a:prstGeom>
          <a:noFill/>
        </p:spPr>
        <p:txBody>
          <a:bodyPr wrap="square">
            <a:spAutoFit/>
          </a:bodyPr>
          <a:lstStyle/>
          <a:p>
            <a:pPr algn="r">
              <a:defRPr/>
            </a:pPr>
            <a:r>
              <a:rPr lang="zh-CN" altLang="en-US" sz="20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分支目标四</a:t>
            </a:r>
            <a:endParaRPr lang="en-US" altLang="zh-CN" sz="20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3" name="TextBox 62"/>
          <p:cNvSpPr txBox="1"/>
          <p:nvPr/>
        </p:nvSpPr>
        <p:spPr>
          <a:xfrm>
            <a:off x="8267521" y="4964932"/>
            <a:ext cx="2864326" cy="584775"/>
          </a:xfrm>
          <a:prstGeom prst="rect">
            <a:avLst/>
          </a:prstGeom>
          <a:noFill/>
        </p:spPr>
        <p:txBody>
          <a:bodyPr wrap="square">
            <a:spAutoFit/>
          </a:bodyPr>
          <a:lstStyle>
            <a:defPPr>
              <a:defRPr lang="zh-CN"/>
            </a:defPPr>
            <a:lvl1pPr>
              <a:defRPr sz="2000">
                <a:solidFill>
                  <a:schemeClr val="accent3"/>
                </a:solidFill>
                <a:latin typeface="微软雅黑" panose="020B0503020204020204" pitchFamily="34" charset="-122"/>
                <a:ea typeface="微软雅黑" panose="020B0503020204020204" pitchFamily="34" charset="-122"/>
              </a:defRPr>
            </a:lvl1pPr>
          </a:lstStyle>
          <a:p>
            <a:r>
              <a:rPr lang="zh-CN" altLang="en-US" sz="160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设计出工程样品，实现</a:t>
            </a:r>
            <a:r>
              <a:rPr lang="en-US" altLang="zh-CN" sz="160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80%</a:t>
            </a:r>
            <a:r>
              <a:rPr lang="zh-CN" altLang="en-US" sz="160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功能的设计功能。</a:t>
            </a:r>
            <a:endPar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4" name="Freeform 6"/>
          <p:cNvSpPr/>
          <p:nvPr/>
        </p:nvSpPr>
        <p:spPr bwMode="auto">
          <a:xfrm>
            <a:off x="5071706" y="3332099"/>
            <a:ext cx="1882294" cy="580688"/>
          </a:xfrm>
          <a:custGeom>
            <a:avLst/>
            <a:gdLst>
              <a:gd name="T0" fmla="*/ 541 w 3043"/>
              <a:gd name="T1" fmla="*/ 166 h 935"/>
              <a:gd name="T2" fmla="*/ 2502 w 3043"/>
              <a:gd name="T3" fmla="*/ 166 h 935"/>
              <a:gd name="T4" fmla="*/ 2502 w 3043"/>
              <a:gd name="T5" fmla="*/ 769 h 935"/>
              <a:gd name="T6" fmla="*/ 541 w 3043"/>
              <a:gd name="T7" fmla="*/ 769 h 935"/>
              <a:gd name="T8" fmla="*/ 541 w 3043"/>
              <a:gd name="T9" fmla="*/ 166 h 935"/>
            </a:gdLst>
            <a:ahLst/>
            <a:cxnLst>
              <a:cxn ang="0">
                <a:pos x="T0" y="T1"/>
              </a:cxn>
              <a:cxn ang="0">
                <a:pos x="T2" y="T3"/>
              </a:cxn>
              <a:cxn ang="0">
                <a:pos x="T4" y="T5"/>
              </a:cxn>
              <a:cxn ang="0">
                <a:pos x="T6" y="T7"/>
              </a:cxn>
              <a:cxn ang="0">
                <a:pos x="T8" y="T9"/>
              </a:cxn>
            </a:cxnLst>
            <a:rect l="0" t="0" r="r" b="b"/>
            <a:pathLst>
              <a:path w="3043" h="935">
                <a:moveTo>
                  <a:pt x="541" y="166"/>
                </a:moveTo>
                <a:cubicBezTo>
                  <a:pt x="1082" y="0"/>
                  <a:pt x="1960" y="0"/>
                  <a:pt x="2502" y="166"/>
                </a:cubicBezTo>
                <a:cubicBezTo>
                  <a:pt x="3043" y="333"/>
                  <a:pt x="3043" y="603"/>
                  <a:pt x="2502" y="769"/>
                </a:cubicBezTo>
                <a:cubicBezTo>
                  <a:pt x="1960" y="935"/>
                  <a:pt x="1082" y="935"/>
                  <a:pt x="541" y="769"/>
                </a:cubicBezTo>
                <a:cubicBezTo>
                  <a:pt x="0" y="603"/>
                  <a:pt x="0" y="333"/>
                  <a:pt x="541" y="166"/>
                </a:cubicBezTo>
                <a:close/>
              </a:path>
            </a:pathLst>
          </a:custGeom>
          <a:solidFill>
            <a:srgbClr val="999999">
              <a:alpha val="50000"/>
            </a:srgbClr>
          </a:solidFill>
          <a:ln>
            <a:noFill/>
          </a:ln>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5" name="Freeform 7"/>
          <p:cNvSpPr/>
          <p:nvPr/>
        </p:nvSpPr>
        <p:spPr bwMode="auto">
          <a:xfrm>
            <a:off x="3088625" y="2721655"/>
            <a:ext cx="920305" cy="283487"/>
          </a:xfrm>
          <a:custGeom>
            <a:avLst/>
            <a:gdLst>
              <a:gd name="T0" fmla="*/ 232 w 1301"/>
              <a:gd name="T1" fmla="*/ 71 h 400"/>
              <a:gd name="T2" fmla="*/ 1070 w 1301"/>
              <a:gd name="T3" fmla="*/ 71 h 400"/>
              <a:gd name="T4" fmla="*/ 1070 w 1301"/>
              <a:gd name="T5" fmla="*/ 329 h 400"/>
              <a:gd name="T6" fmla="*/ 232 w 1301"/>
              <a:gd name="T7" fmla="*/ 329 h 400"/>
              <a:gd name="T8" fmla="*/ 232 w 1301"/>
              <a:gd name="T9" fmla="*/ 71 h 400"/>
            </a:gdLst>
            <a:ahLst/>
            <a:cxnLst>
              <a:cxn ang="0">
                <a:pos x="T0" y="T1"/>
              </a:cxn>
              <a:cxn ang="0">
                <a:pos x="T2" y="T3"/>
              </a:cxn>
              <a:cxn ang="0">
                <a:pos x="T4" y="T5"/>
              </a:cxn>
              <a:cxn ang="0">
                <a:pos x="T6" y="T7"/>
              </a:cxn>
              <a:cxn ang="0">
                <a:pos x="T8" y="T9"/>
              </a:cxn>
            </a:cxnLst>
            <a:rect l="0" t="0" r="r" b="b"/>
            <a:pathLst>
              <a:path w="1301" h="400">
                <a:moveTo>
                  <a:pt x="232" y="71"/>
                </a:moveTo>
                <a:cubicBezTo>
                  <a:pt x="463" y="0"/>
                  <a:pt x="838" y="0"/>
                  <a:pt x="1070" y="71"/>
                </a:cubicBezTo>
                <a:cubicBezTo>
                  <a:pt x="1301" y="142"/>
                  <a:pt x="1301" y="258"/>
                  <a:pt x="1070" y="329"/>
                </a:cubicBezTo>
                <a:cubicBezTo>
                  <a:pt x="838" y="400"/>
                  <a:pt x="463" y="400"/>
                  <a:pt x="232" y="329"/>
                </a:cubicBezTo>
                <a:cubicBezTo>
                  <a:pt x="0" y="258"/>
                  <a:pt x="0" y="142"/>
                  <a:pt x="232" y="71"/>
                </a:cubicBez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6" name="Freeform 8"/>
          <p:cNvSpPr/>
          <p:nvPr/>
        </p:nvSpPr>
        <p:spPr bwMode="auto">
          <a:xfrm>
            <a:off x="3088625" y="4241801"/>
            <a:ext cx="920305" cy="281432"/>
          </a:xfrm>
          <a:custGeom>
            <a:avLst/>
            <a:gdLst>
              <a:gd name="T0" fmla="*/ 232 w 1301"/>
              <a:gd name="T1" fmla="*/ 71 h 399"/>
              <a:gd name="T2" fmla="*/ 1070 w 1301"/>
              <a:gd name="T3" fmla="*/ 71 h 399"/>
              <a:gd name="T4" fmla="*/ 1070 w 1301"/>
              <a:gd name="T5" fmla="*/ 328 h 399"/>
              <a:gd name="T6" fmla="*/ 232 w 1301"/>
              <a:gd name="T7" fmla="*/ 328 h 399"/>
              <a:gd name="T8" fmla="*/ 232 w 1301"/>
              <a:gd name="T9" fmla="*/ 71 h 399"/>
            </a:gdLst>
            <a:ahLst/>
            <a:cxnLst>
              <a:cxn ang="0">
                <a:pos x="T0" y="T1"/>
              </a:cxn>
              <a:cxn ang="0">
                <a:pos x="T2" y="T3"/>
              </a:cxn>
              <a:cxn ang="0">
                <a:pos x="T4" y="T5"/>
              </a:cxn>
              <a:cxn ang="0">
                <a:pos x="T6" y="T7"/>
              </a:cxn>
              <a:cxn ang="0">
                <a:pos x="T8" y="T9"/>
              </a:cxn>
            </a:cxnLst>
            <a:rect l="0" t="0" r="r" b="b"/>
            <a:pathLst>
              <a:path w="1301" h="399">
                <a:moveTo>
                  <a:pt x="232" y="71"/>
                </a:moveTo>
                <a:cubicBezTo>
                  <a:pt x="463" y="0"/>
                  <a:pt x="838" y="0"/>
                  <a:pt x="1070" y="71"/>
                </a:cubicBezTo>
                <a:cubicBezTo>
                  <a:pt x="1301" y="142"/>
                  <a:pt x="1301" y="257"/>
                  <a:pt x="1070" y="328"/>
                </a:cubicBezTo>
                <a:cubicBezTo>
                  <a:pt x="838" y="399"/>
                  <a:pt x="463" y="399"/>
                  <a:pt x="232" y="328"/>
                </a:cubicBezTo>
                <a:cubicBezTo>
                  <a:pt x="0" y="257"/>
                  <a:pt x="0" y="142"/>
                  <a:pt x="232" y="71"/>
                </a:cubicBez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7" name="Freeform 9"/>
          <p:cNvSpPr/>
          <p:nvPr/>
        </p:nvSpPr>
        <p:spPr bwMode="auto">
          <a:xfrm>
            <a:off x="8016776" y="4241801"/>
            <a:ext cx="920305" cy="281432"/>
          </a:xfrm>
          <a:custGeom>
            <a:avLst/>
            <a:gdLst>
              <a:gd name="T0" fmla="*/ 232 w 1302"/>
              <a:gd name="T1" fmla="*/ 71 h 399"/>
              <a:gd name="T2" fmla="*/ 1070 w 1302"/>
              <a:gd name="T3" fmla="*/ 71 h 399"/>
              <a:gd name="T4" fmla="*/ 1070 w 1302"/>
              <a:gd name="T5" fmla="*/ 328 h 399"/>
              <a:gd name="T6" fmla="*/ 232 w 1302"/>
              <a:gd name="T7" fmla="*/ 328 h 399"/>
              <a:gd name="T8" fmla="*/ 232 w 1302"/>
              <a:gd name="T9" fmla="*/ 71 h 399"/>
            </a:gdLst>
            <a:ahLst/>
            <a:cxnLst>
              <a:cxn ang="0">
                <a:pos x="T0" y="T1"/>
              </a:cxn>
              <a:cxn ang="0">
                <a:pos x="T2" y="T3"/>
              </a:cxn>
              <a:cxn ang="0">
                <a:pos x="T4" y="T5"/>
              </a:cxn>
              <a:cxn ang="0">
                <a:pos x="T6" y="T7"/>
              </a:cxn>
              <a:cxn ang="0">
                <a:pos x="T8" y="T9"/>
              </a:cxn>
            </a:cxnLst>
            <a:rect l="0" t="0" r="r" b="b"/>
            <a:pathLst>
              <a:path w="1302" h="399">
                <a:moveTo>
                  <a:pt x="232" y="71"/>
                </a:moveTo>
                <a:cubicBezTo>
                  <a:pt x="463" y="0"/>
                  <a:pt x="839" y="0"/>
                  <a:pt x="1070" y="71"/>
                </a:cubicBezTo>
                <a:cubicBezTo>
                  <a:pt x="1302" y="142"/>
                  <a:pt x="1302" y="257"/>
                  <a:pt x="1070" y="328"/>
                </a:cubicBezTo>
                <a:cubicBezTo>
                  <a:pt x="839" y="399"/>
                  <a:pt x="463" y="399"/>
                  <a:pt x="232" y="328"/>
                </a:cubicBezTo>
                <a:cubicBezTo>
                  <a:pt x="0" y="257"/>
                  <a:pt x="0" y="142"/>
                  <a:pt x="232" y="71"/>
                </a:cubicBez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8" name="Freeform 10"/>
          <p:cNvSpPr/>
          <p:nvPr/>
        </p:nvSpPr>
        <p:spPr bwMode="auto">
          <a:xfrm>
            <a:off x="8016776" y="2721655"/>
            <a:ext cx="920305" cy="283487"/>
          </a:xfrm>
          <a:custGeom>
            <a:avLst/>
            <a:gdLst>
              <a:gd name="T0" fmla="*/ 232 w 1302"/>
              <a:gd name="T1" fmla="*/ 71 h 400"/>
              <a:gd name="T2" fmla="*/ 1070 w 1302"/>
              <a:gd name="T3" fmla="*/ 71 h 400"/>
              <a:gd name="T4" fmla="*/ 1070 w 1302"/>
              <a:gd name="T5" fmla="*/ 329 h 400"/>
              <a:gd name="T6" fmla="*/ 232 w 1302"/>
              <a:gd name="T7" fmla="*/ 329 h 400"/>
              <a:gd name="T8" fmla="*/ 232 w 1302"/>
              <a:gd name="T9" fmla="*/ 71 h 400"/>
            </a:gdLst>
            <a:ahLst/>
            <a:cxnLst>
              <a:cxn ang="0">
                <a:pos x="T0" y="T1"/>
              </a:cxn>
              <a:cxn ang="0">
                <a:pos x="T2" y="T3"/>
              </a:cxn>
              <a:cxn ang="0">
                <a:pos x="T4" y="T5"/>
              </a:cxn>
              <a:cxn ang="0">
                <a:pos x="T6" y="T7"/>
              </a:cxn>
              <a:cxn ang="0">
                <a:pos x="T8" y="T9"/>
              </a:cxn>
            </a:cxnLst>
            <a:rect l="0" t="0" r="r" b="b"/>
            <a:pathLst>
              <a:path w="1302" h="400">
                <a:moveTo>
                  <a:pt x="232" y="71"/>
                </a:moveTo>
                <a:cubicBezTo>
                  <a:pt x="463" y="0"/>
                  <a:pt x="839" y="0"/>
                  <a:pt x="1070" y="71"/>
                </a:cubicBezTo>
                <a:cubicBezTo>
                  <a:pt x="1302" y="142"/>
                  <a:pt x="1302" y="258"/>
                  <a:pt x="1070" y="329"/>
                </a:cubicBezTo>
                <a:cubicBezTo>
                  <a:pt x="839" y="400"/>
                  <a:pt x="463" y="400"/>
                  <a:pt x="232" y="329"/>
                </a:cubicBezTo>
                <a:cubicBezTo>
                  <a:pt x="0" y="258"/>
                  <a:pt x="0" y="142"/>
                  <a:pt x="232" y="71"/>
                </a:cubicBez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9" name="Line 11"/>
          <p:cNvSpPr>
            <a:spLocks noChangeShapeType="1"/>
          </p:cNvSpPr>
          <p:nvPr/>
        </p:nvSpPr>
        <p:spPr bwMode="auto">
          <a:xfrm flipH="1">
            <a:off x="3891837" y="3861764"/>
            <a:ext cx="1347589" cy="414958"/>
          </a:xfrm>
          <a:prstGeom prst="line">
            <a:avLst/>
          </a:prstGeom>
          <a:noFill/>
          <a:ln w="9525" cap="flat">
            <a:solidFill>
              <a:schemeClr val="bg2">
                <a:lumMod val="50000"/>
              </a:schemeClr>
            </a:solidFill>
            <a:prstDash val="dash"/>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0" name="Line 12"/>
          <p:cNvSpPr>
            <a:spLocks noChangeShapeType="1"/>
          </p:cNvSpPr>
          <p:nvPr/>
        </p:nvSpPr>
        <p:spPr bwMode="auto">
          <a:xfrm flipH="1">
            <a:off x="6815038" y="2974327"/>
            <a:ext cx="1298287" cy="400578"/>
          </a:xfrm>
          <a:prstGeom prst="line">
            <a:avLst/>
          </a:prstGeom>
          <a:noFill/>
          <a:ln w="9525" cap="flat">
            <a:solidFill>
              <a:schemeClr val="bg2">
                <a:lumMod val="50000"/>
              </a:schemeClr>
            </a:solidFill>
            <a:prstDash val="dash"/>
            <a:miter lim="800000"/>
            <a:headEnd type="triangle" w="med" len="med"/>
            <a:tailEnd type="non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1" name="Line 13"/>
          <p:cNvSpPr>
            <a:spLocks noChangeShapeType="1"/>
          </p:cNvSpPr>
          <p:nvPr/>
        </p:nvSpPr>
        <p:spPr bwMode="auto">
          <a:xfrm flipH="1" flipV="1">
            <a:off x="3891837" y="2974327"/>
            <a:ext cx="1347589" cy="417012"/>
          </a:xfrm>
          <a:prstGeom prst="line">
            <a:avLst/>
          </a:prstGeom>
          <a:noFill/>
          <a:ln w="9525" cap="flat">
            <a:solidFill>
              <a:schemeClr val="bg2">
                <a:lumMod val="50000"/>
              </a:schemeClr>
            </a:solidFill>
            <a:prstDash val="dash"/>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2" name="Line 14"/>
          <p:cNvSpPr>
            <a:spLocks noChangeShapeType="1"/>
          </p:cNvSpPr>
          <p:nvPr/>
        </p:nvSpPr>
        <p:spPr bwMode="auto">
          <a:xfrm flipH="1" flipV="1">
            <a:off x="6815038" y="3876144"/>
            <a:ext cx="1298287" cy="400578"/>
          </a:xfrm>
          <a:prstGeom prst="line">
            <a:avLst/>
          </a:prstGeom>
          <a:noFill/>
          <a:ln w="9525" cap="flat">
            <a:solidFill>
              <a:schemeClr val="bg2">
                <a:lumMod val="50000"/>
              </a:schemeClr>
            </a:solidFill>
            <a:prstDash val="dash"/>
            <a:miter lim="800000"/>
            <a:headEnd type="triangle" w="med" len="med"/>
            <a:tailEnd type="non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nvGrpSpPr>
          <p:cNvPr id="44" name="组合 43"/>
          <p:cNvGrpSpPr/>
          <p:nvPr/>
        </p:nvGrpSpPr>
        <p:grpSpPr>
          <a:xfrm>
            <a:off x="5948714" y="1950425"/>
            <a:ext cx="1406386" cy="1672018"/>
            <a:chOff x="6205538" y="2856647"/>
            <a:chExt cx="1156365" cy="1374775"/>
          </a:xfrm>
          <a:solidFill>
            <a:srgbClr val="E9D1C9"/>
          </a:solidFill>
          <a:effectLst>
            <a:outerShdw blurRad="76200" dir="13500000" sy="23000" kx="1200000" algn="br" rotWithShape="0">
              <a:prstClr val="black">
                <a:alpha val="20000"/>
              </a:prstClr>
            </a:outerShdw>
          </a:effectLst>
        </p:grpSpPr>
        <p:sp>
          <p:nvSpPr>
            <p:cNvPr id="45" name="Freeform 19"/>
            <p:cNvSpPr/>
            <p:nvPr/>
          </p:nvSpPr>
          <p:spPr bwMode="auto">
            <a:xfrm>
              <a:off x="6280149" y="2856647"/>
              <a:ext cx="1081754" cy="743828"/>
            </a:xfrm>
            <a:custGeom>
              <a:avLst/>
              <a:gdLst>
                <a:gd name="T0" fmla="*/ 976 w 976"/>
                <a:gd name="T1" fmla="*/ 0 h 667"/>
                <a:gd name="T2" fmla="*/ 0 w 976"/>
                <a:gd name="T3" fmla="*/ 0 h 667"/>
                <a:gd name="T4" fmla="*/ 0 w 976"/>
                <a:gd name="T5" fmla="*/ 667 h 667"/>
                <a:gd name="T6" fmla="*/ 976 w 976"/>
                <a:gd name="T7" fmla="*/ 667 h 667"/>
                <a:gd name="T8" fmla="*/ 666 w 976"/>
                <a:gd name="T9" fmla="*/ 334 h 667"/>
                <a:gd name="T10" fmla="*/ 976 w 976"/>
                <a:gd name="T11" fmla="*/ 0 h 667"/>
              </a:gdLst>
              <a:ahLst/>
              <a:cxnLst>
                <a:cxn ang="0">
                  <a:pos x="T0" y="T1"/>
                </a:cxn>
                <a:cxn ang="0">
                  <a:pos x="T2" y="T3"/>
                </a:cxn>
                <a:cxn ang="0">
                  <a:pos x="T4" y="T5"/>
                </a:cxn>
                <a:cxn ang="0">
                  <a:pos x="T6" y="T7"/>
                </a:cxn>
                <a:cxn ang="0">
                  <a:pos x="T8" y="T9"/>
                </a:cxn>
                <a:cxn ang="0">
                  <a:pos x="T10" y="T11"/>
                </a:cxn>
              </a:cxnLst>
              <a:rect l="0" t="0" r="r" b="b"/>
              <a:pathLst>
                <a:path w="976" h="667">
                  <a:moveTo>
                    <a:pt x="976" y="0"/>
                  </a:moveTo>
                  <a:lnTo>
                    <a:pt x="0" y="0"/>
                  </a:lnTo>
                  <a:lnTo>
                    <a:pt x="0" y="667"/>
                  </a:lnTo>
                  <a:lnTo>
                    <a:pt x="976" y="667"/>
                  </a:lnTo>
                  <a:lnTo>
                    <a:pt x="666" y="334"/>
                  </a:lnTo>
                  <a:lnTo>
                    <a:pt x="976" y="0"/>
                  </a:lnTo>
                  <a:close/>
                </a:path>
              </a:pathLst>
            </a:custGeom>
            <a:grpFill/>
            <a:ln w="12700" cap="flat">
              <a:noFill/>
              <a:prstDash val="solid"/>
              <a:miter lim="800000"/>
            </a:ln>
            <a:effectLst/>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6" name="Rectangle 20"/>
            <p:cNvSpPr>
              <a:spLocks noChangeArrowheads="1"/>
            </p:cNvSpPr>
            <p:nvPr/>
          </p:nvSpPr>
          <p:spPr bwMode="auto">
            <a:xfrm>
              <a:off x="6205538" y="2856647"/>
              <a:ext cx="53975" cy="1374775"/>
            </a:xfrm>
            <a:prstGeom prst="rect">
              <a:avLst/>
            </a:prstGeom>
            <a:grpFill/>
            <a:ln w="12700" cap="flat">
              <a:noFill/>
              <a:prstDash val="solid"/>
              <a:miter lim="800000"/>
            </a:ln>
            <a:effectLst/>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grpSp>
        <p:nvGrpSpPr>
          <p:cNvPr id="47" name="组合 46"/>
          <p:cNvGrpSpPr/>
          <p:nvPr/>
        </p:nvGrpSpPr>
        <p:grpSpPr>
          <a:xfrm>
            <a:off x="3281231" y="1828656"/>
            <a:ext cx="616941" cy="1018701"/>
            <a:chOff x="8066088" y="2327276"/>
            <a:chExt cx="719137" cy="1187450"/>
          </a:xfrm>
          <a:solidFill>
            <a:srgbClr val="ADBCBE"/>
          </a:solidFill>
        </p:grpSpPr>
        <p:sp>
          <p:nvSpPr>
            <p:cNvPr id="48" name="Freeform 23"/>
            <p:cNvSpPr/>
            <p:nvPr/>
          </p:nvSpPr>
          <p:spPr bwMode="auto">
            <a:xfrm>
              <a:off x="8066088" y="23272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grpFill/>
            <a:ln w="19050" cap="flat">
              <a:solidFill>
                <a:schemeClr val="bg2"/>
              </a:solidFill>
              <a:prstDash val="solid"/>
              <a:miter lim="800000"/>
            </a:ln>
            <a:effectLst>
              <a:outerShdw blurRad="76200" dir="13500000" sy="23000" kx="1200000" algn="br" rotWithShape="0">
                <a:prstClr val="black">
                  <a:alpha val="20000"/>
                </a:prstClr>
              </a:outerShdw>
            </a:effectLst>
          </p:spPr>
          <p:txBody>
            <a:bodyPr vert="horz" wrap="square" lIns="91440" tIns="45720" rIns="91440" bIns="45720" numCol="1" anchor="t" anchorCtr="0" compatLnSpc="1"/>
            <a:lstStyle/>
            <a:p>
              <a:pPr algn="ctr"/>
              <a:endParaRPr lang="zh-CN" altLang="en-US" sz="1600" b="1">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9" name="矩形 48"/>
            <p:cNvSpPr/>
            <p:nvPr/>
          </p:nvSpPr>
          <p:spPr>
            <a:xfrm>
              <a:off x="8199228" y="2431982"/>
              <a:ext cx="465640" cy="609892"/>
            </a:xfrm>
            <a:prstGeom prst="rect">
              <a:avLst/>
            </a:prstGeom>
            <a:grpFill/>
          </p:spPr>
          <p:txBody>
            <a:bodyPr wrap="none">
              <a:spAutoFit/>
            </a:bodyPr>
            <a:lstStyle/>
            <a:p>
              <a:r>
                <a:rPr lang="en-US" altLang="zh-CN" sz="28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1</a:t>
              </a:r>
              <a:endParaRPr lang="zh-CN" altLang="en-US" sz="28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sp>
        <p:nvSpPr>
          <p:cNvPr id="50" name="矩形 49"/>
          <p:cNvSpPr/>
          <p:nvPr/>
        </p:nvSpPr>
        <p:spPr>
          <a:xfrm>
            <a:off x="6146406" y="2022015"/>
            <a:ext cx="772845" cy="707886"/>
          </a:xfrm>
          <a:prstGeom prst="rect">
            <a:avLst/>
          </a:prstGeom>
        </p:spPr>
        <p:txBody>
          <a:bodyPr wrap="square">
            <a:spAutoFit/>
          </a:bodyPr>
          <a:lstStyle/>
          <a:p>
            <a:pPr algn="ctr"/>
            <a:r>
              <a:rPr lang="zh-CN" altLang="en-US" sz="2000" b="1"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四个意义</a:t>
            </a:r>
            <a:endParaRPr lang="zh-CN" altLang="en-US" sz="2000" b="1"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nvGrpSpPr>
          <p:cNvPr id="51" name="组合 50"/>
          <p:cNvGrpSpPr/>
          <p:nvPr/>
        </p:nvGrpSpPr>
        <p:grpSpPr>
          <a:xfrm>
            <a:off x="8182963" y="1828656"/>
            <a:ext cx="616941" cy="1018701"/>
            <a:chOff x="8066088" y="2327276"/>
            <a:chExt cx="719137" cy="1187450"/>
          </a:xfrm>
          <a:solidFill>
            <a:srgbClr val="ADBCBE"/>
          </a:solidFill>
        </p:grpSpPr>
        <p:sp>
          <p:nvSpPr>
            <p:cNvPr id="52" name="Freeform 23"/>
            <p:cNvSpPr/>
            <p:nvPr/>
          </p:nvSpPr>
          <p:spPr bwMode="auto">
            <a:xfrm>
              <a:off x="8066088" y="23272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grpFill/>
            <a:ln w="19050" cap="flat">
              <a:solidFill>
                <a:schemeClr val="bg2"/>
              </a:solidFill>
              <a:prstDash val="solid"/>
              <a:miter lim="800000"/>
            </a:ln>
            <a:effectLst>
              <a:outerShdw blurRad="76200" dir="13500000" sy="23000" kx="1200000" algn="br" rotWithShape="0">
                <a:prstClr val="black">
                  <a:alpha val="20000"/>
                </a:prstClr>
              </a:outerShdw>
            </a:effectLst>
          </p:spPr>
          <p:txBody>
            <a:bodyPr vert="horz" wrap="square" lIns="91440" tIns="45720" rIns="91440" bIns="45720" numCol="1" anchor="t" anchorCtr="0" compatLnSpc="1"/>
            <a:lstStyle/>
            <a:p>
              <a:pPr algn="ctr"/>
              <a:endParaRPr lang="zh-CN" altLang="en-US" sz="1600" b="1">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3" name="矩形 52"/>
            <p:cNvSpPr/>
            <p:nvPr/>
          </p:nvSpPr>
          <p:spPr>
            <a:xfrm>
              <a:off x="8225872" y="2431982"/>
              <a:ext cx="465640" cy="609892"/>
            </a:xfrm>
            <a:prstGeom prst="rect">
              <a:avLst/>
            </a:prstGeom>
            <a:grpFill/>
          </p:spPr>
          <p:txBody>
            <a:bodyPr wrap="none">
              <a:spAutoFit/>
            </a:bodyPr>
            <a:lstStyle/>
            <a:p>
              <a:r>
                <a:rPr lang="en-US" altLang="zh-CN" sz="28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2</a:t>
              </a:r>
              <a:endParaRPr lang="zh-CN" altLang="en-US" sz="28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grpSp>
        <p:nvGrpSpPr>
          <p:cNvPr id="54" name="组合 53"/>
          <p:cNvGrpSpPr/>
          <p:nvPr/>
        </p:nvGrpSpPr>
        <p:grpSpPr>
          <a:xfrm>
            <a:off x="3281231" y="3324264"/>
            <a:ext cx="616941" cy="1018701"/>
            <a:chOff x="8066088" y="2327276"/>
            <a:chExt cx="719137" cy="1187450"/>
          </a:xfrm>
          <a:solidFill>
            <a:srgbClr val="ADBCBE"/>
          </a:solidFill>
        </p:grpSpPr>
        <p:sp>
          <p:nvSpPr>
            <p:cNvPr id="55" name="Freeform 23"/>
            <p:cNvSpPr/>
            <p:nvPr/>
          </p:nvSpPr>
          <p:spPr bwMode="auto">
            <a:xfrm>
              <a:off x="8066088" y="23272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grpFill/>
            <a:ln w="19050" cap="flat">
              <a:solidFill>
                <a:schemeClr val="bg2"/>
              </a:solidFill>
              <a:prstDash val="solid"/>
              <a:miter lim="800000"/>
            </a:ln>
            <a:effectLst>
              <a:outerShdw blurRad="76200" dir="13500000" sy="23000" kx="1200000" algn="br" rotWithShape="0">
                <a:prstClr val="black">
                  <a:alpha val="20000"/>
                </a:prstClr>
              </a:outerShdw>
            </a:effectLst>
          </p:spPr>
          <p:txBody>
            <a:bodyPr vert="horz" wrap="square" lIns="91440" tIns="45720" rIns="91440" bIns="45720" numCol="1" anchor="t" anchorCtr="0" compatLnSpc="1"/>
            <a:lstStyle/>
            <a:p>
              <a:pPr algn="ctr"/>
              <a:endParaRPr lang="zh-CN" altLang="en-US" sz="1600" b="1">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6" name="矩形 55"/>
            <p:cNvSpPr/>
            <p:nvPr/>
          </p:nvSpPr>
          <p:spPr>
            <a:xfrm>
              <a:off x="8203780" y="2431982"/>
              <a:ext cx="465640" cy="609892"/>
            </a:xfrm>
            <a:prstGeom prst="rect">
              <a:avLst/>
            </a:prstGeom>
            <a:grpFill/>
          </p:spPr>
          <p:txBody>
            <a:bodyPr wrap="none">
              <a:spAutoFit/>
            </a:bodyPr>
            <a:lstStyle/>
            <a:p>
              <a:r>
                <a:rPr lang="en-US" altLang="zh-CN" sz="28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3</a:t>
              </a:r>
              <a:endParaRPr lang="zh-CN" altLang="en-US" sz="28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grpSp>
        <p:nvGrpSpPr>
          <p:cNvPr id="57" name="组合 56"/>
          <p:cNvGrpSpPr/>
          <p:nvPr/>
        </p:nvGrpSpPr>
        <p:grpSpPr>
          <a:xfrm>
            <a:off x="8182963" y="3324264"/>
            <a:ext cx="616941" cy="1018701"/>
            <a:chOff x="8066088" y="2327276"/>
            <a:chExt cx="719137" cy="1187450"/>
          </a:xfrm>
          <a:solidFill>
            <a:srgbClr val="ADBCBE"/>
          </a:solidFill>
        </p:grpSpPr>
        <p:sp>
          <p:nvSpPr>
            <p:cNvPr id="58" name="Freeform 23"/>
            <p:cNvSpPr/>
            <p:nvPr/>
          </p:nvSpPr>
          <p:spPr bwMode="auto">
            <a:xfrm>
              <a:off x="8066088" y="23272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grpFill/>
            <a:ln w="19050" cap="flat">
              <a:solidFill>
                <a:schemeClr val="bg2"/>
              </a:solidFill>
              <a:prstDash val="solid"/>
              <a:miter lim="800000"/>
            </a:ln>
            <a:effectLst>
              <a:outerShdw blurRad="76200" dir="13500000" sy="23000" kx="1200000" algn="br" rotWithShape="0">
                <a:prstClr val="black">
                  <a:alpha val="20000"/>
                </a:prstClr>
              </a:outerShdw>
            </a:effectLst>
          </p:spPr>
          <p:txBody>
            <a:bodyPr vert="horz" wrap="square" lIns="91440" tIns="45720" rIns="91440" bIns="45720" numCol="1" anchor="t" anchorCtr="0" compatLnSpc="1"/>
            <a:lstStyle/>
            <a:p>
              <a:pPr algn="ctr"/>
              <a:endParaRPr lang="zh-CN" altLang="en-US" sz="1600" b="1">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9" name="矩形 58"/>
            <p:cNvSpPr/>
            <p:nvPr/>
          </p:nvSpPr>
          <p:spPr>
            <a:xfrm>
              <a:off x="8203398" y="2431982"/>
              <a:ext cx="474984" cy="609892"/>
            </a:xfrm>
            <a:prstGeom prst="rect">
              <a:avLst/>
            </a:prstGeom>
            <a:grpFill/>
          </p:spPr>
          <p:txBody>
            <a:bodyPr wrap="none">
              <a:spAutoFit/>
            </a:bodyPr>
            <a:lstStyle/>
            <a:p>
              <a:r>
                <a:rPr lang="en-US" altLang="zh-CN" sz="28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4</a:t>
              </a:r>
              <a:endParaRPr lang="zh-CN" altLang="en-US" sz="28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sp>
        <p:nvSpPr>
          <p:cNvPr id="43" name="TextBox 42"/>
          <p:cNvSpPr txBox="1"/>
          <p:nvPr/>
        </p:nvSpPr>
        <p:spPr>
          <a:xfrm>
            <a:off x="1259111" y="355159"/>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4.1 </a:t>
            </a:r>
            <a:r>
              <a:rPr lang="zh-CN" altLang="en-US"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研究目标</a:t>
            </a:r>
            <a:endParaRPr lang="zh-CN" altLang="en-US"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2" name="Freeform 5"/>
          <p:cNvSpPr>
            <a:spLocks noEditPoints="1"/>
          </p:cNvSpPr>
          <p:nvPr/>
        </p:nvSpPr>
        <p:spPr bwMode="auto">
          <a:xfrm>
            <a:off x="704485" y="311249"/>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50825" y="190501"/>
            <a:ext cx="11587480" cy="6354445"/>
          </a:xfrm>
          <a:prstGeom prst="rect">
            <a:avLst/>
          </a:prstGeom>
          <a:noFill/>
          <a:ln>
            <a:solidFill>
              <a:srgbClr val="91A5A7"/>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77825" y="317501"/>
            <a:ext cx="11587480" cy="6354445"/>
          </a:xfrm>
          <a:prstGeom prst="rect">
            <a:avLst/>
          </a:prstGeom>
          <a:noFill/>
          <a:ln>
            <a:solidFill>
              <a:srgbClr val="91A5A7"/>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34671" y="1816736"/>
            <a:ext cx="857885" cy="857885"/>
          </a:xfrm>
          <a:prstGeom prst="ellipse">
            <a:avLst/>
          </a:prstGeom>
          <a:solidFill>
            <a:srgbClr val="E9D1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0751821" y="1221741"/>
            <a:ext cx="1086485" cy="1086485"/>
          </a:xfrm>
          <a:prstGeom prst="ellipse">
            <a:avLst/>
          </a:prstGeom>
          <a:solidFill>
            <a:srgbClr val="E1D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rot="20880000" flipH="1">
            <a:off x="-447040" y="1440816"/>
            <a:ext cx="13097510" cy="1176655"/>
            <a:chOff x="-586" y="4212"/>
            <a:chExt cx="20626" cy="2558"/>
          </a:xfrm>
          <a:solidFill>
            <a:srgbClr val="B8D1C4"/>
          </a:solidFill>
        </p:grpSpPr>
        <p:sp>
          <p:nvSpPr>
            <p:cNvPr id="6" name="矩形 5"/>
            <p:cNvSpPr/>
            <p:nvPr/>
          </p:nvSpPr>
          <p:spPr>
            <a:xfrm rot="21240000">
              <a:off x="-586" y="5222"/>
              <a:ext cx="20626" cy="4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21240000" flipV="1">
              <a:off x="-369" y="6686"/>
              <a:ext cx="5200" cy="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21240000" flipV="1">
              <a:off x="-361" y="5889"/>
              <a:ext cx="2268" cy="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21240000" flipV="1">
              <a:off x="14306" y="4212"/>
              <a:ext cx="5200" cy="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21240000" flipV="1">
              <a:off x="17230" y="5013"/>
              <a:ext cx="2268" cy="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文本框 14"/>
          <p:cNvSpPr txBox="1"/>
          <p:nvPr/>
        </p:nvSpPr>
        <p:spPr>
          <a:xfrm>
            <a:off x="4411980" y="873126"/>
            <a:ext cx="3519170" cy="829945"/>
          </a:xfrm>
          <a:prstGeom prst="rect">
            <a:avLst/>
          </a:prstGeom>
          <a:noFill/>
        </p:spPr>
        <p:txBody>
          <a:bodyPr wrap="square" rtlCol="0">
            <a:spAutoFit/>
          </a:bodyPr>
          <a:lstStyle/>
          <a:p>
            <a:r>
              <a:rPr lang="zh-CN" altLang="en-US" sz="4000" b="1" dirty="0">
                <a:ln>
                  <a:solidFill>
                    <a:schemeClr val="bg1">
                      <a:lumMod val="95000"/>
                    </a:schemeClr>
                  </a:solidFill>
                </a:ln>
                <a:solidFill>
                  <a:schemeClr val="bg1"/>
                </a:solidFill>
                <a:latin typeface="优设好身体" panose="00020600040101010101" charset="-122"/>
                <a:ea typeface="优设好身体" panose="00020600040101010101" charset="-122"/>
                <a:cs typeface="优设好身体" panose="00020600040101010101" charset="-122"/>
              </a:rPr>
              <a:t>目 录</a:t>
            </a:r>
            <a:r>
              <a:rPr lang="en-US" altLang="zh-CN" sz="4800" b="1" dirty="0">
                <a:ln>
                  <a:solidFill>
                    <a:schemeClr val="bg1">
                      <a:lumMod val="95000"/>
                    </a:schemeClr>
                  </a:solidFill>
                </a:ln>
                <a:solidFill>
                  <a:schemeClr val="bg1"/>
                </a:solidFill>
                <a:latin typeface="宋体" panose="02010600030101010101" pitchFamily="2" charset="-122"/>
              </a:rPr>
              <a:t>/</a:t>
            </a:r>
            <a:r>
              <a:rPr lang="en-US" altLang="zh-CN" sz="3200" b="1" dirty="0">
                <a:ln>
                  <a:solidFill>
                    <a:schemeClr val="bg1">
                      <a:lumMod val="95000"/>
                    </a:schemeClr>
                  </a:solidFill>
                </a:ln>
                <a:solidFill>
                  <a:schemeClr val="bg1"/>
                </a:solidFill>
                <a:latin typeface="Calibri" panose="020F0502020204030204" pitchFamily="34" charset="0"/>
                <a:cs typeface="Calibri" panose="020F0502020204030204" pitchFamily="34" charset="0"/>
              </a:rPr>
              <a:t>Contents</a:t>
            </a:r>
            <a:endParaRPr lang="en-US" altLang="zh-CN" sz="3200" b="1" dirty="0">
              <a:ln>
                <a:solidFill>
                  <a:schemeClr val="bg1">
                    <a:lumMod val="95000"/>
                  </a:schemeClr>
                </a:solidFill>
              </a:ln>
              <a:solidFill>
                <a:schemeClr val="bg1"/>
              </a:solidFill>
              <a:latin typeface="Calibri" panose="020F0502020204030204" pitchFamily="34" charset="0"/>
              <a:cs typeface="Calibri" panose="020F0502020204030204" pitchFamily="34" charset="0"/>
            </a:endParaRPr>
          </a:p>
        </p:txBody>
      </p:sp>
      <p:grpSp>
        <p:nvGrpSpPr>
          <p:cNvPr id="26" name="组合 25"/>
          <p:cNvGrpSpPr/>
          <p:nvPr/>
        </p:nvGrpSpPr>
        <p:grpSpPr>
          <a:xfrm>
            <a:off x="2352041" y="3025775"/>
            <a:ext cx="639709" cy="627380"/>
            <a:chOff x="7894" y="2115"/>
            <a:chExt cx="1301" cy="1300"/>
          </a:xfrm>
        </p:grpSpPr>
        <p:sp>
          <p:nvSpPr>
            <p:cNvPr id="25" name="椭圆 24"/>
            <p:cNvSpPr/>
            <p:nvPr/>
          </p:nvSpPr>
          <p:spPr>
            <a:xfrm>
              <a:off x="7894" y="2115"/>
              <a:ext cx="1300" cy="1300"/>
            </a:xfrm>
            <a:prstGeom prst="ellipse">
              <a:avLst/>
            </a:prstGeom>
            <a:solidFill>
              <a:srgbClr val="ADB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ADBCBE"/>
                </a:solidFill>
              </a:endParaRPr>
            </a:p>
          </p:txBody>
        </p:sp>
        <p:sp>
          <p:nvSpPr>
            <p:cNvPr id="24" name="文本框 23"/>
            <p:cNvSpPr txBox="1"/>
            <p:nvPr/>
          </p:nvSpPr>
          <p:spPr>
            <a:xfrm>
              <a:off x="7945" y="2161"/>
              <a:ext cx="1250" cy="1209"/>
            </a:xfrm>
            <a:prstGeom prst="rect">
              <a:avLst/>
            </a:prstGeom>
            <a:noFill/>
            <a:ln>
              <a:noFill/>
            </a:ln>
          </p:spPr>
          <p:txBody>
            <a:bodyPr wrap="square" rtlCol="0">
              <a:spAutoFit/>
            </a:bodyPr>
            <a:lstStyle/>
            <a:p>
              <a:r>
                <a:rPr lang="en-US" altLang="zh-CN" sz="3200" b="1">
                  <a:solidFill>
                    <a:schemeClr val="bg1"/>
                  </a:solidFill>
                  <a:latin typeface="Calibri" panose="020F0502020204030204" pitchFamily="34" charset="0"/>
                  <a:cs typeface="Calibri" panose="020F0502020204030204" pitchFamily="34" charset="0"/>
                </a:rPr>
                <a:t>01</a:t>
              </a:r>
              <a:endParaRPr lang="en-US" altLang="zh-CN" sz="3200" b="1">
                <a:solidFill>
                  <a:schemeClr val="bg1"/>
                </a:solidFill>
                <a:latin typeface="Calibri" panose="020F0502020204030204" pitchFamily="34" charset="0"/>
                <a:cs typeface="Calibri" panose="020F0502020204030204" pitchFamily="34" charset="0"/>
              </a:endParaRPr>
            </a:p>
          </p:txBody>
        </p:sp>
      </p:grpSp>
      <p:sp>
        <p:nvSpPr>
          <p:cNvPr id="50" name="文本框 49"/>
          <p:cNvSpPr txBox="1"/>
          <p:nvPr/>
        </p:nvSpPr>
        <p:spPr>
          <a:xfrm>
            <a:off x="2998143" y="4305290"/>
            <a:ext cx="3059430" cy="707886"/>
          </a:xfrm>
          <a:prstGeom prst="rect">
            <a:avLst/>
          </a:prstGeom>
          <a:noFill/>
        </p:spPr>
        <p:txBody>
          <a:bodyPr wrap="square" rtlCol="0">
            <a:spAutoFit/>
          </a:bodyPr>
          <a:lstStyle/>
          <a:p>
            <a:pPr algn="ctr"/>
            <a:r>
              <a:rPr lang="zh-CN" altLang="en-US" sz="2400" dirty="0">
                <a:solidFill>
                  <a:srgbClr val="ADBCBE"/>
                </a:solidFill>
                <a:latin typeface="优设好身体" panose="00020600040101010101" charset="-122"/>
                <a:ea typeface="优设好身体" panose="00020600040101010101" charset="-122"/>
                <a:cs typeface="黑体" panose="02010609060101010101" charset="-122"/>
              </a:rPr>
              <a:t>关键技术和时间难点</a:t>
            </a:r>
            <a:endParaRPr lang="en-US" altLang="zh-CN" sz="2400" dirty="0">
              <a:solidFill>
                <a:srgbClr val="ADBCBE"/>
              </a:solidFill>
              <a:latin typeface="优设好身体" panose="00020600040101010101" charset="-122"/>
              <a:ea typeface="优设好身体" panose="00020600040101010101" charset="-122"/>
              <a:cs typeface="黑体" panose="02010609060101010101" charset="-122"/>
            </a:endParaRPr>
          </a:p>
          <a:p>
            <a:pPr algn="ctr"/>
            <a:r>
              <a:rPr lang="zh-CN" altLang="en-US" sz="1600" spc="100" dirty="0">
                <a:solidFill>
                  <a:srgbClr val="ADBCBE"/>
                </a:solidFill>
                <a:latin typeface="Calibri" panose="020F0502020204030204" pitchFamily="34" charset="0"/>
                <a:ea typeface="黑体" panose="02010609060101010101" charset="-122"/>
                <a:cs typeface="Calibri" panose="020F0502020204030204" pitchFamily="34" charset="0"/>
              </a:rPr>
              <a:t>Click to enter </a:t>
            </a:r>
            <a:r>
              <a:rPr lang="en-US" altLang="zh-CN" sz="1600" spc="100" dirty="0">
                <a:solidFill>
                  <a:srgbClr val="ADBCBE"/>
                </a:solidFill>
                <a:latin typeface="Calibri" panose="020F0502020204030204" pitchFamily="34" charset="0"/>
                <a:ea typeface="黑体" panose="02010609060101010101" charset="-122"/>
                <a:cs typeface="Calibri" panose="020F0502020204030204" pitchFamily="34" charset="0"/>
              </a:rPr>
              <a:t>the</a:t>
            </a:r>
            <a:r>
              <a:rPr lang="zh-CN" altLang="en-US" sz="1600" spc="100" dirty="0">
                <a:solidFill>
                  <a:srgbClr val="ADBCBE"/>
                </a:solidFill>
                <a:latin typeface="Calibri" panose="020F0502020204030204" pitchFamily="34" charset="0"/>
                <a:ea typeface="黑体" panose="02010609060101010101" charset="-122"/>
                <a:cs typeface="Calibri" panose="020F0502020204030204" pitchFamily="34" charset="0"/>
              </a:rPr>
              <a:t> title</a:t>
            </a:r>
            <a:endParaRPr lang="zh-CN" altLang="en-US" sz="1600" spc="100" dirty="0">
              <a:solidFill>
                <a:srgbClr val="ADBCBE"/>
              </a:solidFill>
              <a:latin typeface="Calibri" panose="020F0502020204030204" pitchFamily="34" charset="0"/>
              <a:ea typeface="黑体" panose="02010609060101010101" charset="-122"/>
              <a:cs typeface="Calibri" panose="020F0502020204030204" pitchFamily="34" charset="0"/>
            </a:endParaRPr>
          </a:p>
        </p:txBody>
      </p:sp>
      <p:sp>
        <p:nvSpPr>
          <p:cNvPr id="2" name="文本框 1"/>
          <p:cNvSpPr txBox="1"/>
          <p:nvPr/>
        </p:nvSpPr>
        <p:spPr>
          <a:xfrm>
            <a:off x="7441056" y="4259636"/>
            <a:ext cx="3059430" cy="707886"/>
          </a:xfrm>
          <a:prstGeom prst="rect">
            <a:avLst/>
          </a:prstGeom>
          <a:noFill/>
        </p:spPr>
        <p:txBody>
          <a:bodyPr wrap="square" rtlCol="0">
            <a:spAutoFit/>
          </a:bodyPr>
          <a:lstStyle/>
          <a:p>
            <a:pPr algn="ctr"/>
            <a:r>
              <a:rPr lang="zh-CN" altLang="en-US" sz="2400" dirty="0">
                <a:solidFill>
                  <a:srgbClr val="ADBCBE"/>
                </a:solidFill>
                <a:latin typeface="优设好身体" panose="00020600040101010101" charset="-122"/>
                <a:ea typeface="优设好身体" panose="00020600040101010101" charset="-122"/>
                <a:cs typeface="黑体" panose="02010609060101010101" charset="-122"/>
              </a:rPr>
              <a:t>研究成果与应用前景</a:t>
            </a:r>
            <a:r>
              <a:rPr lang="zh-CN" altLang="en-US" sz="1600" spc="100" dirty="0">
                <a:solidFill>
                  <a:srgbClr val="ADBCBE"/>
                </a:solidFill>
                <a:latin typeface="Calibri" panose="020F0502020204030204" pitchFamily="34" charset="0"/>
                <a:ea typeface="黑体" panose="02010609060101010101" charset="-122"/>
                <a:cs typeface="Calibri" panose="020F0502020204030204" pitchFamily="34" charset="0"/>
              </a:rPr>
              <a:t>Click to enter </a:t>
            </a:r>
            <a:r>
              <a:rPr lang="en-US" altLang="zh-CN" sz="1600" spc="100" dirty="0">
                <a:solidFill>
                  <a:srgbClr val="ADBCBE"/>
                </a:solidFill>
                <a:latin typeface="Calibri" panose="020F0502020204030204" pitchFamily="34" charset="0"/>
                <a:ea typeface="黑体" panose="02010609060101010101" charset="-122"/>
                <a:cs typeface="Calibri" panose="020F0502020204030204" pitchFamily="34" charset="0"/>
              </a:rPr>
              <a:t>the</a:t>
            </a:r>
            <a:r>
              <a:rPr lang="zh-CN" altLang="en-US" sz="1600" spc="100" dirty="0">
                <a:solidFill>
                  <a:srgbClr val="ADBCBE"/>
                </a:solidFill>
                <a:latin typeface="Calibri" panose="020F0502020204030204" pitchFamily="34" charset="0"/>
                <a:ea typeface="黑体" panose="02010609060101010101" charset="-122"/>
                <a:cs typeface="Calibri" panose="020F0502020204030204" pitchFamily="34" charset="0"/>
              </a:rPr>
              <a:t> title</a:t>
            </a:r>
            <a:endParaRPr lang="zh-CN" altLang="en-US" sz="1600" spc="100" dirty="0">
              <a:solidFill>
                <a:srgbClr val="ADBCBE"/>
              </a:solidFill>
              <a:latin typeface="Calibri" panose="020F0502020204030204" pitchFamily="34" charset="0"/>
              <a:ea typeface="黑体" panose="02010609060101010101" charset="-122"/>
              <a:cs typeface="Calibri" panose="020F0502020204030204" pitchFamily="34" charset="0"/>
            </a:endParaRPr>
          </a:p>
        </p:txBody>
      </p:sp>
      <p:sp>
        <p:nvSpPr>
          <p:cNvPr id="45" name="文本框 44"/>
          <p:cNvSpPr txBox="1"/>
          <p:nvPr/>
        </p:nvSpPr>
        <p:spPr>
          <a:xfrm>
            <a:off x="3168412" y="3026410"/>
            <a:ext cx="3059430" cy="707886"/>
          </a:xfrm>
          <a:prstGeom prst="rect">
            <a:avLst/>
          </a:prstGeom>
          <a:noFill/>
        </p:spPr>
        <p:txBody>
          <a:bodyPr wrap="square" rtlCol="0">
            <a:spAutoFit/>
          </a:bodyPr>
          <a:lstStyle/>
          <a:p>
            <a:r>
              <a:rPr lang="zh-CN" altLang="en-US" sz="2400" dirty="0">
                <a:solidFill>
                  <a:srgbClr val="ADBCBE"/>
                </a:solidFill>
                <a:latin typeface="优设好身体" panose="00020600040101010101" charset="-122"/>
                <a:ea typeface="优设好身体" panose="00020600040101010101" charset="-122"/>
                <a:cs typeface="黑体" panose="02010609060101010101" charset="-122"/>
              </a:rPr>
              <a:t>绪论</a:t>
            </a:r>
            <a:endParaRPr lang="en-US" altLang="zh-CN" sz="2400" dirty="0">
              <a:solidFill>
                <a:srgbClr val="ADBCBE"/>
              </a:solidFill>
              <a:latin typeface="优设好身体" panose="00020600040101010101" charset="-122"/>
              <a:ea typeface="优设好身体" panose="00020600040101010101" charset="-122"/>
              <a:cs typeface="黑体" panose="02010609060101010101" charset="-122"/>
            </a:endParaRPr>
          </a:p>
          <a:p>
            <a:r>
              <a:rPr lang="zh-CN" altLang="en-US" sz="1600" spc="100" dirty="0">
                <a:solidFill>
                  <a:srgbClr val="ADBCBE"/>
                </a:solidFill>
                <a:latin typeface="Calibri" panose="020F0502020204030204" pitchFamily="34" charset="0"/>
                <a:ea typeface="黑体" panose="02010609060101010101" charset="-122"/>
                <a:cs typeface="Calibri" panose="020F0502020204030204" pitchFamily="34" charset="0"/>
              </a:rPr>
              <a:t>Click to enter </a:t>
            </a:r>
            <a:r>
              <a:rPr lang="en-US" altLang="zh-CN" sz="1600" spc="100" dirty="0">
                <a:solidFill>
                  <a:srgbClr val="ADBCBE"/>
                </a:solidFill>
                <a:latin typeface="Calibri" panose="020F0502020204030204" pitchFamily="34" charset="0"/>
                <a:ea typeface="黑体" panose="02010609060101010101" charset="-122"/>
                <a:cs typeface="Calibri" panose="020F0502020204030204" pitchFamily="34" charset="0"/>
              </a:rPr>
              <a:t>the</a:t>
            </a:r>
            <a:r>
              <a:rPr lang="zh-CN" altLang="en-US" sz="1600" spc="100" dirty="0">
                <a:solidFill>
                  <a:srgbClr val="ADBCBE"/>
                </a:solidFill>
                <a:latin typeface="Calibri" panose="020F0502020204030204" pitchFamily="34" charset="0"/>
                <a:ea typeface="黑体" panose="02010609060101010101" charset="-122"/>
                <a:cs typeface="Calibri" panose="020F0502020204030204" pitchFamily="34" charset="0"/>
              </a:rPr>
              <a:t> title</a:t>
            </a:r>
            <a:endParaRPr lang="zh-CN" altLang="en-US" sz="1600" spc="100" dirty="0">
              <a:solidFill>
                <a:srgbClr val="ADBCBE"/>
              </a:solidFill>
              <a:latin typeface="Calibri" panose="020F0502020204030204" pitchFamily="34" charset="0"/>
              <a:ea typeface="黑体" panose="02010609060101010101" charset="-122"/>
              <a:cs typeface="Calibri" panose="020F0502020204030204" pitchFamily="34" charset="0"/>
            </a:endParaRPr>
          </a:p>
        </p:txBody>
      </p:sp>
      <p:sp>
        <p:nvSpPr>
          <p:cNvPr id="49" name="文本框 48"/>
          <p:cNvSpPr txBox="1"/>
          <p:nvPr/>
        </p:nvSpPr>
        <p:spPr>
          <a:xfrm>
            <a:off x="7249161" y="3014346"/>
            <a:ext cx="3059430" cy="707886"/>
          </a:xfrm>
          <a:prstGeom prst="rect">
            <a:avLst/>
          </a:prstGeom>
          <a:noFill/>
        </p:spPr>
        <p:txBody>
          <a:bodyPr wrap="square" rtlCol="0">
            <a:spAutoFit/>
          </a:bodyPr>
          <a:lstStyle/>
          <a:p>
            <a:pPr algn="ctr"/>
            <a:r>
              <a:rPr lang="zh-CN" altLang="en-US" sz="2400" dirty="0">
                <a:solidFill>
                  <a:srgbClr val="ADBCBE"/>
                </a:solidFill>
                <a:latin typeface="优设好身体" panose="00020600040101010101" charset="-122"/>
                <a:ea typeface="优设好身体" panose="00020600040101010101" charset="-122"/>
                <a:cs typeface="黑体" panose="02010609060101010101" charset="-122"/>
              </a:rPr>
              <a:t>研究思路与方法</a:t>
            </a:r>
            <a:endParaRPr lang="en-US" altLang="zh-CN" sz="2400" dirty="0">
              <a:solidFill>
                <a:srgbClr val="ADBCBE"/>
              </a:solidFill>
              <a:latin typeface="优设好身体" panose="00020600040101010101" charset="-122"/>
              <a:ea typeface="优设好身体" panose="00020600040101010101" charset="-122"/>
              <a:cs typeface="黑体" panose="02010609060101010101" charset="-122"/>
            </a:endParaRPr>
          </a:p>
          <a:p>
            <a:pPr algn="ctr"/>
            <a:r>
              <a:rPr lang="zh-CN" altLang="en-US" sz="1600" spc="100" dirty="0">
                <a:solidFill>
                  <a:srgbClr val="ADBCBE"/>
                </a:solidFill>
                <a:latin typeface="Calibri" panose="020F0502020204030204" pitchFamily="34" charset="0"/>
                <a:ea typeface="黑体" panose="02010609060101010101" charset="-122"/>
                <a:cs typeface="Calibri" panose="020F0502020204030204" pitchFamily="34" charset="0"/>
              </a:rPr>
              <a:t>Click to enter </a:t>
            </a:r>
            <a:r>
              <a:rPr lang="en-US" altLang="zh-CN" sz="1600" spc="100" dirty="0">
                <a:solidFill>
                  <a:srgbClr val="ADBCBE"/>
                </a:solidFill>
                <a:latin typeface="Calibri" panose="020F0502020204030204" pitchFamily="34" charset="0"/>
                <a:ea typeface="黑体" panose="02010609060101010101" charset="-122"/>
                <a:cs typeface="Calibri" panose="020F0502020204030204" pitchFamily="34" charset="0"/>
              </a:rPr>
              <a:t>the</a:t>
            </a:r>
            <a:r>
              <a:rPr lang="zh-CN" altLang="en-US" sz="1600" spc="100" dirty="0">
                <a:solidFill>
                  <a:srgbClr val="ADBCBE"/>
                </a:solidFill>
                <a:latin typeface="Calibri" panose="020F0502020204030204" pitchFamily="34" charset="0"/>
                <a:ea typeface="黑体" panose="02010609060101010101" charset="-122"/>
                <a:cs typeface="Calibri" panose="020F0502020204030204" pitchFamily="34" charset="0"/>
              </a:rPr>
              <a:t> title</a:t>
            </a:r>
            <a:endParaRPr lang="zh-CN" altLang="en-US" sz="1600" spc="100" dirty="0">
              <a:solidFill>
                <a:srgbClr val="ADBCBE"/>
              </a:solidFill>
              <a:latin typeface="Calibri" panose="020F0502020204030204" pitchFamily="34" charset="0"/>
              <a:ea typeface="黑体" panose="02010609060101010101" charset="-122"/>
              <a:cs typeface="Calibri" panose="020F0502020204030204" pitchFamily="34" charset="0"/>
            </a:endParaRPr>
          </a:p>
        </p:txBody>
      </p:sp>
      <p:grpSp>
        <p:nvGrpSpPr>
          <p:cNvPr id="3" name="组合 2"/>
          <p:cNvGrpSpPr/>
          <p:nvPr/>
        </p:nvGrpSpPr>
        <p:grpSpPr>
          <a:xfrm>
            <a:off x="6749415" y="3026410"/>
            <a:ext cx="639710" cy="627380"/>
            <a:chOff x="7894" y="2115"/>
            <a:chExt cx="1301" cy="1300"/>
          </a:xfrm>
        </p:grpSpPr>
        <p:sp>
          <p:nvSpPr>
            <p:cNvPr id="19" name="椭圆 18"/>
            <p:cNvSpPr/>
            <p:nvPr/>
          </p:nvSpPr>
          <p:spPr>
            <a:xfrm>
              <a:off x="7894" y="2115"/>
              <a:ext cx="1300" cy="1300"/>
            </a:xfrm>
            <a:prstGeom prst="ellipse">
              <a:avLst/>
            </a:prstGeom>
            <a:solidFill>
              <a:srgbClr val="ADB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6B9C6"/>
                </a:solidFill>
              </a:endParaRPr>
            </a:p>
          </p:txBody>
        </p:sp>
        <p:sp>
          <p:nvSpPr>
            <p:cNvPr id="20" name="文本框 19"/>
            <p:cNvSpPr txBox="1"/>
            <p:nvPr/>
          </p:nvSpPr>
          <p:spPr>
            <a:xfrm>
              <a:off x="7945" y="2161"/>
              <a:ext cx="1250" cy="1209"/>
            </a:xfrm>
            <a:prstGeom prst="rect">
              <a:avLst/>
            </a:prstGeom>
            <a:noFill/>
            <a:ln>
              <a:noFill/>
            </a:ln>
          </p:spPr>
          <p:txBody>
            <a:bodyPr wrap="square" rtlCol="0">
              <a:spAutoFit/>
            </a:bodyPr>
            <a:lstStyle/>
            <a:p>
              <a:r>
                <a:rPr lang="en-US" altLang="zh-CN" sz="3200" b="1">
                  <a:solidFill>
                    <a:schemeClr val="bg1"/>
                  </a:solidFill>
                  <a:latin typeface="Calibri" panose="020F0502020204030204" pitchFamily="34" charset="0"/>
                  <a:cs typeface="Calibri" panose="020F0502020204030204" pitchFamily="34" charset="0"/>
                </a:rPr>
                <a:t>02</a:t>
              </a:r>
              <a:endParaRPr lang="en-US" altLang="zh-CN" sz="3200" b="1">
                <a:solidFill>
                  <a:schemeClr val="bg1"/>
                </a:solidFill>
                <a:latin typeface="Calibri" panose="020F0502020204030204" pitchFamily="34" charset="0"/>
                <a:cs typeface="Calibri" panose="020F0502020204030204" pitchFamily="34" charset="0"/>
              </a:endParaRPr>
            </a:p>
          </p:txBody>
        </p:sp>
      </p:grpSp>
      <p:grpSp>
        <p:nvGrpSpPr>
          <p:cNvPr id="27" name="组合 26"/>
          <p:cNvGrpSpPr/>
          <p:nvPr/>
        </p:nvGrpSpPr>
        <p:grpSpPr>
          <a:xfrm>
            <a:off x="2346325" y="4250994"/>
            <a:ext cx="645118" cy="627380"/>
            <a:chOff x="7894" y="2115"/>
            <a:chExt cx="1312" cy="1300"/>
          </a:xfrm>
        </p:grpSpPr>
        <p:sp>
          <p:nvSpPr>
            <p:cNvPr id="28" name="椭圆 27"/>
            <p:cNvSpPr/>
            <p:nvPr/>
          </p:nvSpPr>
          <p:spPr>
            <a:xfrm>
              <a:off x="7894" y="2115"/>
              <a:ext cx="1300" cy="1300"/>
            </a:xfrm>
            <a:prstGeom prst="ellipse">
              <a:avLst/>
            </a:prstGeom>
            <a:solidFill>
              <a:srgbClr val="ADB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6B9C6"/>
                </a:solidFill>
              </a:endParaRPr>
            </a:p>
          </p:txBody>
        </p:sp>
        <p:sp>
          <p:nvSpPr>
            <p:cNvPr id="29" name="文本框 28"/>
            <p:cNvSpPr txBox="1"/>
            <p:nvPr/>
          </p:nvSpPr>
          <p:spPr>
            <a:xfrm>
              <a:off x="7956" y="2115"/>
              <a:ext cx="1250" cy="1209"/>
            </a:xfrm>
            <a:prstGeom prst="rect">
              <a:avLst/>
            </a:prstGeom>
            <a:noFill/>
            <a:ln>
              <a:noFill/>
            </a:ln>
          </p:spPr>
          <p:txBody>
            <a:bodyPr wrap="square" rtlCol="0">
              <a:spAutoFit/>
            </a:bodyPr>
            <a:lstStyle/>
            <a:p>
              <a:r>
                <a:rPr lang="en-US" altLang="zh-CN" sz="3200" b="1" dirty="0">
                  <a:solidFill>
                    <a:schemeClr val="bg1"/>
                  </a:solidFill>
                  <a:latin typeface="Calibri" panose="020F0502020204030204" pitchFamily="34" charset="0"/>
                  <a:cs typeface="Calibri" panose="020F0502020204030204" pitchFamily="34" charset="0"/>
                </a:rPr>
                <a:t>03</a:t>
              </a:r>
              <a:endParaRPr lang="en-US" altLang="zh-CN" sz="3200" b="1" dirty="0">
                <a:solidFill>
                  <a:schemeClr val="bg1"/>
                </a:solidFill>
                <a:latin typeface="Calibri" panose="020F0502020204030204" pitchFamily="34" charset="0"/>
                <a:cs typeface="Calibri" panose="020F0502020204030204" pitchFamily="34" charset="0"/>
              </a:endParaRPr>
            </a:p>
          </p:txBody>
        </p:sp>
      </p:grpSp>
      <p:grpSp>
        <p:nvGrpSpPr>
          <p:cNvPr id="30" name="组合 29"/>
          <p:cNvGrpSpPr/>
          <p:nvPr/>
        </p:nvGrpSpPr>
        <p:grpSpPr>
          <a:xfrm>
            <a:off x="6718935" y="4250994"/>
            <a:ext cx="639218" cy="627380"/>
            <a:chOff x="7894" y="2115"/>
            <a:chExt cx="1300" cy="1300"/>
          </a:xfrm>
        </p:grpSpPr>
        <p:sp>
          <p:nvSpPr>
            <p:cNvPr id="31" name="椭圆 30"/>
            <p:cNvSpPr/>
            <p:nvPr/>
          </p:nvSpPr>
          <p:spPr>
            <a:xfrm>
              <a:off x="7894" y="2115"/>
              <a:ext cx="1300" cy="1300"/>
            </a:xfrm>
            <a:prstGeom prst="ellipse">
              <a:avLst/>
            </a:prstGeom>
            <a:solidFill>
              <a:srgbClr val="ADB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6B9C6"/>
                </a:solidFill>
              </a:endParaRPr>
            </a:p>
          </p:txBody>
        </p:sp>
        <p:sp>
          <p:nvSpPr>
            <p:cNvPr id="32" name="文本框 31"/>
            <p:cNvSpPr txBox="1"/>
            <p:nvPr/>
          </p:nvSpPr>
          <p:spPr>
            <a:xfrm>
              <a:off x="7919" y="2161"/>
              <a:ext cx="1250" cy="1209"/>
            </a:xfrm>
            <a:prstGeom prst="rect">
              <a:avLst/>
            </a:prstGeom>
            <a:noFill/>
            <a:ln>
              <a:noFill/>
            </a:ln>
          </p:spPr>
          <p:txBody>
            <a:bodyPr wrap="square" rtlCol="0">
              <a:spAutoFit/>
            </a:bodyPr>
            <a:lstStyle/>
            <a:p>
              <a:r>
                <a:rPr lang="en-US" altLang="zh-CN" sz="3200" b="1">
                  <a:solidFill>
                    <a:schemeClr val="bg1"/>
                  </a:solidFill>
                  <a:latin typeface="Calibri" panose="020F0502020204030204" pitchFamily="34" charset="0"/>
                  <a:cs typeface="Calibri" panose="020F0502020204030204" pitchFamily="34" charset="0"/>
                </a:rPr>
                <a:t>04</a:t>
              </a:r>
              <a:endParaRPr lang="en-US" altLang="zh-CN" sz="3200" b="1">
                <a:solidFill>
                  <a:schemeClr val="bg1"/>
                </a:solidFill>
                <a:latin typeface="Calibri" panose="020F0502020204030204" pitchFamily="34" charset="0"/>
                <a:cs typeface="Calibri" panose="020F0502020204030204" pitchFamily="34" charset="0"/>
              </a:endParaRPr>
            </a:p>
          </p:txBody>
        </p:sp>
      </p:grpSp>
      <p:sp>
        <p:nvSpPr>
          <p:cNvPr id="33" name="文本框 32"/>
          <p:cNvSpPr txBox="1"/>
          <p:nvPr/>
        </p:nvSpPr>
        <p:spPr>
          <a:xfrm>
            <a:off x="2985543" y="5519469"/>
            <a:ext cx="3059430" cy="707886"/>
          </a:xfrm>
          <a:prstGeom prst="rect">
            <a:avLst/>
          </a:prstGeom>
          <a:noFill/>
        </p:spPr>
        <p:txBody>
          <a:bodyPr wrap="square" rtlCol="0">
            <a:spAutoFit/>
          </a:bodyPr>
          <a:lstStyle/>
          <a:p>
            <a:pPr algn="ctr"/>
            <a:r>
              <a:rPr lang="zh-CN" altLang="en-US" sz="2400" dirty="0">
                <a:solidFill>
                  <a:srgbClr val="ADBCBE"/>
                </a:solidFill>
                <a:latin typeface="优设好身体" panose="00020600040101010101" charset="-122"/>
                <a:ea typeface="优设好身体" panose="00020600040101010101" charset="-122"/>
                <a:cs typeface="黑体" panose="02010609060101010101" charset="-122"/>
              </a:rPr>
              <a:t>相关建议与论文结论</a:t>
            </a:r>
            <a:r>
              <a:rPr lang="zh-CN" altLang="en-US" sz="1600" spc="100" dirty="0">
                <a:solidFill>
                  <a:srgbClr val="ADBCBE"/>
                </a:solidFill>
                <a:latin typeface="Calibri" panose="020F0502020204030204" pitchFamily="34" charset="0"/>
                <a:ea typeface="黑体" panose="02010609060101010101" charset="-122"/>
                <a:cs typeface="Calibri" panose="020F0502020204030204" pitchFamily="34" charset="0"/>
              </a:rPr>
              <a:t>Click to enter </a:t>
            </a:r>
            <a:r>
              <a:rPr lang="en-US" altLang="zh-CN" sz="1600" spc="100" dirty="0">
                <a:solidFill>
                  <a:srgbClr val="ADBCBE"/>
                </a:solidFill>
                <a:latin typeface="Calibri" panose="020F0502020204030204" pitchFamily="34" charset="0"/>
                <a:ea typeface="黑体" panose="02010609060101010101" charset="-122"/>
                <a:cs typeface="Calibri" panose="020F0502020204030204" pitchFamily="34" charset="0"/>
              </a:rPr>
              <a:t>the</a:t>
            </a:r>
            <a:r>
              <a:rPr lang="zh-CN" altLang="en-US" sz="1600" spc="100" dirty="0">
                <a:solidFill>
                  <a:srgbClr val="ADBCBE"/>
                </a:solidFill>
                <a:latin typeface="Calibri" panose="020F0502020204030204" pitchFamily="34" charset="0"/>
                <a:ea typeface="黑体" panose="02010609060101010101" charset="-122"/>
                <a:cs typeface="Calibri" panose="020F0502020204030204" pitchFamily="34" charset="0"/>
              </a:rPr>
              <a:t> title</a:t>
            </a:r>
            <a:endParaRPr lang="zh-CN" altLang="en-US" sz="1600" spc="100" dirty="0">
              <a:solidFill>
                <a:srgbClr val="ADBCBE"/>
              </a:solidFill>
              <a:latin typeface="Calibri" panose="020F0502020204030204" pitchFamily="34" charset="0"/>
              <a:ea typeface="黑体" panose="02010609060101010101" charset="-122"/>
              <a:cs typeface="Calibri" panose="020F0502020204030204" pitchFamily="34" charset="0"/>
            </a:endParaRPr>
          </a:p>
        </p:txBody>
      </p:sp>
      <p:grpSp>
        <p:nvGrpSpPr>
          <p:cNvPr id="34" name="组合 33"/>
          <p:cNvGrpSpPr/>
          <p:nvPr/>
        </p:nvGrpSpPr>
        <p:grpSpPr>
          <a:xfrm>
            <a:off x="2333725" y="5465173"/>
            <a:ext cx="645118" cy="627380"/>
            <a:chOff x="7894" y="2115"/>
            <a:chExt cx="1312" cy="1300"/>
          </a:xfrm>
        </p:grpSpPr>
        <p:sp>
          <p:nvSpPr>
            <p:cNvPr id="35" name="椭圆 34"/>
            <p:cNvSpPr/>
            <p:nvPr/>
          </p:nvSpPr>
          <p:spPr>
            <a:xfrm>
              <a:off x="7894" y="2115"/>
              <a:ext cx="1300" cy="1300"/>
            </a:xfrm>
            <a:prstGeom prst="ellipse">
              <a:avLst/>
            </a:prstGeom>
            <a:solidFill>
              <a:srgbClr val="ADB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6B9C6"/>
                </a:solidFill>
              </a:endParaRPr>
            </a:p>
          </p:txBody>
        </p:sp>
        <p:sp>
          <p:nvSpPr>
            <p:cNvPr id="36" name="文本框 35"/>
            <p:cNvSpPr txBox="1"/>
            <p:nvPr/>
          </p:nvSpPr>
          <p:spPr>
            <a:xfrm>
              <a:off x="7956" y="2115"/>
              <a:ext cx="1250" cy="1209"/>
            </a:xfrm>
            <a:prstGeom prst="rect">
              <a:avLst/>
            </a:prstGeom>
            <a:noFill/>
            <a:ln>
              <a:noFill/>
            </a:ln>
          </p:spPr>
          <p:txBody>
            <a:bodyPr wrap="square" rtlCol="0">
              <a:spAutoFit/>
            </a:bodyPr>
            <a:lstStyle/>
            <a:p>
              <a:r>
                <a:rPr lang="en-US" altLang="zh-CN" sz="3200" b="1" dirty="0">
                  <a:solidFill>
                    <a:schemeClr val="bg1"/>
                  </a:solidFill>
                  <a:latin typeface="Calibri" panose="020F0502020204030204" pitchFamily="34" charset="0"/>
                  <a:cs typeface="Calibri" panose="020F0502020204030204" pitchFamily="34" charset="0"/>
                </a:rPr>
                <a:t>05</a:t>
              </a:r>
              <a:endParaRPr lang="en-US" altLang="zh-CN" sz="3200" b="1" dirty="0">
                <a:solidFill>
                  <a:schemeClr val="bg1"/>
                </a:solidFill>
                <a:latin typeface="Calibri" panose="020F0502020204030204" pitchFamily="34" charset="0"/>
                <a:cs typeface="Calibri" panose="020F0502020204030204" pitchFamily="34" charset="0"/>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42"/>
          <p:cNvSpPr txBox="1"/>
          <p:nvPr/>
        </p:nvSpPr>
        <p:spPr>
          <a:xfrm>
            <a:off x="1259111" y="355159"/>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4.2 </a:t>
            </a:r>
            <a:r>
              <a:rPr lang="zh-CN" altLang="en-US"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成果形式</a:t>
            </a:r>
            <a:endParaRPr lang="zh-CN" altLang="en-US"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1" name="Freeform 5"/>
          <p:cNvSpPr>
            <a:spLocks noEditPoints="1"/>
          </p:cNvSpPr>
          <p:nvPr/>
        </p:nvSpPr>
        <p:spPr bwMode="auto">
          <a:xfrm>
            <a:off x="704485" y="311249"/>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4" name="Oval 6"/>
          <p:cNvSpPr>
            <a:spLocks noChangeArrowheads="1"/>
          </p:cNvSpPr>
          <p:nvPr/>
        </p:nvSpPr>
        <p:spPr bwMode="auto">
          <a:xfrm flipH="1">
            <a:off x="985428" y="2586611"/>
            <a:ext cx="1907896" cy="1906222"/>
          </a:xfrm>
          <a:prstGeom prst="ellipse">
            <a:avLst/>
          </a:prstGeom>
          <a:solidFill>
            <a:schemeClr val="bg2">
              <a:lumMod val="20000"/>
              <a:lumOff val="80000"/>
            </a:schemeClr>
          </a:solidFill>
          <a:ln>
            <a:noFill/>
          </a:ln>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5" name="Freeform 7"/>
          <p:cNvSpPr/>
          <p:nvPr/>
        </p:nvSpPr>
        <p:spPr bwMode="auto">
          <a:xfrm flipH="1">
            <a:off x="3755477" y="1462478"/>
            <a:ext cx="1292225" cy="4079875"/>
          </a:xfrm>
          <a:custGeom>
            <a:avLst/>
            <a:gdLst>
              <a:gd name="T0" fmla="*/ 1750 w 1750"/>
              <a:gd name="T1" fmla="*/ 272 h 5527"/>
              <a:gd name="T2" fmla="*/ 314 w 1750"/>
              <a:gd name="T3" fmla="*/ 2778 h 5527"/>
              <a:gd name="T4" fmla="*/ 1699 w 1750"/>
              <a:gd name="T5" fmla="*/ 5254 h 5527"/>
              <a:gd name="T6" fmla="*/ 1542 w 1750"/>
              <a:gd name="T7" fmla="*/ 5527 h 5527"/>
              <a:gd name="T8" fmla="*/ 0 w 1750"/>
              <a:gd name="T9" fmla="*/ 2778 h 5527"/>
              <a:gd name="T10" fmla="*/ 1593 w 1750"/>
              <a:gd name="T11" fmla="*/ 0 h 5527"/>
              <a:gd name="T12" fmla="*/ 1750 w 1750"/>
              <a:gd name="T13" fmla="*/ 272 h 5527"/>
            </a:gdLst>
            <a:ahLst/>
            <a:cxnLst>
              <a:cxn ang="0">
                <a:pos x="T0" y="T1"/>
              </a:cxn>
              <a:cxn ang="0">
                <a:pos x="T2" y="T3"/>
              </a:cxn>
              <a:cxn ang="0">
                <a:pos x="T4" y="T5"/>
              </a:cxn>
              <a:cxn ang="0">
                <a:pos x="T6" y="T7"/>
              </a:cxn>
              <a:cxn ang="0">
                <a:pos x="T8" y="T9"/>
              </a:cxn>
              <a:cxn ang="0">
                <a:pos x="T10" y="T11"/>
              </a:cxn>
              <a:cxn ang="0">
                <a:pos x="T12" y="T13"/>
              </a:cxn>
            </a:cxnLst>
            <a:rect l="0" t="0" r="r" b="b"/>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6" name="Oval 8"/>
          <p:cNvSpPr>
            <a:spLocks noChangeArrowheads="1"/>
          </p:cNvSpPr>
          <p:nvPr/>
        </p:nvSpPr>
        <p:spPr bwMode="auto">
          <a:xfrm flipH="1">
            <a:off x="3428452" y="1024328"/>
            <a:ext cx="1219200" cy="1220788"/>
          </a:xfrm>
          <a:prstGeom prst="ellipse">
            <a:avLst/>
          </a:prstGeom>
          <a:solidFill>
            <a:srgbClr val="E9D1C9"/>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7" name="Oval 9"/>
          <p:cNvSpPr>
            <a:spLocks noChangeArrowheads="1"/>
          </p:cNvSpPr>
          <p:nvPr/>
        </p:nvSpPr>
        <p:spPr bwMode="auto">
          <a:xfrm flipH="1">
            <a:off x="4303164" y="2883291"/>
            <a:ext cx="1220788" cy="1219200"/>
          </a:xfrm>
          <a:prstGeom prst="ellipse">
            <a:avLst/>
          </a:prstGeom>
          <a:solidFill>
            <a:srgbClr val="E9D1C9"/>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8" name="Oval 10"/>
          <p:cNvSpPr>
            <a:spLocks noChangeArrowheads="1"/>
          </p:cNvSpPr>
          <p:nvPr/>
        </p:nvSpPr>
        <p:spPr bwMode="auto">
          <a:xfrm flipH="1">
            <a:off x="3303039" y="4685103"/>
            <a:ext cx="1220788" cy="1219200"/>
          </a:xfrm>
          <a:prstGeom prst="ellipse">
            <a:avLst/>
          </a:prstGeom>
          <a:solidFill>
            <a:srgbClr val="E9D1C9"/>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9" name="Line 11"/>
          <p:cNvSpPr>
            <a:spLocks noChangeShapeType="1"/>
          </p:cNvSpPr>
          <p:nvPr/>
        </p:nvSpPr>
        <p:spPr bwMode="auto">
          <a:xfrm flipH="1">
            <a:off x="2658672" y="2106529"/>
            <a:ext cx="873456" cy="641446"/>
          </a:xfrm>
          <a:prstGeom prst="line">
            <a:avLst/>
          </a:prstGeom>
          <a:noFill/>
          <a:ln w="12700" cap="flat">
            <a:solidFill>
              <a:srgbClr val="2E2C2C"/>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0" name="Line 13"/>
          <p:cNvSpPr>
            <a:spLocks noChangeShapeType="1"/>
          </p:cNvSpPr>
          <p:nvPr/>
        </p:nvSpPr>
        <p:spPr bwMode="auto">
          <a:xfrm flipH="1">
            <a:off x="3009352" y="3475428"/>
            <a:ext cx="1164222" cy="0"/>
          </a:xfrm>
          <a:prstGeom prst="line">
            <a:avLst/>
          </a:prstGeom>
          <a:noFill/>
          <a:ln w="12700" cap="flat">
            <a:solidFill>
              <a:srgbClr val="2E2C2C"/>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1" name="Oval 14"/>
          <p:cNvSpPr>
            <a:spLocks noChangeArrowheads="1"/>
          </p:cNvSpPr>
          <p:nvPr/>
        </p:nvSpPr>
        <p:spPr bwMode="auto">
          <a:xfrm flipH="1">
            <a:off x="1126577" y="2726128"/>
            <a:ext cx="1625600" cy="1625600"/>
          </a:xfrm>
          <a:prstGeom prst="ellipse">
            <a:avLst/>
          </a:prstGeom>
          <a:solidFill>
            <a:srgbClr val="ADBCBE"/>
          </a:solidFill>
          <a:ln w="571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2" name="TextBox 11"/>
          <p:cNvSpPr txBox="1"/>
          <p:nvPr/>
        </p:nvSpPr>
        <p:spPr>
          <a:xfrm flipH="1">
            <a:off x="3601193" y="1219223"/>
            <a:ext cx="873718" cy="830997"/>
          </a:xfrm>
          <a:prstGeom prst="rect">
            <a:avLst/>
          </a:prstGeom>
          <a:noFill/>
        </p:spPr>
        <p:txBody>
          <a:bodyPr wrap="square" rtlCol="0">
            <a:spAutoFit/>
          </a:bodyPr>
          <a:lstStyle/>
          <a:p>
            <a:pPr algn="ctr"/>
            <a:r>
              <a:rPr lang="zh-CN" altLang="en-US" sz="24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设计论文</a:t>
            </a:r>
            <a:endParaRPr lang="en-US" altLang="zh-CN" sz="24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3" name="TextBox 12"/>
          <p:cNvSpPr txBox="1"/>
          <p:nvPr/>
        </p:nvSpPr>
        <p:spPr>
          <a:xfrm flipH="1">
            <a:off x="4480914" y="3086916"/>
            <a:ext cx="873718" cy="830997"/>
          </a:xfrm>
          <a:prstGeom prst="rect">
            <a:avLst/>
          </a:prstGeom>
          <a:noFill/>
        </p:spPr>
        <p:txBody>
          <a:bodyPr wrap="square" rtlCol="0">
            <a:spAutoFit/>
          </a:bodyPr>
          <a:lstStyle/>
          <a:p>
            <a:pPr algn="ctr"/>
            <a:r>
              <a:rPr lang="zh-CN" altLang="en-US" sz="24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工程样机</a:t>
            </a:r>
            <a:endParaRPr lang="en-US" altLang="zh-CN" sz="24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4" name="TextBox 13"/>
          <p:cNvSpPr txBox="1"/>
          <p:nvPr/>
        </p:nvSpPr>
        <p:spPr>
          <a:xfrm flipH="1">
            <a:off x="3476574" y="4879204"/>
            <a:ext cx="873718" cy="830997"/>
          </a:xfrm>
          <a:prstGeom prst="rect">
            <a:avLst/>
          </a:prstGeom>
          <a:noFill/>
        </p:spPr>
        <p:txBody>
          <a:bodyPr wrap="square" rtlCol="0">
            <a:spAutoFit/>
          </a:bodyPr>
          <a:lstStyle/>
          <a:p>
            <a:pPr algn="ctr"/>
            <a:r>
              <a:rPr lang="zh-CN" altLang="en-US" sz="24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设计报告</a:t>
            </a:r>
            <a:endParaRPr lang="en-US" altLang="zh-CN" sz="24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5" name="TextBox 14"/>
          <p:cNvSpPr txBox="1"/>
          <p:nvPr/>
        </p:nvSpPr>
        <p:spPr>
          <a:xfrm flipH="1">
            <a:off x="1422139" y="2985018"/>
            <a:ext cx="1045036" cy="1077218"/>
          </a:xfrm>
          <a:prstGeom prst="rect">
            <a:avLst/>
          </a:prstGeom>
          <a:noFill/>
        </p:spPr>
        <p:txBody>
          <a:bodyPr wrap="square" rtlCol="0">
            <a:spAutoFit/>
          </a:bodyPr>
          <a:lstStyle/>
          <a:p>
            <a:pPr algn="ctr"/>
            <a:r>
              <a:rPr lang="zh-CN" altLang="en-US" sz="3200" b="1"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研究成果</a:t>
            </a:r>
            <a:endParaRPr lang="en-US" altLang="zh-CN" sz="3200" b="1"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6" name="TextBox 15"/>
          <p:cNvSpPr txBox="1"/>
          <p:nvPr/>
        </p:nvSpPr>
        <p:spPr>
          <a:xfrm flipH="1">
            <a:off x="4679747" y="1139312"/>
            <a:ext cx="5955137" cy="646331"/>
          </a:xfrm>
          <a:prstGeom prst="rect">
            <a:avLst/>
          </a:prstGeom>
          <a:noFill/>
        </p:spPr>
        <p:txBody>
          <a:bodyPr wrap="square" rtlCol="0">
            <a:spAutoFit/>
          </a:bodyPr>
          <a:lstStyle/>
          <a:p>
            <a:pPr algn="just"/>
            <a:r>
              <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完成论文的设计工作完成论文的设计工作完成论文的设计工作完成论文的设计工作完成论文的设计工作</a:t>
            </a:r>
            <a:endPar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7" name="TextBox 16"/>
          <p:cNvSpPr txBox="1"/>
          <p:nvPr/>
        </p:nvSpPr>
        <p:spPr>
          <a:xfrm flipH="1">
            <a:off x="5580500" y="3185779"/>
            <a:ext cx="5235987" cy="923330"/>
          </a:xfrm>
          <a:prstGeom prst="rect">
            <a:avLst/>
          </a:prstGeom>
          <a:noFill/>
        </p:spPr>
        <p:txBody>
          <a:bodyPr wrap="square" rtlCol="0">
            <a:spAutoFit/>
          </a:bodyPr>
          <a:lstStyle/>
          <a:p>
            <a:pPr algn="just"/>
            <a:r>
              <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试制出测试样机试制出测试样机试制出测试样机试制出测试样机试制出测试样机试制出测试样机试制出测试样机</a:t>
            </a:r>
            <a:endPar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8" name="TextBox 17"/>
          <p:cNvSpPr txBox="1"/>
          <p:nvPr/>
        </p:nvSpPr>
        <p:spPr>
          <a:xfrm flipH="1">
            <a:off x="4570565" y="5020085"/>
            <a:ext cx="6064318" cy="646331"/>
          </a:xfrm>
          <a:prstGeom prst="rect">
            <a:avLst/>
          </a:prstGeom>
          <a:noFill/>
        </p:spPr>
        <p:txBody>
          <a:bodyPr wrap="square" rtlCol="0">
            <a:spAutoFit/>
          </a:bodyPr>
          <a:lstStyle/>
          <a:p>
            <a:pPr algn="just"/>
            <a:r>
              <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制作出设计报告制作出设计报告制作出设计报告制作出设计报告制作出设计报告制作出设计报告</a:t>
            </a:r>
            <a:endPar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9" name="Line 11"/>
          <p:cNvSpPr>
            <a:spLocks noChangeShapeType="1"/>
          </p:cNvSpPr>
          <p:nvPr/>
        </p:nvSpPr>
        <p:spPr bwMode="auto">
          <a:xfrm flipH="1" flipV="1">
            <a:off x="2645025" y="4303819"/>
            <a:ext cx="723331" cy="586853"/>
          </a:xfrm>
          <a:prstGeom prst="line">
            <a:avLst/>
          </a:prstGeom>
          <a:noFill/>
          <a:ln w="12700" cap="flat">
            <a:solidFill>
              <a:srgbClr val="2E2C2C"/>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713503" y="5141103"/>
            <a:ext cx="5588000" cy="611188"/>
          </a:xfrm>
          <a:prstGeom prst="rect">
            <a:avLst/>
          </a:prstGeom>
          <a:solidFill>
            <a:srgbClr val="E9D1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2" name="矩形 21"/>
          <p:cNvSpPr/>
          <p:nvPr/>
        </p:nvSpPr>
        <p:spPr>
          <a:xfrm>
            <a:off x="1429465" y="4280678"/>
            <a:ext cx="4175125" cy="612775"/>
          </a:xfrm>
          <a:prstGeom prst="rect">
            <a:avLst/>
          </a:prstGeom>
          <a:solidFill>
            <a:srgbClr val="E9D1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3" name="矩形 22"/>
          <p:cNvSpPr/>
          <p:nvPr/>
        </p:nvSpPr>
        <p:spPr>
          <a:xfrm>
            <a:off x="2077165" y="3431365"/>
            <a:ext cx="2879725" cy="612775"/>
          </a:xfrm>
          <a:prstGeom prst="rect">
            <a:avLst/>
          </a:prstGeom>
          <a:solidFill>
            <a:srgbClr val="E9D1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4" name="任意多边形 5"/>
          <p:cNvSpPr/>
          <p:nvPr/>
        </p:nvSpPr>
        <p:spPr>
          <a:xfrm>
            <a:off x="723028" y="4887103"/>
            <a:ext cx="5588000" cy="257175"/>
          </a:xfrm>
          <a:custGeom>
            <a:avLst/>
            <a:gdLst>
              <a:gd name="connsiteX0" fmla="*/ 1138 w 8800"/>
              <a:gd name="connsiteY0" fmla="*/ 0 h 405"/>
              <a:gd name="connsiteX1" fmla="*/ 7738 w 8800"/>
              <a:gd name="connsiteY1" fmla="*/ 0 h 405"/>
              <a:gd name="connsiteX2" fmla="*/ 8800 w 8800"/>
              <a:gd name="connsiteY2" fmla="*/ 405 h 405"/>
              <a:gd name="connsiteX3" fmla="*/ 0 w 8800"/>
              <a:gd name="connsiteY3" fmla="*/ 405 h 405"/>
              <a:gd name="connsiteX4" fmla="*/ 1138 w 8800"/>
              <a:gd name="connsiteY4" fmla="*/ 0 h 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00" h="405">
                <a:moveTo>
                  <a:pt x="1138" y="0"/>
                </a:moveTo>
                <a:lnTo>
                  <a:pt x="7738" y="0"/>
                </a:lnTo>
                <a:lnTo>
                  <a:pt x="8800" y="405"/>
                </a:lnTo>
                <a:lnTo>
                  <a:pt x="0" y="405"/>
                </a:lnTo>
                <a:lnTo>
                  <a:pt x="113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5" name="任意多边形 6"/>
          <p:cNvSpPr/>
          <p:nvPr/>
        </p:nvSpPr>
        <p:spPr>
          <a:xfrm>
            <a:off x="1413590" y="4026678"/>
            <a:ext cx="4211638" cy="254000"/>
          </a:xfrm>
          <a:custGeom>
            <a:avLst/>
            <a:gdLst>
              <a:gd name="connsiteX0" fmla="*/ 1075 w 6633"/>
              <a:gd name="connsiteY0" fmla="*/ 25 h 400"/>
              <a:gd name="connsiteX1" fmla="*/ 5575 w 6633"/>
              <a:gd name="connsiteY1" fmla="*/ 0 h 400"/>
              <a:gd name="connsiteX2" fmla="*/ 6633 w 6633"/>
              <a:gd name="connsiteY2" fmla="*/ 400 h 400"/>
              <a:gd name="connsiteX3" fmla="*/ 0 w 6633"/>
              <a:gd name="connsiteY3" fmla="*/ 400 h 400"/>
              <a:gd name="connsiteX4" fmla="*/ 1075 w 6633"/>
              <a:gd name="connsiteY4" fmla="*/ 25 h 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 h="400">
                <a:moveTo>
                  <a:pt x="1075" y="25"/>
                </a:moveTo>
                <a:lnTo>
                  <a:pt x="5575" y="0"/>
                </a:lnTo>
                <a:lnTo>
                  <a:pt x="6633" y="400"/>
                </a:lnTo>
                <a:lnTo>
                  <a:pt x="0" y="400"/>
                </a:lnTo>
                <a:lnTo>
                  <a:pt x="1075" y="2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6" name="右箭头 8"/>
          <p:cNvSpPr/>
          <p:nvPr/>
        </p:nvSpPr>
        <p:spPr>
          <a:xfrm rot="16200000">
            <a:off x="2308940" y="589740"/>
            <a:ext cx="2398713" cy="2808288"/>
          </a:xfrm>
          <a:prstGeom prst="rightArrow">
            <a:avLst>
              <a:gd name="adj1" fmla="val 71174"/>
              <a:gd name="adj2" fmla="val 66350"/>
            </a:avLst>
          </a:prstGeom>
          <a:solidFill>
            <a:srgbClr val="E9D1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7" name="任意多边形 9"/>
          <p:cNvSpPr/>
          <p:nvPr/>
        </p:nvSpPr>
        <p:spPr>
          <a:xfrm>
            <a:off x="2077165" y="3177365"/>
            <a:ext cx="2843213" cy="254000"/>
          </a:xfrm>
          <a:custGeom>
            <a:avLst/>
            <a:gdLst>
              <a:gd name="connsiteX0" fmla="*/ 1075 w 6633"/>
              <a:gd name="connsiteY0" fmla="*/ 25 h 400"/>
              <a:gd name="connsiteX1" fmla="*/ 5575 w 6633"/>
              <a:gd name="connsiteY1" fmla="*/ 0 h 400"/>
              <a:gd name="connsiteX2" fmla="*/ 6633 w 6633"/>
              <a:gd name="connsiteY2" fmla="*/ 400 h 400"/>
              <a:gd name="connsiteX3" fmla="*/ 0 w 6633"/>
              <a:gd name="connsiteY3" fmla="*/ 400 h 400"/>
              <a:gd name="connsiteX4" fmla="*/ 1075 w 6633"/>
              <a:gd name="connsiteY4" fmla="*/ 25 h 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 h="400">
                <a:moveTo>
                  <a:pt x="1075" y="25"/>
                </a:moveTo>
                <a:lnTo>
                  <a:pt x="5575" y="0"/>
                </a:lnTo>
                <a:lnTo>
                  <a:pt x="6633" y="400"/>
                </a:lnTo>
                <a:lnTo>
                  <a:pt x="0" y="400"/>
                </a:lnTo>
                <a:lnTo>
                  <a:pt x="1075" y="2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8" name="文本框 20"/>
          <p:cNvSpPr txBox="1"/>
          <p:nvPr/>
        </p:nvSpPr>
        <p:spPr>
          <a:xfrm flipH="1">
            <a:off x="2753446" y="2189940"/>
            <a:ext cx="1580772" cy="707886"/>
          </a:xfrm>
          <a:prstGeom prst="rect">
            <a:avLst/>
          </a:prstGeom>
          <a:noFill/>
          <a:ln w="9525">
            <a:noFill/>
          </a:ln>
          <a:effectLst>
            <a:outerShdw sx="999" sy="999" algn="ctr" rotWithShape="0">
              <a:srgbClr val="000000"/>
            </a:outerShdw>
          </a:effectLst>
        </p:spPr>
        <p:txBody>
          <a:bodyPr wrap="square" anchor="t">
            <a:spAutoFit/>
          </a:bodyPr>
          <a:lstStyle/>
          <a:p>
            <a:pPr lvl="0" indent="0" algn="ctr"/>
            <a:r>
              <a:rPr lang="zh-CN" altLang="en-US" sz="2000" b="1"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企业品牌影响力提升</a:t>
            </a:r>
            <a:endParaRPr lang="zh-CN" altLang="en-US" sz="2000" b="1"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9" name="文本框 20"/>
          <p:cNvSpPr txBox="1"/>
          <p:nvPr/>
        </p:nvSpPr>
        <p:spPr>
          <a:xfrm flipH="1">
            <a:off x="2565024" y="3518232"/>
            <a:ext cx="1995487" cy="400110"/>
          </a:xfrm>
          <a:prstGeom prst="rect">
            <a:avLst/>
          </a:prstGeom>
          <a:noFill/>
          <a:ln w="9525">
            <a:noFill/>
          </a:ln>
          <a:effectLst>
            <a:outerShdw sx="999" sy="999" algn="ctr" rotWithShape="0">
              <a:srgbClr val="000000"/>
            </a:outerShdw>
          </a:effectLst>
        </p:spPr>
        <p:txBody>
          <a:bodyPr wrap="square" anchor="t">
            <a:spAutoFit/>
          </a:bodyPr>
          <a:lstStyle/>
          <a:p>
            <a:pPr lvl="0" indent="0" algn="ctr"/>
            <a:r>
              <a:rPr lang="zh-CN" altLang="en-US" sz="2000" b="1"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产品曝光度增加</a:t>
            </a:r>
            <a:endParaRPr lang="zh-CN" altLang="en-US" sz="2000" b="1"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0" name="文本框 20"/>
          <p:cNvSpPr txBox="1"/>
          <p:nvPr/>
        </p:nvSpPr>
        <p:spPr>
          <a:xfrm flipH="1">
            <a:off x="2553415" y="4362782"/>
            <a:ext cx="1995488" cy="400110"/>
          </a:xfrm>
          <a:prstGeom prst="rect">
            <a:avLst/>
          </a:prstGeom>
          <a:noFill/>
          <a:ln w="9525">
            <a:noFill/>
          </a:ln>
          <a:effectLst>
            <a:outerShdw sx="999" sy="999" algn="ctr" rotWithShape="0">
              <a:srgbClr val="000000"/>
            </a:outerShdw>
          </a:effectLst>
        </p:spPr>
        <p:txBody>
          <a:bodyPr wrap="square" anchor="t">
            <a:spAutoFit/>
          </a:bodyPr>
          <a:lstStyle/>
          <a:p>
            <a:pPr lvl="0" indent="0" algn="ctr"/>
            <a:r>
              <a:rPr lang="zh-CN" altLang="en-US" sz="2000" b="1"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活动间接收益</a:t>
            </a:r>
            <a:endParaRPr lang="zh-CN" altLang="en-US" sz="2000" b="1"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1" name="文本框 20"/>
          <p:cNvSpPr txBox="1"/>
          <p:nvPr/>
        </p:nvSpPr>
        <p:spPr>
          <a:xfrm flipH="1">
            <a:off x="2539128" y="5218444"/>
            <a:ext cx="1995487" cy="400110"/>
          </a:xfrm>
          <a:prstGeom prst="rect">
            <a:avLst/>
          </a:prstGeom>
          <a:noFill/>
          <a:ln w="9525">
            <a:noFill/>
          </a:ln>
          <a:effectLst>
            <a:outerShdw sx="999" sy="999" algn="ctr" rotWithShape="0">
              <a:srgbClr val="000000"/>
            </a:outerShdw>
          </a:effectLst>
        </p:spPr>
        <p:txBody>
          <a:bodyPr wrap="square" anchor="t">
            <a:spAutoFit/>
          </a:bodyPr>
          <a:lstStyle/>
          <a:p>
            <a:pPr lvl="0" indent="0" algn="ctr"/>
            <a:r>
              <a:rPr lang="zh-CN" altLang="en-US" sz="2000" b="1"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活动直接收益</a:t>
            </a:r>
            <a:endParaRPr lang="zh-CN" altLang="en-US" sz="2000" b="1"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cxnSp>
        <p:nvCxnSpPr>
          <p:cNvPr id="32" name="直接连接符 31"/>
          <p:cNvCxnSpPr/>
          <p:nvPr/>
        </p:nvCxnSpPr>
        <p:spPr bwMode="auto">
          <a:xfrm>
            <a:off x="6316348" y="5446697"/>
            <a:ext cx="1368152" cy="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连接符 32"/>
          <p:cNvCxnSpPr/>
          <p:nvPr/>
        </p:nvCxnSpPr>
        <p:spPr bwMode="auto">
          <a:xfrm>
            <a:off x="5625228" y="4532297"/>
            <a:ext cx="2059272" cy="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连接符 33"/>
          <p:cNvCxnSpPr/>
          <p:nvPr/>
        </p:nvCxnSpPr>
        <p:spPr bwMode="auto">
          <a:xfrm>
            <a:off x="5056480" y="3690086"/>
            <a:ext cx="2628020" cy="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连接符 34"/>
          <p:cNvCxnSpPr/>
          <p:nvPr/>
        </p:nvCxnSpPr>
        <p:spPr bwMode="auto">
          <a:xfrm>
            <a:off x="4696440" y="2330518"/>
            <a:ext cx="2988060" cy="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文本框 35"/>
          <p:cNvSpPr txBox="1"/>
          <p:nvPr/>
        </p:nvSpPr>
        <p:spPr>
          <a:xfrm>
            <a:off x="7751187" y="5218444"/>
            <a:ext cx="3497981" cy="584775"/>
          </a:xfrm>
          <a:prstGeom prst="rect">
            <a:avLst/>
          </a:prstGeom>
          <a:noFill/>
        </p:spPr>
        <p:txBody>
          <a:bodyPr wrap="square" rtlCol="0">
            <a:spAutoFit/>
          </a:bodyPr>
          <a:lstStyle/>
          <a:p>
            <a:pPr algn="just"/>
            <a:r>
              <a:rPr lang="zh-CN" altLang="en-US" sz="1600" dirty="0">
                <a:solidFill>
                  <a:schemeClr val="bg2">
                    <a:lumMod val="25000"/>
                  </a:schemeClr>
                </a:solidFill>
                <a:latin typeface="字魂105号-简雅黑" panose="00000500000000000000" pitchFamily="2" charset="-122"/>
                <a:ea typeface="字魂105号-简雅黑" panose="00000500000000000000" pitchFamily="2" charset="-122"/>
                <a:sym typeface="字魂105号-简雅黑" panose="00000500000000000000" pitchFamily="2" charset="-122"/>
              </a:rPr>
              <a:t>本资活动预计带来的广告收益、门票收入</a:t>
            </a:r>
            <a:r>
              <a:rPr lang="en-US" altLang="zh-CN" sz="1600" dirty="0">
                <a:solidFill>
                  <a:schemeClr val="bg2">
                    <a:lumMod val="25000"/>
                  </a:schemeClr>
                </a:solidFill>
                <a:latin typeface="字魂105号-简雅黑" panose="00000500000000000000" pitchFamily="2" charset="-122"/>
                <a:ea typeface="字魂105号-简雅黑" panose="00000500000000000000" pitchFamily="2" charset="-122"/>
                <a:sym typeface="字魂105号-简雅黑" panose="00000500000000000000" pitchFamily="2" charset="-122"/>
              </a:rPr>
              <a:t>20</a:t>
            </a:r>
            <a:r>
              <a:rPr lang="zh-CN" altLang="en-US" sz="1600" dirty="0">
                <a:solidFill>
                  <a:schemeClr val="bg2">
                    <a:lumMod val="25000"/>
                  </a:schemeClr>
                </a:solidFill>
                <a:latin typeface="字魂105号-简雅黑" panose="00000500000000000000" pitchFamily="2" charset="-122"/>
                <a:ea typeface="字魂105号-简雅黑" panose="00000500000000000000" pitchFamily="2" charset="-122"/>
                <a:sym typeface="字魂105号-简雅黑" panose="00000500000000000000" pitchFamily="2" charset="-122"/>
              </a:rPr>
              <a:t>万元。</a:t>
            </a:r>
            <a:endParaRPr lang="en-US" altLang="zh-CN" sz="1600" dirty="0">
              <a:solidFill>
                <a:schemeClr val="bg2">
                  <a:lumMod val="25000"/>
                </a:schemeClr>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7" name="文本框 36"/>
          <p:cNvSpPr txBox="1"/>
          <p:nvPr/>
        </p:nvSpPr>
        <p:spPr>
          <a:xfrm>
            <a:off x="7751187" y="4267949"/>
            <a:ext cx="3497981" cy="584775"/>
          </a:xfrm>
          <a:prstGeom prst="rect">
            <a:avLst/>
          </a:prstGeom>
          <a:noFill/>
        </p:spPr>
        <p:txBody>
          <a:bodyPr wrap="square" rtlCol="0">
            <a:spAutoFit/>
          </a:bodyPr>
          <a:lstStyle/>
          <a:p>
            <a:pPr algn="just"/>
            <a:r>
              <a:rPr lang="zh-CN" altLang="en-US" sz="1600" dirty="0">
                <a:solidFill>
                  <a:schemeClr val="bg2">
                    <a:lumMod val="25000"/>
                  </a:schemeClr>
                </a:solidFill>
                <a:latin typeface="字魂105号-简雅黑" panose="00000500000000000000" pitchFamily="2" charset="-122"/>
                <a:ea typeface="字魂105号-简雅黑" panose="00000500000000000000" pitchFamily="2" charset="-122"/>
                <a:sym typeface="字魂105号-简雅黑" panose="00000500000000000000" pitchFamily="2" charset="-122"/>
              </a:rPr>
              <a:t>借助了合作伙伴和政府的影响力，为公司形象带来正面影响。</a:t>
            </a:r>
            <a:endParaRPr lang="en-US" altLang="zh-CN" sz="1600" dirty="0">
              <a:solidFill>
                <a:schemeClr val="bg2">
                  <a:lumMod val="25000"/>
                </a:schemeClr>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8" name="文本框 37"/>
          <p:cNvSpPr txBox="1"/>
          <p:nvPr/>
        </p:nvSpPr>
        <p:spPr>
          <a:xfrm>
            <a:off x="7751187" y="3437770"/>
            <a:ext cx="3497981" cy="584775"/>
          </a:xfrm>
          <a:prstGeom prst="rect">
            <a:avLst/>
          </a:prstGeom>
          <a:noFill/>
        </p:spPr>
        <p:txBody>
          <a:bodyPr wrap="square" rtlCol="0">
            <a:spAutoFit/>
          </a:bodyPr>
          <a:lstStyle/>
          <a:p>
            <a:pPr algn="just"/>
            <a:r>
              <a:rPr lang="zh-CN" altLang="en-US" sz="1600" dirty="0">
                <a:solidFill>
                  <a:schemeClr val="bg2">
                    <a:lumMod val="25000"/>
                  </a:schemeClr>
                </a:solidFill>
                <a:latin typeface="字魂105号-简雅黑" panose="00000500000000000000" pitchFamily="2" charset="-122"/>
                <a:ea typeface="字魂105号-简雅黑" panose="00000500000000000000" pitchFamily="2" charset="-122"/>
                <a:sym typeface="字魂105号-简雅黑" panose="00000500000000000000" pitchFamily="2" charset="-122"/>
              </a:rPr>
              <a:t>新产品的推出，产品曝光度的增加，将大力提升产品销量。</a:t>
            </a:r>
            <a:endParaRPr lang="en-US" altLang="zh-CN" sz="1600" dirty="0">
              <a:solidFill>
                <a:schemeClr val="bg2">
                  <a:lumMod val="25000"/>
                </a:schemeClr>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9" name="文本框 38"/>
          <p:cNvSpPr txBox="1"/>
          <p:nvPr/>
        </p:nvSpPr>
        <p:spPr>
          <a:xfrm>
            <a:off x="7751187" y="2042107"/>
            <a:ext cx="3497981" cy="830997"/>
          </a:xfrm>
          <a:prstGeom prst="rect">
            <a:avLst/>
          </a:prstGeom>
          <a:noFill/>
        </p:spPr>
        <p:txBody>
          <a:bodyPr wrap="square" rtlCol="0">
            <a:spAutoFit/>
          </a:bodyPr>
          <a:lstStyle/>
          <a:p>
            <a:pPr algn="just"/>
            <a:r>
              <a:rPr lang="zh-CN" altLang="en-US" sz="1600" dirty="0">
                <a:solidFill>
                  <a:schemeClr val="bg2">
                    <a:lumMod val="25000"/>
                  </a:schemeClr>
                </a:solidFill>
                <a:latin typeface="字魂105号-简雅黑" panose="00000500000000000000" pitchFamily="2" charset="-122"/>
                <a:ea typeface="字魂105号-简雅黑" panose="00000500000000000000" pitchFamily="2" charset="-122"/>
                <a:sym typeface="字魂105号-简雅黑" panose="00000500000000000000" pitchFamily="2" charset="-122"/>
              </a:rPr>
              <a:t>通过举办这次活动，使得企业的品牌形象得到提升，为公司的发展带来巨大的机遇。</a:t>
            </a:r>
            <a:endParaRPr lang="en-US" altLang="zh-CN" sz="1600" dirty="0">
              <a:solidFill>
                <a:schemeClr val="bg2">
                  <a:lumMod val="25000"/>
                </a:schemeClr>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2" name="TextBox 42"/>
          <p:cNvSpPr txBox="1"/>
          <p:nvPr/>
        </p:nvSpPr>
        <p:spPr>
          <a:xfrm>
            <a:off x="1259111" y="355159"/>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4.3 </a:t>
            </a:r>
            <a:r>
              <a:rPr lang="zh-CN" altLang="en-US"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应用前景</a:t>
            </a:r>
            <a:endParaRPr lang="zh-CN" altLang="en-US"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3" name="Freeform 5"/>
          <p:cNvSpPr>
            <a:spLocks noEditPoints="1"/>
          </p:cNvSpPr>
          <p:nvPr/>
        </p:nvSpPr>
        <p:spPr bwMode="auto">
          <a:xfrm>
            <a:off x="704485" y="311249"/>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50825" y="190501"/>
            <a:ext cx="11587480" cy="6354445"/>
          </a:xfrm>
          <a:prstGeom prst="rect">
            <a:avLst/>
          </a:prstGeom>
          <a:noFill/>
          <a:ln>
            <a:solidFill>
              <a:srgbClr val="91A5A7"/>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77825" y="317501"/>
            <a:ext cx="11587480" cy="6354445"/>
          </a:xfrm>
          <a:prstGeom prst="rect">
            <a:avLst/>
          </a:prstGeom>
          <a:noFill/>
          <a:ln>
            <a:solidFill>
              <a:srgbClr val="91A5A7"/>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34671" y="1816736"/>
            <a:ext cx="857885" cy="857885"/>
          </a:xfrm>
          <a:prstGeom prst="ellipse">
            <a:avLst/>
          </a:prstGeom>
          <a:solidFill>
            <a:srgbClr val="E9D1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0751821" y="1221741"/>
            <a:ext cx="1086485" cy="1086485"/>
          </a:xfrm>
          <a:prstGeom prst="ellipse">
            <a:avLst/>
          </a:prstGeom>
          <a:solidFill>
            <a:srgbClr val="E1D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183641" y="-619760"/>
            <a:ext cx="6974205" cy="7477760"/>
          </a:xfrm>
          <a:prstGeom prst="rect">
            <a:avLst/>
          </a:prstGeom>
          <a:noFill/>
          <a:ln>
            <a:noFill/>
          </a:ln>
        </p:spPr>
        <p:txBody>
          <a:bodyPr wrap="square" rtlCol="0">
            <a:spAutoFit/>
          </a:bodyPr>
          <a:lstStyle/>
          <a:p>
            <a:r>
              <a:rPr lang="en-US" altLang="zh-CN" sz="48000" dirty="0">
                <a:solidFill>
                  <a:srgbClr val="ADBCBE">
                    <a:alpha val="14000"/>
                  </a:srgbClr>
                </a:solidFill>
                <a:latin typeface="Calibri" panose="020F0502020204030204" pitchFamily="34" charset="0"/>
                <a:cs typeface="Calibri" panose="020F0502020204030204" pitchFamily="34" charset="0"/>
                <a:sym typeface="+mn-ea"/>
              </a:rPr>
              <a:t>05</a:t>
            </a:r>
            <a:endParaRPr lang="en-US" altLang="zh-CN" sz="48000" dirty="0">
              <a:solidFill>
                <a:srgbClr val="ADBCBE">
                  <a:alpha val="14000"/>
                </a:srgbClr>
              </a:solidFill>
              <a:latin typeface="Calibri" panose="020F0502020204030204" pitchFamily="34" charset="0"/>
              <a:cs typeface="Calibri" panose="020F0502020204030204" pitchFamily="34" charset="0"/>
              <a:sym typeface="+mn-ea"/>
            </a:endParaRPr>
          </a:p>
        </p:txBody>
      </p:sp>
      <p:sp>
        <p:nvSpPr>
          <p:cNvPr id="5" name="文本框 4"/>
          <p:cNvSpPr txBox="1"/>
          <p:nvPr/>
        </p:nvSpPr>
        <p:spPr>
          <a:xfrm>
            <a:off x="6990081" y="2312670"/>
            <a:ext cx="2100581" cy="1015663"/>
          </a:xfrm>
          <a:prstGeom prst="rect">
            <a:avLst/>
          </a:prstGeom>
          <a:noFill/>
          <a:ln>
            <a:noFill/>
          </a:ln>
        </p:spPr>
        <p:txBody>
          <a:bodyPr wrap="square" rtlCol="0">
            <a:spAutoFit/>
          </a:bodyPr>
          <a:lstStyle/>
          <a:p>
            <a:r>
              <a:rPr lang="en-US" altLang="zh-CN" sz="6000" dirty="0">
                <a:solidFill>
                  <a:srgbClr val="ADBCBE"/>
                </a:solidFill>
                <a:latin typeface="Calibri" panose="020F0502020204030204" pitchFamily="34" charset="0"/>
                <a:cs typeface="Calibri" panose="020F0502020204030204" pitchFamily="34" charset="0"/>
                <a:sym typeface="+mn-ea"/>
              </a:rPr>
              <a:t>Five</a:t>
            </a:r>
            <a:endParaRPr lang="en-US" altLang="zh-CN" sz="6000" dirty="0">
              <a:solidFill>
                <a:srgbClr val="ADBCBE"/>
              </a:solidFill>
              <a:latin typeface="Calibri" panose="020F0502020204030204" pitchFamily="34" charset="0"/>
              <a:cs typeface="Calibri" panose="020F0502020204030204" pitchFamily="34" charset="0"/>
              <a:sym typeface="+mn-ea"/>
            </a:endParaRPr>
          </a:p>
        </p:txBody>
      </p:sp>
      <p:sp>
        <p:nvSpPr>
          <p:cNvPr id="17" name="文本框 16"/>
          <p:cNvSpPr txBox="1"/>
          <p:nvPr/>
        </p:nvSpPr>
        <p:spPr>
          <a:xfrm>
            <a:off x="6990079" y="3434715"/>
            <a:ext cx="4024629" cy="892552"/>
          </a:xfrm>
          <a:prstGeom prst="rect">
            <a:avLst/>
          </a:prstGeom>
          <a:noFill/>
        </p:spPr>
        <p:txBody>
          <a:bodyPr wrap="square" rtlCol="0">
            <a:spAutoFit/>
          </a:bodyPr>
          <a:lstStyle/>
          <a:p>
            <a:pPr algn="l"/>
            <a:r>
              <a:rPr lang="zh-CN" altLang="en-US" sz="3200" dirty="0">
                <a:solidFill>
                  <a:srgbClr val="ADBCBE"/>
                </a:solidFill>
                <a:latin typeface="优设好身体" panose="00020600040101010101" charset="-122"/>
                <a:ea typeface="优设好身体" panose="00020600040101010101" charset="-122"/>
                <a:cs typeface="黑体" panose="02010609060101010101" charset="-122"/>
              </a:rPr>
              <a:t>相关建议与论文结论</a:t>
            </a:r>
            <a:r>
              <a:rPr lang="zh-CN" altLang="en-US" sz="2000" spc="100" dirty="0">
                <a:solidFill>
                  <a:srgbClr val="ADBCBE"/>
                </a:solidFill>
                <a:latin typeface="Calibri" panose="020F0502020204030204" pitchFamily="34" charset="0"/>
                <a:ea typeface="黑体" panose="02010609060101010101" charset="-122"/>
                <a:cs typeface="Calibri" panose="020F0502020204030204" pitchFamily="34" charset="0"/>
              </a:rPr>
              <a:t>Click to enter </a:t>
            </a:r>
            <a:r>
              <a:rPr lang="en-US" altLang="zh-CN" sz="2000" spc="100" dirty="0">
                <a:solidFill>
                  <a:srgbClr val="ADBCBE"/>
                </a:solidFill>
                <a:latin typeface="Calibri" panose="020F0502020204030204" pitchFamily="34" charset="0"/>
                <a:ea typeface="黑体" panose="02010609060101010101" charset="-122"/>
                <a:cs typeface="Calibri" panose="020F0502020204030204" pitchFamily="34" charset="0"/>
              </a:rPr>
              <a:t>the</a:t>
            </a:r>
            <a:r>
              <a:rPr lang="zh-CN" altLang="en-US" sz="2000" spc="100" dirty="0">
                <a:solidFill>
                  <a:srgbClr val="ADBCBE"/>
                </a:solidFill>
                <a:latin typeface="Calibri" panose="020F0502020204030204" pitchFamily="34" charset="0"/>
                <a:ea typeface="黑体" panose="02010609060101010101" charset="-122"/>
                <a:cs typeface="Calibri" panose="020F0502020204030204" pitchFamily="34" charset="0"/>
              </a:rPr>
              <a:t> title</a:t>
            </a:r>
            <a:endParaRPr lang="zh-CN" altLang="en-US" sz="2000" spc="100" dirty="0">
              <a:solidFill>
                <a:srgbClr val="ADBCBE"/>
              </a:solidFill>
              <a:latin typeface="Calibri" panose="020F0502020204030204" pitchFamily="34" charset="0"/>
              <a:ea typeface="黑体" panose="02010609060101010101" charset="-122"/>
              <a:cs typeface="Calibri" panose="020F0502020204030204" pitchFamily="3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42"/>
          <p:cNvSpPr txBox="1"/>
          <p:nvPr/>
        </p:nvSpPr>
        <p:spPr>
          <a:xfrm>
            <a:off x="1259111" y="355159"/>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5.1 </a:t>
            </a:r>
            <a:r>
              <a:rPr lang="zh-CN" altLang="en-US"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主要问题分析</a:t>
            </a:r>
            <a:endParaRPr lang="zh-CN" altLang="en-US"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2" name="Freeform 5"/>
          <p:cNvSpPr>
            <a:spLocks noEditPoints="1"/>
          </p:cNvSpPr>
          <p:nvPr/>
        </p:nvSpPr>
        <p:spPr bwMode="auto">
          <a:xfrm>
            <a:off x="704485" y="311249"/>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9" name="圆角右箭头 41"/>
          <p:cNvSpPr/>
          <p:nvPr/>
        </p:nvSpPr>
        <p:spPr>
          <a:xfrm>
            <a:off x="6296939" y="2825359"/>
            <a:ext cx="1367389" cy="3598747"/>
          </a:xfrm>
          <a:prstGeom prst="bentArrow">
            <a:avLst>
              <a:gd name="adj1" fmla="val 25000"/>
              <a:gd name="adj2" fmla="val 25000"/>
              <a:gd name="adj3" fmla="val 25000"/>
              <a:gd name="adj4" fmla="val 75000"/>
            </a:avLst>
          </a:prstGeom>
          <a:solidFill>
            <a:srgbClr val="E9D1C9"/>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0" name="圆角右箭头 52"/>
          <p:cNvSpPr/>
          <p:nvPr/>
        </p:nvSpPr>
        <p:spPr>
          <a:xfrm flipH="1">
            <a:off x="4353764" y="2825359"/>
            <a:ext cx="1367389" cy="3598747"/>
          </a:xfrm>
          <a:prstGeom prst="bentArrow">
            <a:avLst>
              <a:gd name="adj1" fmla="val 25000"/>
              <a:gd name="adj2" fmla="val 25000"/>
              <a:gd name="adj3" fmla="val 25000"/>
              <a:gd name="adj4" fmla="val 75000"/>
            </a:avLst>
          </a:prstGeom>
          <a:solidFill>
            <a:srgbClr val="E9D1C9"/>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1" name="圆角右箭头 61"/>
          <p:cNvSpPr/>
          <p:nvPr/>
        </p:nvSpPr>
        <p:spPr>
          <a:xfrm>
            <a:off x="6711918" y="3900223"/>
            <a:ext cx="1360585" cy="2523884"/>
          </a:xfrm>
          <a:prstGeom prst="bentArrow">
            <a:avLst>
              <a:gd name="adj1" fmla="val 25000"/>
              <a:gd name="adj2" fmla="val 25000"/>
              <a:gd name="adj3" fmla="val 25000"/>
              <a:gd name="adj4" fmla="val 75000"/>
            </a:avLst>
          </a:prstGeom>
          <a:solidFill>
            <a:srgbClr val="ADBCBE"/>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2" name="圆角右箭头 83"/>
          <p:cNvSpPr/>
          <p:nvPr/>
        </p:nvSpPr>
        <p:spPr>
          <a:xfrm flipH="1">
            <a:off x="3942188" y="3900223"/>
            <a:ext cx="1360585" cy="2523884"/>
          </a:xfrm>
          <a:prstGeom prst="bentArrow">
            <a:avLst>
              <a:gd name="adj1" fmla="val 25000"/>
              <a:gd name="adj2" fmla="val 25000"/>
              <a:gd name="adj3" fmla="val 25000"/>
              <a:gd name="adj4" fmla="val 75000"/>
            </a:avLst>
          </a:prstGeom>
          <a:solidFill>
            <a:srgbClr val="ADBCBE"/>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3" name="上箭头 45"/>
          <p:cNvSpPr/>
          <p:nvPr/>
        </p:nvSpPr>
        <p:spPr>
          <a:xfrm>
            <a:off x="5677875" y="2320191"/>
            <a:ext cx="693899" cy="4103915"/>
          </a:xfrm>
          <a:prstGeom prst="upArrow">
            <a:avLst/>
          </a:prstGeom>
          <a:solidFill>
            <a:srgbClr val="ADBCBE"/>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4" name="TextBox 9"/>
          <p:cNvSpPr txBox="1"/>
          <p:nvPr/>
        </p:nvSpPr>
        <p:spPr>
          <a:xfrm>
            <a:off x="1810767" y="3892841"/>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zh-CN" altLang="en-US" sz="18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添加您的标题</a:t>
            </a:r>
            <a:endParaRPr lang="zh-CN" altLang="en-US" sz="18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5" name="TextBox 10"/>
          <p:cNvSpPr txBox="1"/>
          <p:nvPr/>
        </p:nvSpPr>
        <p:spPr>
          <a:xfrm>
            <a:off x="1546824" y="4249130"/>
            <a:ext cx="2161186" cy="738664"/>
          </a:xfrm>
          <a:prstGeom prst="rect">
            <a:avLst/>
          </a:prstGeom>
          <a:noFill/>
        </p:spPr>
        <p:txBody>
          <a:bodyPr wrap="square" rtlCol="0">
            <a:spAutoFit/>
          </a:bodyPr>
          <a:lstStyle/>
          <a:p>
            <a:pPr algn="ctr"/>
            <a:r>
              <a:rPr lang="zh-CN" altLang="en-US" sz="14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单击此处编辑您要的内容，建议您在展示时采用微软雅黑字体，</a:t>
            </a:r>
            <a:endParaRPr lang="en-US" altLang="zh-CN" sz="14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6" name="TextBox 9"/>
          <p:cNvSpPr txBox="1"/>
          <p:nvPr/>
        </p:nvSpPr>
        <p:spPr>
          <a:xfrm>
            <a:off x="2456597" y="2261317"/>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zh-CN" altLang="en-US" sz="18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添加您的标题</a:t>
            </a:r>
            <a:endParaRPr lang="zh-CN" altLang="en-US" sz="18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7" name="TextBox 10"/>
          <p:cNvSpPr txBox="1"/>
          <p:nvPr/>
        </p:nvSpPr>
        <p:spPr>
          <a:xfrm>
            <a:off x="2192654" y="2617606"/>
            <a:ext cx="2161186" cy="738664"/>
          </a:xfrm>
          <a:prstGeom prst="rect">
            <a:avLst/>
          </a:prstGeom>
          <a:noFill/>
        </p:spPr>
        <p:txBody>
          <a:bodyPr wrap="square" rtlCol="0">
            <a:spAutoFit/>
          </a:bodyPr>
          <a:lstStyle/>
          <a:p>
            <a:pPr algn="ctr"/>
            <a:r>
              <a:rPr lang="zh-CN" altLang="en-US" sz="14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单击此处编辑您要的内容，建议您在展示时采用微软雅黑字体，</a:t>
            </a:r>
            <a:endParaRPr lang="en-US" altLang="zh-CN" sz="14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8" name="TextBox 9"/>
          <p:cNvSpPr txBox="1"/>
          <p:nvPr/>
        </p:nvSpPr>
        <p:spPr>
          <a:xfrm>
            <a:off x="5237540" y="1050617"/>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zh-CN" altLang="en-US" sz="18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添加您的标题</a:t>
            </a:r>
            <a:endParaRPr lang="zh-CN" altLang="en-US" sz="18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9" name="TextBox 10"/>
          <p:cNvSpPr txBox="1"/>
          <p:nvPr/>
        </p:nvSpPr>
        <p:spPr>
          <a:xfrm>
            <a:off x="4973597" y="1406906"/>
            <a:ext cx="2161186" cy="738664"/>
          </a:xfrm>
          <a:prstGeom prst="rect">
            <a:avLst/>
          </a:prstGeom>
          <a:noFill/>
        </p:spPr>
        <p:txBody>
          <a:bodyPr wrap="square" rtlCol="0">
            <a:spAutoFit/>
          </a:bodyPr>
          <a:lstStyle/>
          <a:p>
            <a:pPr algn="ctr"/>
            <a:r>
              <a:rPr lang="zh-CN" altLang="en-US" sz="14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单击此处编辑您要的内容，建议您在展示时采用微软雅黑字体，</a:t>
            </a:r>
            <a:endParaRPr lang="en-US" altLang="zh-CN" sz="14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0" name="TextBox 9"/>
          <p:cNvSpPr txBox="1"/>
          <p:nvPr/>
        </p:nvSpPr>
        <p:spPr>
          <a:xfrm>
            <a:off x="7966242" y="2248274"/>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zh-CN" altLang="en-US" sz="18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添加您的标题</a:t>
            </a:r>
            <a:endParaRPr lang="zh-CN" altLang="en-US" sz="18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1" name="TextBox 10"/>
          <p:cNvSpPr txBox="1"/>
          <p:nvPr/>
        </p:nvSpPr>
        <p:spPr>
          <a:xfrm>
            <a:off x="7702299" y="2604563"/>
            <a:ext cx="2161186" cy="738664"/>
          </a:xfrm>
          <a:prstGeom prst="rect">
            <a:avLst/>
          </a:prstGeom>
          <a:noFill/>
        </p:spPr>
        <p:txBody>
          <a:bodyPr wrap="square" rtlCol="0">
            <a:spAutoFit/>
          </a:bodyPr>
          <a:lstStyle/>
          <a:p>
            <a:pPr algn="ctr"/>
            <a:r>
              <a:rPr lang="zh-CN" altLang="en-US" sz="14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单击此处编辑您要的内容，建议您在展示时采用微软雅黑字体，</a:t>
            </a:r>
            <a:endParaRPr lang="en-US" altLang="zh-CN" sz="14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2" name="TextBox 9"/>
          <p:cNvSpPr txBox="1"/>
          <p:nvPr/>
        </p:nvSpPr>
        <p:spPr>
          <a:xfrm>
            <a:off x="8640532" y="3892841"/>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zh-CN" altLang="en-US" sz="18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添加您的标题</a:t>
            </a:r>
            <a:endParaRPr lang="zh-CN" altLang="en-US" sz="18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3" name="TextBox 10"/>
          <p:cNvSpPr txBox="1"/>
          <p:nvPr/>
        </p:nvSpPr>
        <p:spPr>
          <a:xfrm>
            <a:off x="8376589" y="4249130"/>
            <a:ext cx="2161186" cy="738664"/>
          </a:xfrm>
          <a:prstGeom prst="rect">
            <a:avLst/>
          </a:prstGeom>
          <a:noFill/>
        </p:spPr>
        <p:txBody>
          <a:bodyPr wrap="square" rtlCol="0">
            <a:spAutoFit/>
          </a:bodyPr>
          <a:lstStyle/>
          <a:p>
            <a:pPr algn="ctr"/>
            <a:r>
              <a:rPr lang="zh-CN" altLang="en-US" sz="14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单击此处编辑您要的内容，建议您在展示时采用微软雅黑字体，</a:t>
            </a:r>
            <a:endParaRPr lang="en-US" altLang="zh-CN" sz="14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Pie 10"/>
          <p:cNvSpPr/>
          <p:nvPr/>
        </p:nvSpPr>
        <p:spPr>
          <a:xfrm>
            <a:off x="3871739" y="2081698"/>
            <a:ext cx="1878745" cy="1878745"/>
          </a:xfrm>
          <a:prstGeom prst="pie">
            <a:avLst>
              <a:gd name="adj1" fmla="val 2888642"/>
              <a:gd name="adj2" fmla="val 16200000"/>
            </a:avLst>
          </a:prstGeom>
          <a:solidFill>
            <a:srgbClr val="E9D1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0" name="Pie 11"/>
          <p:cNvSpPr/>
          <p:nvPr/>
        </p:nvSpPr>
        <p:spPr>
          <a:xfrm>
            <a:off x="6441516" y="2081698"/>
            <a:ext cx="1878745" cy="1878745"/>
          </a:xfrm>
          <a:prstGeom prst="pie">
            <a:avLst>
              <a:gd name="adj1" fmla="val 10635691"/>
              <a:gd name="adj2" fmla="val 14945890"/>
            </a:avLst>
          </a:prstGeom>
          <a:solidFill>
            <a:srgbClr val="E9D1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1" name="Pie 12"/>
          <p:cNvSpPr/>
          <p:nvPr/>
        </p:nvSpPr>
        <p:spPr>
          <a:xfrm>
            <a:off x="9011291" y="2081698"/>
            <a:ext cx="1878745" cy="1878745"/>
          </a:xfrm>
          <a:prstGeom prst="pie">
            <a:avLst>
              <a:gd name="adj1" fmla="val 20443643"/>
              <a:gd name="adj2" fmla="val 16200000"/>
            </a:avLst>
          </a:prstGeom>
          <a:solidFill>
            <a:srgbClr val="E9D1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2" name="Pie 9"/>
          <p:cNvSpPr/>
          <p:nvPr/>
        </p:nvSpPr>
        <p:spPr>
          <a:xfrm>
            <a:off x="1301963" y="2081698"/>
            <a:ext cx="1878745" cy="1878745"/>
          </a:xfrm>
          <a:prstGeom prst="pie">
            <a:avLst>
              <a:gd name="adj1" fmla="val 11220407"/>
              <a:gd name="adj2" fmla="val 16200000"/>
            </a:avLst>
          </a:prstGeom>
          <a:solidFill>
            <a:srgbClr val="E9D1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4" name="Oval 1"/>
          <p:cNvSpPr/>
          <p:nvPr/>
        </p:nvSpPr>
        <p:spPr>
          <a:xfrm>
            <a:off x="1638612" y="2418347"/>
            <a:ext cx="1205448" cy="1205448"/>
          </a:xfrm>
          <a:prstGeom prst="ellipse">
            <a:avLst/>
          </a:prstGeom>
          <a:solidFill>
            <a:srgbClr val="ADBCBE"/>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en-US" sz="2000">
              <a:solidFill>
                <a:schemeClr val="tx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5" name="Oval 2"/>
          <p:cNvSpPr/>
          <p:nvPr/>
        </p:nvSpPr>
        <p:spPr>
          <a:xfrm>
            <a:off x="4208388" y="2418347"/>
            <a:ext cx="1205448" cy="1205448"/>
          </a:xfrm>
          <a:prstGeom prst="ellipse">
            <a:avLst/>
          </a:prstGeom>
          <a:solidFill>
            <a:srgbClr val="ADBCBE"/>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en-US" sz="2000">
              <a:solidFill>
                <a:schemeClr val="tx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6" name="Oval 3"/>
          <p:cNvSpPr/>
          <p:nvPr/>
        </p:nvSpPr>
        <p:spPr>
          <a:xfrm>
            <a:off x="6778164" y="2418347"/>
            <a:ext cx="1205448" cy="1205448"/>
          </a:xfrm>
          <a:prstGeom prst="ellipse">
            <a:avLst/>
          </a:prstGeom>
          <a:solidFill>
            <a:srgbClr val="ADBCBE"/>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en-US" sz="2000">
              <a:solidFill>
                <a:schemeClr val="tx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7" name="Oval 7"/>
          <p:cNvSpPr/>
          <p:nvPr/>
        </p:nvSpPr>
        <p:spPr>
          <a:xfrm>
            <a:off x="9347940" y="2418347"/>
            <a:ext cx="1205448" cy="1205448"/>
          </a:xfrm>
          <a:prstGeom prst="ellipse">
            <a:avLst/>
          </a:prstGeom>
          <a:solidFill>
            <a:srgbClr val="ADBCBE"/>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en-US" sz="2000">
              <a:solidFill>
                <a:schemeClr val="tx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8" name="TextBox 29"/>
          <p:cNvSpPr txBox="1"/>
          <p:nvPr/>
        </p:nvSpPr>
        <p:spPr>
          <a:xfrm>
            <a:off x="1733023" y="2708920"/>
            <a:ext cx="1016625"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200" i="0" u="none" strike="noStrike" kern="1200" cap="none" spc="0" normalizeH="0" baseline="0" noProof="0" dirty="0">
                <a:ln>
                  <a:noFill/>
                </a:ln>
                <a:solidFill>
                  <a:prstClr val="white"/>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22%</a:t>
            </a:r>
            <a:endParaRPr kumimoji="0" lang="en-US" sz="3200" i="0" u="none" strike="noStrike" kern="1200" cap="none" spc="0" normalizeH="0" baseline="0" noProof="0" dirty="0">
              <a:ln>
                <a:noFill/>
              </a:ln>
              <a:solidFill>
                <a:prstClr val="white"/>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49" name="TextBox 30"/>
          <p:cNvSpPr txBox="1"/>
          <p:nvPr/>
        </p:nvSpPr>
        <p:spPr>
          <a:xfrm>
            <a:off x="4306005" y="2708920"/>
            <a:ext cx="1010213"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200" i="0" u="none" strike="noStrike" kern="1200" cap="none" spc="0" normalizeH="0" baseline="0" noProof="0" dirty="0">
                <a:ln>
                  <a:noFill/>
                </a:ln>
                <a:solidFill>
                  <a:prstClr val="white"/>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60%</a:t>
            </a:r>
            <a:endParaRPr kumimoji="0" lang="en-US" sz="3200" i="0" u="none" strike="noStrike" kern="1200" cap="none" spc="0" normalizeH="0" baseline="0" noProof="0" dirty="0">
              <a:ln>
                <a:noFill/>
              </a:ln>
              <a:solidFill>
                <a:prstClr val="white"/>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50" name="TextBox 31"/>
          <p:cNvSpPr txBox="1"/>
          <p:nvPr/>
        </p:nvSpPr>
        <p:spPr>
          <a:xfrm>
            <a:off x="6873377" y="2708920"/>
            <a:ext cx="1015022"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200" i="0" u="none" strike="noStrike" kern="1200" cap="none" spc="0" normalizeH="0" baseline="0" noProof="0" dirty="0">
                <a:ln>
                  <a:noFill/>
                </a:ln>
                <a:solidFill>
                  <a:prstClr val="white"/>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20%</a:t>
            </a:r>
            <a:endParaRPr kumimoji="0" lang="en-US" sz="3200" i="0" u="none" strike="noStrike" kern="1200" cap="none" spc="0" normalizeH="0" baseline="0" noProof="0" dirty="0">
              <a:ln>
                <a:noFill/>
              </a:ln>
              <a:solidFill>
                <a:prstClr val="white"/>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51" name="TextBox 32"/>
          <p:cNvSpPr txBox="1"/>
          <p:nvPr/>
        </p:nvSpPr>
        <p:spPr>
          <a:xfrm>
            <a:off x="9444755" y="2708920"/>
            <a:ext cx="1011815"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200" i="0" u="none" strike="noStrike" kern="1200" cap="none" spc="0" normalizeH="0" baseline="0" noProof="0" dirty="0">
                <a:ln>
                  <a:noFill/>
                </a:ln>
                <a:solidFill>
                  <a:prstClr val="white"/>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83%</a:t>
            </a:r>
            <a:endParaRPr kumimoji="0" lang="en-US" sz="3200" i="0" u="none" strike="noStrike" kern="1200" cap="none" spc="0" normalizeH="0" baseline="0" noProof="0" dirty="0">
              <a:ln>
                <a:noFill/>
              </a:ln>
              <a:solidFill>
                <a:prstClr val="white"/>
              </a:solidFill>
              <a:effectLst/>
              <a:uLnTx/>
              <a:uFillTx/>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sp>
        <p:nvSpPr>
          <p:cNvPr id="52" name="TextBox 76"/>
          <p:cNvSpPr txBox="1"/>
          <p:nvPr/>
        </p:nvSpPr>
        <p:spPr>
          <a:xfrm>
            <a:off x="1122181" y="4175365"/>
            <a:ext cx="2058528" cy="369332"/>
          </a:xfrm>
          <a:prstGeom prst="rect">
            <a:avLst/>
          </a:prstGeom>
          <a:noFill/>
        </p:spPr>
        <p:txBody>
          <a:bodyPr wrap="square" rtlCol="0">
            <a:spAutoFit/>
          </a:bodyPr>
          <a:lstStyle/>
          <a:p>
            <a:pPr algn="ctr"/>
            <a:r>
              <a:rPr lang="zh-CN" altLang="en-US"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活动安排是否周到</a:t>
            </a:r>
            <a:endParaRPr lang="zh-CN" altLang="en-US"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3" name="文本框 52"/>
          <p:cNvSpPr txBox="1"/>
          <p:nvPr/>
        </p:nvSpPr>
        <p:spPr>
          <a:xfrm>
            <a:off x="868805" y="4535838"/>
            <a:ext cx="2565280" cy="830997"/>
          </a:xfrm>
          <a:prstGeom prst="rect">
            <a:avLst/>
          </a:prstGeom>
          <a:noFill/>
        </p:spPr>
        <p:txBody>
          <a:bodyPr wrap="square" rtlCol="0">
            <a:spAutoFit/>
          </a:bodyPr>
          <a:lstStyle/>
          <a:p>
            <a:pPr algn="ctr"/>
            <a:r>
              <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此项评分占比</a:t>
            </a:r>
            <a:r>
              <a:rPr lang="en-US" altLang="zh-CN"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20%</a:t>
            </a:r>
            <a:r>
              <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，包含来宾接待、会场安排、安保措施、后勤等。</a:t>
            </a:r>
            <a:endParaRPr lang="en-US" altLang="zh-CN"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4" name="TextBox 76"/>
          <p:cNvSpPr txBox="1"/>
          <p:nvPr/>
        </p:nvSpPr>
        <p:spPr>
          <a:xfrm>
            <a:off x="3856599" y="4175365"/>
            <a:ext cx="2025758" cy="369332"/>
          </a:xfrm>
          <a:prstGeom prst="rect">
            <a:avLst/>
          </a:prstGeom>
          <a:noFill/>
        </p:spPr>
        <p:txBody>
          <a:bodyPr wrap="square" rtlCol="0">
            <a:spAutoFit/>
          </a:bodyPr>
          <a:lstStyle/>
          <a:p>
            <a:pPr algn="ctr"/>
            <a:r>
              <a:rPr lang="zh-CN" altLang="en-US"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活动内容质量</a:t>
            </a:r>
            <a:endParaRPr lang="zh-CN" altLang="en-US"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5" name="文本框 54"/>
          <p:cNvSpPr txBox="1"/>
          <p:nvPr/>
        </p:nvSpPr>
        <p:spPr>
          <a:xfrm>
            <a:off x="3586838" y="4535838"/>
            <a:ext cx="2565280" cy="1077218"/>
          </a:xfrm>
          <a:prstGeom prst="rect">
            <a:avLst/>
          </a:prstGeom>
          <a:noFill/>
        </p:spPr>
        <p:txBody>
          <a:bodyPr wrap="square" rtlCol="0">
            <a:spAutoFit/>
          </a:bodyPr>
          <a:lstStyle/>
          <a:p>
            <a:pPr algn="ctr"/>
            <a:r>
              <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此项评分占比</a:t>
            </a:r>
            <a:r>
              <a:rPr lang="en-US" altLang="zh-CN"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50%</a:t>
            </a:r>
            <a:r>
              <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，包含嘉宾演讲质量、文艺演出质量、现场气氛、参与者感受等。</a:t>
            </a:r>
            <a:endParaRPr lang="en-US" altLang="zh-CN"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6" name="TextBox 76"/>
          <p:cNvSpPr txBox="1"/>
          <p:nvPr/>
        </p:nvSpPr>
        <p:spPr>
          <a:xfrm>
            <a:off x="6653424" y="4175365"/>
            <a:ext cx="1666838" cy="369332"/>
          </a:xfrm>
          <a:prstGeom prst="rect">
            <a:avLst/>
          </a:prstGeom>
          <a:noFill/>
        </p:spPr>
        <p:txBody>
          <a:bodyPr wrap="square" rtlCol="0">
            <a:spAutoFit/>
          </a:bodyPr>
          <a:lstStyle/>
          <a:p>
            <a:pPr algn="ctr"/>
            <a:r>
              <a:rPr lang="zh-CN" altLang="en-US"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宣传推广</a:t>
            </a:r>
            <a:endParaRPr lang="zh-CN" altLang="en-US"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7" name="文本框 56"/>
          <p:cNvSpPr txBox="1"/>
          <p:nvPr/>
        </p:nvSpPr>
        <p:spPr>
          <a:xfrm>
            <a:off x="6283017" y="4535838"/>
            <a:ext cx="2407652" cy="1077218"/>
          </a:xfrm>
          <a:prstGeom prst="rect">
            <a:avLst/>
          </a:prstGeom>
          <a:noFill/>
        </p:spPr>
        <p:txBody>
          <a:bodyPr wrap="square" rtlCol="0">
            <a:spAutoFit/>
          </a:bodyPr>
          <a:lstStyle/>
          <a:p>
            <a:pPr algn="ctr"/>
            <a:r>
              <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此项评分占</a:t>
            </a:r>
            <a:r>
              <a:rPr lang="en-US" altLang="zh-CN"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20%</a:t>
            </a:r>
            <a:r>
              <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，包含宣传是否及时、内容是否有感染力，方法方式是否多样等。</a:t>
            </a:r>
            <a:endParaRPr lang="en-US" altLang="zh-CN"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8" name="TextBox 76"/>
          <p:cNvSpPr txBox="1"/>
          <p:nvPr/>
        </p:nvSpPr>
        <p:spPr>
          <a:xfrm>
            <a:off x="9613660" y="4175365"/>
            <a:ext cx="1098541" cy="369332"/>
          </a:xfrm>
          <a:prstGeom prst="rect">
            <a:avLst/>
          </a:prstGeom>
          <a:noFill/>
        </p:spPr>
        <p:txBody>
          <a:bodyPr wrap="square" rtlCol="0">
            <a:spAutoFit/>
          </a:bodyPr>
          <a:lstStyle/>
          <a:p>
            <a:pPr algn="ctr"/>
            <a:r>
              <a:rPr lang="zh-CN" altLang="en-US"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应急措施</a:t>
            </a:r>
            <a:endParaRPr lang="zh-CN" altLang="en-US"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9" name="文本框 58"/>
          <p:cNvSpPr txBox="1"/>
          <p:nvPr/>
        </p:nvSpPr>
        <p:spPr>
          <a:xfrm>
            <a:off x="8880291" y="4535838"/>
            <a:ext cx="2565280" cy="830997"/>
          </a:xfrm>
          <a:prstGeom prst="rect">
            <a:avLst/>
          </a:prstGeom>
          <a:noFill/>
        </p:spPr>
        <p:txBody>
          <a:bodyPr wrap="square" rtlCol="0">
            <a:spAutoFit/>
          </a:bodyPr>
          <a:lstStyle/>
          <a:p>
            <a:pPr algn="ctr"/>
            <a:r>
              <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此项评分占比</a:t>
            </a:r>
            <a:r>
              <a:rPr lang="en-US" altLang="zh-CN"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10%</a:t>
            </a:r>
            <a:r>
              <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，包含安保、消防、应急措施等是否周到。</a:t>
            </a:r>
            <a:endParaRPr lang="en-US" altLang="zh-CN"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0" name="TextBox 76"/>
          <p:cNvSpPr txBox="1"/>
          <p:nvPr/>
        </p:nvSpPr>
        <p:spPr>
          <a:xfrm>
            <a:off x="2616554" y="1236246"/>
            <a:ext cx="6963654" cy="523220"/>
          </a:xfrm>
          <a:prstGeom prst="rect">
            <a:avLst/>
          </a:prstGeom>
          <a:noFill/>
        </p:spPr>
        <p:txBody>
          <a:bodyPr wrap="square" rtlCol="0">
            <a:spAutoFit/>
          </a:bodyPr>
          <a:lstStyle/>
          <a:p>
            <a:pPr algn="ctr"/>
            <a:r>
              <a:rPr lang="zh-CN" altLang="en-US" sz="28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活动评估标准主要参照以下四项指标</a:t>
            </a:r>
            <a:endParaRPr lang="zh-CN" altLang="en-US" sz="28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7" name="TextBox 42"/>
          <p:cNvSpPr txBox="1"/>
          <p:nvPr/>
        </p:nvSpPr>
        <p:spPr>
          <a:xfrm>
            <a:off x="1259111" y="355159"/>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5.2 </a:t>
            </a:r>
            <a:r>
              <a:rPr lang="zh-CN" altLang="en-US"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问题评估</a:t>
            </a:r>
            <a:endParaRPr lang="zh-CN" altLang="en-US"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8" name="Freeform 5"/>
          <p:cNvSpPr>
            <a:spLocks noEditPoints="1"/>
          </p:cNvSpPr>
          <p:nvPr/>
        </p:nvSpPr>
        <p:spPr bwMode="auto">
          <a:xfrm>
            <a:off x="704485" y="311249"/>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3440971" y="1286794"/>
            <a:ext cx="7852672" cy="801314"/>
          </a:xfrm>
          <a:prstGeom prst="rect">
            <a:avLst/>
          </a:prstGeom>
          <a:solidFill>
            <a:srgbClr val="FFFFFF"/>
          </a:solidFill>
          <a:ln w="9525" cap="flat" cmpd="sng" algn="ctr">
            <a:solidFill>
              <a:schemeClr val="bg2">
                <a:lumMod val="85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 name="右箭头 7"/>
          <p:cNvSpPr/>
          <p:nvPr/>
        </p:nvSpPr>
        <p:spPr bwMode="auto">
          <a:xfrm>
            <a:off x="3219371" y="1488163"/>
            <a:ext cx="576064" cy="461820"/>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 name="矩形 6"/>
          <p:cNvSpPr/>
          <p:nvPr/>
        </p:nvSpPr>
        <p:spPr bwMode="auto">
          <a:xfrm>
            <a:off x="1006490" y="1286794"/>
            <a:ext cx="2481545" cy="801314"/>
          </a:xfrm>
          <a:prstGeom prst="rect">
            <a:avLst/>
          </a:prstGeom>
          <a:solidFill>
            <a:srgbClr val="E9D1C9"/>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 name="矩形 7"/>
          <p:cNvSpPr/>
          <p:nvPr/>
        </p:nvSpPr>
        <p:spPr bwMode="auto">
          <a:xfrm>
            <a:off x="3440971" y="2376343"/>
            <a:ext cx="7852672" cy="801314"/>
          </a:xfrm>
          <a:prstGeom prst="rect">
            <a:avLst/>
          </a:prstGeom>
          <a:solidFill>
            <a:srgbClr val="FFFFFF"/>
          </a:solidFill>
          <a:ln w="9525" cap="flat" cmpd="sng" algn="ctr">
            <a:solidFill>
              <a:schemeClr val="bg2">
                <a:lumMod val="85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 name="右箭头 10"/>
          <p:cNvSpPr/>
          <p:nvPr/>
        </p:nvSpPr>
        <p:spPr bwMode="auto">
          <a:xfrm>
            <a:off x="3219371" y="2577712"/>
            <a:ext cx="576064" cy="461820"/>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0" name="矩形 9"/>
          <p:cNvSpPr/>
          <p:nvPr/>
        </p:nvSpPr>
        <p:spPr bwMode="auto">
          <a:xfrm>
            <a:off x="1006490" y="2376343"/>
            <a:ext cx="2481545" cy="801314"/>
          </a:xfrm>
          <a:prstGeom prst="rect">
            <a:avLst/>
          </a:prstGeom>
          <a:solidFill>
            <a:srgbClr val="ADBCBE"/>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1" name="矩形 10"/>
          <p:cNvSpPr/>
          <p:nvPr/>
        </p:nvSpPr>
        <p:spPr bwMode="auto">
          <a:xfrm>
            <a:off x="3440971" y="3471306"/>
            <a:ext cx="7852672" cy="801314"/>
          </a:xfrm>
          <a:prstGeom prst="rect">
            <a:avLst/>
          </a:prstGeom>
          <a:solidFill>
            <a:srgbClr val="FFFFFF"/>
          </a:solidFill>
          <a:ln w="9525" cap="flat" cmpd="sng" algn="ctr">
            <a:solidFill>
              <a:schemeClr val="bg2">
                <a:lumMod val="85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2" name="右箭头 13"/>
          <p:cNvSpPr/>
          <p:nvPr/>
        </p:nvSpPr>
        <p:spPr bwMode="auto">
          <a:xfrm>
            <a:off x="3219371" y="3672675"/>
            <a:ext cx="576064" cy="461820"/>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3" name="矩形 12"/>
          <p:cNvSpPr/>
          <p:nvPr/>
        </p:nvSpPr>
        <p:spPr bwMode="auto">
          <a:xfrm>
            <a:off x="1006490" y="3471306"/>
            <a:ext cx="2481545" cy="801314"/>
          </a:xfrm>
          <a:prstGeom prst="rect">
            <a:avLst/>
          </a:prstGeom>
          <a:solidFill>
            <a:srgbClr val="E9D1C9"/>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4" name="矩形 13"/>
          <p:cNvSpPr/>
          <p:nvPr/>
        </p:nvSpPr>
        <p:spPr bwMode="auto">
          <a:xfrm>
            <a:off x="3440971" y="4608591"/>
            <a:ext cx="7852672" cy="801314"/>
          </a:xfrm>
          <a:prstGeom prst="rect">
            <a:avLst/>
          </a:prstGeom>
          <a:solidFill>
            <a:srgbClr val="FFFFFF"/>
          </a:solidFill>
          <a:ln w="9525" cap="flat" cmpd="sng" algn="ctr">
            <a:solidFill>
              <a:schemeClr val="bg2">
                <a:lumMod val="85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5" name="右箭头 16"/>
          <p:cNvSpPr/>
          <p:nvPr/>
        </p:nvSpPr>
        <p:spPr bwMode="auto">
          <a:xfrm>
            <a:off x="3219371" y="4809960"/>
            <a:ext cx="576064" cy="461820"/>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6" name="矩形 15"/>
          <p:cNvSpPr/>
          <p:nvPr/>
        </p:nvSpPr>
        <p:spPr bwMode="auto">
          <a:xfrm>
            <a:off x="1006490" y="4608591"/>
            <a:ext cx="2481545" cy="801314"/>
          </a:xfrm>
          <a:prstGeom prst="rect">
            <a:avLst/>
          </a:prstGeom>
          <a:solidFill>
            <a:srgbClr val="ADBCBE"/>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7" name="TextBox 18"/>
          <p:cNvSpPr txBox="1"/>
          <p:nvPr/>
        </p:nvSpPr>
        <p:spPr>
          <a:xfrm>
            <a:off x="1111428" y="1488163"/>
            <a:ext cx="2362472" cy="400110"/>
          </a:xfrm>
          <a:prstGeom prst="rect">
            <a:avLst/>
          </a:prstGeom>
          <a:noFill/>
        </p:spPr>
        <p:txBody>
          <a:bodyPr wrap="square" rtlCol="0">
            <a:spAutoFit/>
          </a:bodyPr>
          <a:lstStyle/>
          <a:p>
            <a:pPr algn="ctr"/>
            <a:r>
              <a:rPr lang="zh-CN" altLang="en-US" sz="20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前台接待人员招聘</a:t>
            </a:r>
            <a:endParaRPr lang="zh-CN" altLang="en-US" sz="20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8" name="TextBox 19"/>
          <p:cNvSpPr txBox="1"/>
          <p:nvPr/>
        </p:nvSpPr>
        <p:spPr>
          <a:xfrm>
            <a:off x="3877078" y="1348808"/>
            <a:ext cx="7200800" cy="646331"/>
          </a:xfrm>
          <a:prstGeom prst="rect">
            <a:avLst/>
          </a:prstGeom>
          <a:noFill/>
        </p:spPr>
        <p:txBody>
          <a:bodyPr wrap="square" rtlCol="0">
            <a:spAutoFit/>
          </a:bodyPr>
          <a:lstStyle/>
          <a:p>
            <a:pPr algn="just"/>
            <a:r>
              <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在开业前两个月招聘形象气质佳的人员，送往海东市关系较好的店进行标准化学习，再进行考核筛选。</a:t>
            </a:r>
            <a:endPar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9" name="TextBox 20"/>
          <p:cNvSpPr txBox="1"/>
          <p:nvPr/>
        </p:nvSpPr>
        <p:spPr>
          <a:xfrm>
            <a:off x="1111428" y="2586192"/>
            <a:ext cx="2362472" cy="400110"/>
          </a:xfrm>
          <a:prstGeom prst="rect">
            <a:avLst/>
          </a:prstGeom>
          <a:noFill/>
        </p:spPr>
        <p:txBody>
          <a:bodyPr wrap="square" rtlCol="0">
            <a:spAutoFit/>
          </a:bodyPr>
          <a:lstStyle>
            <a:defPPr>
              <a:defRPr lang="zh-CN"/>
            </a:defPPr>
            <a:lvl1pPr algn="ctr">
              <a:defRPr sz="2400">
                <a:solidFill>
                  <a:schemeClr val="accent3"/>
                </a:solidFill>
                <a:latin typeface="+mj-ea"/>
                <a:ea typeface="+mj-ea"/>
              </a:defRPr>
            </a:lvl1pPr>
          </a:lstStyle>
          <a:p>
            <a:r>
              <a:rPr lang="zh-CN" altLang="en-US" sz="20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技术人员招聘渠道</a:t>
            </a:r>
            <a:endParaRPr lang="zh-CN" altLang="en-US" sz="20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0" name="TextBox 21"/>
          <p:cNvSpPr txBox="1"/>
          <p:nvPr/>
        </p:nvSpPr>
        <p:spPr>
          <a:xfrm>
            <a:off x="3877078" y="2423056"/>
            <a:ext cx="7200800" cy="646331"/>
          </a:xfrm>
          <a:prstGeom prst="rect">
            <a:avLst/>
          </a:prstGeom>
          <a:noFill/>
        </p:spPr>
        <p:txBody>
          <a:bodyPr wrap="square" rtlCol="0">
            <a:spAutoFit/>
          </a:bodyPr>
          <a:lstStyle/>
          <a:p>
            <a:pPr algn="just"/>
            <a:r>
              <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在开业前一个月将人员招聘到位。管理人员和技术人员来自高端品牌店技术人员。</a:t>
            </a:r>
            <a:endPar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1" name="TextBox 22"/>
          <p:cNvSpPr txBox="1"/>
          <p:nvPr/>
        </p:nvSpPr>
        <p:spPr>
          <a:xfrm>
            <a:off x="1111428" y="3672675"/>
            <a:ext cx="2362472" cy="400110"/>
          </a:xfrm>
          <a:prstGeom prst="rect">
            <a:avLst/>
          </a:prstGeom>
          <a:noFill/>
        </p:spPr>
        <p:txBody>
          <a:bodyPr wrap="square" rtlCol="0">
            <a:spAutoFit/>
          </a:bodyPr>
          <a:lstStyle>
            <a:defPPr>
              <a:defRPr lang="zh-CN"/>
            </a:defPPr>
            <a:lvl1pPr algn="ctr">
              <a:defRPr sz="2400">
                <a:solidFill>
                  <a:schemeClr val="accent3"/>
                </a:solidFill>
                <a:latin typeface="+mj-ea"/>
                <a:ea typeface="+mj-ea"/>
              </a:defRPr>
            </a:lvl1pPr>
          </a:lstStyle>
          <a:p>
            <a:r>
              <a:rPr lang="zh-CN" altLang="en-US" sz="20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零配件供应渠道</a:t>
            </a:r>
            <a:endParaRPr lang="zh-CN" altLang="en-US" sz="20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2" name="TextBox 23"/>
          <p:cNvSpPr txBox="1"/>
          <p:nvPr/>
        </p:nvSpPr>
        <p:spPr>
          <a:xfrm>
            <a:off x="3877078" y="3518019"/>
            <a:ext cx="7200800" cy="646331"/>
          </a:xfrm>
          <a:prstGeom prst="rect">
            <a:avLst/>
          </a:prstGeom>
          <a:noFill/>
        </p:spPr>
        <p:txBody>
          <a:bodyPr wrap="square" rtlCol="0">
            <a:spAutoFit/>
          </a:bodyPr>
          <a:lstStyle/>
          <a:p>
            <a:r>
              <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一部分从成都大经销商处购买，另一部分则根据以前积累的供应商，从全国范围采购，然后以空运的方式托运。</a:t>
            </a:r>
            <a:endPar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3" name="TextBox 24"/>
          <p:cNvSpPr txBox="1"/>
          <p:nvPr/>
        </p:nvSpPr>
        <p:spPr>
          <a:xfrm>
            <a:off x="1111428" y="4809506"/>
            <a:ext cx="2362472" cy="400110"/>
          </a:xfrm>
          <a:prstGeom prst="rect">
            <a:avLst/>
          </a:prstGeom>
          <a:noFill/>
        </p:spPr>
        <p:txBody>
          <a:bodyPr wrap="square" rtlCol="0">
            <a:spAutoFit/>
          </a:bodyPr>
          <a:lstStyle>
            <a:defPPr>
              <a:defRPr lang="zh-CN"/>
            </a:defPPr>
            <a:lvl1pPr algn="ctr">
              <a:defRPr sz="2400">
                <a:solidFill>
                  <a:schemeClr val="accent3"/>
                </a:solidFill>
                <a:latin typeface="+mj-ea"/>
                <a:ea typeface="+mj-ea"/>
              </a:defRPr>
            </a:lvl1pPr>
          </a:lstStyle>
          <a:p>
            <a:r>
              <a:rPr lang="zh-CN" altLang="en-US" sz="20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零配件供应时间</a:t>
            </a:r>
            <a:endParaRPr lang="zh-CN" altLang="en-US" sz="20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4" name="TextBox 25"/>
          <p:cNvSpPr txBox="1"/>
          <p:nvPr/>
        </p:nvSpPr>
        <p:spPr>
          <a:xfrm>
            <a:off x="3877078" y="4650913"/>
            <a:ext cx="7200800" cy="646331"/>
          </a:xfrm>
          <a:prstGeom prst="rect">
            <a:avLst/>
          </a:prstGeom>
          <a:noFill/>
        </p:spPr>
        <p:txBody>
          <a:bodyPr wrap="square" rtlCol="0">
            <a:spAutoFit/>
          </a:bodyPr>
          <a:lstStyle/>
          <a:p>
            <a:pPr algn="just"/>
            <a:r>
              <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很多零配件要第二天才能到货，这会造成满意度的降低。在前期做口碑期间，物流无法当天送达的公司自行到成都取货。</a:t>
            </a:r>
            <a:endPar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7" name="TextBox 42"/>
          <p:cNvSpPr txBox="1"/>
          <p:nvPr/>
        </p:nvSpPr>
        <p:spPr>
          <a:xfrm>
            <a:off x="1259111" y="355159"/>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5.3 </a:t>
            </a:r>
            <a:r>
              <a:rPr lang="zh-CN" altLang="en-US"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相关建议</a:t>
            </a:r>
            <a:endParaRPr lang="zh-CN" altLang="en-US"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8" name="Freeform 5"/>
          <p:cNvSpPr>
            <a:spLocks noEditPoints="1"/>
          </p:cNvSpPr>
          <p:nvPr/>
        </p:nvSpPr>
        <p:spPr bwMode="auto">
          <a:xfrm>
            <a:off x="704485" y="311249"/>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42"/>
          <p:cNvSpPr txBox="1"/>
          <p:nvPr/>
        </p:nvSpPr>
        <p:spPr>
          <a:xfrm>
            <a:off x="1259111" y="355159"/>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5.4 </a:t>
            </a:r>
            <a:r>
              <a:rPr lang="zh-CN" altLang="en-US"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研究总结</a:t>
            </a:r>
            <a:endParaRPr lang="zh-CN" altLang="en-US"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4" name="Freeform 5"/>
          <p:cNvSpPr>
            <a:spLocks noEditPoints="1"/>
          </p:cNvSpPr>
          <p:nvPr/>
        </p:nvSpPr>
        <p:spPr bwMode="auto">
          <a:xfrm>
            <a:off x="704485" y="311249"/>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7" name="泪滴形 26"/>
          <p:cNvSpPr/>
          <p:nvPr/>
        </p:nvSpPr>
        <p:spPr>
          <a:xfrm>
            <a:off x="6027167" y="1514966"/>
            <a:ext cx="1757290" cy="1757290"/>
          </a:xfrm>
          <a:prstGeom prst="teardrop">
            <a:avLst/>
          </a:prstGeom>
          <a:solidFill>
            <a:srgbClr val="ADBCBE"/>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8" name="泪滴形 27"/>
          <p:cNvSpPr/>
          <p:nvPr/>
        </p:nvSpPr>
        <p:spPr>
          <a:xfrm flipH="1">
            <a:off x="4066364" y="1514966"/>
            <a:ext cx="1757290" cy="1757290"/>
          </a:xfrm>
          <a:prstGeom prst="teardrop">
            <a:avLst/>
          </a:prstGeom>
          <a:solidFill>
            <a:srgbClr val="E9D1C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9" name="泪滴形 28"/>
          <p:cNvSpPr/>
          <p:nvPr/>
        </p:nvSpPr>
        <p:spPr>
          <a:xfrm flipH="1" flipV="1">
            <a:off x="4066364" y="3439143"/>
            <a:ext cx="1757290" cy="1757290"/>
          </a:xfrm>
          <a:prstGeom prst="teardrop">
            <a:avLst/>
          </a:prstGeom>
          <a:solidFill>
            <a:srgbClr val="ADBCBE"/>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0" name="泪滴形 29"/>
          <p:cNvSpPr/>
          <p:nvPr/>
        </p:nvSpPr>
        <p:spPr>
          <a:xfrm flipV="1">
            <a:off x="6027167" y="3439143"/>
            <a:ext cx="1757290" cy="1757290"/>
          </a:xfrm>
          <a:prstGeom prst="teardrop">
            <a:avLst/>
          </a:prstGeom>
          <a:solidFill>
            <a:srgbClr val="E9D1C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2" name="Oval 6"/>
          <p:cNvSpPr>
            <a:spLocks noChangeArrowheads="1"/>
          </p:cNvSpPr>
          <p:nvPr/>
        </p:nvSpPr>
        <p:spPr bwMode="auto">
          <a:xfrm>
            <a:off x="4536212" y="1954485"/>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endParaRPr lang="zh-CN" altLang="en-US">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3" name="文本框 32"/>
          <p:cNvSpPr txBox="1"/>
          <p:nvPr/>
        </p:nvSpPr>
        <p:spPr>
          <a:xfrm>
            <a:off x="4674281" y="2037019"/>
            <a:ext cx="614271" cy="523220"/>
          </a:xfrm>
          <a:prstGeom prst="rect">
            <a:avLst/>
          </a:prstGeom>
          <a:noFill/>
        </p:spPr>
        <p:txBody>
          <a:bodyPr wrap="none" rtlCol="0">
            <a:spAutoFit/>
          </a:bodyPr>
          <a:lstStyle/>
          <a:p>
            <a:r>
              <a:rPr lang="en-US" altLang="zh-CN" sz="28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01</a:t>
            </a:r>
            <a:endParaRPr lang="zh-CN" altLang="en-US" sz="28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4" name="Oval 6"/>
          <p:cNvSpPr>
            <a:spLocks noChangeArrowheads="1"/>
          </p:cNvSpPr>
          <p:nvPr/>
        </p:nvSpPr>
        <p:spPr bwMode="auto">
          <a:xfrm>
            <a:off x="6541475" y="1954485"/>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endParaRPr lang="zh-CN" altLang="en-US">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5" name="文本框 34"/>
          <p:cNvSpPr txBox="1"/>
          <p:nvPr/>
        </p:nvSpPr>
        <p:spPr>
          <a:xfrm>
            <a:off x="6666727" y="2037019"/>
            <a:ext cx="614271" cy="523220"/>
          </a:xfrm>
          <a:prstGeom prst="rect">
            <a:avLst/>
          </a:prstGeom>
          <a:noFill/>
        </p:spPr>
        <p:txBody>
          <a:bodyPr wrap="none" rtlCol="0">
            <a:spAutoFit/>
          </a:bodyPr>
          <a:lstStyle/>
          <a:p>
            <a:r>
              <a:rPr lang="en-US" altLang="zh-CN" sz="28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02</a:t>
            </a:r>
            <a:endParaRPr lang="zh-CN" altLang="en-US" sz="28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6" name="Oval 6"/>
          <p:cNvSpPr>
            <a:spLocks noChangeArrowheads="1"/>
          </p:cNvSpPr>
          <p:nvPr/>
        </p:nvSpPr>
        <p:spPr bwMode="auto">
          <a:xfrm>
            <a:off x="4536212" y="3927664"/>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endParaRPr lang="zh-CN" altLang="en-US">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7" name="文本框 36"/>
          <p:cNvSpPr txBox="1"/>
          <p:nvPr/>
        </p:nvSpPr>
        <p:spPr>
          <a:xfrm>
            <a:off x="4617374" y="4010198"/>
            <a:ext cx="614271" cy="523220"/>
          </a:xfrm>
          <a:prstGeom prst="rect">
            <a:avLst/>
          </a:prstGeom>
          <a:noFill/>
        </p:spPr>
        <p:txBody>
          <a:bodyPr wrap="none" rtlCol="0">
            <a:spAutoFit/>
          </a:bodyPr>
          <a:lstStyle/>
          <a:p>
            <a:r>
              <a:rPr lang="en-US" altLang="zh-CN" sz="28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03</a:t>
            </a:r>
            <a:endParaRPr lang="zh-CN" altLang="en-US" sz="28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8" name="Oval 6"/>
          <p:cNvSpPr>
            <a:spLocks noChangeArrowheads="1"/>
          </p:cNvSpPr>
          <p:nvPr/>
        </p:nvSpPr>
        <p:spPr bwMode="auto">
          <a:xfrm>
            <a:off x="6541475" y="3927664"/>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endParaRPr lang="zh-CN" altLang="en-US">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9" name="文本框 38"/>
          <p:cNvSpPr txBox="1"/>
          <p:nvPr/>
        </p:nvSpPr>
        <p:spPr>
          <a:xfrm>
            <a:off x="6641803" y="4010198"/>
            <a:ext cx="614271" cy="523220"/>
          </a:xfrm>
          <a:prstGeom prst="rect">
            <a:avLst/>
          </a:prstGeom>
          <a:noFill/>
        </p:spPr>
        <p:txBody>
          <a:bodyPr wrap="none" rtlCol="0">
            <a:spAutoFit/>
          </a:bodyPr>
          <a:lstStyle/>
          <a:p>
            <a:r>
              <a:rPr lang="en-US" altLang="zh-CN" sz="28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04</a:t>
            </a:r>
            <a:endParaRPr lang="zh-CN" altLang="en-US" sz="28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0" name="TextBox 52"/>
          <p:cNvSpPr txBox="1"/>
          <p:nvPr/>
        </p:nvSpPr>
        <p:spPr>
          <a:xfrm>
            <a:off x="2454724" y="1436454"/>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得出结论一</a:t>
            </a:r>
            <a:endParaRPr lang="en-US" altLang="zh-CN" sz="20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1" name="TextBox 53"/>
          <p:cNvSpPr txBox="1"/>
          <p:nvPr/>
        </p:nvSpPr>
        <p:spPr>
          <a:xfrm>
            <a:off x="914599" y="1752245"/>
            <a:ext cx="3000483" cy="830997"/>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00000"/>
              </a:lnSpc>
            </a:pPr>
            <a:r>
              <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请在这里输入您的文字内容请在这里输入您的文字内容请在这里输入您的</a:t>
            </a:r>
            <a:endPar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2" name="TextBox 52"/>
          <p:cNvSpPr txBox="1"/>
          <p:nvPr/>
        </p:nvSpPr>
        <p:spPr>
          <a:xfrm>
            <a:off x="7879058" y="1436454"/>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得出结论二</a:t>
            </a:r>
            <a:endParaRPr lang="en-US" altLang="zh-CN" sz="20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3" name="TextBox 53"/>
          <p:cNvSpPr txBox="1"/>
          <p:nvPr/>
        </p:nvSpPr>
        <p:spPr>
          <a:xfrm>
            <a:off x="8021252" y="1752245"/>
            <a:ext cx="3000483" cy="1077218"/>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00000"/>
              </a:lnSpc>
            </a:pPr>
            <a:r>
              <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请在这里输入您的文字内容请在这里输入您的文字内容请在这里输入您的文字内容请在这里输入您的文字</a:t>
            </a:r>
            <a:endPar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4" name="TextBox 52"/>
          <p:cNvSpPr txBox="1"/>
          <p:nvPr/>
        </p:nvSpPr>
        <p:spPr>
          <a:xfrm>
            <a:off x="2454724" y="4083401"/>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得出结论三</a:t>
            </a:r>
            <a:endParaRPr lang="en-US" altLang="zh-CN" sz="20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5" name="TextBox 53"/>
          <p:cNvSpPr txBox="1"/>
          <p:nvPr/>
        </p:nvSpPr>
        <p:spPr>
          <a:xfrm>
            <a:off x="914599" y="4399192"/>
            <a:ext cx="3000483" cy="1077218"/>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00000"/>
              </a:lnSpc>
            </a:pPr>
            <a:r>
              <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请在这里输入您的文字内容请在这里输入您的文字内容请在这里输入您的文字内容请在这里输入您的文字</a:t>
            </a:r>
            <a:endPar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6" name="TextBox 52"/>
          <p:cNvSpPr txBox="1"/>
          <p:nvPr/>
        </p:nvSpPr>
        <p:spPr>
          <a:xfrm>
            <a:off x="7879058" y="4083401"/>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得出结论四</a:t>
            </a:r>
            <a:endParaRPr lang="en-US" altLang="zh-CN" sz="20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7" name="TextBox 53"/>
          <p:cNvSpPr txBox="1"/>
          <p:nvPr/>
        </p:nvSpPr>
        <p:spPr>
          <a:xfrm>
            <a:off x="8021252" y="4399192"/>
            <a:ext cx="3000483" cy="1077218"/>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00000"/>
              </a:lnSpc>
            </a:pPr>
            <a:r>
              <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请在这里输入您的文字内容请在这里输入您的文字内容请在这里输入您的文字内容请在这里输入您的文字</a:t>
            </a:r>
            <a:endPar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bwMode="auto">
          <a:xfrm>
            <a:off x="899641" y="1319790"/>
            <a:ext cx="4973621" cy="4262864"/>
          </a:xfrm>
          <a:prstGeom prst="rect">
            <a:avLst/>
          </a:prstGeom>
          <a:solidFill>
            <a:schemeClr val="bg2">
              <a:lumMod val="95000"/>
            </a:schemeClr>
          </a:solidFill>
          <a:ln>
            <a:solidFill>
              <a:schemeClr val="bg2">
                <a:lumMod val="85000"/>
              </a:schemeClr>
            </a:solidFill>
          </a:ln>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6" name="矩形 15"/>
          <p:cNvSpPr/>
          <p:nvPr/>
        </p:nvSpPr>
        <p:spPr bwMode="auto">
          <a:xfrm>
            <a:off x="6217599" y="1319790"/>
            <a:ext cx="4973621" cy="4262864"/>
          </a:xfrm>
          <a:prstGeom prst="rect">
            <a:avLst/>
          </a:prstGeom>
          <a:solidFill>
            <a:schemeClr val="bg2">
              <a:lumMod val="95000"/>
            </a:schemeClr>
          </a:solidFill>
          <a:ln>
            <a:solidFill>
              <a:schemeClr val="bg2">
                <a:lumMod val="85000"/>
              </a:schemeClr>
            </a:solidFill>
          </a:ln>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7" name="Freeform 6"/>
          <p:cNvSpPr/>
          <p:nvPr/>
        </p:nvSpPr>
        <p:spPr bwMode="auto">
          <a:xfrm>
            <a:off x="1204924" y="1168662"/>
            <a:ext cx="4200402" cy="150812"/>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8" name="Freeform 7"/>
          <p:cNvSpPr/>
          <p:nvPr/>
        </p:nvSpPr>
        <p:spPr bwMode="auto">
          <a:xfrm>
            <a:off x="1485467" y="1168662"/>
            <a:ext cx="3652018" cy="879213"/>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rgbClr val="ADBCBE"/>
          </a:solidFill>
          <a:ln>
            <a:noFill/>
          </a:ln>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9" name="矩形 18"/>
          <p:cNvSpPr/>
          <p:nvPr/>
        </p:nvSpPr>
        <p:spPr>
          <a:xfrm>
            <a:off x="2427299" y="1354886"/>
            <a:ext cx="1723549" cy="461665"/>
          </a:xfrm>
          <a:prstGeom prst="rect">
            <a:avLst/>
          </a:prstGeom>
        </p:spPr>
        <p:txBody>
          <a:bodyPr wrap="none">
            <a:spAutoFit/>
          </a:bodyPr>
          <a:lstStyle/>
          <a:p>
            <a:pPr algn="ctr"/>
            <a:r>
              <a:rPr lang="zh-CN" altLang="en-US" sz="2400" b="1"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收获的成绩</a:t>
            </a:r>
            <a:endParaRPr lang="zh-CN" altLang="en-US" sz="2400" b="1"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1" name="Freeform 6"/>
          <p:cNvSpPr/>
          <p:nvPr/>
        </p:nvSpPr>
        <p:spPr bwMode="auto">
          <a:xfrm>
            <a:off x="6607103" y="1168662"/>
            <a:ext cx="4200402" cy="150812"/>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2" name="Freeform 7"/>
          <p:cNvSpPr/>
          <p:nvPr/>
        </p:nvSpPr>
        <p:spPr bwMode="auto">
          <a:xfrm>
            <a:off x="6887646" y="1168662"/>
            <a:ext cx="3652018" cy="879213"/>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rgbClr val="E9D1C9"/>
          </a:solidFill>
          <a:ln>
            <a:noFill/>
          </a:ln>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3" name="矩形 22"/>
          <p:cNvSpPr/>
          <p:nvPr/>
        </p:nvSpPr>
        <p:spPr>
          <a:xfrm>
            <a:off x="7519819" y="1349562"/>
            <a:ext cx="2467788" cy="461665"/>
          </a:xfrm>
          <a:prstGeom prst="rect">
            <a:avLst/>
          </a:prstGeom>
        </p:spPr>
        <p:txBody>
          <a:bodyPr wrap="square">
            <a:spAutoFit/>
          </a:bodyPr>
          <a:lstStyle/>
          <a:p>
            <a:pPr algn="ctr"/>
            <a:r>
              <a:rPr lang="zh-CN" altLang="en-US" sz="2400" b="1"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存在的不足</a:t>
            </a:r>
            <a:endParaRPr lang="zh-CN" altLang="en-US" sz="2400" b="1"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 name="TextBox 10"/>
          <p:cNvSpPr txBox="1"/>
          <p:nvPr/>
        </p:nvSpPr>
        <p:spPr>
          <a:xfrm>
            <a:off x="1383626" y="2239493"/>
            <a:ext cx="4179684" cy="3139321"/>
          </a:xfrm>
          <a:prstGeom prst="rect">
            <a:avLst/>
          </a:prstGeom>
          <a:noFill/>
        </p:spPr>
        <p:txBody>
          <a:bodyPr wrap="square" rtlCol="0">
            <a:spAutoFit/>
          </a:bodyPr>
          <a:lstStyle/>
          <a:p>
            <a:pPr algn="just"/>
            <a:r>
              <a:rPr lang="zh-CN" altLang="en-US"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成绩一</a:t>
            </a:r>
            <a:r>
              <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：这里输入您的成绩这里输入您的成绩这里输入您的成绩这里输入您的成绩这里输入您的成绩</a:t>
            </a:r>
            <a:endParaRPr lang="en-US" altLang="zh-CN"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gn="just"/>
            <a:endPar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gn="just"/>
            <a:r>
              <a:rPr lang="zh-CN" altLang="en-US"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成绩二</a:t>
            </a:r>
            <a:r>
              <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：这里输入您的成绩这里输入您的成绩这里输入您的成绩这里输入您的成绩这里输入您的成绩</a:t>
            </a:r>
            <a:endParaRPr lang="en-US" altLang="zh-CN"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gn="just"/>
            <a:endParaRPr lang="en-US" altLang="zh-CN"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gn="just"/>
            <a:r>
              <a:rPr lang="zh-CN" altLang="en-US"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成绩三</a:t>
            </a:r>
            <a:r>
              <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：这里输入您的成绩这里输入您的成绩这里输入您的成绩这里输入您的成绩这里输入您的成绩</a:t>
            </a:r>
            <a:endPar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4" name="TextBox 15"/>
          <p:cNvSpPr txBox="1"/>
          <p:nvPr/>
        </p:nvSpPr>
        <p:spPr>
          <a:xfrm>
            <a:off x="6760614" y="2239493"/>
            <a:ext cx="4179684" cy="3139321"/>
          </a:xfrm>
          <a:prstGeom prst="rect">
            <a:avLst/>
          </a:prstGeom>
          <a:noFill/>
        </p:spPr>
        <p:txBody>
          <a:bodyPr wrap="square" rtlCol="0">
            <a:spAutoFit/>
          </a:bodyPr>
          <a:lstStyle/>
          <a:p>
            <a:pPr algn="just"/>
            <a:r>
              <a:rPr lang="zh-CN" altLang="en-US"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不足一</a:t>
            </a:r>
            <a:r>
              <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：这里输入您的成绩这里输入您的成绩这里输入您的成绩这里输入您的成绩这里输入您的成绩</a:t>
            </a:r>
            <a:endParaRPr lang="en-US" altLang="zh-CN"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gn="just"/>
            <a:endPar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gn="just"/>
            <a:r>
              <a:rPr lang="zh-CN" altLang="en-US"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不足二</a:t>
            </a:r>
            <a:r>
              <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：这里输入您的成绩这里输入您的成绩这里输入您的成绩这里输入您的成绩这里输入您的成绩</a:t>
            </a:r>
            <a:endParaRPr lang="en-US" altLang="zh-CN"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gn="just"/>
            <a:endParaRPr lang="en-US" altLang="zh-CN"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gn="just"/>
            <a:r>
              <a:rPr lang="zh-CN" altLang="en-US"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不足三</a:t>
            </a:r>
            <a:r>
              <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：这里输入您的成绩这里输入您的成绩这里输入您的成绩这里输入您的成绩这里输入您的成绩</a:t>
            </a:r>
            <a:endPar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5" name="TextBox 42"/>
          <p:cNvSpPr txBox="1"/>
          <p:nvPr/>
        </p:nvSpPr>
        <p:spPr>
          <a:xfrm>
            <a:off x="1259111" y="355159"/>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5.5 </a:t>
            </a:r>
            <a:r>
              <a:rPr lang="zh-CN" altLang="en-US"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亮点与不足</a:t>
            </a:r>
            <a:endParaRPr lang="zh-CN" altLang="en-US"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6" name="Freeform 5"/>
          <p:cNvSpPr>
            <a:spLocks noEditPoints="1"/>
          </p:cNvSpPr>
          <p:nvPr/>
        </p:nvSpPr>
        <p:spPr bwMode="auto">
          <a:xfrm>
            <a:off x="704485" y="311249"/>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椭圆 15"/>
          <p:cNvSpPr/>
          <p:nvPr/>
        </p:nvSpPr>
        <p:spPr>
          <a:xfrm>
            <a:off x="595631" y="2339341"/>
            <a:ext cx="857885" cy="857885"/>
          </a:xfrm>
          <a:prstGeom prst="ellipse">
            <a:avLst/>
          </a:prstGeom>
          <a:solidFill>
            <a:srgbClr val="E9D1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442576" y="2501901"/>
            <a:ext cx="1086485" cy="1086485"/>
          </a:xfrm>
          <a:prstGeom prst="ellipse">
            <a:avLst/>
          </a:prstGeom>
          <a:solidFill>
            <a:srgbClr val="E1D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rot="20880000" flipH="1">
            <a:off x="-663575" y="2053590"/>
            <a:ext cx="13097510" cy="1624330"/>
            <a:chOff x="-586" y="4212"/>
            <a:chExt cx="20626" cy="2558"/>
          </a:xfrm>
          <a:solidFill>
            <a:srgbClr val="B8D1C4"/>
          </a:solidFill>
        </p:grpSpPr>
        <p:sp>
          <p:nvSpPr>
            <p:cNvPr id="2" name="矩形 1"/>
            <p:cNvSpPr/>
            <p:nvPr/>
          </p:nvSpPr>
          <p:spPr>
            <a:xfrm rot="21240000">
              <a:off x="-586" y="5222"/>
              <a:ext cx="20626" cy="4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1240000" flipV="1">
              <a:off x="-369" y="6686"/>
              <a:ext cx="5200" cy="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rot="21240000" flipV="1">
              <a:off x="-361" y="5889"/>
              <a:ext cx="2268" cy="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rot="21240000" flipV="1">
              <a:off x="14306" y="4212"/>
              <a:ext cx="5200" cy="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rot="21240000" flipV="1">
              <a:off x="17230" y="5013"/>
              <a:ext cx="2268" cy="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圆角矩形 17"/>
          <p:cNvSpPr/>
          <p:nvPr/>
        </p:nvSpPr>
        <p:spPr>
          <a:xfrm>
            <a:off x="5396865" y="4529455"/>
            <a:ext cx="1404620" cy="309880"/>
          </a:xfrm>
          <a:prstGeom prst="roundRect">
            <a:avLst/>
          </a:prstGeom>
          <a:solidFill>
            <a:srgbClr val="ADB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a:latin typeface="优设好身体" panose="00020600040101010101" charset="-122"/>
                <a:ea typeface="优设好身体" panose="00020600040101010101" charset="-122"/>
              </a:rPr>
              <a:t>答辩人：</a:t>
            </a:r>
            <a:r>
              <a:rPr lang="en-US" altLang="zh-CN" sz="1500" dirty="0">
                <a:latin typeface="优设好身体" panose="00020600040101010101" charset="-122"/>
                <a:ea typeface="优设好身体" panose="00020600040101010101" charset="-122"/>
              </a:rPr>
              <a:t>XXX</a:t>
            </a:r>
            <a:endParaRPr lang="zh-CN" altLang="en-US" sz="1500" dirty="0">
              <a:latin typeface="优设好身体" panose="00020600040101010101" charset="-122"/>
              <a:ea typeface="优设好身体" panose="00020600040101010101" charset="-122"/>
            </a:endParaRPr>
          </a:p>
        </p:txBody>
      </p:sp>
      <p:sp>
        <p:nvSpPr>
          <p:cNvPr id="15" name="文本框 14"/>
          <p:cNvSpPr txBox="1"/>
          <p:nvPr/>
        </p:nvSpPr>
        <p:spPr>
          <a:xfrm>
            <a:off x="3137044" y="2283162"/>
            <a:ext cx="6405971" cy="1015663"/>
          </a:xfrm>
          <a:prstGeom prst="rect">
            <a:avLst/>
          </a:prstGeom>
          <a:solidFill>
            <a:srgbClr val="F2F2F2"/>
          </a:solidFill>
        </p:spPr>
        <p:txBody>
          <a:bodyPr wrap="square" rtlCol="0">
            <a:spAutoFit/>
          </a:bodyPr>
          <a:lstStyle/>
          <a:p>
            <a:r>
              <a:rPr lang="zh-CN" altLang="en-US" sz="6000" dirty="0">
                <a:solidFill>
                  <a:schemeClr val="bg1"/>
                </a:solidFill>
                <a:latin typeface="优设好身体" panose="00020600040101010101" charset="-122"/>
                <a:ea typeface="优设好身体" panose="00020600040101010101" charset="-122"/>
                <a:cs typeface="Calibri" panose="020F0502020204030204" pitchFamily="34" charset="0"/>
              </a:rPr>
              <a:t>毕业论文答辩</a:t>
            </a:r>
            <a:r>
              <a:rPr lang="en-US" altLang="zh-CN" sz="6000" dirty="0">
                <a:solidFill>
                  <a:schemeClr val="bg1"/>
                </a:solidFill>
                <a:latin typeface="优设好身体" panose="00020600040101010101" charset="-122"/>
                <a:ea typeface="优设好身体" panose="00020600040101010101" charset="-122"/>
                <a:cs typeface="Calibri" panose="020F0502020204030204" pitchFamily="34" charset="0"/>
              </a:rPr>
              <a:t>PPT</a:t>
            </a:r>
            <a:endParaRPr lang="zh-CN" altLang="en-US" sz="6000" dirty="0">
              <a:solidFill>
                <a:schemeClr val="bg1"/>
              </a:solidFill>
              <a:latin typeface="优设好身体" panose="00020600040101010101" charset="-122"/>
              <a:ea typeface="优设好身体" panose="00020600040101010101" charset="-122"/>
              <a:cs typeface="Calibri" panose="020F0502020204030204" pitchFamily="34" charset="0"/>
            </a:endParaRPr>
          </a:p>
        </p:txBody>
      </p:sp>
      <p:sp>
        <p:nvSpPr>
          <p:cNvPr id="43" name="文本框 42"/>
          <p:cNvSpPr txBox="1"/>
          <p:nvPr/>
        </p:nvSpPr>
        <p:spPr>
          <a:xfrm>
            <a:off x="3307080" y="3298825"/>
            <a:ext cx="5715000" cy="491490"/>
          </a:xfrm>
          <a:prstGeom prst="rect">
            <a:avLst/>
          </a:prstGeom>
          <a:noFill/>
        </p:spPr>
        <p:txBody>
          <a:bodyPr wrap="square" rtlCol="0">
            <a:spAutoFit/>
          </a:bodyPr>
          <a:lstStyle/>
          <a:p>
            <a:pPr algn="ctr" fontAlgn="auto"/>
            <a:r>
              <a:rPr lang="en-US" altLang="zh-CN" sz="1300">
                <a:solidFill>
                  <a:schemeClr val="bg1">
                    <a:lumMod val="50000"/>
                  </a:schemeClr>
                </a:solidFill>
                <a:latin typeface="Calibri" panose="020F0502020204030204" pitchFamily="34" charset="0"/>
                <a:ea typeface="Arial Unicode MS" panose="020B0604020202020204" charset="-122"/>
                <a:cs typeface="Calibri" panose="020F0502020204030204" pitchFamily="34" charset="0"/>
                <a:sym typeface="+mn-ea"/>
              </a:rPr>
              <a:t>Please input the title, please input the text, please input what you want to input.Please input the title, please input the text.</a:t>
            </a:r>
            <a:endParaRPr lang="en-US" altLang="zh-CN" sz="1300">
              <a:solidFill>
                <a:schemeClr val="bg1">
                  <a:lumMod val="50000"/>
                </a:schemeClr>
              </a:solidFill>
              <a:latin typeface="Calibri" panose="020F0502020204030204" pitchFamily="34" charset="0"/>
              <a:ea typeface="Arial Unicode MS" panose="020B0604020202020204" charset="-122"/>
              <a:cs typeface="Calibri" panose="020F0502020204030204" pitchFamily="34" charset="0"/>
              <a:sym typeface="+mn-ea"/>
            </a:endParaRPr>
          </a:p>
        </p:txBody>
      </p:sp>
      <p:sp>
        <p:nvSpPr>
          <p:cNvPr id="8" name="矩形 7"/>
          <p:cNvSpPr/>
          <p:nvPr/>
        </p:nvSpPr>
        <p:spPr>
          <a:xfrm>
            <a:off x="250825" y="190501"/>
            <a:ext cx="11587480" cy="6354445"/>
          </a:xfrm>
          <a:prstGeom prst="rect">
            <a:avLst/>
          </a:prstGeom>
          <a:noFill/>
          <a:ln>
            <a:solidFill>
              <a:srgbClr val="91A5A7"/>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77825" y="317501"/>
            <a:ext cx="11587480" cy="6354445"/>
          </a:xfrm>
          <a:prstGeom prst="rect">
            <a:avLst/>
          </a:prstGeom>
          <a:noFill/>
          <a:ln>
            <a:solidFill>
              <a:srgbClr val="91A5A7"/>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50825" y="190501"/>
            <a:ext cx="11587480" cy="6354445"/>
          </a:xfrm>
          <a:prstGeom prst="rect">
            <a:avLst/>
          </a:prstGeom>
          <a:noFill/>
          <a:ln>
            <a:solidFill>
              <a:srgbClr val="91A5A7"/>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77825" y="317501"/>
            <a:ext cx="11587480" cy="6354445"/>
          </a:xfrm>
          <a:prstGeom prst="rect">
            <a:avLst/>
          </a:prstGeom>
          <a:noFill/>
          <a:ln>
            <a:solidFill>
              <a:srgbClr val="91A5A7"/>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34671" y="1816736"/>
            <a:ext cx="857885" cy="857885"/>
          </a:xfrm>
          <a:prstGeom prst="ellipse">
            <a:avLst/>
          </a:prstGeom>
          <a:solidFill>
            <a:srgbClr val="E9D1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0751821" y="1221741"/>
            <a:ext cx="1086485" cy="1086485"/>
          </a:xfrm>
          <a:prstGeom prst="ellipse">
            <a:avLst/>
          </a:prstGeom>
          <a:solidFill>
            <a:srgbClr val="E1D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183641" y="-619760"/>
            <a:ext cx="6974205" cy="7477760"/>
          </a:xfrm>
          <a:prstGeom prst="rect">
            <a:avLst/>
          </a:prstGeom>
          <a:noFill/>
          <a:ln>
            <a:noFill/>
          </a:ln>
        </p:spPr>
        <p:txBody>
          <a:bodyPr wrap="square" rtlCol="0">
            <a:spAutoFit/>
          </a:bodyPr>
          <a:lstStyle/>
          <a:p>
            <a:r>
              <a:rPr lang="en-US" altLang="zh-CN" sz="48000">
                <a:solidFill>
                  <a:srgbClr val="ADBCBE">
                    <a:alpha val="14000"/>
                  </a:srgbClr>
                </a:solidFill>
                <a:latin typeface="Calibri" panose="020F0502020204030204" pitchFamily="34" charset="0"/>
                <a:cs typeface="Calibri" panose="020F0502020204030204" pitchFamily="34" charset="0"/>
                <a:sym typeface="+mn-ea"/>
              </a:rPr>
              <a:t>01</a:t>
            </a:r>
            <a:endParaRPr lang="en-US" altLang="zh-CN" sz="48000">
              <a:solidFill>
                <a:srgbClr val="ADBCBE">
                  <a:alpha val="14000"/>
                </a:srgbClr>
              </a:solidFill>
              <a:latin typeface="Calibri" panose="020F0502020204030204" pitchFamily="34" charset="0"/>
              <a:cs typeface="Calibri" panose="020F0502020204030204" pitchFamily="34" charset="0"/>
              <a:sym typeface="+mn-ea"/>
            </a:endParaRPr>
          </a:p>
        </p:txBody>
      </p:sp>
      <p:sp>
        <p:nvSpPr>
          <p:cNvPr id="5" name="文本框 4"/>
          <p:cNvSpPr txBox="1"/>
          <p:nvPr/>
        </p:nvSpPr>
        <p:spPr>
          <a:xfrm>
            <a:off x="6990081" y="2312670"/>
            <a:ext cx="1771015" cy="1014730"/>
          </a:xfrm>
          <a:prstGeom prst="rect">
            <a:avLst/>
          </a:prstGeom>
          <a:noFill/>
          <a:ln>
            <a:noFill/>
          </a:ln>
        </p:spPr>
        <p:txBody>
          <a:bodyPr wrap="square" rtlCol="0">
            <a:spAutoFit/>
          </a:bodyPr>
          <a:lstStyle/>
          <a:p>
            <a:r>
              <a:rPr lang="en-US" altLang="zh-CN" sz="6000">
                <a:solidFill>
                  <a:srgbClr val="ADBCBE"/>
                </a:solidFill>
                <a:latin typeface="Calibri" panose="020F0502020204030204" pitchFamily="34" charset="0"/>
                <a:cs typeface="Calibri" panose="020F0502020204030204" pitchFamily="34" charset="0"/>
                <a:sym typeface="+mn-ea"/>
              </a:rPr>
              <a:t>One</a:t>
            </a:r>
            <a:endParaRPr lang="en-US" altLang="zh-CN" sz="6000">
              <a:solidFill>
                <a:srgbClr val="ADBCBE"/>
              </a:solidFill>
              <a:latin typeface="Calibri" panose="020F0502020204030204" pitchFamily="34" charset="0"/>
              <a:cs typeface="Calibri" panose="020F0502020204030204" pitchFamily="34" charset="0"/>
              <a:sym typeface="+mn-ea"/>
            </a:endParaRPr>
          </a:p>
        </p:txBody>
      </p:sp>
      <p:sp>
        <p:nvSpPr>
          <p:cNvPr id="17" name="文本框 16"/>
          <p:cNvSpPr txBox="1"/>
          <p:nvPr/>
        </p:nvSpPr>
        <p:spPr>
          <a:xfrm>
            <a:off x="6990080" y="3434715"/>
            <a:ext cx="3285490" cy="891540"/>
          </a:xfrm>
          <a:prstGeom prst="rect">
            <a:avLst/>
          </a:prstGeom>
          <a:noFill/>
        </p:spPr>
        <p:txBody>
          <a:bodyPr wrap="square" rtlCol="0">
            <a:spAutoFit/>
          </a:bodyPr>
          <a:lstStyle/>
          <a:p>
            <a:pPr algn="l"/>
            <a:r>
              <a:rPr lang="zh-CN" altLang="en-US" sz="3200" dirty="0">
                <a:solidFill>
                  <a:srgbClr val="ADBCBE"/>
                </a:solidFill>
                <a:latin typeface="优设好身体" panose="00020600040101010101" charset="-122"/>
                <a:ea typeface="优设好身体" panose="00020600040101010101" charset="-122"/>
                <a:cs typeface="黑体" panose="02010609060101010101" charset="-122"/>
              </a:rPr>
              <a:t>绪论</a:t>
            </a:r>
            <a:endParaRPr lang="zh-CN" altLang="en-US" sz="3200" dirty="0">
              <a:solidFill>
                <a:srgbClr val="ADBCBE"/>
              </a:solidFill>
              <a:latin typeface="优设好身体" panose="00020600040101010101" charset="-122"/>
              <a:ea typeface="优设好身体" panose="00020600040101010101" charset="-122"/>
              <a:cs typeface="黑体" panose="02010609060101010101" charset="-122"/>
            </a:endParaRPr>
          </a:p>
          <a:p>
            <a:pPr algn="l"/>
            <a:r>
              <a:rPr lang="zh-CN" altLang="en-US" sz="2000" spc="100" dirty="0">
                <a:solidFill>
                  <a:srgbClr val="ADBCBE"/>
                </a:solidFill>
                <a:latin typeface="Calibri" panose="020F0502020204030204" pitchFamily="34" charset="0"/>
                <a:ea typeface="黑体" panose="02010609060101010101" charset="-122"/>
                <a:cs typeface="Calibri" panose="020F0502020204030204" pitchFamily="34" charset="0"/>
              </a:rPr>
              <a:t>Click to enter </a:t>
            </a:r>
            <a:r>
              <a:rPr lang="en-US" altLang="zh-CN" sz="2000" spc="100" dirty="0">
                <a:solidFill>
                  <a:srgbClr val="ADBCBE"/>
                </a:solidFill>
                <a:latin typeface="Calibri" panose="020F0502020204030204" pitchFamily="34" charset="0"/>
                <a:ea typeface="黑体" panose="02010609060101010101" charset="-122"/>
                <a:cs typeface="Calibri" panose="020F0502020204030204" pitchFamily="34" charset="0"/>
              </a:rPr>
              <a:t>the</a:t>
            </a:r>
            <a:r>
              <a:rPr lang="zh-CN" altLang="en-US" sz="2000" spc="100" dirty="0">
                <a:solidFill>
                  <a:srgbClr val="ADBCBE"/>
                </a:solidFill>
                <a:latin typeface="Calibri" panose="020F0502020204030204" pitchFamily="34" charset="0"/>
                <a:ea typeface="黑体" panose="02010609060101010101" charset="-122"/>
                <a:cs typeface="Calibri" panose="020F0502020204030204" pitchFamily="34" charset="0"/>
              </a:rPr>
              <a:t> title</a:t>
            </a:r>
            <a:endParaRPr lang="zh-CN" altLang="en-US" sz="2000" spc="100" dirty="0">
              <a:solidFill>
                <a:srgbClr val="ADBCBE"/>
              </a:solidFill>
              <a:latin typeface="Calibri" panose="020F0502020204030204" pitchFamily="34" charset="0"/>
              <a:ea typeface="黑体" panose="02010609060101010101" charset="-122"/>
              <a:cs typeface="Calibri" panose="020F0502020204030204" pitchFamily="3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1259111" y="410383"/>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1.1 </a:t>
            </a:r>
            <a:r>
              <a:rPr lang="zh-CN" altLang="en-US"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研究背景</a:t>
            </a:r>
            <a:endParaRPr lang="zh-CN" altLang="en-US"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 name="Freeform 5"/>
          <p:cNvSpPr>
            <a:spLocks noEditPoints="1"/>
          </p:cNvSpPr>
          <p:nvPr/>
        </p:nvSpPr>
        <p:spPr bwMode="auto">
          <a:xfrm>
            <a:off x="704485" y="366473"/>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nvGrpSpPr>
          <p:cNvPr id="25" name="组合 24"/>
          <p:cNvGrpSpPr/>
          <p:nvPr/>
        </p:nvGrpSpPr>
        <p:grpSpPr>
          <a:xfrm>
            <a:off x="1393278" y="1240998"/>
            <a:ext cx="2707454" cy="2711710"/>
            <a:chOff x="1393278" y="1580877"/>
            <a:chExt cx="2707454" cy="2711710"/>
          </a:xfrm>
        </p:grpSpPr>
        <p:sp>
          <p:nvSpPr>
            <p:cNvPr id="26" name="Oval 5"/>
            <p:cNvSpPr>
              <a:spLocks noChangeArrowheads="1"/>
            </p:cNvSpPr>
            <p:nvPr/>
          </p:nvSpPr>
          <p:spPr bwMode="auto">
            <a:xfrm>
              <a:off x="1393278" y="1580877"/>
              <a:ext cx="2707454" cy="2711710"/>
            </a:xfrm>
            <a:prstGeom prst="ellipse">
              <a:avLst/>
            </a:prstGeom>
            <a:solidFill>
              <a:srgbClr val="E1D1C2"/>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7" name="Oval 6"/>
            <p:cNvSpPr>
              <a:spLocks noChangeArrowheads="1"/>
            </p:cNvSpPr>
            <p:nvPr/>
          </p:nvSpPr>
          <p:spPr bwMode="auto">
            <a:xfrm>
              <a:off x="1474163" y="1661762"/>
              <a:ext cx="2545689" cy="2549944"/>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grpSp>
        <p:nvGrpSpPr>
          <p:cNvPr id="28" name="组合 27"/>
          <p:cNvGrpSpPr/>
          <p:nvPr/>
        </p:nvGrpSpPr>
        <p:grpSpPr>
          <a:xfrm>
            <a:off x="4605019" y="1240997"/>
            <a:ext cx="2703198" cy="2711712"/>
            <a:chOff x="4605019" y="1580876"/>
            <a:chExt cx="2703198" cy="2711712"/>
          </a:xfrm>
        </p:grpSpPr>
        <p:sp>
          <p:nvSpPr>
            <p:cNvPr id="29" name="Oval 7"/>
            <p:cNvSpPr>
              <a:spLocks noChangeArrowheads="1"/>
            </p:cNvSpPr>
            <p:nvPr/>
          </p:nvSpPr>
          <p:spPr bwMode="auto">
            <a:xfrm>
              <a:off x="4605019" y="1580876"/>
              <a:ext cx="2703198" cy="2711712"/>
            </a:xfrm>
            <a:prstGeom prst="ellipse">
              <a:avLst/>
            </a:prstGeom>
            <a:solidFill>
              <a:srgbClr val="ADBCBE"/>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0" name="Oval 8"/>
            <p:cNvSpPr>
              <a:spLocks noChangeArrowheads="1"/>
            </p:cNvSpPr>
            <p:nvPr/>
          </p:nvSpPr>
          <p:spPr bwMode="auto">
            <a:xfrm>
              <a:off x="4681644" y="1661761"/>
              <a:ext cx="2545688" cy="2549946"/>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grpSp>
        <p:nvGrpSpPr>
          <p:cNvPr id="31" name="组合 30"/>
          <p:cNvGrpSpPr/>
          <p:nvPr/>
        </p:nvGrpSpPr>
        <p:grpSpPr>
          <a:xfrm>
            <a:off x="7853261" y="1240997"/>
            <a:ext cx="2703198" cy="2711712"/>
            <a:chOff x="7853261" y="1580876"/>
            <a:chExt cx="2703198" cy="2711712"/>
          </a:xfrm>
        </p:grpSpPr>
        <p:sp>
          <p:nvSpPr>
            <p:cNvPr id="32" name="Oval 9"/>
            <p:cNvSpPr>
              <a:spLocks noChangeArrowheads="1"/>
            </p:cNvSpPr>
            <p:nvPr/>
          </p:nvSpPr>
          <p:spPr bwMode="auto">
            <a:xfrm>
              <a:off x="7853261" y="1580876"/>
              <a:ext cx="2703198" cy="2711712"/>
            </a:xfrm>
            <a:prstGeom prst="ellipse">
              <a:avLst/>
            </a:prstGeom>
            <a:solidFill>
              <a:srgbClr val="E9D1C9"/>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3" name="Oval 10"/>
            <p:cNvSpPr>
              <a:spLocks noChangeArrowheads="1"/>
            </p:cNvSpPr>
            <p:nvPr/>
          </p:nvSpPr>
          <p:spPr bwMode="auto">
            <a:xfrm>
              <a:off x="7934146" y="1661761"/>
              <a:ext cx="2541432" cy="2549946"/>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grpSp>
        <p:nvGrpSpPr>
          <p:cNvPr id="34" name="组合 33"/>
          <p:cNvGrpSpPr/>
          <p:nvPr/>
        </p:nvGrpSpPr>
        <p:grpSpPr>
          <a:xfrm>
            <a:off x="3828858" y="2540822"/>
            <a:ext cx="1030200" cy="144738"/>
            <a:chOff x="2929691" y="2127825"/>
            <a:chExt cx="900366" cy="126498"/>
          </a:xfrm>
        </p:grpSpPr>
        <p:sp>
          <p:nvSpPr>
            <p:cNvPr id="35" name="Oval 13"/>
            <p:cNvSpPr>
              <a:spLocks noChangeArrowheads="1"/>
            </p:cNvSpPr>
            <p:nvPr/>
          </p:nvSpPr>
          <p:spPr bwMode="auto">
            <a:xfrm>
              <a:off x="2929691"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6" name="Oval 14"/>
            <p:cNvSpPr>
              <a:spLocks noChangeArrowheads="1"/>
            </p:cNvSpPr>
            <p:nvPr/>
          </p:nvSpPr>
          <p:spPr bwMode="auto">
            <a:xfrm>
              <a:off x="3703559"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7" name="Freeform 15"/>
            <p:cNvSpPr/>
            <p:nvPr/>
          </p:nvSpPr>
          <p:spPr bwMode="auto">
            <a:xfrm>
              <a:off x="2974337" y="2165030"/>
              <a:ext cx="807354" cy="55809"/>
            </a:xfrm>
            <a:custGeom>
              <a:avLst/>
              <a:gdLst>
                <a:gd name="T0" fmla="*/ 47 w 958"/>
                <a:gd name="T1" fmla="*/ 0 h 66"/>
                <a:gd name="T2" fmla="*/ 913 w 958"/>
                <a:gd name="T3" fmla="*/ 0 h 66"/>
                <a:gd name="T4" fmla="*/ 913 w 958"/>
                <a:gd name="T5" fmla="*/ 66 h 66"/>
                <a:gd name="T6" fmla="*/ 47 w 958"/>
                <a:gd name="T7" fmla="*/ 66 h 66"/>
                <a:gd name="T8" fmla="*/ 47 w 958"/>
                <a:gd name="T9" fmla="*/ 0 h 66"/>
              </a:gdLst>
              <a:ahLst/>
              <a:cxnLst>
                <a:cxn ang="0">
                  <a:pos x="T0" y="T1"/>
                </a:cxn>
                <a:cxn ang="0">
                  <a:pos x="T2" y="T3"/>
                </a:cxn>
                <a:cxn ang="0">
                  <a:pos x="T4" y="T5"/>
                </a:cxn>
                <a:cxn ang="0">
                  <a:pos x="T6" y="T7"/>
                </a:cxn>
                <a:cxn ang="0">
                  <a:pos x="T8" y="T9"/>
                </a:cxn>
              </a:cxnLst>
              <a:rect l="0" t="0" r="r" b="b"/>
              <a:pathLst>
                <a:path w="958" h="66">
                  <a:moveTo>
                    <a:pt x="47" y="0"/>
                  </a:moveTo>
                  <a:cubicBezTo>
                    <a:pt x="335" y="0"/>
                    <a:pt x="624" y="0"/>
                    <a:pt x="913" y="0"/>
                  </a:cubicBezTo>
                  <a:cubicBezTo>
                    <a:pt x="957" y="2"/>
                    <a:pt x="958" y="63"/>
                    <a:pt x="913" y="66"/>
                  </a:cubicBezTo>
                  <a:cubicBezTo>
                    <a:pt x="624" y="66"/>
                    <a:pt x="335" y="66"/>
                    <a:pt x="47" y="66"/>
                  </a:cubicBezTo>
                  <a:cubicBezTo>
                    <a:pt x="0" y="63"/>
                    <a:pt x="2" y="2"/>
                    <a:pt x="47" y="0"/>
                  </a:cubicBezTo>
                  <a:close/>
                </a:path>
              </a:pathLst>
            </a:custGeom>
            <a:solidFill>
              <a:srgbClr val="C8C9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grpSp>
        <p:nvGrpSpPr>
          <p:cNvPr id="38" name="组合 37"/>
          <p:cNvGrpSpPr/>
          <p:nvPr/>
        </p:nvGrpSpPr>
        <p:grpSpPr>
          <a:xfrm>
            <a:off x="7069687" y="2540822"/>
            <a:ext cx="1030200" cy="144738"/>
            <a:chOff x="5627069" y="2127825"/>
            <a:chExt cx="900366" cy="126498"/>
          </a:xfrm>
        </p:grpSpPr>
        <p:sp>
          <p:nvSpPr>
            <p:cNvPr id="39" name="Oval 16"/>
            <p:cNvSpPr>
              <a:spLocks noChangeArrowheads="1"/>
            </p:cNvSpPr>
            <p:nvPr/>
          </p:nvSpPr>
          <p:spPr bwMode="auto">
            <a:xfrm>
              <a:off x="5627069"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0" name="Oval 17"/>
            <p:cNvSpPr>
              <a:spLocks noChangeArrowheads="1"/>
            </p:cNvSpPr>
            <p:nvPr/>
          </p:nvSpPr>
          <p:spPr bwMode="auto">
            <a:xfrm>
              <a:off x="6400937"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1" name="Freeform 18"/>
            <p:cNvSpPr/>
            <p:nvPr/>
          </p:nvSpPr>
          <p:spPr bwMode="auto">
            <a:xfrm>
              <a:off x="5671715" y="2165030"/>
              <a:ext cx="807354" cy="55809"/>
            </a:xfrm>
            <a:custGeom>
              <a:avLst/>
              <a:gdLst>
                <a:gd name="T0" fmla="*/ 46 w 957"/>
                <a:gd name="T1" fmla="*/ 0 h 66"/>
                <a:gd name="T2" fmla="*/ 912 w 957"/>
                <a:gd name="T3" fmla="*/ 0 h 66"/>
                <a:gd name="T4" fmla="*/ 912 w 957"/>
                <a:gd name="T5" fmla="*/ 66 h 66"/>
                <a:gd name="T6" fmla="*/ 46 w 957"/>
                <a:gd name="T7" fmla="*/ 66 h 66"/>
                <a:gd name="T8" fmla="*/ 46 w 957"/>
                <a:gd name="T9" fmla="*/ 0 h 66"/>
              </a:gdLst>
              <a:ahLst/>
              <a:cxnLst>
                <a:cxn ang="0">
                  <a:pos x="T0" y="T1"/>
                </a:cxn>
                <a:cxn ang="0">
                  <a:pos x="T2" y="T3"/>
                </a:cxn>
                <a:cxn ang="0">
                  <a:pos x="T4" y="T5"/>
                </a:cxn>
                <a:cxn ang="0">
                  <a:pos x="T6" y="T7"/>
                </a:cxn>
                <a:cxn ang="0">
                  <a:pos x="T8" y="T9"/>
                </a:cxn>
              </a:cxnLst>
              <a:rect l="0" t="0" r="r" b="b"/>
              <a:pathLst>
                <a:path w="957" h="66">
                  <a:moveTo>
                    <a:pt x="46" y="0"/>
                  </a:moveTo>
                  <a:cubicBezTo>
                    <a:pt x="335" y="0"/>
                    <a:pt x="624" y="0"/>
                    <a:pt x="912" y="0"/>
                  </a:cubicBezTo>
                  <a:cubicBezTo>
                    <a:pt x="957" y="2"/>
                    <a:pt x="957" y="63"/>
                    <a:pt x="912" y="66"/>
                  </a:cubicBezTo>
                  <a:cubicBezTo>
                    <a:pt x="624" y="66"/>
                    <a:pt x="335" y="66"/>
                    <a:pt x="46" y="66"/>
                  </a:cubicBezTo>
                  <a:cubicBezTo>
                    <a:pt x="0" y="63"/>
                    <a:pt x="1" y="2"/>
                    <a:pt x="46" y="0"/>
                  </a:cubicBezTo>
                  <a:close/>
                </a:path>
              </a:pathLst>
            </a:custGeom>
            <a:solidFill>
              <a:srgbClr val="C8C9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sp>
        <p:nvSpPr>
          <p:cNvPr id="42" name="矩形 41"/>
          <p:cNvSpPr/>
          <p:nvPr/>
        </p:nvSpPr>
        <p:spPr>
          <a:xfrm>
            <a:off x="1445768" y="4173533"/>
            <a:ext cx="2574084" cy="132343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sz="20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根据事物运动规律和行业发展趋势，某某某问题是行业发展的趋势。</a:t>
            </a:r>
            <a:endParaRPr lang="zh-CN" altLang="en-US" sz="20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4" name="矩形 43"/>
          <p:cNvSpPr/>
          <p:nvPr/>
        </p:nvSpPr>
        <p:spPr>
          <a:xfrm>
            <a:off x="4561859" y="4153850"/>
            <a:ext cx="2780090" cy="163121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sz="20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在实际运作中，常常遇到某某问题，且有愈发严重的态势，形势倒逼我们不得不进行重视该问题。</a:t>
            </a:r>
            <a:endParaRPr lang="zh-CN" altLang="en-US" sz="20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5" name="矩形 44"/>
          <p:cNvSpPr/>
          <p:nvPr/>
        </p:nvSpPr>
        <p:spPr>
          <a:xfrm>
            <a:off x="7890913" y="4153850"/>
            <a:ext cx="2743972" cy="132343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sz="20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行业发展遇到了瓶颈，必需要重视理论的创新和探索，某某问题是行业发展的内在需求。</a:t>
            </a:r>
            <a:endParaRPr lang="zh-CN" altLang="en-US" sz="20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6" name="矩形 45"/>
          <p:cNvSpPr/>
          <p:nvPr/>
        </p:nvSpPr>
        <p:spPr>
          <a:xfrm>
            <a:off x="1731342" y="2400900"/>
            <a:ext cx="2031325" cy="646331"/>
          </a:xfrm>
          <a:prstGeom prst="rect">
            <a:avLst/>
          </a:prstGeom>
        </p:spPr>
        <p:txBody>
          <a:bodyPr wrap="none">
            <a:spAutoFit/>
          </a:bodyPr>
          <a:lstStyle/>
          <a:p>
            <a:r>
              <a:rPr lang="zh-CN" altLang="en-US" sz="36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发展</a:t>
            </a:r>
            <a:r>
              <a:rPr lang="zh-CN" altLang="en-US" sz="3600" b="1"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趋势</a:t>
            </a:r>
            <a:endParaRPr lang="zh-CN" altLang="en-US" sz="3600" b="1"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7" name="矩形 46"/>
          <p:cNvSpPr/>
          <p:nvPr/>
        </p:nvSpPr>
        <p:spPr>
          <a:xfrm>
            <a:off x="5016627" y="2402508"/>
            <a:ext cx="2031325" cy="646331"/>
          </a:xfrm>
          <a:prstGeom prst="rect">
            <a:avLst/>
          </a:prstGeom>
        </p:spPr>
        <p:txBody>
          <a:bodyPr wrap="none">
            <a:spAutoFit/>
          </a:bodyPr>
          <a:lstStyle/>
          <a:p>
            <a:r>
              <a:rPr lang="zh-CN" altLang="en-US" sz="3600" b="1"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形势</a:t>
            </a:r>
            <a:r>
              <a:rPr lang="zh-CN" altLang="en-US" sz="36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倒逼</a:t>
            </a:r>
            <a:endParaRPr lang="zh-CN" altLang="en-US" sz="36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8" name="矩形 47"/>
          <p:cNvSpPr/>
          <p:nvPr/>
        </p:nvSpPr>
        <p:spPr>
          <a:xfrm>
            <a:off x="8254693" y="2420206"/>
            <a:ext cx="2031325" cy="646331"/>
          </a:xfrm>
          <a:prstGeom prst="rect">
            <a:avLst/>
          </a:prstGeom>
        </p:spPr>
        <p:txBody>
          <a:bodyPr wrap="none">
            <a:spAutoFit/>
          </a:bodyPr>
          <a:lstStyle/>
          <a:p>
            <a:r>
              <a:rPr lang="zh-CN" altLang="en-US" sz="36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内在</a:t>
            </a:r>
            <a:r>
              <a:rPr lang="zh-CN" altLang="en-US" sz="3600" b="1"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需求</a:t>
            </a:r>
            <a:endParaRPr lang="zh-CN" altLang="en-US" sz="3600" b="1"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3" name="文本框 82"/>
          <p:cNvSpPr txBox="1"/>
          <p:nvPr/>
        </p:nvSpPr>
        <p:spPr>
          <a:xfrm>
            <a:off x="2452217" y="1757645"/>
            <a:ext cx="800219" cy="707886"/>
          </a:xfrm>
          <a:prstGeom prst="rect">
            <a:avLst/>
          </a:prstGeom>
          <a:noFill/>
        </p:spPr>
        <p:txBody>
          <a:bodyPr wrap="none" rtlCol="0">
            <a:spAutoFit/>
          </a:bodyPr>
          <a:lstStyle/>
          <a:p>
            <a:r>
              <a:rPr lang="en-US" altLang="zh-CN" sz="40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01</a:t>
            </a:r>
            <a:endParaRPr lang="zh-CN" altLang="en-US" sz="40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4" name="文本框 83"/>
          <p:cNvSpPr txBox="1"/>
          <p:nvPr/>
        </p:nvSpPr>
        <p:spPr>
          <a:xfrm>
            <a:off x="5623447" y="1757645"/>
            <a:ext cx="800219" cy="707886"/>
          </a:xfrm>
          <a:prstGeom prst="rect">
            <a:avLst/>
          </a:prstGeom>
          <a:noFill/>
        </p:spPr>
        <p:txBody>
          <a:bodyPr wrap="none" rtlCol="0">
            <a:spAutoFit/>
          </a:bodyPr>
          <a:lstStyle/>
          <a:p>
            <a:r>
              <a:rPr lang="en-US" altLang="zh-CN" sz="40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02</a:t>
            </a:r>
            <a:endParaRPr lang="zh-CN" altLang="en-US" sz="40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5" name="文本框 84"/>
          <p:cNvSpPr txBox="1"/>
          <p:nvPr/>
        </p:nvSpPr>
        <p:spPr>
          <a:xfrm>
            <a:off x="8835479" y="1757645"/>
            <a:ext cx="800219" cy="707886"/>
          </a:xfrm>
          <a:prstGeom prst="rect">
            <a:avLst/>
          </a:prstGeom>
          <a:noFill/>
        </p:spPr>
        <p:txBody>
          <a:bodyPr wrap="none" rtlCol="0">
            <a:spAutoFit/>
          </a:bodyPr>
          <a:lstStyle/>
          <a:p>
            <a:r>
              <a:rPr lang="en-US" altLang="zh-CN" sz="40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03</a:t>
            </a:r>
            <a:endParaRPr lang="zh-CN" altLang="en-US" sz="40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42"/>
          <p:cNvSpPr txBox="1"/>
          <p:nvPr/>
        </p:nvSpPr>
        <p:spPr>
          <a:xfrm>
            <a:off x="1259111" y="427167"/>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1.2 </a:t>
            </a:r>
            <a:r>
              <a:rPr lang="zh-CN" altLang="en-US"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国内相关研究情况</a:t>
            </a:r>
            <a:endParaRPr lang="zh-CN" altLang="en-US"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6" name="Freeform 5"/>
          <p:cNvSpPr>
            <a:spLocks noEditPoints="1"/>
          </p:cNvSpPr>
          <p:nvPr/>
        </p:nvSpPr>
        <p:spPr bwMode="auto">
          <a:xfrm>
            <a:off x="704485" y="383257"/>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5" name="Freeform 5"/>
          <p:cNvSpPr/>
          <p:nvPr/>
        </p:nvSpPr>
        <p:spPr bwMode="auto">
          <a:xfrm>
            <a:off x="1696511" y="2790392"/>
            <a:ext cx="1900602"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7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7" y="1834"/>
                </a:cubicBezTo>
                <a:lnTo>
                  <a:pt x="575" y="1005"/>
                </a:lnTo>
                <a:cubicBezTo>
                  <a:pt x="734" y="729"/>
                  <a:pt x="894" y="453"/>
                  <a:pt x="1053" y="178"/>
                </a:cubicBezTo>
                <a:cubicBezTo>
                  <a:pt x="1178" y="2"/>
                  <a:pt x="1297" y="0"/>
                  <a:pt x="1408" y="175"/>
                </a:cubicBezTo>
                <a:close/>
              </a:path>
            </a:pathLst>
          </a:custGeom>
          <a:solidFill>
            <a:srgbClr val="E9D1C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6" name="Freeform 6"/>
          <p:cNvSpPr/>
          <p:nvPr/>
        </p:nvSpPr>
        <p:spPr bwMode="auto">
          <a:xfrm>
            <a:off x="5033077" y="2790392"/>
            <a:ext cx="1898864" cy="1389570"/>
          </a:xfrm>
          <a:custGeom>
            <a:avLst/>
            <a:gdLst>
              <a:gd name="T0" fmla="*/ 1407 w 2453"/>
              <a:gd name="T1" fmla="*/ 175 h 2140"/>
              <a:gd name="T2" fmla="*/ 1886 w 2453"/>
              <a:gd name="T3" fmla="*/ 1005 h 2140"/>
              <a:gd name="T4" fmla="*/ 2364 w 2453"/>
              <a:gd name="T5" fmla="*/ 1832 h 2140"/>
              <a:gd name="T6" fmla="*/ 2188 w 2453"/>
              <a:gd name="T7" fmla="*/ 2140 h 2140"/>
              <a:gd name="T8" fmla="*/ 1231 w 2453"/>
              <a:gd name="T9" fmla="*/ 2140 h 2140"/>
              <a:gd name="T10" fmla="*/ 276 w 2453"/>
              <a:gd name="T11" fmla="*/ 2140 h 2140"/>
              <a:gd name="T12" fmla="*/ 96 w 2453"/>
              <a:gd name="T13" fmla="*/ 1834 h 2140"/>
              <a:gd name="T14" fmla="*/ 575 w 2453"/>
              <a:gd name="T15" fmla="*/ 1005 h 2140"/>
              <a:gd name="T16" fmla="*/ 1052 w 2453"/>
              <a:gd name="T17" fmla="*/ 178 h 2140"/>
              <a:gd name="T18" fmla="*/ 1407 w 2453"/>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0">
                <a:moveTo>
                  <a:pt x="1407" y="175"/>
                </a:moveTo>
                <a:lnTo>
                  <a:pt x="1886" y="1005"/>
                </a:lnTo>
                <a:cubicBezTo>
                  <a:pt x="2045" y="1280"/>
                  <a:pt x="2205" y="1556"/>
                  <a:pt x="2364" y="1832"/>
                </a:cubicBezTo>
                <a:cubicBezTo>
                  <a:pt x="2453" y="2028"/>
                  <a:pt x="2396" y="2132"/>
                  <a:pt x="2188" y="2140"/>
                </a:cubicBezTo>
                <a:lnTo>
                  <a:pt x="1231" y="2140"/>
                </a:lnTo>
                <a:cubicBezTo>
                  <a:pt x="912" y="2140"/>
                  <a:pt x="594" y="2140"/>
                  <a:pt x="276" y="2140"/>
                </a:cubicBezTo>
                <a:cubicBezTo>
                  <a:pt x="61" y="2119"/>
                  <a:pt x="0" y="2018"/>
                  <a:pt x="96" y="1834"/>
                </a:cubicBezTo>
                <a:lnTo>
                  <a:pt x="575" y="1005"/>
                </a:lnTo>
                <a:cubicBezTo>
                  <a:pt x="734" y="729"/>
                  <a:pt x="893" y="453"/>
                  <a:pt x="1052" y="178"/>
                </a:cubicBezTo>
                <a:cubicBezTo>
                  <a:pt x="1178" y="2"/>
                  <a:pt x="1296" y="0"/>
                  <a:pt x="1407" y="175"/>
                </a:cubicBezTo>
                <a:close/>
              </a:path>
            </a:pathLst>
          </a:custGeom>
          <a:solidFill>
            <a:srgbClr val="E9D1C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7" name="Freeform 7"/>
          <p:cNvSpPr/>
          <p:nvPr/>
        </p:nvSpPr>
        <p:spPr bwMode="auto">
          <a:xfrm>
            <a:off x="8369568" y="2790392"/>
            <a:ext cx="1898864"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6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6" y="1834"/>
                </a:cubicBezTo>
                <a:lnTo>
                  <a:pt x="575" y="1005"/>
                </a:lnTo>
                <a:cubicBezTo>
                  <a:pt x="734" y="729"/>
                  <a:pt x="894" y="453"/>
                  <a:pt x="1053" y="178"/>
                </a:cubicBezTo>
                <a:cubicBezTo>
                  <a:pt x="1178" y="2"/>
                  <a:pt x="1297" y="0"/>
                  <a:pt x="1408" y="175"/>
                </a:cubicBezTo>
                <a:close/>
              </a:path>
            </a:pathLst>
          </a:custGeom>
          <a:solidFill>
            <a:srgbClr val="E9D1C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8" name="Freeform 8"/>
          <p:cNvSpPr/>
          <p:nvPr/>
        </p:nvSpPr>
        <p:spPr bwMode="auto">
          <a:xfrm>
            <a:off x="3364756" y="2733250"/>
            <a:ext cx="1900602" cy="1389570"/>
          </a:xfrm>
          <a:custGeom>
            <a:avLst/>
            <a:gdLst>
              <a:gd name="T0" fmla="*/ 1408 w 2454"/>
              <a:gd name="T1" fmla="*/ 1966 h 2141"/>
              <a:gd name="T2" fmla="*/ 1887 w 2454"/>
              <a:gd name="T3" fmla="*/ 1136 h 2141"/>
              <a:gd name="T4" fmla="*/ 2365 w 2454"/>
              <a:gd name="T5" fmla="*/ 309 h 2141"/>
              <a:gd name="T6" fmla="*/ 2189 w 2454"/>
              <a:gd name="T7" fmla="*/ 0 h 2141"/>
              <a:gd name="T8" fmla="*/ 1231 w 2454"/>
              <a:gd name="T9" fmla="*/ 0 h 2141"/>
              <a:gd name="T10" fmla="*/ 276 w 2454"/>
              <a:gd name="T11" fmla="*/ 0 h 2141"/>
              <a:gd name="T12" fmla="*/ 97 w 2454"/>
              <a:gd name="T13" fmla="*/ 307 h 2141"/>
              <a:gd name="T14" fmla="*/ 576 w 2454"/>
              <a:gd name="T15" fmla="*/ 1136 h 2141"/>
              <a:gd name="T16" fmla="*/ 1053 w 2454"/>
              <a:gd name="T17" fmla="*/ 1963 h 2141"/>
              <a:gd name="T18" fmla="*/ 1408 w 2454"/>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1">
                <a:moveTo>
                  <a:pt x="1408" y="1966"/>
                </a:moveTo>
                <a:lnTo>
                  <a:pt x="1887" y="1136"/>
                </a:lnTo>
                <a:cubicBezTo>
                  <a:pt x="2046" y="861"/>
                  <a:pt x="2205" y="585"/>
                  <a:pt x="2365" y="309"/>
                </a:cubicBezTo>
                <a:cubicBezTo>
                  <a:pt x="2454" y="113"/>
                  <a:pt x="2396" y="9"/>
                  <a:pt x="2189" y="0"/>
                </a:cubicBezTo>
                <a:lnTo>
                  <a:pt x="1231" y="0"/>
                </a:lnTo>
                <a:cubicBezTo>
                  <a:pt x="913" y="0"/>
                  <a:pt x="595" y="0"/>
                  <a:pt x="276" y="0"/>
                </a:cubicBezTo>
                <a:cubicBezTo>
                  <a:pt x="61" y="21"/>
                  <a:pt x="0" y="123"/>
                  <a:pt x="97" y="307"/>
                </a:cubicBezTo>
                <a:lnTo>
                  <a:pt x="576" y="1136"/>
                </a:lnTo>
                <a:cubicBezTo>
                  <a:pt x="735" y="1412"/>
                  <a:pt x="894" y="1688"/>
                  <a:pt x="1053" y="1963"/>
                </a:cubicBezTo>
                <a:cubicBezTo>
                  <a:pt x="1179" y="2139"/>
                  <a:pt x="1297" y="2141"/>
                  <a:pt x="1408" y="1966"/>
                </a:cubicBezTo>
                <a:close/>
              </a:path>
            </a:pathLst>
          </a:custGeom>
          <a:solidFill>
            <a:srgbClr val="ADBCBE"/>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9" name="Freeform 9"/>
          <p:cNvSpPr/>
          <p:nvPr/>
        </p:nvSpPr>
        <p:spPr bwMode="auto">
          <a:xfrm>
            <a:off x="6701322" y="2733250"/>
            <a:ext cx="1898864" cy="1389570"/>
          </a:xfrm>
          <a:custGeom>
            <a:avLst/>
            <a:gdLst>
              <a:gd name="T0" fmla="*/ 1408 w 2453"/>
              <a:gd name="T1" fmla="*/ 1966 h 2141"/>
              <a:gd name="T2" fmla="*/ 1886 w 2453"/>
              <a:gd name="T3" fmla="*/ 1136 h 2141"/>
              <a:gd name="T4" fmla="*/ 2364 w 2453"/>
              <a:gd name="T5" fmla="*/ 309 h 2141"/>
              <a:gd name="T6" fmla="*/ 2188 w 2453"/>
              <a:gd name="T7" fmla="*/ 0 h 2141"/>
              <a:gd name="T8" fmla="*/ 1231 w 2453"/>
              <a:gd name="T9" fmla="*/ 0 h 2141"/>
              <a:gd name="T10" fmla="*/ 276 w 2453"/>
              <a:gd name="T11" fmla="*/ 0 h 2141"/>
              <a:gd name="T12" fmla="*/ 96 w 2453"/>
              <a:gd name="T13" fmla="*/ 307 h 2141"/>
              <a:gd name="T14" fmla="*/ 575 w 2453"/>
              <a:gd name="T15" fmla="*/ 1136 h 2141"/>
              <a:gd name="T16" fmla="*/ 1052 w 2453"/>
              <a:gd name="T17" fmla="*/ 1963 h 2141"/>
              <a:gd name="T18" fmla="*/ 1408 w 2453"/>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1">
                <a:moveTo>
                  <a:pt x="1408" y="1966"/>
                </a:moveTo>
                <a:lnTo>
                  <a:pt x="1886" y="1136"/>
                </a:lnTo>
                <a:cubicBezTo>
                  <a:pt x="2046" y="861"/>
                  <a:pt x="2205" y="585"/>
                  <a:pt x="2364" y="309"/>
                </a:cubicBezTo>
                <a:cubicBezTo>
                  <a:pt x="2453" y="113"/>
                  <a:pt x="2396" y="9"/>
                  <a:pt x="2188" y="0"/>
                </a:cubicBezTo>
                <a:lnTo>
                  <a:pt x="1231" y="0"/>
                </a:lnTo>
                <a:cubicBezTo>
                  <a:pt x="912" y="0"/>
                  <a:pt x="594" y="0"/>
                  <a:pt x="276" y="0"/>
                </a:cubicBezTo>
                <a:cubicBezTo>
                  <a:pt x="61" y="21"/>
                  <a:pt x="0" y="123"/>
                  <a:pt x="96" y="307"/>
                </a:cubicBezTo>
                <a:lnTo>
                  <a:pt x="575" y="1136"/>
                </a:lnTo>
                <a:cubicBezTo>
                  <a:pt x="734" y="1412"/>
                  <a:pt x="893" y="1688"/>
                  <a:pt x="1052" y="1963"/>
                </a:cubicBezTo>
                <a:cubicBezTo>
                  <a:pt x="1178" y="2139"/>
                  <a:pt x="1297" y="2141"/>
                  <a:pt x="1408" y="1966"/>
                </a:cubicBezTo>
                <a:close/>
              </a:path>
            </a:pathLst>
          </a:custGeom>
          <a:solidFill>
            <a:srgbClr val="ADBCBE"/>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0" name="Freeform 10"/>
          <p:cNvSpPr/>
          <p:nvPr/>
        </p:nvSpPr>
        <p:spPr bwMode="auto">
          <a:xfrm>
            <a:off x="1748405" y="1301855"/>
            <a:ext cx="842853" cy="1684119"/>
          </a:xfrm>
          <a:custGeom>
            <a:avLst/>
            <a:gdLst>
              <a:gd name="T0" fmla="*/ 1191 w 1191"/>
              <a:gd name="T1" fmla="*/ 2372 h 2372"/>
              <a:gd name="T2" fmla="*/ 0 w 1191"/>
              <a:gd name="T3" fmla="*/ 2372 h 2372"/>
              <a:gd name="T4" fmla="*/ 0 w 1191"/>
              <a:gd name="T5" fmla="*/ 0 h 2372"/>
            </a:gdLst>
            <a:ahLst/>
            <a:cxnLst>
              <a:cxn ang="0">
                <a:pos x="T0" y="T1"/>
              </a:cxn>
              <a:cxn ang="0">
                <a:pos x="T2" y="T3"/>
              </a:cxn>
              <a:cxn ang="0">
                <a:pos x="T4" y="T5"/>
              </a:cxn>
            </a:cxnLst>
            <a:rect l="0" t="0" r="r" b="b"/>
            <a:pathLst>
              <a:path w="1191" h="2372">
                <a:moveTo>
                  <a:pt x="1191" y="2372"/>
                </a:moveTo>
                <a:lnTo>
                  <a:pt x="0" y="2372"/>
                </a:lnTo>
                <a:lnTo>
                  <a:pt x="0" y="0"/>
                </a:lnTo>
              </a:path>
            </a:pathLst>
          </a:custGeom>
          <a:noFill/>
          <a:ln w="12700"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1" name="Freeform 11"/>
          <p:cNvSpPr/>
          <p:nvPr/>
        </p:nvSpPr>
        <p:spPr bwMode="auto">
          <a:xfrm>
            <a:off x="5442037" y="1301855"/>
            <a:ext cx="493649" cy="1684119"/>
          </a:xfrm>
          <a:custGeom>
            <a:avLst/>
            <a:gdLst>
              <a:gd name="T0" fmla="*/ 697 w 697"/>
              <a:gd name="T1" fmla="*/ 2372 h 2372"/>
              <a:gd name="T2" fmla="*/ 0 w 697"/>
              <a:gd name="T3" fmla="*/ 2372 h 2372"/>
              <a:gd name="T4" fmla="*/ 0 w 697"/>
              <a:gd name="T5" fmla="*/ 0 h 2372"/>
            </a:gdLst>
            <a:ahLst/>
            <a:cxnLst>
              <a:cxn ang="0">
                <a:pos x="T0" y="T1"/>
              </a:cxn>
              <a:cxn ang="0">
                <a:pos x="T2" y="T3"/>
              </a:cxn>
              <a:cxn ang="0">
                <a:pos x="T4" y="T5"/>
              </a:cxn>
            </a:cxnLst>
            <a:rect l="0" t="0" r="r" b="b"/>
            <a:pathLst>
              <a:path w="697" h="2372">
                <a:moveTo>
                  <a:pt x="697" y="2372"/>
                </a:moveTo>
                <a:lnTo>
                  <a:pt x="0" y="2372"/>
                </a:lnTo>
                <a:lnTo>
                  <a:pt x="0" y="0"/>
                </a:lnTo>
              </a:path>
            </a:pathLst>
          </a:custGeom>
          <a:noFill/>
          <a:ln w="9525"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2" name="Freeform 12"/>
          <p:cNvSpPr/>
          <p:nvPr/>
        </p:nvSpPr>
        <p:spPr bwMode="auto">
          <a:xfrm>
            <a:off x="8761067" y="1301855"/>
            <a:ext cx="523807" cy="1684119"/>
          </a:xfrm>
          <a:custGeom>
            <a:avLst/>
            <a:gdLst>
              <a:gd name="T0" fmla="*/ 741 w 741"/>
              <a:gd name="T1" fmla="*/ 2372 h 2372"/>
              <a:gd name="T2" fmla="*/ 0 w 741"/>
              <a:gd name="T3" fmla="*/ 2372 h 2372"/>
              <a:gd name="T4" fmla="*/ 0 w 741"/>
              <a:gd name="T5" fmla="*/ 0 h 2372"/>
            </a:gdLst>
            <a:ahLst/>
            <a:cxnLst>
              <a:cxn ang="0">
                <a:pos x="T0" y="T1"/>
              </a:cxn>
              <a:cxn ang="0">
                <a:pos x="T2" y="T3"/>
              </a:cxn>
              <a:cxn ang="0">
                <a:pos x="T4" y="T5"/>
              </a:cxn>
            </a:cxnLst>
            <a:rect l="0" t="0" r="r" b="b"/>
            <a:pathLst>
              <a:path w="741" h="2372">
                <a:moveTo>
                  <a:pt x="741" y="2372"/>
                </a:moveTo>
                <a:lnTo>
                  <a:pt x="0" y="2372"/>
                </a:lnTo>
                <a:lnTo>
                  <a:pt x="0" y="0"/>
                </a:lnTo>
              </a:path>
            </a:pathLst>
          </a:custGeom>
          <a:noFill/>
          <a:ln w="9525"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3" name="Freeform 13"/>
          <p:cNvSpPr/>
          <p:nvPr/>
        </p:nvSpPr>
        <p:spPr bwMode="auto">
          <a:xfrm>
            <a:off x="3719823" y="3955809"/>
            <a:ext cx="599997" cy="1652373"/>
          </a:xfrm>
          <a:custGeom>
            <a:avLst/>
            <a:gdLst>
              <a:gd name="T0" fmla="*/ 847 w 847"/>
              <a:gd name="T1" fmla="*/ 0 h 2329"/>
              <a:gd name="T2" fmla="*/ 0 w 847"/>
              <a:gd name="T3" fmla="*/ 0 h 2329"/>
              <a:gd name="T4" fmla="*/ 0 w 847"/>
              <a:gd name="T5" fmla="*/ 2329 h 2329"/>
            </a:gdLst>
            <a:ahLst/>
            <a:cxnLst>
              <a:cxn ang="0">
                <a:pos x="T0" y="T1"/>
              </a:cxn>
              <a:cxn ang="0">
                <a:pos x="T2" y="T3"/>
              </a:cxn>
              <a:cxn ang="0">
                <a:pos x="T4" y="T5"/>
              </a:cxn>
            </a:cxnLst>
            <a:rect l="0" t="0" r="r" b="b"/>
            <a:pathLst>
              <a:path w="847" h="2329">
                <a:moveTo>
                  <a:pt x="847" y="0"/>
                </a:moveTo>
                <a:lnTo>
                  <a:pt x="0" y="0"/>
                </a:lnTo>
                <a:lnTo>
                  <a:pt x="0" y="2329"/>
                </a:lnTo>
              </a:path>
            </a:pathLst>
          </a:custGeom>
          <a:noFill/>
          <a:ln w="9525"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4" name="Freeform 14"/>
          <p:cNvSpPr/>
          <p:nvPr/>
        </p:nvSpPr>
        <p:spPr bwMode="auto">
          <a:xfrm>
            <a:off x="7176948" y="3955809"/>
            <a:ext cx="455554" cy="1652373"/>
          </a:xfrm>
          <a:custGeom>
            <a:avLst/>
            <a:gdLst>
              <a:gd name="T0" fmla="*/ 644 w 644"/>
              <a:gd name="T1" fmla="*/ 0 h 2329"/>
              <a:gd name="T2" fmla="*/ 0 w 644"/>
              <a:gd name="T3" fmla="*/ 0 h 2329"/>
              <a:gd name="T4" fmla="*/ 0 w 644"/>
              <a:gd name="T5" fmla="*/ 2329 h 2329"/>
            </a:gdLst>
            <a:ahLst/>
            <a:cxnLst>
              <a:cxn ang="0">
                <a:pos x="T0" y="T1"/>
              </a:cxn>
              <a:cxn ang="0">
                <a:pos x="T2" y="T3"/>
              </a:cxn>
              <a:cxn ang="0">
                <a:pos x="T4" y="T5"/>
              </a:cxn>
            </a:cxnLst>
            <a:rect l="0" t="0" r="r" b="b"/>
            <a:pathLst>
              <a:path w="644" h="2329">
                <a:moveTo>
                  <a:pt x="644" y="0"/>
                </a:moveTo>
                <a:lnTo>
                  <a:pt x="0" y="0"/>
                </a:lnTo>
                <a:lnTo>
                  <a:pt x="0" y="2329"/>
                </a:lnTo>
              </a:path>
            </a:pathLst>
          </a:custGeom>
          <a:noFill/>
          <a:ln w="9525"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5" name="矩形 54"/>
          <p:cNvSpPr/>
          <p:nvPr/>
        </p:nvSpPr>
        <p:spPr>
          <a:xfrm>
            <a:off x="1778563" y="1542175"/>
            <a:ext cx="3142089" cy="584775"/>
          </a:xfrm>
          <a:prstGeom prst="rect">
            <a:avLst/>
          </a:prstGeom>
          <a:noFill/>
        </p:spPr>
        <p:txBody>
          <a:bodyPr wrap="square" rtlCol="0">
            <a:spAutoFit/>
          </a:bodyPr>
          <a:lstStyle/>
          <a:p>
            <a:r>
              <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起步</a:t>
            </a:r>
            <a:r>
              <a:rPr lang="zh-CN" altLang="en-US" sz="160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于上世纪</a:t>
            </a:r>
            <a:r>
              <a:rPr lang="en-US" altLang="zh-CN"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90</a:t>
            </a:r>
            <a:r>
              <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初，总共</a:t>
            </a:r>
            <a:r>
              <a:rPr lang="zh-CN" altLang="en-US" sz="160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发展不过</a:t>
            </a:r>
            <a:r>
              <a:rPr lang="en-US" altLang="zh-CN"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20</a:t>
            </a:r>
            <a:r>
              <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余年时间。</a:t>
            </a:r>
            <a:endPar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6" name="矩形 55"/>
          <p:cNvSpPr/>
          <p:nvPr/>
        </p:nvSpPr>
        <p:spPr>
          <a:xfrm>
            <a:off x="1786188" y="1218253"/>
            <a:ext cx="1107996" cy="369332"/>
          </a:xfrm>
          <a:prstGeom prst="rect">
            <a:avLst/>
          </a:prstGeom>
        </p:spPr>
        <p:txBody>
          <a:bodyPr wrap="none">
            <a:spAutoFit/>
          </a:bodyPr>
          <a:lstStyle/>
          <a:p>
            <a:r>
              <a:rPr lang="zh-CN" altLang="en-US"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起步较晚</a:t>
            </a:r>
            <a:endParaRPr lang="zh-CN" altLang="en-US"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7" name="文本框 56"/>
          <p:cNvSpPr txBox="1"/>
          <p:nvPr/>
        </p:nvSpPr>
        <p:spPr>
          <a:xfrm>
            <a:off x="2288736" y="3249645"/>
            <a:ext cx="861133" cy="769441"/>
          </a:xfrm>
          <a:prstGeom prst="rect">
            <a:avLst/>
          </a:prstGeom>
          <a:noFill/>
        </p:spPr>
        <p:txBody>
          <a:bodyPr wrap="none" rtlCol="0">
            <a:spAutoFit/>
          </a:bodyPr>
          <a:lstStyle/>
          <a:p>
            <a:r>
              <a:rPr lang="en-US" altLang="zh-CN" sz="44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01</a:t>
            </a:r>
            <a:endParaRPr lang="zh-CN" altLang="en-US" sz="44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8" name="文本框 57"/>
          <p:cNvSpPr txBox="1"/>
          <p:nvPr/>
        </p:nvSpPr>
        <p:spPr>
          <a:xfrm>
            <a:off x="3890110" y="2780159"/>
            <a:ext cx="861133" cy="769441"/>
          </a:xfrm>
          <a:prstGeom prst="rect">
            <a:avLst/>
          </a:prstGeom>
          <a:noFill/>
        </p:spPr>
        <p:txBody>
          <a:bodyPr wrap="none" rtlCol="0">
            <a:spAutoFit/>
          </a:bodyPr>
          <a:lstStyle/>
          <a:p>
            <a:r>
              <a:rPr lang="en-US" altLang="zh-CN" sz="44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02</a:t>
            </a:r>
            <a:endParaRPr lang="zh-CN" altLang="en-US" sz="44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9" name="文本框 58"/>
          <p:cNvSpPr txBox="1"/>
          <p:nvPr/>
        </p:nvSpPr>
        <p:spPr>
          <a:xfrm>
            <a:off x="5557547" y="3249645"/>
            <a:ext cx="861133" cy="769441"/>
          </a:xfrm>
          <a:prstGeom prst="rect">
            <a:avLst/>
          </a:prstGeom>
          <a:noFill/>
        </p:spPr>
        <p:txBody>
          <a:bodyPr wrap="none" rtlCol="0">
            <a:spAutoFit/>
          </a:bodyPr>
          <a:lstStyle/>
          <a:p>
            <a:r>
              <a:rPr lang="en-US" altLang="zh-CN" sz="44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03</a:t>
            </a:r>
            <a:endParaRPr lang="zh-CN" altLang="en-US" sz="44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0" name="文本框 59"/>
          <p:cNvSpPr txBox="1"/>
          <p:nvPr/>
        </p:nvSpPr>
        <p:spPr>
          <a:xfrm>
            <a:off x="7232088" y="2780159"/>
            <a:ext cx="861133" cy="769441"/>
          </a:xfrm>
          <a:prstGeom prst="rect">
            <a:avLst/>
          </a:prstGeom>
          <a:noFill/>
        </p:spPr>
        <p:txBody>
          <a:bodyPr wrap="none" rtlCol="0">
            <a:spAutoFit/>
          </a:bodyPr>
          <a:lstStyle/>
          <a:p>
            <a:r>
              <a:rPr lang="en-US" altLang="zh-CN" sz="44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04</a:t>
            </a:r>
            <a:endParaRPr lang="zh-CN" altLang="en-US" sz="44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1" name="文本框 60"/>
          <p:cNvSpPr txBox="1"/>
          <p:nvPr/>
        </p:nvSpPr>
        <p:spPr>
          <a:xfrm>
            <a:off x="8936115" y="3249645"/>
            <a:ext cx="861133" cy="769441"/>
          </a:xfrm>
          <a:prstGeom prst="rect">
            <a:avLst/>
          </a:prstGeom>
          <a:noFill/>
        </p:spPr>
        <p:txBody>
          <a:bodyPr wrap="none" rtlCol="0">
            <a:spAutoFit/>
          </a:bodyPr>
          <a:lstStyle/>
          <a:p>
            <a:r>
              <a:rPr lang="en-US" altLang="zh-CN" sz="44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05</a:t>
            </a:r>
            <a:endParaRPr lang="zh-CN" altLang="en-US" sz="44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2" name="矩形 61"/>
          <p:cNvSpPr/>
          <p:nvPr/>
        </p:nvSpPr>
        <p:spPr>
          <a:xfrm>
            <a:off x="3751485" y="4778249"/>
            <a:ext cx="3142089" cy="830997"/>
          </a:xfrm>
          <a:prstGeom prst="rect">
            <a:avLst/>
          </a:prstGeom>
          <a:noFill/>
        </p:spPr>
        <p:txBody>
          <a:bodyPr wrap="square" rtlCol="0">
            <a:spAutoFit/>
          </a:bodyPr>
          <a:lstStyle/>
          <a:p>
            <a:r>
              <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法律法规制订比较滞后，适用的法规还是上世纪</a:t>
            </a:r>
            <a:r>
              <a:rPr lang="en-US" altLang="zh-CN"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80</a:t>
            </a:r>
            <a:r>
              <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年代的</a:t>
            </a:r>
            <a:r>
              <a:rPr lang="en-US" altLang="zh-CN"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XXXX</a:t>
            </a:r>
            <a:r>
              <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标准</a:t>
            </a:r>
            <a:endPar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6" name="矩形 85"/>
          <p:cNvSpPr/>
          <p:nvPr/>
        </p:nvSpPr>
        <p:spPr>
          <a:xfrm>
            <a:off x="3801933" y="4454327"/>
            <a:ext cx="2031325" cy="369332"/>
          </a:xfrm>
          <a:prstGeom prst="rect">
            <a:avLst/>
          </a:prstGeom>
        </p:spPr>
        <p:txBody>
          <a:bodyPr wrap="none">
            <a:spAutoFit/>
          </a:bodyPr>
          <a:lstStyle/>
          <a:p>
            <a:r>
              <a:rPr lang="zh-CN" altLang="en-US"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政策法规制定滞后</a:t>
            </a:r>
            <a:endParaRPr lang="zh-CN" altLang="en-US"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7" name="矩形 86"/>
          <p:cNvSpPr/>
          <p:nvPr/>
        </p:nvSpPr>
        <p:spPr>
          <a:xfrm>
            <a:off x="5483806" y="1542175"/>
            <a:ext cx="3142089" cy="584775"/>
          </a:xfrm>
          <a:prstGeom prst="rect">
            <a:avLst/>
          </a:prstGeom>
          <a:noFill/>
        </p:spPr>
        <p:txBody>
          <a:bodyPr wrap="square" rtlCol="0">
            <a:spAutoFit/>
          </a:bodyPr>
          <a:lstStyle/>
          <a:p>
            <a:r>
              <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目前本行业对人才的逐年增长，人才缺口较大。</a:t>
            </a:r>
            <a:endPar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8" name="矩形 87"/>
          <p:cNvSpPr/>
          <p:nvPr/>
        </p:nvSpPr>
        <p:spPr>
          <a:xfrm>
            <a:off x="5491431" y="1218253"/>
            <a:ext cx="1107996" cy="369332"/>
          </a:xfrm>
          <a:prstGeom prst="rect">
            <a:avLst/>
          </a:prstGeom>
        </p:spPr>
        <p:txBody>
          <a:bodyPr wrap="none">
            <a:spAutoFit/>
          </a:bodyPr>
          <a:lstStyle/>
          <a:p>
            <a:r>
              <a:rPr lang="zh-CN" altLang="en-US" b="1">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人才缺乏</a:t>
            </a:r>
            <a:endParaRPr lang="zh-CN" altLang="en-US"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9" name="矩形 88"/>
          <p:cNvSpPr/>
          <p:nvPr/>
        </p:nvSpPr>
        <p:spPr>
          <a:xfrm>
            <a:off x="7240189" y="4778249"/>
            <a:ext cx="3142089" cy="830997"/>
          </a:xfrm>
          <a:prstGeom prst="rect">
            <a:avLst/>
          </a:prstGeom>
          <a:noFill/>
        </p:spPr>
        <p:txBody>
          <a:bodyPr wrap="square" rtlCol="0">
            <a:spAutoFit/>
          </a:bodyPr>
          <a:lstStyle/>
          <a:p>
            <a:r>
              <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行业规模每年以</a:t>
            </a:r>
            <a:r>
              <a:rPr lang="en-US" altLang="zh-CN"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300%</a:t>
            </a:r>
            <a:r>
              <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的速度快速增长，远高于国外</a:t>
            </a:r>
            <a:r>
              <a:rPr lang="en-US" altLang="zh-CN"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50%</a:t>
            </a:r>
            <a:r>
              <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的平均增速。</a:t>
            </a:r>
            <a:endPar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0" name="矩形 89"/>
          <p:cNvSpPr/>
          <p:nvPr/>
        </p:nvSpPr>
        <p:spPr>
          <a:xfrm>
            <a:off x="7273203" y="4454327"/>
            <a:ext cx="1107996" cy="369332"/>
          </a:xfrm>
          <a:prstGeom prst="rect">
            <a:avLst/>
          </a:prstGeom>
        </p:spPr>
        <p:txBody>
          <a:bodyPr wrap="none">
            <a:spAutoFit/>
          </a:bodyPr>
          <a:lstStyle/>
          <a:p>
            <a:r>
              <a:rPr lang="zh-CN" altLang="en-US"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发展较快</a:t>
            </a:r>
            <a:endParaRPr lang="zh-CN" altLang="en-US"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1" name="矩形 90"/>
          <p:cNvSpPr/>
          <p:nvPr/>
        </p:nvSpPr>
        <p:spPr>
          <a:xfrm>
            <a:off x="8804091" y="1542175"/>
            <a:ext cx="2297688" cy="830997"/>
          </a:xfrm>
          <a:prstGeom prst="rect">
            <a:avLst/>
          </a:prstGeom>
          <a:noFill/>
        </p:spPr>
        <p:txBody>
          <a:bodyPr wrap="square" rtlCol="0">
            <a:spAutoFit/>
          </a:bodyPr>
          <a:lstStyle/>
          <a:p>
            <a:r>
              <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相关配套的产业不完善，还需从多面着手构建完整产业体系。</a:t>
            </a:r>
            <a:endPar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2" name="矩形 91"/>
          <p:cNvSpPr/>
          <p:nvPr/>
        </p:nvSpPr>
        <p:spPr>
          <a:xfrm>
            <a:off x="8811714" y="1218253"/>
            <a:ext cx="1338828" cy="369332"/>
          </a:xfrm>
          <a:prstGeom prst="rect">
            <a:avLst/>
          </a:prstGeom>
        </p:spPr>
        <p:txBody>
          <a:bodyPr wrap="none">
            <a:spAutoFit/>
          </a:bodyPr>
          <a:lstStyle/>
          <a:p>
            <a:r>
              <a:rPr lang="zh-CN" altLang="en-US"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配套不成熟</a:t>
            </a:r>
            <a:endParaRPr lang="zh-CN" altLang="en-US"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6"/>
          <p:cNvSpPr/>
          <p:nvPr/>
        </p:nvSpPr>
        <p:spPr bwMode="auto">
          <a:xfrm>
            <a:off x="1138238" y="2667283"/>
            <a:ext cx="2065338" cy="1787525"/>
          </a:xfrm>
          <a:custGeom>
            <a:avLst/>
            <a:gdLst>
              <a:gd name="T0" fmla="*/ 2143 w 2858"/>
              <a:gd name="T1" fmla="*/ 0 h 2475"/>
              <a:gd name="T2" fmla="*/ 2501 w 2858"/>
              <a:gd name="T3" fmla="*/ 619 h 2475"/>
              <a:gd name="T4" fmla="*/ 2858 w 2858"/>
              <a:gd name="T5" fmla="*/ 1238 h 2475"/>
              <a:gd name="T6" fmla="*/ 2501 w 2858"/>
              <a:gd name="T7" fmla="*/ 1856 h 2475"/>
              <a:gd name="T8" fmla="*/ 2143 w 2858"/>
              <a:gd name="T9" fmla="*/ 2475 h 2475"/>
              <a:gd name="T10" fmla="*/ 1429 w 2858"/>
              <a:gd name="T11" fmla="*/ 2475 h 2475"/>
              <a:gd name="T12" fmla="*/ 714 w 2858"/>
              <a:gd name="T13" fmla="*/ 2475 h 2475"/>
              <a:gd name="T14" fmla="*/ 357 w 2858"/>
              <a:gd name="T15" fmla="*/ 1856 h 2475"/>
              <a:gd name="T16" fmla="*/ 0 w 2858"/>
              <a:gd name="T17" fmla="*/ 1238 h 2475"/>
              <a:gd name="T18" fmla="*/ 357 w 2858"/>
              <a:gd name="T19" fmla="*/ 619 h 2475"/>
              <a:gd name="T20" fmla="*/ 714 w 2858"/>
              <a:gd name="T21" fmla="*/ 0 h 2475"/>
              <a:gd name="T22" fmla="*/ 1429 w 2858"/>
              <a:gd name="T23" fmla="*/ 0 h 2475"/>
              <a:gd name="T24" fmla="*/ 2143 w 2858"/>
              <a:gd name="T25" fmla="*/ 0 h 2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rgbClr val="E9D1C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 name="Line 7"/>
          <p:cNvSpPr>
            <a:spLocks noChangeShapeType="1"/>
          </p:cNvSpPr>
          <p:nvPr/>
        </p:nvSpPr>
        <p:spPr bwMode="auto">
          <a:xfrm flipV="1">
            <a:off x="2690813" y="1833845"/>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 name="Line 8"/>
          <p:cNvSpPr>
            <a:spLocks noChangeShapeType="1"/>
          </p:cNvSpPr>
          <p:nvPr/>
        </p:nvSpPr>
        <p:spPr bwMode="auto">
          <a:xfrm flipV="1">
            <a:off x="3201987" y="3564220"/>
            <a:ext cx="549275" cy="0"/>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 name="Rectangle 9"/>
          <p:cNvSpPr>
            <a:spLocks noChangeArrowheads="1"/>
          </p:cNvSpPr>
          <p:nvPr/>
        </p:nvSpPr>
        <p:spPr bwMode="auto">
          <a:xfrm>
            <a:off x="3751263" y="1202020"/>
            <a:ext cx="6194425" cy="1293813"/>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 name="Rectangle 10"/>
          <p:cNvSpPr>
            <a:spLocks noChangeArrowheads="1"/>
          </p:cNvSpPr>
          <p:nvPr/>
        </p:nvSpPr>
        <p:spPr bwMode="auto">
          <a:xfrm>
            <a:off x="5057775" y="995645"/>
            <a:ext cx="3581400" cy="422275"/>
          </a:xfrm>
          <a:prstGeom prst="rect">
            <a:avLst/>
          </a:prstGeom>
          <a:solidFill>
            <a:srgbClr val="ADBCBE"/>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0" name="Rectangle 11"/>
          <p:cNvSpPr>
            <a:spLocks noChangeArrowheads="1"/>
          </p:cNvSpPr>
          <p:nvPr/>
        </p:nvSpPr>
        <p:spPr bwMode="auto">
          <a:xfrm>
            <a:off x="3751263" y="2949857"/>
            <a:ext cx="6194425" cy="1292225"/>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1" name="Rectangle 12"/>
          <p:cNvSpPr>
            <a:spLocks noChangeArrowheads="1"/>
          </p:cNvSpPr>
          <p:nvPr/>
        </p:nvSpPr>
        <p:spPr bwMode="auto">
          <a:xfrm>
            <a:off x="5057775" y="2741895"/>
            <a:ext cx="3581400" cy="423863"/>
          </a:xfrm>
          <a:prstGeom prst="rect">
            <a:avLst/>
          </a:prstGeom>
          <a:solidFill>
            <a:srgbClr val="ADBCBE"/>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2" name="Line 13"/>
          <p:cNvSpPr>
            <a:spLocks noChangeShapeType="1"/>
          </p:cNvSpPr>
          <p:nvPr/>
        </p:nvSpPr>
        <p:spPr bwMode="auto">
          <a:xfrm>
            <a:off x="2690813" y="4456395"/>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3" name="Rectangle 14"/>
          <p:cNvSpPr>
            <a:spLocks noChangeArrowheads="1"/>
          </p:cNvSpPr>
          <p:nvPr/>
        </p:nvSpPr>
        <p:spPr bwMode="auto">
          <a:xfrm>
            <a:off x="3751263" y="4700870"/>
            <a:ext cx="6194425" cy="1293813"/>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4" name="Rectangle 15"/>
          <p:cNvSpPr>
            <a:spLocks noChangeArrowheads="1"/>
          </p:cNvSpPr>
          <p:nvPr/>
        </p:nvSpPr>
        <p:spPr bwMode="auto">
          <a:xfrm>
            <a:off x="5057775" y="4494495"/>
            <a:ext cx="3581400" cy="423863"/>
          </a:xfrm>
          <a:prstGeom prst="rect">
            <a:avLst/>
          </a:prstGeom>
          <a:solidFill>
            <a:srgbClr val="ADBCBE"/>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5" name="TextBox 16"/>
          <p:cNvSpPr txBox="1"/>
          <p:nvPr/>
        </p:nvSpPr>
        <p:spPr>
          <a:xfrm>
            <a:off x="5294452" y="995645"/>
            <a:ext cx="3108046" cy="430887"/>
          </a:xfrm>
          <a:prstGeom prst="rect">
            <a:avLst/>
          </a:prstGeom>
          <a:noFill/>
        </p:spPr>
        <p:txBody>
          <a:bodyPr wrap="square" rtlCol="0">
            <a:spAutoFit/>
          </a:bodyPr>
          <a:lstStyle/>
          <a:p>
            <a:pPr algn="ctr"/>
            <a:r>
              <a:rPr lang="zh-CN" altLang="en-US" sz="2200" b="1"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学术研究价值</a:t>
            </a:r>
            <a:endParaRPr lang="en-US" altLang="zh-CN" sz="2200" b="1"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6" name="TextBox 17"/>
          <p:cNvSpPr txBox="1"/>
          <p:nvPr/>
        </p:nvSpPr>
        <p:spPr>
          <a:xfrm>
            <a:off x="3938141" y="1527796"/>
            <a:ext cx="5760640" cy="646331"/>
          </a:xfrm>
          <a:prstGeom prst="rect">
            <a:avLst/>
          </a:prstGeom>
          <a:noFill/>
        </p:spPr>
        <p:txBody>
          <a:bodyPr wrap="square" rtlCol="0">
            <a:spAutoFit/>
          </a:bodyPr>
          <a:lstStyle/>
          <a:p>
            <a:r>
              <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本课题具有较高的学术研究价值，可以某某某研究提供相应的理论基础。</a:t>
            </a:r>
            <a:endPar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7" name="TextBox 18"/>
          <p:cNvSpPr txBox="1"/>
          <p:nvPr/>
        </p:nvSpPr>
        <p:spPr>
          <a:xfrm>
            <a:off x="5294452" y="2750677"/>
            <a:ext cx="3108046" cy="430887"/>
          </a:xfrm>
          <a:prstGeom prst="rect">
            <a:avLst/>
          </a:prstGeom>
          <a:noFill/>
        </p:spPr>
        <p:txBody>
          <a:bodyPr wrap="square" rtlCol="0">
            <a:spAutoFit/>
          </a:bodyPr>
          <a:lstStyle/>
          <a:p>
            <a:pPr algn="ctr"/>
            <a:r>
              <a:rPr lang="zh-CN" altLang="en-US" sz="2200" b="1"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经济效益</a:t>
            </a:r>
            <a:endParaRPr lang="en-US" altLang="zh-CN" sz="2200" b="1"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8" name="TextBox 19"/>
          <p:cNvSpPr txBox="1"/>
          <p:nvPr/>
        </p:nvSpPr>
        <p:spPr>
          <a:xfrm>
            <a:off x="3938141" y="3261061"/>
            <a:ext cx="5760640" cy="646331"/>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r>
              <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本课题能有效地提高工作效率，降低成本，经济效益比较明显。</a:t>
            </a:r>
            <a:endPar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9" name="TextBox 20"/>
          <p:cNvSpPr txBox="1"/>
          <p:nvPr/>
        </p:nvSpPr>
        <p:spPr>
          <a:xfrm>
            <a:off x="5294452" y="4497591"/>
            <a:ext cx="3108046" cy="430887"/>
          </a:xfrm>
          <a:prstGeom prst="rect">
            <a:avLst/>
          </a:prstGeom>
          <a:noFill/>
        </p:spPr>
        <p:txBody>
          <a:bodyPr wrap="square" rtlCol="0">
            <a:spAutoFit/>
          </a:bodyPr>
          <a:lstStyle/>
          <a:p>
            <a:pPr algn="ctr"/>
            <a:r>
              <a:rPr lang="zh-CN" altLang="en-US" sz="2200" b="1"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社会效益</a:t>
            </a:r>
            <a:endParaRPr lang="en-US" altLang="zh-CN" sz="2200" b="1"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0" name="TextBox 21"/>
          <p:cNvSpPr txBox="1"/>
          <p:nvPr/>
        </p:nvSpPr>
        <p:spPr>
          <a:xfrm>
            <a:off x="3938141" y="5007975"/>
            <a:ext cx="5760640" cy="646331"/>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r>
              <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请在这里输入您的文字请在这里输入您的文字请在这里输入您的文字请在这里输入您的文字</a:t>
            </a:r>
            <a:endPar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1" name="TextBox 22"/>
          <p:cNvSpPr txBox="1"/>
          <p:nvPr/>
        </p:nvSpPr>
        <p:spPr>
          <a:xfrm>
            <a:off x="1438197" y="2995804"/>
            <a:ext cx="1499007" cy="1200329"/>
          </a:xfrm>
          <a:prstGeom prst="rect">
            <a:avLst/>
          </a:prstGeom>
          <a:noFill/>
        </p:spPr>
        <p:txBody>
          <a:bodyPr wrap="square" rtlCol="0">
            <a:spAutoFit/>
          </a:bodyPr>
          <a:lstStyle/>
          <a:p>
            <a:pPr algn="ctr"/>
            <a:r>
              <a:rPr lang="zh-CN" altLang="en-US" sz="3600" b="1"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三个意义</a:t>
            </a:r>
            <a:endParaRPr lang="en-US" altLang="zh-CN" sz="3600" b="1"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4" name="TextBox 42"/>
          <p:cNvSpPr txBox="1"/>
          <p:nvPr/>
        </p:nvSpPr>
        <p:spPr>
          <a:xfrm>
            <a:off x="1259111" y="355159"/>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1.3 </a:t>
            </a:r>
            <a:r>
              <a:rPr lang="zh-CN" altLang="en-US"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研究意义</a:t>
            </a:r>
            <a:endParaRPr lang="zh-CN" altLang="en-US"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5" name="Freeform 5"/>
          <p:cNvSpPr>
            <a:spLocks noEditPoints="1"/>
          </p:cNvSpPr>
          <p:nvPr/>
        </p:nvSpPr>
        <p:spPr bwMode="auto">
          <a:xfrm>
            <a:off x="704485" y="311249"/>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5410479" y="1169194"/>
            <a:ext cx="5944486" cy="707886"/>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dirty="0">
                <a:latin typeface="字魂105号-简雅黑" panose="00000500000000000000" pitchFamily="2" charset="-122"/>
                <a:ea typeface="字魂105号-简雅黑" panose="00000500000000000000" pitchFamily="2" charset="-122"/>
                <a:sym typeface="字魂105号-简雅黑" panose="00000500000000000000" pitchFamily="2" charset="-122"/>
              </a:rPr>
              <a:t>刘思强：中小企业企业文化建设初探</a:t>
            </a:r>
            <a:r>
              <a:rPr lang="en-US" altLang="zh-CN" dirty="0">
                <a:latin typeface="字魂105号-简雅黑" panose="00000500000000000000" pitchFamily="2" charset="-122"/>
                <a:ea typeface="字魂105号-简雅黑" panose="00000500000000000000" pitchFamily="2" charset="-122"/>
                <a:sym typeface="字魂105号-简雅黑" panose="00000500000000000000" pitchFamily="2" charset="-122"/>
              </a:rPr>
              <a:t>[J].</a:t>
            </a:r>
            <a:r>
              <a:rPr lang="zh-CN" altLang="en-US" dirty="0">
                <a:latin typeface="字魂105号-简雅黑" panose="00000500000000000000" pitchFamily="2" charset="-122"/>
                <a:ea typeface="字魂105号-简雅黑" panose="00000500000000000000" pitchFamily="2" charset="-122"/>
                <a:sym typeface="字魂105号-简雅黑" panose="00000500000000000000" pitchFamily="2" charset="-122"/>
              </a:rPr>
              <a:t>湖南社会科学，</a:t>
            </a:r>
            <a:r>
              <a:rPr lang="en-US" altLang="zh-CN" dirty="0">
                <a:latin typeface="字魂105号-简雅黑" panose="00000500000000000000" pitchFamily="2" charset="-122"/>
                <a:ea typeface="字魂105号-简雅黑" panose="00000500000000000000" pitchFamily="2" charset="-122"/>
                <a:sym typeface="字魂105号-简雅黑" panose="00000500000000000000" pitchFamily="2" charset="-122"/>
              </a:rPr>
              <a:t>2002(5).</a:t>
            </a:r>
            <a:endParaRPr lang="en-US" altLang="zh-CN"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 name="TextBox 7"/>
          <p:cNvSpPr txBox="1"/>
          <p:nvPr/>
        </p:nvSpPr>
        <p:spPr>
          <a:xfrm>
            <a:off x="5410479" y="2017692"/>
            <a:ext cx="5922325" cy="400110"/>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dirty="0">
                <a:latin typeface="字魂105号-简雅黑" panose="00000500000000000000" pitchFamily="2" charset="-122"/>
                <a:ea typeface="字魂105号-简雅黑" panose="00000500000000000000" pitchFamily="2" charset="-122"/>
                <a:sym typeface="字魂105号-简雅黑" panose="00000500000000000000" pitchFamily="2" charset="-122"/>
              </a:rPr>
              <a:t>德鲁克：知识管理</a:t>
            </a:r>
            <a:r>
              <a:rPr lang="en-US" altLang="zh-CN" dirty="0">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dirty="0">
                <a:latin typeface="字魂105号-简雅黑" panose="00000500000000000000" pitchFamily="2" charset="-122"/>
                <a:ea typeface="字魂105号-简雅黑" panose="00000500000000000000" pitchFamily="2" charset="-122"/>
                <a:sym typeface="字魂105号-简雅黑" panose="00000500000000000000" pitchFamily="2" charset="-122"/>
              </a:rPr>
              <a:t>中国人民大学出版社，</a:t>
            </a:r>
            <a:r>
              <a:rPr lang="en-US" altLang="zh-CN" dirty="0">
                <a:latin typeface="字魂105号-简雅黑" panose="00000500000000000000" pitchFamily="2" charset="-122"/>
                <a:ea typeface="字魂105号-简雅黑" panose="00000500000000000000" pitchFamily="2" charset="-122"/>
                <a:sym typeface="字魂105号-简雅黑" panose="00000500000000000000" pitchFamily="2" charset="-122"/>
              </a:rPr>
              <a:t>2000.</a:t>
            </a:r>
            <a:endParaRPr lang="en-US" altLang="zh-CN"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 name="Oval 10"/>
          <p:cNvSpPr>
            <a:spLocks noChangeArrowheads="1"/>
          </p:cNvSpPr>
          <p:nvPr/>
        </p:nvSpPr>
        <p:spPr bwMode="auto">
          <a:xfrm>
            <a:off x="4761973" y="1203722"/>
            <a:ext cx="463458" cy="463458"/>
          </a:xfrm>
          <a:prstGeom prst="ellipse">
            <a:avLst/>
          </a:prstGeom>
          <a:solidFill>
            <a:srgbClr val="E9D1C9"/>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字魂105号-简雅黑" panose="00000500000000000000" pitchFamily="2" charset="-122"/>
                <a:ea typeface="字魂105号-简雅黑" panose="00000500000000000000" pitchFamily="2" charset="-122"/>
                <a:sym typeface="字魂105号-简雅黑" panose="00000500000000000000" pitchFamily="2" charset="-122"/>
              </a:rPr>
              <a:t>1</a:t>
            </a:r>
            <a:endParaRPr lang="zh-CN" altLang="en-US" dirty="0">
              <a:solidFill>
                <a:srgbClr val="F8F8F8"/>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 name="Oval 13"/>
          <p:cNvSpPr>
            <a:spLocks noChangeArrowheads="1"/>
          </p:cNvSpPr>
          <p:nvPr/>
        </p:nvSpPr>
        <p:spPr bwMode="auto">
          <a:xfrm>
            <a:off x="4762066" y="1972388"/>
            <a:ext cx="464716" cy="463458"/>
          </a:xfrm>
          <a:prstGeom prst="ellipse">
            <a:avLst/>
          </a:prstGeom>
          <a:solidFill>
            <a:srgbClr val="E9D1C9"/>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字魂105号-简雅黑" panose="00000500000000000000" pitchFamily="2" charset="-122"/>
                <a:ea typeface="字魂105号-简雅黑" panose="00000500000000000000" pitchFamily="2" charset="-122"/>
                <a:sym typeface="字魂105号-简雅黑" panose="00000500000000000000" pitchFamily="2" charset="-122"/>
              </a:rPr>
              <a:t>2</a:t>
            </a:r>
            <a:endParaRPr lang="zh-CN" altLang="en-US" dirty="0">
              <a:solidFill>
                <a:srgbClr val="F8F8F8"/>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 name="TextBox 10"/>
          <p:cNvSpPr txBox="1"/>
          <p:nvPr/>
        </p:nvSpPr>
        <p:spPr>
          <a:xfrm>
            <a:off x="5410479" y="2635230"/>
            <a:ext cx="5922325" cy="707886"/>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dirty="0">
                <a:latin typeface="字魂105号-简雅黑" panose="00000500000000000000" pitchFamily="2" charset="-122"/>
                <a:ea typeface="字魂105号-简雅黑" panose="00000500000000000000" pitchFamily="2" charset="-122"/>
                <a:sym typeface="字魂105号-简雅黑" panose="00000500000000000000" pitchFamily="2" charset="-122"/>
              </a:rPr>
              <a:t>韩文辉，吴戚戚：国外企业文化理论主要流派述评</a:t>
            </a:r>
            <a:r>
              <a:rPr lang="en-US" altLang="zh-CN" dirty="0">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dirty="0">
                <a:latin typeface="字魂105号-简雅黑" panose="00000500000000000000" pitchFamily="2" charset="-122"/>
                <a:ea typeface="字魂105号-简雅黑" panose="00000500000000000000" pitchFamily="2" charset="-122"/>
                <a:sym typeface="字魂105号-简雅黑" panose="00000500000000000000" pitchFamily="2" charset="-122"/>
              </a:rPr>
              <a:t>哈尔滨工业大学学报，</a:t>
            </a:r>
            <a:r>
              <a:rPr lang="en-US" altLang="zh-CN" dirty="0">
                <a:latin typeface="字魂105号-简雅黑" panose="00000500000000000000" pitchFamily="2" charset="-122"/>
                <a:ea typeface="字魂105号-简雅黑" panose="00000500000000000000" pitchFamily="2" charset="-122"/>
                <a:sym typeface="字魂105号-简雅黑" panose="00000500000000000000" pitchFamily="2" charset="-122"/>
              </a:rPr>
              <a:t>2000</a:t>
            </a:r>
            <a:r>
              <a:rPr lang="zh-CN" altLang="en-US" dirty="0">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en-US" altLang="zh-CN" dirty="0">
                <a:latin typeface="字魂105号-简雅黑" panose="00000500000000000000" pitchFamily="2" charset="-122"/>
                <a:ea typeface="字魂105号-简雅黑" panose="00000500000000000000" pitchFamily="2" charset="-122"/>
                <a:sym typeface="字魂105号-简雅黑" panose="00000500000000000000" pitchFamily="2" charset="-122"/>
              </a:rPr>
              <a:t>4</a:t>
            </a:r>
            <a:r>
              <a:rPr lang="zh-CN" altLang="en-US" dirty="0">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en-US" altLang="zh-CN" dirty="0">
                <a:latin typeface="字魂105号-简雅黑" panose="00000500000000000000" pitchFamily="2" charset="-122"/>
                <a:ea typeface="字魂105号-简雅黑" panose="00000500000000000000" pitchFamily="2" charset="-122"/>
                <a:sym typeface="字魂105号-简雅黑" panose="00000500000000000000" pitchFamily="2" charset="-122"/>
              </a:rPr>
              <a:t>23.</a:t>
            </a:r>
            <a:endParaRPr lang="en-US" altLang="zh-CN"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0" name="Oval 13"/>
          <p:cNvSpPr>
            <a:spLocks noChangeArrowheads="1"/>
          </p:cNvSpPr>
          <p:nvPr/>
        </p:nvSpPr>
        <p:spPr bwMode="auto">
          <a:xfrm>
            <a:off x="4762066" y="2757444"/>
            <a:ext cx="464716" cy="463458"/>
          </a:xfrm>
          <a:prstGeom prst="ellipse">
            <a:avLst/>
          </a:prstGeom>
          <a:solidFill>
            <a:srgbClr val="E9D1C9"/>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字魂105号-简雅黑" panose="00000500000000000000" pitchFamily="2" charset="-122"/>
                <a:ea typeface="字魂105号-简雅黑" panose="00000500000000000000" pitchFamily="2" charset="-122"/>
                <a:sym typeface="字魂105号-简雅黑" panose="00000500000000000000" pitchFamily="2" charset="-122"/>
              </a:rPr>
              <a:t>3</a:t>
            </a:r>
            <a:endParaRPr lang="zh-CN" altLang="en-US" dirty="0">
              <a:solidFill>
                <a:srgbClr val="F8F8F8"/>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1" name="TextBox 12"/>
          <p:cNvSpPr txBox="1"/>
          <p:nvPr/>
        </p:nvSpPr>
        <p:spPr>
          <a:xfrm>
            <a:off x="5410479" y="3510712"/>
            <a:ext cx="5922325" cy="707886"/>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dirty="0">
                <a:latin typeface="字魂105号-简雅黑" panose="00000500000000000000" pitchFamily="2" charset="-122"/>
                <a:ea typeface="字魂105号-简雅黑" panose="00000500000000000000" pitchFamily="2" charset="-122"/>
                <a:sym typeface="字魂105号-简雅黑" panose="00000500000000000000" pitchFamily="2" charset="-122"/>
              </a:rPr>
              <a:t>迈克尔</a:t>
            </a:r>
            <a:r>
              <a:rPr lang="en-US" altLang="zh-CN" dirty="0">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dirty="0">
                <a:latin typeface="字魂105号-简雅黑" panose="00000500000000000000" pitchFamily="2" charset="-122"/>
                <a:ea typeface="字魂105号-简雅黑" panose="00000500000000000000" pitchFamily="2" charset="-122"/>
                <a:sym typeface="字魂105号-简雅黑" panose="00000500000000000000" pitchFamily="2" charset="-122"/>
              </a:rPr>
              <a:t>茨维尔：创造基于能力的企业文化</a:t>
            </a:r>
            <a:r>
              <a:rPr lang="en-US" altLang="zh-CN" dirty="0">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dirty="0">
                <a:latin typeface="字魂105号-简雅黑" panose="00000500000000000000" pitchFamily="2" charset="-122"/>
                <a:ea typeface="字魂105号-简雅黑" panose="00000500000000000000" pitchFamily="2" charset="-122"/>
                <a:sym typeface="字魂105号-简雅黑" panose="00000500000000000000" pitchFamily="2" charset="-122"/>
              </a:rPr>
              <a:t>华夏出版社，</a:t>
            </a:r>
            <a:r>
              <a:rPr lang="en-US" altLang="zh-CN" dirty="0">
                <a:latin typeface="字魂105号-简雅黑" panose="00000500000000000000" pitchFamily="2" charset="-122"/>
                <a:ea typeface="字魂105号-简雅黑" panose="00000500000000000000" pitchFamily="2" charset="-122"/>
                <a:sym typeface="字魂105号-简雅黑" panose="00000500000000000000" pitchFamily="2" charset="-122"/>
              </a:rPr>
              <a:t>2002.</a:t>
            </a:r>
            <a:endParaRPr lang="en-US" altLang="zh-CN"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2" name="Oval 13"/>
          <p:cNvSpPr>
            <a:spLocks noChangeArrowheads="1"/>
          </p:cNvSpPr>
          <p:nvPr/>
        </p:nvSpPr>
        <p:spPr bwMode="auto">
          <a:xfrm>
            <a:off x="4762066" y="3632926"/>
            <a:ext cx="464716" cy="463458"/>
          </a:xfrm>
          <a:prstGeom prst="ellipse">
            <a:avLst/>
          </a:prstGeom>
          <a:solidFill>
            <a:srgbClr val="E9D1C9"/>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字魂105号-简雅黑" panose="00000500000000000000" pitchFamily="2" charset="-122"/>
                <a:ea typeface="字魂105号-简雅黑" panose="00000500000000000000" pitchFamily="2" charset="-122"/>
                <a:sym typeface="字魂105号-简雅黑" panose="00000500000000000000" pitchFamily="2" charset="-122"/>
              </a:rPr>
              <a:t>4</a:t>
            </a:r>
            <a:endParaRPr lang="zh-CN" altLang="en-US" dirty="0">
              <a:solidFill>
                <a:srgbClr val="F8F8F8"/>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3" name="TextBox 14"/>
          <p:cNvSpPr txBox="1"/>
          <p:nvPr/>
        </p:nvSpPr>
        <p:spPr>
          <a:xfrm>
            <a:off x="5410479" y="4407760"/>
            <a:ext cx="5922325" cy="707886"/>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dirty="0">
                <a:latin typeface="字魂105号-简雅黑" panose="00000500000000000000" pitchFamily="2" charset="-122"/>
                <a:ea typeface="字魂105号-简雅黑" panose="00000500000000000000" pitchFamily="2" charset="-122"/>
                <a:sym typeface="字魂105号-简雅黑" panose="00000500000000000000" pitchFamily="2" charset="-122"/>
              </a:rPr>
              <a:t>王成荣：企业文化学教程</a:t>
            </a:r>
            <a:r>
              <a:rPr lang="en-US" altLang="zh-CN" dirty="0">
                <a:latin typeface="字魂105号-简雅黑" panose="00000500000000000000" pitchFamily="2" charset="-122"/>
                <a:ea typeface="字魂105号-简雅黑" panose="00000500000000000000" pitchFamily="2" charset="-122"/>
                <a:sym typeface="字魂105号-简雅黑" panose="00000500000000000000" pitchFamily="2" charset="-122"/>
              </a:rPr>
              <a:t>[M].</a:t>
            </a:r>
            <a:r>
              <a:rPr lang="zh-CN" altLang="en-US" dirty="0">
                <a:latin typeface="字魂105号-简雅黑" panose="00000500000000000000" pitchFamily="2" charset="-122"/>
                <a:ea typeface="字魂105号-简雅黑" panose="00000500000000000000" pitchFamily="2" charset="-122"/>
                <a:sym typeface="字魂105号-简雅黑" panose="00000500000000000000" pitchFamily="2" charset="-122"/>
              </a:rPr>
              <a:t>中国人民大学出版社，</a:t>
            </a:r>
            <a:r>
              <a:rPr lang="en-US" altLang="zh-CN" dirty="0">
                <a:latin typeface="字魂105号-简雅黑" panose="00000500000000000000" pitchFamily="2" charset="-122"/>
                <a:ea typeface="字魂105号-简雅黑" panose="00000500000000000000" pitchFamily="2" charset="-122"/>
                <a:sym typeface="字魂105号-简雅黑" panose="00000500000000000000" pitchFamily="2" charset="-122"/>
              </a:rPr>
              <a:t>2003.</a:t>
            </a:r>
            <a:endParaRPr lang="en-US" altLang="zh-CN"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4" name="Oval 13"/>
          <p:cNvSpPr>
            <a:spLocks noChangeArrowheads="1"/>
          </p:cNvSpPr>
          <p:nvPr/>
        </p:nvSpPr>
        <p:spPr bwMode="auto">
          <a:xfrm>
            <a:off x="4762066" y="4522033"/>
            <a:ext cx="464716" cy="463458"/>
          </a:xfrm>
          <a:prstGeom prst="ellipse">
            <a:avLst/>
          </a:prstGeom>
          <a:solidFill>
            <a:srgbClr val="E9D1C9"/>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字魂105号-简雅黑" panose="00000500000000000000" pitchFamily="2" charset="-122"/>
                <a:ea typeface="字魂105号-简雅黑" panose="00000500000000000000" pitchFamily="2" charset="-122"/>
                <a:sym typeface="字魂105号-简雅黑" panose="00000500000000000000" pitchFamily="2" charset="-122"/>
              </a:rPr>
              <a:t>5</a:t>
            </a:r>
            <a:endParaRPr lang="zh-CN" altLang="en-US" dirty="0">
              <a:solidFill>
                <a:srgbClr val="F8F8F8"/>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5" name="TextBox 16"/>
          <p:cNvSpPr txBox="1"/>
          <p:nvPr/>
        </p:nvSpPr>
        <p:spPr>
          <a:xfrm>
            <a:off x="5410479" y="5396872"/>
            <a:ext cx="5922325" cy="707886"/>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dirty="0">
                <a:latin typeface="字魂105号-简雅黑" panose="00000500000000000000" pitchFamily="2" charset="-122"/>
                <a:ea typeface="字魂105号-简雅黑" panose="00000500000000000000" pitchFamily="2" charset="-122"/>
                <a:sym typeface="字魂105号-简雅黑" panose="00000500000000000000" pitchFamily="2" charset="-122"/>
              </a:rPr>
              <a:t>秦梦华：中小企业文化建设的现状及构建方略研究</a:t>
            </a:r>
            <a:r>
              <a:rPr lang="en-US" altLang="zh-CN" dirty="0">
                <a:latin typeface="字魂105号-简雅黑" panose="00000500000000000000" pitchFamily="2" charset="-122"/>
                <a:ea typeface="字魂105号-简雅黑" panose="00000500000000000000" pitchFamily="2" charset="-122"/>
                <a:sym typeface="字魂105号-简雅黑" panose="00000500000000000000" pitchFamily="2" charset="-122"/>
              </a:rPr>
              <a:t>[J].</a:t>
            </a:r>
            <a:endParaRPr lang="en-US" altLang="zh-CN"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6" name="Oval 13"/>
          <p:cNvSpPr>
            <a:spLocks noChangeArrowheads="1"/>
          </p:cNvSpPr>
          <p:nvPr/>
        </p:nvSpPr>
        <p:spPr bwMode="auto">
          <a:xfrm>
            <a:off x="4762066" y="5519086"/>
            <a:ext cx="464716" cy="463458"/>
          </a:xfrm>
          <a:prstGeom prst="ellipse">
            <a:avLst/>
          </a:prstGeom>
          <a:solidFill>
            <a:srgbClr val="E9D1C9"/>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字魂105号-简雅黑" panose="00000500000000000000" pitchFamily="2" charset="-122"/>
                <a:ea typeface="字魂105号-简雅黑" panose="00000500000000000000" pitchFamily="2" charset="-122"/>
                <a:sym typeface="字魂105号-简雅黑" panose="00000500000000000000" pitchFamily="2" charset="-122"/>
              </a:rPr>
              <a:t>6</a:t>
            </a:r>
            <a:endParaRPr lang="zh-CN" altLang="en-US" dirty="0">
              <a:solidFill>
                <a:srgbClr val="F8F8F8"/>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8" name="Freeform 5"/>
          <p:cNvSpPr>
            <a:spLocks noEditPoints="1"/>
          </p:cNvSpPr>
          <p:nvPr/>
        </p:nvSpPr>
        <p:spPr bwMode="auto">
          <a:xfrm rot="925172">
            <a:off x="-246099" y="1802240"/>
            <a:ext cx="4354235" cy="4358695"/>
          </a:xfrm>
          <a:custGeom>
            <a:avLst/>
            <a:gdLst>
              <a:gd name="T0" fmla="*/ 50 w 4280"/>
              <a:gd name="T1" fmla="*/ 3831 h 4280"/>
              <a:gd name="T2" fmla="*/ 59 w 4280"/>
              <a:gd name="T3" fmla="*/ 4021 h 4280"/>
              <a:gd name="T4" fmla="*/ 259 w 4280"/>
              <a:gd name="T5" fmla="*/ 4221 h 4280"/>
              <a:gd name="T6" fmla="*/ 449 w 4280"/>
              <a:gd name="T7" fmla="*/ 4230 h 4280"/>
              <a:gd name="T8" fmla="*/ 1047 w 4280"/>
              <a:gd name="T9" fmla="*/ 3632 h 4280"/>
              <a:gd name="T10" fmla="*/ 1038 w 4280"/>
              <a:gd name="T11" fmla="*/ 3443 h 4280"/>
              <a:gd name="T12" fmla="*/ 837 w 4280"/>
              <a:gd name="T13" fmla="*/ 3242 h 4280"/>
              <a:gd name="T14" fmla="*/ 648 w 4280"/>
              <a:gd name="T15" fmla="*/ 3233 h 4280"/>
              <a:gd name="T16" fmla="*/ 50 w 4280"/>
              <a:gd name="T17" fmla="*/ 3831 h 4280"/>
              <a:gd name="T18" fmla="*/ 2717 w 4280"/>
              <a:gd name="T19" fmla="*/ 3126 h 4280"/>
              <a:gd name="T20" fmla="*/ 3822 w 4280"/>
              <a:gd name="T21" fmla="*/ 2669 h 4280"/>
              <a:gd name="T22" fmla="*/ 4280 w 4280"/>
              <a:gd name="T23" fmla="*/ 1563 h 4280"/>
              <a:gd name="T24" fmla="*/ 3822 w 4280"/>
              <a:gd name="T25" fmla="*/ 458 h 4280"/>
              <a:gd name="T26" fmla="*/ 2717 w 4280"/>
              <a:gd name="T27" fmla="*/ 0 h 4280"/>
              <a:gd name="T28" fmla="*/ 1611 w 4280"/>
              <a:gd name="T29" fmla="*/ 458 h 4280"/>
              <a:gd name="T30" fmla="*/ 1417 w 4280"/>
              <a:gd name="T31" fmla="*/ 2431 h 4280"/>
              <a:gd name="T32" fmla="*/ 1369 w 4280"/>
              <a:gd name="T33" fmla="*/ 2462 h 4280"/>
              <a:gd name="T34" fmla="*/ 1360 w 4280"/>
              <a:gd name="T35" fmla="*/ 2472 h 4280"/>
              <a:gd name="T36" fmla="*/ 1360 w 4280"/>
              <a:gd name="T37" fmla="*/ 2670 h 4280"/>
              <a:gd name="T38" fmla="*/ 1610 w 4280"/>
              <a:gd name="T39" fmla="*/ 2920 h 4280"/>
              <a:gd name="T40" fmla="*/ 1808 w 4280"/>
              <a:gd name="T41" fmla="*/ 2920 h 4280"/>
              <a:gd name="T42" fmla="*/ 1818 w 4280"/>
              <a:gd name="T43" fmla="*/ 2911 h 4280"/>
              <a:gd name="T44" fmla="*/ 1849 w 4280"/>
              <a:gd name="T45" fmla="*/ 2864 h 4280"/>
              <a:gd name="T46" fmla="*/ 2717 w 4280"/>
              <a:gd name="T47" fmla="*/ 3126 h 4280"/>
              <a:gd name="T48" fmla="*/ 2717 w 4280"/>
              <a:gd name="T49" fmla="*/ 291 h 4280"/>
              <a:gd name="T50" fmla="*/ 3617 w 4280"/>
              <a:gd name="T51" fmla="*/ 663 h 4280"/>
              <a:gd name="T52" fmla="*/ 3989 w 4280"/>
              <a:gd name="T53" fmla="*/ 1563 h 4280"/>
              <a:gd name="T54" fmla="*/ 3617 w 4280"/>
              <a:gd name="T55" fmla="*/ 2463 h 4280"/>
              <a:gd name="T56" fmla="*/ 2717 w 4280"/>
              <a:gd name="T57" fmla="*/ 2836 h 4280"/>
              <a:gd name="T58" fmla="*/ 1817 w 4280"/>
              <a:gd name="T59" fmla="*/ 2463 h 4280"/>
              <a:gd name="T60" fmla="*/ 1817 w 4280"/>
              <a:gd name="T61" fmla="*/ 663 h 4280"/>
              <a:gd name="T62" fmla="*/ 2717 w 4280"/>
              <a:gd name="T63" fmla="*/ 291 h 4280"/>
              <a:gd name="T64" fmla="*/ 1036 w 4280"/>
              <a:gd name="T65" fmla="*/ 2894 h 4280"/>
              <a:gd name="T66" fmla="*/ 1036 w 4280"/>
              <a:gd name="T67" fmla="*/ 3244 h 4280"/>
              <a:gd name="T68" fmla="*/ 1386 w 4280"/>
              <a:gd name="T69" fmla="*/ 3244 h 4280"/>
              <a:gd name="T70" fmla="*/ 1386 w 4280"/>
              <a:gd name="T71" fmla="*/ 2894 h 4280"/>
              <a:gd name="T72" fmla="*/ 1036 w 4280"/>
              <a:gd name="T73" fmla="*/ 2894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80" h="4280">
                <a:moveTo>
                  <a:pt x="50" y="3831"/>
                </a:moveTo>
                <a:cubicBezTo>
                  <a:pt x="0" y="3881"/>
                  <a:pt x="4" y="3966"/>
                  <a:pt x="59" y="4021"/>
                </a:cubicBezTo>
                <a:lnTo>
                  <a:pt x="259" y="4221"/>
                </a:lnTo>
                <a:cubicBezTo>
                  <a:pt x="314" y="4276"/>
                  <a:pt x="399" y="4280"/>
                  <a:pt x="449" y="4230"/>
                </a:cubicBezTo>
                <a:lnTo>
                  <a:pt x="1047" y="3632"/>
                </a:lnTo>
                <a:cubicBezTo>
                  <a:pt x="1096" y="3583"/>
                  <a:pt x="1092" y="3498"/>
                  <a:pt x="1038" y="3443"/>
                </a:cubicBezTo>
                <a:lnTo>
                  <a:pt x="837" y="3242"/>
                </a:lnTo>
                <a:cubicBezTo>
                  <a:pt x="782" y="3188"/>
                  <a:pt x="697" y="3184"/>
                  <a:pt x="648" y="3233"/>
                </a:cubicBezTo>
                <a:lnTo>
                  <a:pt x="50" y="3831"/>
                </a:lnTo>
                <a:close/>
                <a:moveTo>
                  <a:pt x="2717" y="3126"/>
                </a:moveTo>
                <a:cubicBezTo>
                  <a:pt x="3134" y="3126"/>
                  <a:pt x="3527" y="2964"/>
                  <a:pt x="3822" y="2669"/>
                </a:cubicBezTo>
                <a:cubicBezTo>
                  <a:pt x="4117" y="2373"/>
                  <a:pt x="4280" y="1981"/>
                  <a:pt x="4280" y="1563"/>
                </a:cubicBezTo>
                <a:cubicBezTo>
                  <a:pt x="4280" y="1146"/>
                  <a:pt x="4117" y="753"/>
                  <a:pt x="3822" y="458"/>
                </a:cubicBezTo>
                <a:cubicBezTo>
                  <a:pt x="3527" y="163"/>
                  <a:pt x="3134" y="0"/>
                  <a:pt x="2717" y="0"/>
                </a:cubicBezTo>
                <a:cubicBezTo>
                  <a:pt x="2299" y="0"/>
                  <a:pt x="1907" y="163"/>
                  <a:pt x="1611" y="458"/>
                </a:cubicBezTo>
                <a:cubicBezTo>
                  <a:pt x="1076" y="993"/>
                  <a:pt x="1011" y="1824"/>
                  <a:pt x="1417" y="2431"/>
                </a:cubicBezTo>
                <a:cubicBezTo>
                  <a:pt x="1399" y="2438"/>
                  <a:pt x="1383" y="2448"/>
                  <a:pt x="1369" y="2462"/>
                </a:cubicBezTo>
                <a:lnTo>
                  <a:pt x="1360" y="2472"/>
                </a:lnTo>
                <a:cubicBezTo>
                  <a:pt x="1305" y="2526"/>
                  <a:pt x="1305" y="2615"/>
                  <a:pt x="1360" y="2670"/>
                </a:cubicBezTo>
                <a:lnTo>
                  <a:pt x="1610" y="2920"/>
                </a:lnTo>
                <a:cubicBezTo>
                  <a:pt x="1665" y="2975"/>
                  <a:pt x="1754" y="2975"/>
                  <a:pt x="1808" y="2920"/>
                </a:cubicBezTo>
                <a:lnTo>
                  <a:pt x="1818" y="2911"/>
                </a:lnTo>
                <a:cubicBezTo>
                  <a:pt x="1832" y="2897"/>
                  <a:pt x="1842" y="2881"/>
                  <a:pt x="1849" y="2864"/>
                </a:cubicBezTo>
                <a:cubicBezTo>
                  <a:pt x="2104" y="3035"/>
                  <a:pt x="2403" y="3126"/>
                  <a:pt x="2717" y="3126"/>
                </a:cubicBezTo>
                <a:close/>
                <a:moveTo>
                  <a:pt x="2717" y="291"/>
                </a:moveTo>
                <a:cubicBezTo>
                  <a:pt x="3057" y="291"/>
                  <a:pt x="3376" y="423"/>
                  <a:pt x="3617" y="663"/>
                </a:cubicBezTo>
                <a:cubicBezTo>
                  <a:pt x="3857" y="904"/>
                  <a:pt x="3989" y="1223"/>
                  <a:pt x="3989" y="1563"/>
                </a:cubicBezTo>
                <a:cubicBezTo>
                  <a:pt x="3989" y="1903"/>
                  <a:pt x="3857" y="2223"/>
                  <a:pt x="3617" y="2463"/>
                </a:cubicBezTo>
                <a:cubicBezTo>
                  <a:pt x="3376" y="2703"/>
                  <a:pt x="3057" y="2836"/>
                  <a:pt x="2717" y="2836"/>
                </a:cubicBezTo>
                <a:cubicBezTo>
                  <a:pt x="2377" y="2836"/>
                  <a:pt x="2057" y="2703"/>
                  <a:pt x="1817" y="2463"/>
                </a:cubicBezTo>
                <a:cubicBezTo>
                  <a:pt x="1321" y="1967"/>
                  <a:pt x="1321" y="1160"/>
                  <a:pt x="1817" y="663"/>
                </a:cubicBezTo>
                <a:cubicBezTo>
                  <a:pt x="2057" y="423"/>
                  <a:pt x="2377" y="291"/>
                  <a:pt x="2717" y="291"/>
                </a:cubicBezTo>
                <a:close/>
                <a:moveTo>
                  <a:pt x="1036" y="2894"/>
                </a:moveTo>
                <a:cubicBezTo>
                  <a:pt x="940" y="2991"/>
                  <a:pt x="940" y="3147"/>
                  <a:pt x="1036" y="3244"/>
                </a:cubicBezTo>
                <a:cubicBezTo>
                  <a:pt x="1133" y="3340"/>
                  <a:pt x="1289" y="3340"/>
                  <a:pt x="1386" y="3244"/>
                </a:cubicBezTo>
                <a:cubicBezTo>
                  <a:pt x="1482" y="3147"/>
                  <a:pt x="1482" y="2991"/>
                  <a:pt x="1386" y="2894"/>
                </a:cubicBezTo>
                <a:cubicBezTo>
                  <a:pt x="1289" y="2798"/>
                  <a:pt x="1133" y="2798"/>
                  <a:pt x="1036" y="2894"/>
                </a:cubicBezTo>
                <a:close/>
              </a:path>
            </a:pathLst>
          </a:custGeom>
          <a:solidFill>
            <a:srgbClr val="ADBCBE"/>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9" name="Freeform 26"/>
          <p:cNvSpPr>
            <a:spLocks noEditPoints="1"/>
          </p:cNvSpPr>
          <p:nvPr/>
        </p:nvSpPr>
        <p:spPr bwMode="auto">
          <a:xfrm>
            <a:off x="1879144" y="2752533"/>
            <a:ext cx="1633000" cy="1516358"/>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2" name="TextBox 42"/>
          <p:cNvSpPr txBox="1"/>
          <p:nvPr/>
        </p:nvSpPr>
        <p:spPr>
          <a:xfrm>
            <a:off x="1259111" y="427167"/>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1.4 </a:t>
            </a:r>
            <a:r>
              <a:rPr lang="zh-CN" altLang="en-US"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参考文献</a:t>
            </a:r>
            <a:endParaRPr lang="zh-CN" altLang="en-US"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3" name="Freeform 5"/>
          <p:cNvSpPr>
            <a:spLocks noEditPoints="1"/>
          </p:cNvSpPr>
          <p:nvPr/>
        </p:nvSpPr>
        <p:spPr bwMode="auto">
          <a:xfrm>
            <a:off x="704485" y="383257"/>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561877" y="3442220"/>
            <a:ext cx="1801173" cy="400110"/>
          </a:xfrm>
          <a:prstGeom prst="rect">
            <a:avLst/>
          </a:prstGeom>
        </p:spPr>
        <p:txBody>
          <a:bodyPr wrap="square">
            <a:spAutoFit/>
          </a:bodyPr>
          <a:lstStyle/>
          <a:p>
            <a:pPr algn="r"/>
            <a:r>
              <a:rPr lang="zh-CN" altLang="en-US" sz="20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主形象贯穿</a:t>
            </a:r>
            <a:endParaRPr lang="zh-CN" altLang="en-US" sz="20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3" name="矩形 12"/>
          <p:cNvSpPr/>
          <p:nvPr/>
        </p:nvSpPr>
        <p:spPr>
          <a:xfrm>
            <a:off x="2811180" y="1420109"/>
            <a:ext cx="1342725" cy="400110"/>
          </a:xfrm>
          <a:prstGeom prst="rect">
            <a:avLst/>
          </a:prstGeom>
        </p:spPr>
        <p:txBody>
          <a:bodyPr wrap="square">
            <a:spAutoFit/>
          </a:bodyPr>
          <a:lstStyle/>
          <a:p>
            <a:pPr algn="r"/>
            <a:r>
              <a:rPr lang="zh-CN" altLang="en-US" sz="20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创意领军</a:t>
            </a:r>
            <a:endParaRPr lang="zh-CN" altLang="en-US" sz="20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4" name="矩形 13"/>
          <p:cNvSpPr/>
          <p:nvPr/>
        </p:nvSpPr>
        <p:spPr>
          <a:xfrm>
            <a:off x="8029542" y="1451039"/>
            <a:ext cx="1342725" cy="400110"/>
          </a:xfrm>
          <a:prstGeom prst="rect">
            <a:avLst/>
          </a:prstGeom>
        </p:spPr>
        <p:txBody>
          <a:bodyPr wrap="square">
            <a:spAutoFit/>
          </a:bodyPr>
          <a:lstStyle/>
          <a:p>
            <a:r>
              <a:rPr lang="zh-CN" altLang="en-US" sz="20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赢在细节</a:t>
            </a:r>
            <a:endParaRPr lang="zh-CN" altLang="en-US" sz="20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5" name="矩形 14"/>
          <p:cNvSpPr/>
          <p:nvPr/>
        </p:nvSpPr>
        <p:spPr>
          <a:xfrm>
            <a:off x="8888818" y="3546673"/>
            <a:ext cx="1419345" cy="400110"/>
          </a:xfrm>
          <a:prstGeom prst="rect">
            <a:avLst/>
          </a:prstGeom>
        </p:spPr>
        <p:txBody>
          <a:bodyPr wrap="square">
            <a:spAutoFit/>
          </a:bodyPr>
          <a:lstStyle/>
          <a:p>
            <a:r>
              <a:rPr lang="zh-CN" altLang="en-US" sz="20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科技严谨</a:t>
            </a:r>
            <a:endParaRPr lang="zh-CN" altLang="en-US" sz="20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6" name="矩形 25"/>
          <p:cNvSpPr>
            <a:spLocks noChangeArrowheads="1"/>
          </p:cNvSpPr>
          <p:nvPr/>
        </p:nvSpPr>
        <p:spPr bwMode="auto">
          <a:xfrm>
            <a:off x="769789" y="3746000"/>
            <a:ext cx="2593262" cy="107721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与主题相匹配的画面和现场装饰效果，精心打造欢娱晚宴氛围，使所有员工感受到企业的关怀和温暖；</a:t>
            </a:r>
            <a:endPar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7" name="矩形 25"/>
          <p:cNvSpPr>
            <a:spLocks noChangeArrowheads="1"/>
          </p:cNvSpPr>
          <p:nvPr/>
        </p:nvSpPr>
        <p:spPr bwMode="auto">
          <a:xfrm>
            <a:off x="769789" y="1727677"/>
            <a:ext cx="3389333" cy="83099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立意高远，体现公司的精神风貌，树立鲜明的品牌形象，赢得内部的团结力和凝聚力；</a:t>
            </a:r>
            <a:endPar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8" name="矩形 25"/>
          <p:cNvSpPr>
            <a:spLocks noChangeArrowheads="1"/>
          </p:cNvSpPr>
          <p:nvPr/>
        </p:nvSpPr>
        <p:spPr bwMode="auto">
          <a:xfrm>
            <a:off x="8029541" y="1756092"/>
            <a:ext cx="3397431" cy="83099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整个流程中用精致的细节提升兴通监理的形象，激励员工在未来能更好的与公司携手并进；</a:t>
            </a:r>
            <a:endPar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9" name="矩形 25"/>
          <p:cNvSpPr>
            <a:spLocks noChangeArrowheads="1"/>
          </p:cNvSpPr>
          <p:nvPr/>
        </p:nvSpPr>
        <p:spPr bwMode="auto">
          <a:xfrm>
            <a:off x="8888818" y="3910140"/>
            <a:ext cx="253815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着重体现产品的科技含量，体现公司的科学严谨的形象。</a:t>
            </a:r>
            <a:endParaRPr lang="zh-CN" altLang="en-US" sz="160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0" name="Freeform 6"/>
          <p:cNvSpPr>
            <a:spLocks noEditPoints="1"/>
          </p:cNvSpPr>
          <p:nvPr/>
        </p:nvSpPr>
        <p:spPr bwMode="auto">
          <a:xfrm>
            <a:off x="4637435" y="2818924"/>
            <a:ext cx="2797008" cy="2797008"/>
          </a:xfrm>
          <a:custGeom>
            <a:avLst/>
            <a:gdLst>
              <a:gd name="T0" fmla="*/ 2189 w 3067"/>
              <a:gd name="T1" fmla="*/ 554 h 3062"/>
              <a:gd name="T2" fmla="*/ 878 w 3067"/>
              <a:gd name="T3" fmla="*/ 2507 h 3062"/>
              <a:gd name="T4" fmla="*/ 576 w 3067"/>
              <a:gd name="T5" fmla="*/ 2734 h 3062"/>
              <a:gd name="T6" fmla="*/ 968 w 3067"/>
              <a:gd name="T7" fmla="*/ 2704 h 3062"/>
              <a:gd name="T8" fmla="*/ 1122 w 3067"/>
              <a:gd name="T9" fmla="*/ 3013 h 3062"/>
              <a:gd name="T10" fmla="*/ 1474 w 3067"/>
              <a:gd name="T11" fmla="*/ 2829 h 3062"/>
              <a:gd name="T12" fmla="*/ 1712 w 3067"/>
              <a:gd name="T13" fmla="*/ 3062 h 3062"/>
              <a:gd name="T14" fmla="*/ 1968 w 3067"/>
              <a:gd name="T15" fmla="*/ 2754 h 3062"/>
              <a:gd name="T16" fmla="*/ 2309 w 3067"/>
              <a:gd name="T17" fmla="*/ 2867 h 3062"/>
              <a:gd name="T18" fmla="*/ 2420 w 3067"/>
              <a:gd name="T19" fmla="*/ 2480 h 3062"/>
              <a:gd name="T20" fmla="*/ 2744 w 3067"/>
              <a:gd name="T21" fmla="*/ 2493 h 3062"/>
              <a:gd name="T22" fmla="*/ 2704 w 3067"/>
              <a:gd name="T23" fmla="*/ 2092 h 3062"/>
              <a:gd name="T24" fmla="*/ 3017 w 3067"/>
              <a:gd name="T25" fmla="*/ 1964 h 3062"/>
              <a:gd name="T26" fmla="*/ 2830 w 3067"/>
              <a:gd name="T27" fmla="*/ 1608 h 3062"/>
              <a:gd name="T28" fmla="*/ 3067 w 3067"/>
              <a:gd name="T29" fmla="*/ 1361 h 3062"/>
              <a:gd name="T30" fmla="*/ 2760 w 3067"/>
              <a:gd name="T31" fmla="*/ 1104 h 3062"/>
              <a:gd name="T32" fmla="*/ 2889 w 3067"/>
              <a:gd name="T33" fmla="*/ 800 h 3062"/>
              <a:gd name="T34" fmla="*/ 2513 w 3067"/>
              <a:gd name="T35" fmla="*/ 674 h 3062"/>
              <a:gd name="T36" fmla="*/ 2492 w 3067"/>
              <a:gd name="T37" fmla="*/ 328 h 3062"/>
              <a:gd name="T38" fmla="*/ 2102 w 3067"/>
              <a:gd name="T39" fmla="*/ 355 h 3062"/>
              <a:gd name="T40" fmla="*/ 1945 w 3067"/>
              <a:gd name="T41" fmla="*/ 48 h 3062"/>
              <a:gd name="T42" fmla="*/ 1600 w 3067"/>
              <a:gd name="T43" fmla="*/ 220 h 3062"/>
              <a:gd name="T44" fmla="*/ 1355 w 3067"/>
              <a:gd name="T45" fmla="*/ 0 h 3062"/>
              <a:gd name="T46" fmla="*/ 1101 w 3067"/>
              <a:gd name="T47" fmla="*/ 285 h 3062"/>
              <a:gd name="T48" fmla="*/ 758 w 3067"/>
              <a:gd name="T49" fmla="*/ 195 h 3062"/>
              <a:gd name="T50" fmla="*/ 638 w 3067"/>
              <a:gd name="T51" fmla="*/ 556 h 3062"/>
              <a:gd name="T52" fmla="*/ 323 w 3067"/>
              <a:gd name="T53" fmla="*/ 568 h 3062"/>
              <a:gd name="T54" fmla="*/ 344 w 3067"/>
              <a:gd name="T55" fmla="*/ 948 h 3062"/>
              <a:gd name="T56" fmla="*/ 50 w 3067"/>
              <a:gd name="T57" fmla="*/ 1097 h 3062"/>
              <a:gd name="T58" fmla="*/ 216 w 3067"/>
              <a:gd name="T59" fmla="*/ 1443 h 3062"/>
              <a:gd name="T60" fmla="*/ 0 w 3067"/>
              <a:gd name="T61" fmla="*/ 1701 h 3062"/>
              <a:gd name="T62" fmla="*/ 290 w 3067"/>
              <a:gd name="T63" fmla="*/ 1956 h 3062"/>
              <a:gd name="T64" fmla="*/ 179 w 3067"/>
              <a:gd name="T65" fmla="*/ 2262 h 3062"/>
              <a:gd name="T66" fmla="*/ 547 w 3067"/>
              <a:gd name="T67" fmla="*/ 2390 h 3062"/>
              <a:gd name="T68" fmla="*/ 576 w 3067"/>
              <a:gd name="T69" fmla="*/ 2734 h 3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67" h="3062">
                <a:moveTo>
                  <a:pt x="557" y="875"/>
                </a:moveTo>
                <a:cubicBezTo>
                  <a:pt x="919" y="336"/>
                  <a:pt x="1650" y="192"/>
                  <a:pt x="2189" y="554"/>
                </a:cubicBezTo>
                <a:cubicBezTo>
                  <a:pt x="2728" y="916"/>
                  <a:pt x="2872" y="1647"/>
                  <a:pt x="2510" y="2186"/>
                </a:cubicBezTo>
                <a:cubicBezTo>
                  <a:pt x="2148" y="2726"/>
                  <a:pt x="1418" y="2869"/>
                  <a:pt x="878" y="2507"/>
                </a:cubicBezTo>
                <a:cubicBezTo>
                  <a:pt x="339" y="2145"/>
                  <a:pt x="195" y="1415"/>
                  <a:pt x="557" y="875"/>
                </a:cubicBezTo>
                <a:close/>
                <a:moveTo>
                  <a:pt x="576" y="2734"/>
                </a:moveTo>
                <a:lnTo>
                  <a:pt x="779" y="2870"/>
                </a:lnTo>
                <a:lnTo>
                  <a:pt x="968" y="2704"/>
                </a:lnTo>
                <a:cubicBezTo>
                  <a:pt x="1014" y="2726"/>
                  <a:pt x="1062" y="2745"/>
                  <a:pt x="1110" y="2761"/>
                </a:cubicBezTo>
                <a:lnTo>
                  <a:pt x="1122" y="3013"/>
                </a:lnTo>
                <a:lnTo>
                  <a:pt x="1363" y="3060"/>
                </a:lnTo>
                <a:lnTo>
                  <a:pt x="1474" y="2829"/>
                </a:lnTo>
                <a:cubicBezTo>
                  <a:pt x="1517" y="2831"/>
                  <a:pt x="1560" y="2830"/>
                  <a:pt x="1603" y="2828"/>
                </a:cubicBezTo>
                <a:lnTo>
                  <a:pt x="1712" y="3062"/>
                </a:lnTo>
                <a:lnTo>
                  <a:pt x="1952" y="3015"/>
                </a:lnTo>
                <a:lnTo>
                  <a:pt x="1968" y="2754"/>
                </a:lnTo>
                <a:cubicBezTo>
                  <a:pt x="2017" y="2737"/>
                  <a:pt x="2066" y="2716"/>
                  <a:pt x="2113" y="2692"/>
                </a:cubicBezTo>
                <a:lnTo>
                  <a:pt x="2309" y="2867"/>
                </a:lnTo>
                <a:lnTo>
                  <a:pt x="2510" y="2728"/>
                </a:lnTo>
                <a:lnTo>
                  <a:pt x="2420" y="2480"/>
                </a:lnTo>
                <a:cubicBezTo>
                  <a:pt x="2446" y="2455"/>
                  <a:pt x="2472" y="2429"/>
                  <a:pt x="2497" y="2401"/>
                </a:cubicBezTo>
                <a:lnTo>
                  <a:pt x="2744" y="2493"/>
                </a:lnTo>
                <a:lnTo>
                  <a:pt x="2880" y="2290"/>
                </a:lnTo>
                <a:lnTo>
                  <a:pt x="2704" y="2092"/>
                </a:lnTo>
                <a:cubicBezTo>
                  <a:pt x="2723" y="2053"/>
                  <a:pt x="2740" y="2013"/>
                  <a:pt x="2754" y="1973"/>
                </a:cubicBezTo>
                <a:lnTo>
                  <a:pt x="3017" y="1964"/>
                </a:lnTo>
                <a:lnTo>
                  <a:pt x="3066" y="1725"/>
                </a:lnTo>
                <a:lnTo>
                  <a:pt x="2830" y="1608"/>
                </a:lnTo>
                <a:cubicBezTo>
                  <a:pt x="2832" y="1562"/>
                  <a:pt x="2833" y="1515"/>
                  <a:pt x="2831" y="1469"/>
                </a:cubicBezTo>
                <a:lnTo>
                  <a:pt x="3067" y="1361"/>
                </a:lnTo>
                <a:lnTo>
                  <a:pt x="3019" y="1121"/>
                </a:lnTo>
                <a:lnTo>
                  <a:pt x="2760" y="1104"/>
                </a:lnTo>
                <a:cubicBezTo>
                  <a:pt x="2747" y="1064"/>
                  <a:pt x="2731" y="1024"/>
                  <a:pt x="2713" y="986"/>
                </a:cubicBezTo>
                <a:lnTo>
                  <a:pt x="2889" y="800"/>
                </a:lnTo>
                <a:lnTo>
                  <a:pt x="2754" y="595"/>
                </a:lnTo>
                <a:lnTo>
                  <a:pt x="2513" y="674"/>
                </a:lnTo>
                <a:cubicBezTo>
                  <a:pt x="2480" y="635"/>
                  <a:pt x="2444" y="598"/>
                  <a:pt x="2406" y="563"/>
                </a:cubicBezTo>
                <a:lnTo>
                  <a:pt x="2492" y="328"/>
                </a:lnTo>
                <a:lnTo>
                  <a:pt x="2288" y="191"/>
                </a:lnTo>
                <a:lnTo>
                  <a:pt x="2102" y="355"/>
                </a:lnTo>
                <a:cubicBezTo>
                  <a:pt x="2055" y="331"/>
                  <a:pt x="2006" y="310"/>
                  <a:pt x="1957" y="293"/>
                </a:cubicBezTo>
                <a:lnTo>
                  <a:pt x="1945" y="48"/>
                </a:lnTo>
                <a:lnTo>
                  <a:pt x="1705" y="1"/>
                </a:lnTo>
                <a:lnTo>
                  <a:pt x="1600" y="220"/>
                </a:lnTo>
                <a:cubicBezTo>
                  <a:pt x="1552" y="217"/>
                  <a:pt x="1504" y="216"/>
                  <a:pt x="1457" y="218"/>
                </a:cubicBezTo>
                <a:lnTo>
                  <a:pt x="1355" y="0"/>
                </a:lnTo>
                <a:lnTo>
                  <a:pt x="1115" y="46"/>
                </a:lnTo>
                <a:lnTo>
                  <a:pt x="1101" y="285"/>
                </a:lnTo>
                <a:cubicBezTo>
                  <a:pt x="1044" y="304"/>
                  <a:pt x="989" y="326"/>
                  <a:pt x="935" y="353"/>
                </a:cubicBezTo>
                <a:lnTo>
                  <a:pt x="758" y="195"/>
                </a:lnTo>
                <a:lnTo>
                  <a:pt x="557" y="333"/>
                </a:lnTo>
                <a:lnTo>
                  <a:pt x="638" y="556"/>
                </a:lnTo>
                <a:cubicBezTo>
                  <a:pt x="606" y="585"/>
                  <a:pt x="574" y="617"/>
                  <a:pt x="545" y="650"/>
                </a:cubicBezTo>
                <a:lnTo>
                  <a:pt x="323" y="568"/>
                </a:lnTo>
                <a:lnTo>
                  <a:pt x="187" y="771"/>
                </a:lnTo>
                <a:lnTo>
                  <a:pt x="344" y="948"/>
                </a:lnTo>
                <a:cubicBezTo>
                  <a:pt x="322" y="995"/>
                  <a:pt x="302" y="1042"/>
                  <a:pt x="285" y="1090"/>
                </a:cubicBezTo>
                <a:lnTo>
                  <a:pt x="50" y="1097"/>
                </a:lnTo>
                <a:lnTo>
                  <a:pt x="2" y="1337"/>
                </a:lnTo>
                <a:lnTo>
                  <a:pt x="216" y="1443"/>
                </a:lnTo>
                <a:cubicBezTo>
                  <a:pt x="213" y="1496"/>
                  <a:pt x="213" y="1549"/>
                  <a:pt x="216" y="1602"/>
                </a:cubicBezTo>
                <a:lnTo>
                  <a:pt x="0" y="1701"/>
                </a:lnTo>
                <a:lnTo>
                  <a:pt x="48" y="1941"/>
                </a:lnTo>
                <a:lnTo>
                  <a:pt x="290" y="1956"/>
                </a:lnTo>
                <a:cubicBezTo>
                  <a:pt x="305" y="2000"/>
                  <a:pt x="324" y="2044"/>
                  <a:pt x="344" y="2086"/>
                </a:cubicBezTo>
                <a:lnTo>
                  <a:pt x="179" y="2262"/>
                </a:lnTo>
                <a:lnTo>
                  <a:pt x="313" y="2467"/>
                </a:lnTo>
                <a:lnTo>
                  <a:pt x="547" y="2390"/>
                </a:lnTo>
                <a:cubicBezTo>
                  <a:pt x="582" y="2429"/>
                  <a:pt x="620" y="2466"/>
                  <a:pt x="661" y="2502"/>
                </a:cubicBezTo>
                <a:lnTo>
                  <a:pt x="576" y="2734"/>
                </a:lnTo>
                <a:close/>
              </a:path>
            </a:pathLst>
          </a:custGeom>
          <a:solidFill>
            <a:schemeClr val="tx2"/>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1" name="Freeform 7"/>
          <p:cNvSpPr>
            <a:spLocks noEditPoints="1"/>
          </p:cNvSpPr>
          <p:nvPr/>
        </p:nvSpPr>
        <p:spPr bwMode="auto">
          <a:xfrm>
            <a:off x="5556395" y="5278846"/>
            <a:ext cx="995205" cy="1079477"/>
          </a:xfrm>
          <a:custGeom>
            <a:avLst/>
            <a:gdLst>
              <a:gd name="T0" fmla="*/ 0 w 1094"/>
              <a:gd name="T1" fmla="*/ 0 h 1182"/>
              <a:gd name="T2" fmla="*/ 1094 w 1094"/>
              <a:gd name="T3" fmla="*/ 0 h 1182"/>
              <a:gd name="T4" fmla="*/ 1094 w 1094"/>
              <a:gd name="T5" fmla="*/ 511 h 1182"/>
              <a:gd name="T6" fmla="*/ 0 w 1094"/>
              <a:gd name="T7" fmla="*/ 511 h 1182"/>
              <a:gd name="T8" fmla="*/ 0 w 1094"/>
              <a:gd name="T9" fmla="*/ 0 h 1182"/>
              <a:gd name="T10" fmla="*/ 113 w 1094"/>
              <a:gd name="T11" fmla="*/ 567 h 1182"/>
              <a:gd name="T12" fmla="*/ 981 w 1094"/>
              <a:gd name="T13" fmla="*/ 567 h 1182"/>
              <a:gd name="T14" fmla="*/ 981 w 1094"/>
              <a:gd name="T15" fmla="*/ 774 h 1182"/>
              <a:gd name="T16" fmla="*/ 113 w 1094"/>
              <a:gd name="T17" fmla="*/ 774 h 1182"/>
              <a:gd name="T18" fmla="*/ 113 w 1094"/>
              <a:gd name="T19" fmla="*/ 567 h 1182"/>
              <a:gd name="T20" fmla="*/ 132 w 1094"/>
              <a:gd name="T21" fmla="*/ 822 h 1182"/>
              <a:gd name="T22" fmla="*/ 961 w 1094"/>
              <a:gd name="T23" fmla="*/ 822 h 1182"/>
              <a:gd name="T24" fmla="*/ 961 w 1094"/>
              <a:gd name="T25" fmla="*/ 979 h 1182"/>
              <a:gd name="T26" fmla="*/ 132 w 1094"/>
              <a:gd name="T27" fmla="*/ 979 h 1182"/>
              <a:gd name="T28" fmla="*/ 132 w 1094"/>
              <a:gd name="T29" fmla="*/ 822 h 1182"/>
              <a:gd name="T30" fmla="*/ 368 w 1094"/>
              <a:gd name="T31" fmla="*/ 1025 h 1182"/>
              <a:gd name="T32" fmla="*/ 725 w 1094"/>
              <a:gd name="T33" fmla="*/ 1025 h 1182"/>
              <a:gd name="T34" fmla="*/ 725 w 1094"/>
              <a:gd name="T35" fmla="*/ 1182 h 1182"/>
              <a:gd name="T36" fmla="*/ 368 w 1094"/>
              <a:gd name="T37" fmla="*/ 1182 h 1182"/>
              <a:gd name="T38" fmla="*/ 368 w 1094"/>
              <a:gd name="T39" fmla="*/ 1025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4" h="1182">
                <a:moveTo>
                  <a:pt x="0" y="0"/>
                </a:moveTo>
                <a:lnTo>
                  <a:pt x="1094" y="0"/>
                </a:lnTo>
                <a:lnTo>
                  <a:pt x="1094" y="511"/>
                </a:lnTo>
                <a:lnTo>
                  <a:pt x="0" y="511"/>
                </a:lnTo>
                <a:lnTo>
                  <a:pt x="0" y="0"/>
                </a:lnTo>
                <a:close/>
                <a:moveTo>
                  <a:pt x="113" y="567"/>
                </a:moveTo>
                <a:lnTo>
                  <a:pt x="981" y="567"/>
                </a:lnTo>
                <a:lnTo>
                  <a:pt x="981" y="774"/>
                </a:lnTo>
                <a:lnTo>
                  <a:pt x="113" y="774"/>
                </a:lnTo>
                <a:lnTo>
                  <a:pt x="113" y="567"/>
                </a:lnTo>
                <a:close/>
                <a:moveTo>
                  <a:pt x="132" y="822"/>
                </a:moveTo>
                <a:lnTo>
                  <a:pt x="961" y="822"/>
                </a:lnTo>
                <a:lnTo>
                  <a:pt x="961" y="979"/>
                </a:lnTo>
                <a:lnTo>
                  <a:pt x="132" y="979"/>
                </a:lnTo>
                <a:lnTo>
                  <a:pt x="132" y="822"/>
                </a:lnTo>
                <a:close/>
                <a:moveTo>
                  <a:pt x="368" y="1025"/>
                </a:moveTo>
                <a:lnTo>
                  <a:pt x="725" y="1025"/>
                </a:lnTo>
                <a:lnTo>
                  <a:pt x="725" y="1182"/>
                </a:lnTo>
                <a:lnTo>
                  <a:pt x="368" y="1182"/>
                </a:lnTo>
                <a:lnTo>
                  <a:pt x="368" y="1025"/>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nvGrpSpPr>
          <p:cNvPr id="22" name="组合 21"/>
          <p:cNvGrpSpPr/>
          <p:nvPr/>
        </p:nvGrpSpPr>
        <p:grpSpPr>
          <a:xfrm>
            <a:off x="3345274" y="3641573"/>
            <a:ext cx="1264071" cy="1264071"/>
            <a:chOff x="3602100" y="4141250"/>
            <a:chExt cx="1264071" cy="1264071"/>
          </a:xfrm>
        </p:grpSpPr>
        <p:sp>
          <p:nvSpPr>
            <p:cNvPr id="23" name="Freeform 8"/>
            <p:cNvSpPr>
              <a:spLocks noEditPoints="1"/>
            </p:cNvSpPr>
            <p:nvPr/>
          </p:nvSpPr>
          <p:spPr bwMode="auto">
            <a:xfrm>
              <a:off x="3602100"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7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1 w 1386"/>
                <a:gd name="T27" fmla="*/ 520 h 1385"/>
                <a:gd name="T28" fmla="*/ 1313 w 1386"/>
                <a:gd name="T29" fmla="*/ 378 h 1385"/>
                <a:gd name="T30" fmla="*/ 1143 w 1386"/>
                <a:gd name="T31" fmla="*/ 318 h 1385"/>
                <a:gd name="T32" fmla="*/ 1150 w 1386"/>
                <a:gd name="T33" fmla="*/ 168 h 1385"/>
                <a:gd name="T34" fmla="*/ 972 w 1386"/>
                <a:gd name="T35" fmla="*/ 175 h 1385"/>
                <a:gd name="T36" fmla="*/ 909 w 1386"/>
                <a:gd name="T37" fmla="*/ 32 h 1385"/>
                <a:gd name="T38" fmla="*/ 748 w 1386"/>
                <a:gd name="T39" fmla="*/ 105 h 1385"/>
                <a:gd name="T40" fmla="*/ 634 w 1386"/>
                <a:gd name="T41" fmla="*/ 0 h 1385"/>
                <a:gd name="T42" fmla="*/ 516 w 1386"/>
                <a:gd name="T43" fmla="*/ 127 h 1385"/>
                <a:gd name="T44" fmla="*/ 378 w 1386"/>
                <a:gd name="T45" fmla="*/ 72 h 1385"/>
                <a:gd name="T46" fmla="*/ 315 w 1386"/>
                <a:gd name="T47" fmla="*/ 233 h 1385"/>
                <a:gd name="T48" fmla="*/ 157 w 1386"/>
                <a:gd name="T49" fmla="*/ 250 h 1385"/>
                <a:gd name="T50" fmla="*/ 163 w 1386"/>
                <a:gd name="T51" fmla="*/ 421 h 1385"/>
                <a:gd name="T52" fmla="*/ 32 w 1386"/>
                <a:gd name="T53" fmla="*/ 476 h 1385"/>
                <a:gd name="T54" fmla="*/ 100 w 1386"/>
                <a:gd name="T55" fmla="*/ 634 h 1385"/>
                <a:gd name="T56" fmla="*/ 0 w 1386"/>
                <a:gd name="T57" fmla="*/ 744 h 1385"/>
                <a:gd name="T58" fmla="*/ 123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4" y="233"/>
                    <a:pt x="1284" y="526"/>
                    <a:pt x="1214" y="817"/>
                  </a:cubicBezTo>
                  <a:cubicBezTo>
                    <a:pt x="1145" y="1108"/>
                    <a:pt x="852" y="1288"/>
                    <a:pt x="561" y="1218"/>
                  </a:cubicBezTo>
                  <a:cubicBezTo>
                    <a:pt x="270" y="1149"/>
                    <a:pt x="90" y="856"/>
                    <a:pt x="160" y="565"/>
                  </a:cubicBezTo>
                  <a:close/>
                  <a:moveTo>
                    <a:pt x="477" y="1353"/>
                  </a:moveTo>
                  <a:lnTo>
                    <a:pt x="584" y="1379"/>
                  </a:lnTo>
                  <a:lnTo>
                    <a:pt x="638" y="1279"/>
                  </a:lnTo>
                  <a:cubicBezTo>
                    <a:pt x="661" y="1281"/>
                    <a:pt x="684" y="1281"/>
                    <a:pt x="706" y="1280"/>
                  </a:cubicBezTo>
                  <a:lnTo>
                    <a:pt x="751" y="1385"/>
                  </a:lnTo>
                  <a:lnTo>
                    <a:pt x="860" y="1367"/>
                  </a:lnTo>
                  <a:lnTo>
                    <a:pt x="871" y="1251"/>
                  </a:lnTo>
                  <a:cubicBezTo>
                    <a:pt x="889" y="1245"/>
                    <a:pt x="907" y="1238"/>
                    <a:pt x="925" y="1230"/>
                  </a:cubicBezTo>
                  <a:lnTo>
                    <a:pt x="1007" y="1312"/>
                  </a:lnTo>
                  <a:lnTo>
                    <a:pt x="1101" y="1255"/>
                  </a:lnTo>
                  <a:lnTo>
                    <a:pt x="1067" y="1142"/>
                  </a:lnTo>
                  <a:cubicBezTo>
                    <a:pt x="1085"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1" y="520"/>
                  </a:lnTo>
                  <a:cubicBezTo>
                    <a:pt x="1245" y="500"/>
                    <a:pt x="1238" y="480"/>
                    <a:pt x="1230" y="461"/>
                  </a:cubicBezTo>
                  <a:lnTo>
                    <a:pt x="1313" y="378"/>
                  </a:lnTo>
                  <a:lnTo>
                    <a:pt x="1255" y="284"/>
                  </a:lnTo>
                  <a:lnTo>
                    <a:pt x="1143" y="318"/>
                  </a:lnTo>
                  <a:cubicBezTo>
                    <a:pt x="1131" y="303"/>
                    <a:pt x="1118" y="289"/>
                    <a:pt x="1105" y="275"/>
                  </a:cubicBezTo>
                  <a:lnTo>
                    <a:pt x="1150" y="168"/>
                  </a:lnTo>
                  <a:lnTo>
                    <a:pt x="1061" y="103"/>
                  </a:lnTo>
                  <a:lnTo>
                    <a:pt x="972" y="175"/>
                  </a:lnTo>
                  <a:cubicBezTo>
                    <a:pt x="952" y="164"/>
                    <a:pt x="931" y="154"/>
                    <a:pt x="909" y="145"/>
                  </a:cubicBezTo>
                  <a:lnTo>
                    <a:pt x="909" y="32"/>
                  </a:lnTo>
                  <a:lnTo>
                    <a:pt x="801" y="6"/>
                  </a:lnTo>
                  <a:lnTo>
                    <a:pt x="748" y="105"/>
                  </a:lnTo>
                  <a:cubicBezTo>
                    <a:pt x="725" y="102"/>
                    <a:pt x="701" y="101"/>
                    <a:pt x="678" y="101"/>
                  </a:cubicBezTo>
                  <a:lnTo>
                    <a:pt x="634" y="0"/>
                  </a:lnTo>
                  <a:lnTo>
                    <a:pt x="526" y="18"/>
                  </a:lnTo>
                  <a:lnTo>
                    <a:pt x="516" y="127"/>
                  </a:lnTo>
                  <a:cubicBezTo>
                    <a:pt x="495" y="133"/>
                    <a:pt x="475" y="140"/>
                    <a:pt x="455" y="149"/>
                  </a:cubicBezTo>
                  <a:lnTo>
                    <a:pt x="378" y="72"/>
                  </a:lnTo>
                  <a:lnTo>
                    <a:pt x="284" y="130"/>
                  </a:lnTo>
                  <a:lnTo>
                    <a:pt x="315" y="233"/>
                  </a:lnTo>
                  <a:cubicBezTo>
                    <a:pt x="295" y="250"/>
                    <a:pt x="275" y="269"/>
                    <a:pt x="256" y="288"/>
                  </a:cubicBezTo>
                  <a:lnTo>
                    <a:pt x="157" y="250"/>
                  </a:lnTo>
                  <a:lnTo>
                    <a:pt x="94" y="340"/>
                  </a:lnTo>
                  <a:lnTo>
                    <a:pt x="163" y="421"/>
                  </a:lnTo>
                  <a:cubicBezTo>
                    <a:pt x="154" y="439"/>
                    <a:pt x="145" y="457"/>
                    <a:pt x="138" y="476"/>
                  </a:cubicBezTo>
                  <a:lnTo>
                    <a:pt x="32" y="476"/>
                  </a:lnTo>
                  <a:lnTo>
                    <a:pt x="6" y="584"/>
                  </a:lnTo>
                  <a:lnTo>
                    <a:pt x="100" y="634"/>
                  </a:lnTo>
                  <a:cubicBezTo>
                    <a:pt x="98" y="657"/>
                    <a:pt x="97" y="680"/>
                    <a:pt x="97" y="703"/>
                  </a:cubicBezTo>
                  <a:lnTo>
                    <a:pt x="0" y="744"/>
                  </a:lnTo>
                  <a:lnTo>
                    <a:pt x="17" y="853"/>
                  </a:lnTo>
                  <a:lnTo>
                    <a:pt x="123" y="864"/>
                  </a:lnTo>
                  <a:cubicBezTo>
                    <a:pt x="130" y="887"/>
                    <a:pt x="139" y="909"/>
                    <a:pt x="148" y="931"/>
                  </a:cubicBezTo>
                  <a:lnTo>
                    <a:pt x="73" y="1007"/>
                  </a:lnTo>
                  <a:lnTo>
                    <a:pt x="131" y="1101"/>
                  </a:lnTo>
                  <a:lnTo>
                    <a:pt x="235" y="1069"/>
                  </a:lnTo>
                  <a:cubicBezTo>
                    <a:pt x="248"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4" name="Freeform 9"/>
            <p:cNvSpPr/>
            <p:nvPr/>
          </p:nvSpPr>
          <p:spPr bwMode="auto">
            <a:xfrm>
              <a:off x="3714461"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6" y="958"/>
                    <a:pt x="1062" y="683"/>
                  </a:cubicBezTo>
                  <a:close/>
                </a:path>
              </a:pathLst>
            </a:custGeom>
            <a:solidFill>
              <a:srgbClr val="ADBCBE"/>
            </a:solidFill>
            <a:ln>
              <a:noFill/>
            </a:ln>
          </p:spPr>
          <p:txBody>
            <a:bodyPr vert="horz" wrap="square" lIns="91440" tIns="45720" rIns="91440" bIns="45720" numCol="1" anchor="t" anchorCtr="0" compatLnSpc="1"/>
            <a:lstStyle/>
            <a:p>
              <a:endPar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grpSp>
        <p:nvGrpSpPr>
          <p:cNvPr id="25" name="组合 24"/>
          <p:cNvGrpSpPr/>
          <p:nvPr/>
        </p:nvGrpSpPr>
        <p:grpSpPr>
          <a:xfrm>
            <a:off x="4327970" y="1792649"/>
            <a:ext cx="1264071" cy="1264071"/>
            <a:chOff x="4637435" y="2231854"/>
            <a:chExt cx="1264071" cy="1264071"/>
          </a:xfrm>
        </p:grpSpPr>
        <p:sp>
          <p:nvSpPr>
            <p:cNvPr id="26" name="Freeform 10"/>
            <p:cNvSpPr>
              <a:spLocks noEditPoints="1"/>
            </p:cNvSpPr>
            <p:nvPr/>
          </p:nvSpPr>
          <p:spPr bwMode="auto">
            <a:xfrm>
              <a:off x="4637435" y="2231854"/>
              <a:ext cx="1264071" cy="1264071"/>
            </a:xfrm>
            <a:custGeom>
              <a:avLst/>
              <a:gdLst>
                <a:gd name="T0" fmla="*/ 813 w 1386"/>
                <a:gd name="T1" fmla="*/ 164 h 1386"/>
                <a:gd name="T2" fmla="*/ 561 w 1386"/>
                <a:gd name="T3" fmla="*/ 1219 h 1386"/>
                <a:gd name="T4" fmla="*/ 477 w 1386"/>
                <a:gd name="T5" fmla="*/ 1354 h 1386"/>
                <a:gd name="T6" fmla="*/ 638 w 1386"/>
                <a:gd name="T7" fmla="*/ 1279 h 1386"/>
                <a:gd name="T8" fmla="*/ 751 w 1386"/>
                <a:gd name="T9" fmla="*/ 1386 h 1386"/>
                <a:gd name="T10" fmla="*/ 871 w 1386"/>
                <a:gd name="T11" fmla="*/ 1252 h 1386"/>
                <a:gd name="T12" fmla="*/ 1008 w 1386"/>
                <a:gd name="T13" fmla="*/ 1313 h 1386"/>
                <a:gd name="T14" fmla="*/ 1067 w 1386"/>
                <a:gd name="T15" fmla="*/ 1142 h 1386"/>
                <a:gd name="T16" fmla="*/ 1229 w 1386"/>
                <a:gd name="T17" fmla="*/ 1136 h 1386"/>
                <a:gd name="T18" fmla="*/ 1215 w 1386"/>
                <a:gd name="T19" fmla="*/ 955 h 1386"/>
                <a:gd name="T20" fmla="*/ 1354 w 1386"/>
                <a:gd name="T21" fmla="*/ 909 h 1386"/>
                <a:gd name="T22" fmla="*/ 1274 w 1386"/>
                <a:gd name="T23" fmla="*/ 745 h 1386"/>
                <a:gd name="T24" fmla="*/ 1386 w 1386"/>
                <a:gd name="T25" fmla="*/ 642 h 1386"/>
                <a:gd name="T26" fmla="*/ 1251 w 1386"/>
                <a:gd name="T27" fmla="*/ 521 h 1386"/>
                <a:gd name="T28" fmla="*/ 1313 w 1386"/>
                <a:gd name="T29" fmla="*/ 378 h 1386"/>
                <a:gd name="T30" fmla="*/ 1143 w 1386"/>
                <a:gd name="T31" fmla="*/ 318 h 1386"/>
                <a:gd name="T32" fmla="*/ 1150 w 1386"/>
                <a:gd name="T33" fmla="*/ 169 h 1386"/>
                <a:gd name="T34" fmla="*/ 972 w 1386"/>
                <a:gd name="T35" fmla="*/ 176 h 1386"/>
                <a:gd name="T36" fmla="*/ 909 w 1386"/>
                <a:gd name="T37" fmla="*/ 32 h 1386"/>
                <a:gd name="T38" fmla="*/ 749 w 1386"/>
                <a:gd name="T39" fmla="*/ 105 h 1386"/>
                <a:gd name="T40" fmla="*/ 635 w 1386"/>
                <a:gd name="T41" fmla="*/ 0 h 1386"/>
                <a:gd name="T42" fmla="*/ 516 w 1386"/>
                <a:gd name="T43" fmla="*/ 128 h 1386"/>
                <a:gd name="T44" fmla="*/ 378 w 1386"/>
                <a:gd name="T45" fmla="*/ 73 h 1386"/>
                <a:gd name="T46" fmla="*/ 316 w 1386"/>
                <a:gd name="T47" fmla="*/ 234 h 1386"/>
                <a:gd name="T48" fmla="*/ 157 w 1386"/>
                <a:gd name="T49" fmla="*/ 250 h 1386"/>
                <a:gd name="T50" fmla="*/ 163 w 1386"/>
                <a:gd name="T51" fmla="*/ 422 h 1386"/>
                <a:gd name="T52" fmla="*/ 32 w 1386"/>
                <a:gd name="T53" fmla="*/ 477 h 1386"/>
                <a:gd name="T54" fmla="*/ 100 w 1386"/>
                <a:gd name="T55" fmla="*/ 635 h 1386"/>
                <a:gd name="T56" fmla="*/ 0 w 1386"/>
                <a:gd name="T57" fmla="*/ 744 h 1386"/>
                <a:gd name="T58" fmla="*/ 123 w 1386"/>
                <a:gd name="T59" fmla="*/ 864 h 1386"/>
                <a:gd name="T60" fmla="*/ 73 w 1386"/>
                <a:gd name="T61" fmla="*/ 1008 h 1386"/>
                <a:gd name="T62" fmla="*/ 235 w 1386"/>
                <a:gd name="T63" fmla="*/ 1070 h 1386"/>
                <a:gd name="T64" fmla="*/ 236 w 1386"/>
                <a:gd name="T65" fmla="*/ 1217 h 1386"/>
                <a:gd name="T66" fmla="*/ 411 w 1386"/>
                <a:gd name="T67" fmla="*/ 1213 h 1386"/>
                <a:gd name="T68" fmla="*/ 477 w 1386"/>
                <a:gd name="T69" fmla="*/ 1354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6">
                  <a:moveTo>
                    <a:pt x="160" y="566"/>
                  </a:moveTo>
                  <a:cubicBezTo>
                    <a:pt x="229" y="274"/>
                    <a:pt x="522" y="95"/>
                    <a:pt x="813" y="164"/>
                  </a:cubicBezTo>
                  <a:cubicBezTo>
                    <a:pt x="1105" y="234"/>
                    <a:pt x="1284" y="527"/>
                    <a:pt x="1215" y="818"/>
                  </a:cubicBezTo>
                  <a:cubicBezTo>
                    <a:pt x="1145" y="1109"/>
                    <a:pt x="852" y="1289"/>
                    <a:pt x="561" y="1219"/>
                  </a:cubicBezTo>
                  <a:cubicBezTo>
                    <a:pt x="270" y="1150"/>
                    <a:pt x="90" y="857"/>
                    <a:pt x="160" y="566"/>
                  </a:cubicBezTo>
                  <a:close/>
                  <a:moveTo>
                    <a:pt x="477" y="1354"/>
                  </a:moveTo>
                  <a:lnTo>
                    <a:pt x="584" y="1380"/>
                  </a:lnTo>
                  <a:lnTo>
                    <a:pt x="638" y="1279"/>
                  </a:lnTo>
                  <a:cubicBezTo>
                    <a:pt x="661" y="1281"/>
                    <a:pt x="684" y="1282"/>
                    <a:pt x="707" y="1281"/>
                  </a:cubicBezTo>
                  <a:lnTo>
                    <a:pt x="751" y="1386"/>
                  </a:lnTo>
                  <a:lnTo>
                    <a:pt x="860" y="1368"/>
                  </a:lnTo>
                  <a:lnTo>
                    <a:pt x="871" y="1252"/>
                  </a:lnTo>
                  <a:cubicBezTo>
                    <a:pt x="889" y="1246"/>
                    <a:pt x="907" y="1239"/>
                    <a:pt x="925" y="1231"/>
                  </a:cubicBezTo>
                  <a:lnTo>
                    <a:pt x="1008" y="1313"/>
                  </a:lnTo>
                  <a:lnTo>
                    <a:pt x="1102" y="1255"/>
                  </a:lnTo>
                  <a:lnTo>
                    <a:pt x="1067" y="1142"/>
                  </a:lnTo>
                  <a:cubicBezTo>
                    <a:pt x="1086" y="1127"/>
                    <a:pt x="1103" y="1111"/>
                    <a:pt x="1119" y="1093"/>
                  </a:cubicBezTo>
                  <a:lnTo>
                    <a:pt x="1229" y="1136"/>
                  </a:lnTo>
                  <a:lnTo>
                    <a:pt x="1292" y="1045"/>
                  </a:lnTo>
                  <a:lnTo>
                    <a:pt x="1215" y="955"/>
                  </a:lnTo>
                  <a:cubicBezTo>
                    <a:pt x="1222" y="940"/>
                    <a:pt x="1229" y="925"/>
                    <a:pt x="1235" y="909"/>
                  </a:cubicBezTo>
                  <a:lnTo>
                    <a:pt x="1354" y="909"/>
                  </a:lnTo>
                  <a:lnTo>
                    <a:pt x="1379" y="802"/>
                  </a:lnTo>
                  <a:lnTo>
                    <a:pt x="1274" y="745"/>
                  </a:lnTo>
                  <a:cubicBezTo>
                    <a:pt x="1276" y="726"/>
                    <a:pt x="1277" y="706"/>
                    <a:pt x="1277" y="687"/>
                  </a:cubicBezTo>
                  <a:lnTo>
                    <a:pt x="1386" y="642"/>
                  </a:lnTo>
                  <a:lnTo>
                    <a:pt x="1369" y="533"/>
                  </a:lnTo>
                  <a:lnTo>
                    <a:pt x="1251" y="521"/>
                  </a:lnTo>
                  <a:cubicBezTo>
                    <a:pt x="1245" y="501"/>
                    <a:pt x="1238" y="481"/>
                    <a:pt x="1230" y="462"/>
                  </a:cubicBezTo>
                  <a:lnTo>
                    <a:pt x="1313" y="378"/>
                  </a:lnTo>
                  <a:lnTo>
                    <a:pt x="1255" y="285"/>
                  </a:lnTo>
                  <a:lnTo>
                    <a:pt x="1143" y="318"/>
                  </a:lnTo>
                  <a:cubicBezTo>
                    <a:pt x="1131" y="304"/>
                    <a:pt x="1119" y="289"/>
                    <a:pt x="1105" y="276"/>
                  </a:cubicBezTo>
                  <a:lnTo>
                    <a:pt x="1150" y="169"/>
                  </a:lnTo>
                  <a:lnTo>
                    <a:pt x="1061" y="104"/>
                  </a:lnTo>
                  <a:lnTo>
                    <a:pt x="972" y="176"/>
                  </a:lnTo>
                  <a:cubicBezTo>
                    <a:pt x="952" y="164"/>
                    <a:pt x="931" y="154"/>
                    <a:pt x="909" y="145"/>
                  </a:cubicBezTo>
                  <a:lnTo>
                    <a:pt x="909" y="32"/>
                  </a:lnTo>
                  <a:lnTo>
                    <a:pt x="802" y="7"/>
                  </a:lnTo>
                  <a:lnTo>
                    <a:pt x="749" y="105"/>
                  </a:lnTo>
                  <a:cubicBezTo>
                    <a:pt x="725" y="103"/>
                    <a:pt x="701" y="102"/>
                    <a:pt x="678" y="102"/>
                  </a:cubicBezTo>
                  <a:lnTo>
                    <a:pt x="635" y="0"/>
                  </a:lnTo>
                  <a:lnTo>
                    <a:pt x="526" y="18"/>
                  </a:lnTo>
                  <a:lnTo>
                    <a:pt x="516" y="128"/>
                  </a:lnTo>
                  <a:cubicBezTo>
                    <a:pt x="495" y="134"/>
                    <a:pt x="475" y="141"/>
                    <a:pt x="455" y="150"/>
                  </a:cubicBezTo>
                  <a:lnTo>
                    <a:pt x="378" y="73"/>
                  </a:lnTo>
                  <a:lnTo>
                    <a:pt x="284" y="131"/>
                  </a:lnTo>
                  <a:lnTo>
                    <a:pt x="316" y="234"/>
                  </a:lnTo>
                  <a:cubicBezTo>
                    <a:pt x="295" y="251"/>
                    <a:pt x="275" y="269"/>
                    <a:pt x="256" y="289"/>
                  </a:cubicBezTo>
                  <a:lnTo>
                    <a:pt x="157" y="250"/>
                  </a:lnTo>
                  <a:lnTo>
                    <a:pt x="94" y="341"/>
                  </a:lnTo>
                  <a:lnTo>
                    <a:pt x="163" y="422"/>
                  </a:lnTo>
                  <a:cubicBezTo>
                    <a:pt x="154" y="440"/>
                    <a:pt x="146" y="458"/>
                    <a:pt x="138" y="477"/>
                  </a:cubicBezTo>
                  <a:lnTo>
                    <a:pt x="32" y="477"/>
                  </a:lnTo>
                  <a:lnTo>
                    <a:pt x="7" y="584"/>
                  </a:lnTo>
                  <a:lnTo>
                    <a:pt x="100" y="635"/>
                  </a:lnTo>
                  <a:cubicBezTo>
                    <a:pt x="98" y="658"/>
                    <a:pt x="97" y="681"/>
                    <a:pt x="98" y="704"/>
                  </a:cubicBezTo>
                  <a:lnTo>
                    <a:pt x="0" y="744"/>
                  </a:lnTo>
                  <a:lnTo>
                    <a:pt x="17" y="853"/>
                  </a:lnTo>
                  <a:lnTo>
                    <a:pt x="123" y="864"/>
                  </a:lnTo>
                  <a:cubicBezTo>
                    <a:pt x="130" y="887"/>
                    <a:pt x="139" y="910"/>
                    <a:pt x="149" y="932"/>
                  </a:cubicBezTo>
                  <a:lnTo>
                    <a:pt x="73" y="1008"/>
                  </a:lnTo>
                  <a:lnTo>
                    <a:pt x="131" y="1102"/>
                  </a:lnTo>
                  <a:lnTo>
                    <a:pt x="235" y="1070"/>
                  </a:lnTo>
                  <a:cubicBezTo>
                    <a:pt x="248" y="1086"/>
                    <a:pt x="263" y="1102"/>
                    <a:pt x="278" y="1116"/>
                  </a:cubicBezTo>
                  <a:lnTo>
                    <a:pt x="236" y="1217"/>
                  </a:lnTo>
                  <a:lnTo>
                    <a:pt x="325" y="1283"/>
                  </a:lnTo>
                  <a:lnTo>
                    <a:pt x="411" y="1213"/>
                  </a:lnTo>
                  <a:cubicBezTo>
                    <a:pt x="432" y="1224"/>
                    <a:pt x="454" y="1234"/>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7" name="Freeform 11"/>
            <p:cNvSpPr/>
            <p:nvPr/>
          </p:nvSpPr>
          <p:spPr bwMode="auto">
            <a:xfrm>
              <a:off x="4749797" y="2348228"/>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1"/>
                    <a:pt x="683" y="66"/>
                  </a:cubicBezTo>
                  <a:cubicBezTo>
                    <a:pt x="408" y="0"/>
                    <a:pt x="132" y="170"/>
                    <a:pt x="66" y="445"/>
                  </a:cubicBezTo>
                  <a:cubicBezTo>
                    <a:pt x="0" y="720"/>
                    <a:pt x="170" y="996"/>
                    <a:pt x="445" y="1062"/>
                  </a:cubicBezTo>
                  <a:cubicBezTo>
                    <a:pt x="720" y="1128"/>
                    <a:pt x="997" y="958"/>
                    <a:pt x="1062" y="683"/>
                  </a:cubicBezTo>
                  <a:close/>
                </a:path>
              </a:pathLst>
            </a:custGeom>
            <a:solidFill>
              <a:srgbClr val="ADBCBE"/>
            </a:solidFill>
            <a:ln>
              <a:noFill/>
            </a:ln>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grpSp>
        <p:nvGrpSpPr>
          <p:cNvPr id="28" name="组合 27"/>
          <p:cNvGrpSpPr/>
          <p:nvPr/>
        </p:nvGrpSpPr>
        <p:grpSpPr>
          <a:xfrm>
            <a:off x="6537621" y="1834072"/>
            <a:ext cx="1264071" cy="1264071"/>
            <a:chOff x="6847086" y="2273277"/>
            <a:chExt cx="1264071" cy="1264071"/>
          </a:xfrm>
        </p:grpSpPr>
        <p:sp>
          <p:nvSpPr>
            <p:cNvPr id="29" name="Freeform 14"/>
            <p:cNvSpPr>
              <a:spLocks noEditPoints="1"/>
            </p:cNvSpPr>
            <p:nvPr/>
          </p:nvSpPr>
          <p:spPr bwMode="auto">
            <a:xfrm>
              <a:off x="6847086" y="2273277"/>
              <a:ext cx="1264071" cy="1264071"/>
            </a:xfrm>
            <a:custGeom>
              <a:avLst/>
              <a:gdLst>
                <a:gd name="T0" fmla="*/ 813 w 1386"/>
                <a:gd name="T1" fmla="*/ 164 h 1385"/>
                <a:gd name="T2" fmla="*/ 561 w 1386"/>
                <a:gd name="T3" fmla="*/ 1219 h 1385"/>
                <a:gd name="T4" fmla="*/ 477 w 1386"/>
                <a:gd name="T5" fmla="*/ 1354 h 1385"/>
                <a:gd name="T6" fmla="*/ 638 w 1386"/>
                <a:gd name="T7" fmla="*/ 1279 h 1385"/>
                <a:gd name="T8" fmla="*/ 751 w 1386"/>
                <a:gd name="T9" fmla="*/ 1385 h 1385"/>
                <a:gd name="T10" fmla="*/ 871 w 1386"/>
                <a:gd name="T11" fmla="*/ 1252 h 1385"/>
                <a:gd name="T12" fmla="*/ 1008 w 1386"/>
                <a:gd name="T13" fmla="*/ 1313 h 1385"/>
                <a:gd name="T14" fmla="*/ 1067 w 1386"/>
                <a:gd name="T15" fmla="*/ 1142 h 1385"/>
                <a:gd name="T16" fmla="*/ 1229 w 1386"/>
                <a:gd name="T17" fmla="*/ 1135 h 1385"/>
                <a:gd name="T18" fmla="*/ 1215 w 1386"/>
                <a:gd name="T19" fmla="*/ 954 h 1385"/>
                <a:gd name="T20" fmla="*/ 1354 w 1386"/>
                <a:gd name="T21" fmla="*/ 909 h 1385"/>
                <a:gd name="T22" fmla="*/ 1274 w 1386"/>
                <a:gd name="T23" fmla="*/ 745 h 1385"/>
                <a:gd name="T24" fmla="*/ 1386 w 1386"/>
                <a:gd name="T25" fmla="*/ 641 h 1385"/>
                <a:gd name="T26" fmla="*/ 1251 w 1386"/>
                <a:gd name="T27" fmla="*/ 520 h 1385"/>
                <a:gd name="T28" fmla="*/ 1313 w 1386"/>
                <a:gd name="T29" fmla="*/ 378 h 1385"/>
                <a:gd name="T30" fmla="*/ 1144 w 1386"/>
                <a:gd name="T31" fmla="*/ 318 h 1385"/>
                <a:gd name="T32" fmla="*/ 1150 w 1386"/>
                <a:gd name="T33" fmla="*/ 169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3 h 1385"/>
                <a:gd name="T46" fmla="*/ 316 w 1386"/>
                <a:gd name="T47" fmla="*/ 234 h 1385"/>
                <a:gd name="T48" fmla="*/ 157 w 1386"/>
                <a:gd name="T49" fmla="*/ 250 h 1385"/>
                <a:gd name="T50" fmla="*/ 163 w 1386"/>
                <a:gd name="T51" fmla="*/ 422 h 1385"/>
                <a:gd name="T52" fmla="*/ 32 w 1386"/>
                <a:gd name="T53" fmla="*/ 477 h 1385"/>
                <a:gd name="T54" fmla="*/ 101 w 1386"/>
                <a:gd name="T55" fmla="*/ 634 h 1385"/>
                <a:gd name="T56" fmla="*/ 0 w 1386"/>
                <a:gd name="T57" fmla="*/ 744 h 1385"/>
                <a:gd name="T58" fmla="*/ 124 w 1386"/>
                <a:gd name="T59" fmla="*/ 864 h 1385"/>
                <a:gd name="T60" fmla="*/ 73 w 1386"/>
                <a:gd name="T61" fmla="*/ 1007 h 1385"/>
                <a:gd name="T62" fmla="*/ 235 w 1386"/>
                <a:gd name="T63" fmla="*/ 1070 h 1385"/>
                <a:gd name="T64" fmla="*/ 236 w 1386"/>
                <a:gd name="T65" fmla="*/ 1217 h 1385"/>
                <a:gd name="T66" fmla="*/ 411 w 1386"/>
                <a:gd name="T67" fmla="*/ 1212 h 1385"/>
                <a:gd name="T68" fmla="*/ 477 w 1386"/>
                <a:gd name="T69" fmla="*/ 1354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5" y="234"/>
                    <a:pt x="1284" y="526"/>
                    <a:pt x="1215" y="817"/>
                  </a:cubicBezTo>
                  <a:cubicBezTo>
                    <a:pt x="1145" y="1109"/>
                    <a:pt x="852" y="1288"/>
                    <a:pt x="561" y="1219"/>
                  </a:cubicBezTo>
                  <a:cubicBezTo>
                    <a:pt x="270" y="1149"/>
                    <a:pt x="90" y="857"/>
                    <a:pt x="160" y="565"/>
                  </a:cubicBezTo>
                  <a:close/>
                  <a:moveTo>
                    <a:pt x="477" y="1354"/>
                  </a:moveTo>
                  <a:lnTo>
                    <a:pt x="584" y="1379"/>
                  </a:lnTo>
                  <a:lnTo>
                    <a:pt x="638" y="1279"/>
                  </a:lnTo>
                  <a:cubicBezTo>
                    <a:pt x="661" y="1281"/>
                    <a:pt x="684" y="1281"/>
                    <a:pt x="707" y="1281"/>
                  </a:cubicBezTo>
                  <a:lnTo>
                    <a:pt x="751" y="1385"/>
                  </a:lnTo>
                  <a:lnTo>
                    <a:pt x="860" y="1367"/>
                  </a:lnTo>
                  <a:lnTo>
                    <a:pt x="871" y="1252"/>
                  </a:lnTo>
                  <a:cubicBezTo>
                    <a:pt x="889" y="1246"/>
                    <a:pt x="907" y="1239"/>
                    <a:pt x="925" y="1231"/>
                  </a:cubicBezTo>
                  <a:lnTo>
                    <a:pt x="1008" y="1313"/>
                  </a:lnTo>
                  <a:lnTo>
                    <a:pt x="1102" y="1255"/>
                  </a:lnTo>
                  <a:lnTo>
                    <a:pt x="1067" y="1142"/>
                  </a:lnTo>
                  <a:cubicBezTo>
                    <a:pt x="1086" y="1127"/>
                    <a:pt x="1103" y="1110"/>
                    <a:pt x="1119" y="1093"/>
                  </a:cubicBezTo>
                  <a:lnTo>
                    <a:pt x="1229" y="1135"/>
                  </a:lnTo>
                  <a:lnTo>
                    <a:pt x="1292" y="1045"/>
                  </a:lnTo>
                  <a:lnTo>
                    <a:pt x="1215" y="954"/>
                  </a:lnTo>
                  <a:cubicBezTo>
                    <a:pt x="1222" y="940"/>
                    <a:pt x="1229" y="924"/>
                    <a:pt x="1235" y="909"/>
                  </a:cubicBezTo>
                  <a:lnTo>
                    <a:pt x="1354" y="909"/>
                  </a:lnTo>
                  <a:lnTo>
                    <a:pt x="1379" y="801"/>
                  </a:lnTo>
                  <a:lnTo>
                    <a:pt x="1274" y="745"/>
                  </a:lnTo>
                  <a:cubicBezTo>
                    <a:pt x="1276" y="726"/>
                    <a:pt x="1277" y="706"/>
                    <a:pt x="1277" y="687"/>
                  </a:cubicBezTo>
                  <a:lnTo>
                    <a:pt x="1386" y="641"/>
                  </a:lnTo>
                  <a:lnTo>
                    <a:pt x="1369" y="532"/>
                  </a:lnTo>
                  <a:lnTo>
                    <a:pt x="1251" y="520"/>
                  </a:lnTo>
                  <a:cubicBezTo>
                    <a:pt x="1245" y="500"/>
                    <a:pt x="1238" y="481"/>
                    <a:pt x="1230" y="461"/>
                  </a:cubicBezTo>
                  <a:lnTo>
                    <a:pt x="1313" y="378"/>
                  </a:lnTo>
                  <a:lnTo>
                    <a:pt x="1255" y="284"/>
                  </a:lnTo>
                  <a:lnTo>
                    <a:pt x="1144" y="318"/>
                  </a:lnTo>
                  <a:cubicBezTo>
                    <a:pt x="1131" y="303"/>
                    <a:pt x="1119" y="289"/>
                    <a:pt x="1105" y="275"/>
                  </a:cubicBezTo>
                  <a:lnTo>
                    <a:pt x="1150" y="169"/>
                  </a:lnTo>
                  <a:lnTo>
                    <a:pt x="1061" y="103"/>
                  </a:lnTo>
                  <a:lnTo>
                    <a:pt x="972" y="175"/>
                  </a:lnTo>
                  <a:cubicBezTo>
                    <a:pt x="952" y="164"/>
                    <a:pt x="931" y="154"/>
                    <a:pt x="909" y="145"/>
                  </a:cubicBezTo>
                  <a:lnTo>
                    <a:pt x="909" y="32"/>
                  </a:lnTo>
                  <a:lnTo>
                    <a:pt x="802" y="6"/>
                  </a:lnTo>
                  <a:lnTo>
                    <a:pt x="749" y="105"/>
                  </a:lnTo>
                  <a:cubicBezTo>
                    <a:pt x="725" y="103"/>
                    <a:pt x="701" y="101"/>
                    <a:pt x="678" y="102"/>
                  </a:cubicBezTo>
                  <a:lnTo>
                    <a:pt x="635" y="0"/>
                  </a:lnTo>
                  <a:lnTo>
                    <a:pt x="526" y="18"/>
                  </a:lnTo>
                  <a:lnTo>
                    <a:pt x="516" y="127"/>
                  </a:lnTo>
                  <a:cubicBezTo>
                    <a:pt x="495" y="134"/>
                    <a:pt x="475" y="141"/>
                    <a:pt x="455" y="149"/>
                  </a:cubicBezTo>
                  <a:lnTo>
                    <a:pt x="378" y="73"/>
                  </a:lnTo>
                  <a:lnTo>
                    <a:pt x="284" y="131"/>
                  </a:lnTo>
                  <a:lnTo>
                    <a:pt x="316" y="234"/>
                  </a:lnTo>
                  <a:cubicBezTo>
                    <a:pt x="295" y="251"/>
                    <a:pt x="275" y="269"/>
                    <a:pt x="257" y="289"/>
                  </a:cubicBezTo>
                  <a:lnTo>
                    <a:pt x="157" y="250"/>
                  </a:lnTo>
                  <a:lnTo>
                    <a:pt x="94" y="340"/>
                  </a:lnTo>
                  <a:lnTo>
                    <a:pt x="163" y="422"/>
                  </a:lnTo>
                  <a:cubicBezTo>
                    <a:pt x="154" y="439"/>
                    <a:pt x="146" y="458"/>
                    <a:pt x="138" y="477"/>
                  </a:cubicBezTo>
                  <a:lnTo>
                    <a:pt x="32" y="477"/>
                  </a:lnTo>
                  <a:lnTo>
                    <a:pt x="7" y="584"/>
                  </a:lnTo>
                  <a:lnTo>
                    <a:pt x="101" y="634"/>
                  </a:lnTo>
                  <a:cubicBezTo>
                    <a:pt x="98" y="658"/>
                    <a:pt x="97" y="681"/>
                    <a:pt x="98" y="704"/>
                  </a:cubicBezTo>
                  <a:lnTo>
                    <a:pt x="0" y="744"/>
                  </a:lnTo>
                  <a:lnTo>
                    <a:pt x="17" y="853"/>
                  </a:lnTo>
                  <a:lnTo>
                    <a:pt x="124" y="864"/>
                  </a:lnTo>
                  <a:cubicBezTo>
                    <a:pt x="131" y="887"/>
                    <a:pt x="139" y="909"/>
                    <a:pt x="149" y="931"/>
                  </a:cubicBezTo>
                  <a:lnTo>
                    <a:pt x="73" y="1007"/>
                  </a:lnTo>
                  <a:lnTo>
                    <a:pt x="131" y="1101"/>
                  </a:lnTo>
                  <a:lnTo>
                    <a:pt x="235" y="1070"/>
                  </a:lnTo>
                  <a:cubicBezTo>
                    <a:pt x="249" y="1086"/>
                    <a:pt x="263" y="1101"/>
                    <a:pt x="278" y="1116"/>
                  </a:cubicBezTo>
                  <a:lnTo>
                    <a:pt x="236" y="1217"/>
                  </a:lnTo>
                  <a:lnTo>
                    <a:pt x="325" y="1282"/>
                  </a:lnTo>
                  <a:lnTo>
                    <a:pt x="411" y="1212"/>
                  </a:lnTo>
                  <a:cubicBezTo>
                    <a:pt x="432" y="1224"/>
                    <a:pt x="454" y="1233"/>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0" name="Freeform 15"/>
            <p:cNvSpPr/>
            <p:nvPr/>
          </p:nvSpPr>
          <p:spPr bwMode="auto">
            <a:xfrm>
              <a:off x="6959448" y="2389652"/>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7"/>
                    <a:pt x="445" y="1062"/>
                  </a:cubicBezTo>
                  <a:cubicBezTo>
                    <a:pt x="720" y="1128"/>
                    <a:pt x="997" y="958"/>
                    <a:pt x="1062" y="683"/>
                  </a:cubicBezTo>
                  <a:close/>
                </a:path>
              </a:pathLst>
            </a:custGeom>
            <a:solidFill>
              <a:srgbClr val="ADBCBE"/>
            </a:solidFill>
            <a:ln>
              <a:noFill/>
            </a:ln>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grpSp>
        <p:nvGrpSpPr>
          <p:cNvPr id="31" name="组合 30"/>
          <p:cNvGrpSpPr/>
          <p:nvPr/>
        </p:nvGrpSpPr>
        <p:grpSpPr>
          <a:xfrm>
            <a:off x="7518715" y="3641573"/>
            <a:ext cx="1264071" cy="1264071"/>
            <a:chOff x="7775541" y="4141250"/>
            <a:chExt cx="1264071" cy="1264071"/>
          </a:xfrm>
        </p:grpSpPr>
        <p:sp>
          <p:nvSpPr>
            <p:cNvPr id="32" name="Freeform 16"/>
            <p:cNvSpPr>
              <a:spLocks noEditPoints="1"/>
            </p:cNvSpPr>
            <p:nvPr/>
          </p:nvSpPr>
          <p:spPr bwMode="auto">
            <a:xfrm>
              <a:off x="7775541"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8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2 w 1386"/>
                <a:gd name="T27" fmla="*/ 520 h 1385"/>
                <a:gd name="T28" fmla="*/ 1313 w 1386"/>
                <a:gd name="T29" fmla="*/ 378 h 1385"/>
                <a:gd name="T30" fmla="*/ 1144 w 1386"/>
                <a:gd name="T31" fmla="*/ 318 h 1385"/>
                <a:gd name="T32" fmla="*/ 1150 w 1386"/>
                <a:gd name="T33" fmla="*/ 168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2 h 1385"/>
                <a:gd name="T46" fmla="*/ 316 w 1386"/>
                <a:gd name="T47" fmla="*/ 233 h 1385"/>
                <a:gd name="T48" fmla="*/ 157 w 1386"/>
                <a:gd name="T49" fmla="*/ 250 h 1385"/>
                <a:gd name="T50" fmla="*/ 163 w 1386"/>
                <a:gd name="T51" fmla="*/ 421 h 1385"/>
                <a:gd name="T52" fmla="*/ 32 w 1386"/>
                <a:gd name="T53" fmla="*/ 476 h 1385"/>
                <a:gd name="T54" fmla="*/ 101 w 1386"/>
                <a:gd name="T55" fmla="*/ 634 h 1385"/>
                <a:gd name="T56" fmla="*/ 0 w 1386"/>
                <a:gd name="T57" fmla="*/ 744 h 1385"/>
                <a:gd name="T58" fmla="*/ 124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30" y="274"/>
                    <a:pt x="522" y="94"/>
                    <a:pt x="813" y="164"/>
                  </a:cubicBezTo>
                  <a:cubicBezTo>
                    <a:pt x="1105" y="233"/>
                    <a:pt x="1284" y="526"/>
                    <a:pt x="1215" y="817"/>
                  </a:cubicBezTo>
                  <a:cubicBezTo>
                    <a:pt x="1145" y="1108"/>
                    <a:pt x="853" y="1288"/>
                    <a:pt x="561" y="1218"/>
                  </a:cubicBezTo>
                  <a:cubicBezTo>
                    <a:pt x="270" y="1149"/>
                    <a:pt x="90" y="856"/>
                    <a:pt x="160" y="565"/>
                  </a:cubicBezTo>
                  <a:close/>
                  <a:moveTo>
                    <a:pt x="477" y="1353"/>
                  </a:moveTo>
                  <a:lnTo>
                    <a:pt x="584" y="1379"/>
                  </a:lnTo>
                  <a:lnTo>
                    <a:pt x="638" y="1279"/>
                  </a:lnTo>
                  <a:cubicBezTo>
                    <a:pt x="661" y="1281"/>
                    <a:pt x="684" y="1281"/>
                    <a:pt x="707" y="1280"/>
                  </a:cubicBezTo>
                  <a:lnTo>
                    <a:pt x="751" y="1385"/>
                  </a:lnTo>
                  <a:lnTo>
                    <a:pt x="860" y="1367"/>
                  </a:lnTo>
                  <a:lnTo>
                    <a:pt x="871" y="1251"/>
                  </a:lnTo>
                  <a:cubicBezTo>
                    <a:pt x="889" y="1245"/>
                    <a:pt x="907" y="1238"/>
                    <a:pt x="925" y="1230"/>
                  </a:cubicBezTo>
                  <a:lnTo>
                    <a:pt x="1008" y="1312"/>
                  </a:lnTo>
                  <a:lnTo>
                    <a:pt x="1102" y="1255"/>
                  </a:lnTo>
                  <a:lnTo>
                    <a:pt x="1067" y="1142"/>
                  </a:lnTo>
                  <a:cubicBezTo>
                    <a:pt x="1086"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2" y="520"/>
                  </a:lnTo>
                  <a:cubicBezTo>
                    <a:pt x="1245" y="500"/>
                    <a:pt x="1238" y="480"/>
                    <a:pt x="1230" y="461"/>
                  </a:cubicBezTo>
                  <a:lnTo>
                    <a:pt x="1313" y="378"/>
                  </a:lnTo>
                  <a:lnTo>
                    <a:pt x="1255" y="284"/>
                  </a:lnTo>
                  <a:lnTo>
                    <a:pt x="1144" y="318"/>
                  </a:lnTo>
                  <a:cubicBezTo>
                    <a:pt x="1131" y="303"/>
                    <a:pt x="1119" y="289"/>
                    <a:pt x="1105" y="275"/>
                  </a:cubicBezTo>
                  <a:lnTo>
                    <a:pt x="1150" y="168"/>
                  </a:lnTo>
                  <a:lnTo>
                    <a:pt x="1061" y="103"/>
                  </a:lnTo>
                  <a:lnTo>
                    <a:pt x="972" y="175"/>
                  </a:lnTo>
                  <a:cubicBezTo>
                    <a:pt x="952" y="164"/>
                    <a:pt x="931" y="154"/>
                    <a:pt x="909" y="145"/>
                  </a:cubicBezTo>
                  <a:lnTo>
                    <a:pt x="909" y="32"/>
                  </a:lnTo>
                  <a:lnTo>
                    <a:pt x="802" y="6"/>
                  </a:lnTo>
                  <a:lnTo>
                    <a:pt x="749" y="105"/>
                  </a:lnTo>
                  <a:cubicBezTo>
                    <a:pt x="725" y="102"/>
                    <a:pt x="701" y="101"/>
                    <a:pt x="678" y="101"/>
                  </a:cubicBezTo>
                  <a:lnTo>
                    <a:pt x="635" y="0"/>
                  </a:lnTo>
                  <a:lnTo>
                    <a:pt x="526" y="18"/>
                  </a:lnTo>
                  <a:lnTo>
                    <a:pt x="516" y="127"/>
                  </a:lnTo>
                  <a:cubicBezTo>
                    <a:pt x="495" y="133"/>
                    <a:pt x="475" y="140"/>
                    <a:pt x="455" y="149"/>
                  </a:cubicBezTo>
                  <a:lnTo>
                    <a:pt x="378" y="72"/>
                  </a:lnTo>
                  <a:lnTo>
                    <a:pt x="285" y="130"/>
                  </a:lnTo>
                  <a:lnTo>
                    <a:pt x="316" y="233"/>
                  </a:lnTo>
                  <a:cubicBezTo>
                    <a:pt x="295" y="250"/>
                    <a:pt x="275" y="269"/>
                    <a:pt x="257" y="288"/>
                  </a:cubicBezTo>
                  <a:lnTo>
                    <a:pt x="157" y="250"/>
                  </a:lnTo>
                  <a:lnTo>
                    <a:pt x="94" y="340"/>
                  </a:lnTo>
                  <a:lnTo>
                    <a:pt x="163" y="421"/>
                  </a:lnTo>
                  <a:cubicBezTo>
                    <a:pt x="154" y="439"/>
                    <a:pt x="146" y="457"/>
                    <a:pt x="138" y="476"/>
                  </a:cubicBezTo>
                  <a:lnTo>
                    <a:pt x="32" y="476"/>
                  </a:lnTo>
                  <a:lnTo>
                    <a:pt x="7" y="584"/>
                  </a:lnTo>
                  <a:lnTo>
                    <a:pt x="101" y="634"/>
                  </a:lnTo>
                  <a:cubicBezTo>
                    <a:pt x="98" y="657"/>
                    <a:pt x="97" y="680"/>
                    <a:pt x="98" y="703"/>
                  </a:cubicBezTo>
                  <a:lnTo>
                    <a:pt x="0" y="744"/>
                  </a:lnTo>
                  <a:lnTo>
                    <a:pt x="17" y="853"/>
                  </a:lnTo>
                  <a:lnTo>
                    <a:pt x="124" y="864"/>
                  </a:lnTo>
                  <a:cubicBezTo>
                    <a:pt x="131" y="887"/>
                    <a:pt x="139" y="909"/>
                    <a:pt x="149" y="931"/>
                  </a:cubicBezTo>
                  <a:lnTo>
                    <a:pt x="73" y="1007"/>
                  </a:lnTo>
                  <a:lnTo>
                    <a:pt x="131" y="1101"/>
                  </a:lnTo>
                  <a:lnTo>
                    <a:pt x="235" y="1069"/>
                  </a:lnTo>
                  <a:cubicBezTo>
                    <a:pt x="249"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3" name="Freeform 17"/>
            <p:cNvSpPr/>
            <p:nvPr/>
          </p:nvSpPr>
          <p:spPr bwMode="auto">
            <a:xfrm>
              <a:off x="7887903"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7" y="958"/>
                    <a:pt x="1062" y="683"/>
                  </a:cubicBezTo>
                  <a:close/>
                </a:path>
              </a:pathLst>
            </a:custGeom>
            <a:solidFill>
              <a:srgbClr val="ADBCBE"/>
            </a:solidFill>
            <a:ln>
              <a:noFill/>
            </a:ln>
          </p:spPr>
          <p:txBody>
            <a:bodyPr vert="horz" wrap="square" lIns="91440" tIns="45720" rIns="91440" bIns="45720" numCol="1" anchor="t" anchorCtr="0" compatLnSpc="1"/>
            <a:lstStyle/>
            <a:p>
              <a:endParaRPr lang="zh-CN" altLang="en-US"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sp>
        <p:nvSpPr>
          <p:cNvPr id="34" name="Freeform 18"/>
          <p:cNvSpPr/>
          <p:nvPr/>
        </p:nvSpPr>
        <p:spPr bwMode="auto">
          <a:xfrm>
            <a:off x="5006625" y="3176075"/>
            <a:ext cx="2070669" cy="2042578"/>
          </a:xfrm>
          <a:custGeom>
            <a:avLst/>
            <a:gdLst>
              <a:gd name="T0" fmla="*/ 810 w 2267"/>
              <a:gd name="T1" fmla="*/ 2236 h 2236"/>
              <a:gd name="T2" fmla="*/ 0 w 2267"/>
              <a:gd name="T3" fmla="*/ 1141 h 2236"/>
              <a:gd name="T4" fmla="*/ 1133 w 2267"/>
              <a:gd name="T5" fmla="*/ 0 h 2236"/>
              <a:gd name="T6" fmla="*/ 2267 w 2267"/>
              <a:gd name="T7" fmla="*/ 1141 h 2236"/>
              <a:gd name="T8" fmla="*/ 1456 w 2267"/>
              <a:gd name="T9" fmla="*/ 2236 h 2236"/>
              <a:gd name="T10" fmla="*/ 810 w 2267"/>
              <a:gd name="T11" fmla="*/ 2236 h 2236"/>
            </a:gdLst>
            <a:ahLst/>
            <a:cxnLst>
              <a:cxn ang="0">
                <a:pos x="T0" y="T1"/>
              </a:cxn>
              <a:cxn ang="0">
                <a:pos x="T2" y="T3"/>
              </a:cxn>
              <a:cxn ang="0">
                <a:pos x="T4" y="T5"/>
              </a:cxn>
              <a:cxn ang="0">
                <a:pos x="T6" y="T7"/>
              </a:cxn>
              <a:cxn ang="0">
                <a:pos x="T8" y="T9"/>
              </a:cxn>
              <a:cxn ang="0">
                <a:pos x="T10" y="T11"/>
              </a:cxn>
            </a:cxnLst>
            <a:rect l="0" t="0" r="r" b="b"/>
            <a:pathLst>
              <a:path w="2267" h="2236">
                <a:moveTo>
                  <a:pt x="810" y="2236"/>
                </a:moveTo>
                <a:cubicBezTo>
                  <a:pt x="342" y="2096"/>
                  <a:pt x="0" y="1659"/>
                  <a:pt x="0" y="1141"/>
                </a:cubicBezTo>
                <a:cubicBezTo>
                  <a:pt x="0" y="511"/>
                  <a:pt x="507" y="0"/>
                  <a:pt x="1133" y="0"/>
                </a:cubicBezTo>
                <a:cubicBezTo>
                  <a:pt x="1759" y="0"/>
                  <a:pt x="2267" y="511"/>
                  <a:pt x="2267" y="1141"/>
                </a:cubicBezTo>
                <a:cubicBezTo>
                  <a:pt x="2267" y="1659"/>
                  <a:pt x="1925" y="2096"/>
                  <a:pt x="1456" y="2236"/>
                </a:cubicBezTo>
                <a:lnTo>
                  <a:pt x="810" y="2236"/>
                </a:lnTo>
                <a:close/>
              </a:path>
            </a:pathLst>
          </a:custGeom>
          <a:solidFill>
            <a:srgbClr val="E9D1C9"/>
          </a:solidFill>
          <a:ln>
            <a:noFill/>
          </a:ln>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5" name="矩形 34"/>
          <p:cNvSpPr/>
          <p:nvPr/>
        </p:nvSpPr>
        <p:spPr>
          <a:xfrm>
            <a:off x="5169956" y="3902452"/>
            <a:ext cx="1732116" cy="569387"/>
          </a:xfrm>
          <a:prstGeom prst="rect">
            <a:avLst/>
          </a:prstGeom>
          <a:noFill/>
        </p:spPr>
        <p:txBody>
          <a:bodyPr wrap="square" rtlCol="0">
            <a:spAutoFit/>
          </a:bodyPr>
          <a:lstStyle/>
          <a:p>
            <a:pPr algn="ctr">
              <a:lnSpc>
                <a:spcPct val="150000"/>
              </a:lnSpc>
            </a:pPr>
            <a:r>
              <a:rPr lang="zh-CN" altLang="en-US" sz="2400" b="1"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四个创新点</a:t>
            </a:r>
            <a:endParaRPr lang="zh-CN" altLang="en-US" sz="2400" b="1"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6" name="文本框 35"/>
          <p:cNvSpPr txBox="1"/>
          <p:nvPr/>
        </p:nvSpPr>
        <p:spPr>
          <a:xfrm>
            <a:off x="3593612" y="3921193"/>
            <a:ext cx="739305" cy="646331"/>
          </a:xfrm>
          <a:prstGeom prst="rect">
            <a:avLst/>
          </a:prstGeom>
          <a:noFill/>
        </p:spPr>
        <p:txBody>
          <a:bodyPr wrap="none" rtlCol="0">
            <a:spAutoFit/>
          </a:bodyPr>
          <a:lstStyle/>
          <a:p>
            <a:pPr algn="ctr"/>
            <a:r>
              <a:rPr lang="en-US" altLang="zh-CN" sz="36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01</a:t>
            </a:r>
            <a:endParaRPr lang="zh-CN" altLang="en-US" sz="36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7" name="文本框 36"/>
          <p:cNvSpPr txBox="1"/>
          <p:nvPr/>
        </p:nvSpPr>
        <p:spPr>
          <a:xfrm>
            <a:off x="4584333" y="2045812"/>
            <a:ext cx="739306" cy="646331"/>
          </a:xfrm>
          <a:prstGeom prst="rect">
            <a:avLst/>
          </a:prstGeom>
          <a:noFill/>
        </p:spPr>
        <p:txBody>
          <a:bodyPr wrap="none" rtlCol="0">
            <a:spAutoFit/>
          </a:bodyPr>
          <a:lstStyle/>
          <a:p>
            <a:pPr algn="ctr"/>
            <a:r>
              <a:rPr lang="en-US" altLang="zh-CN" sz="36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02</a:t>
            </a:r>
            <a:endParaRPr lang="zh-CN" altLang="en-US" sz="36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8" name="文本框 37"/>
          <p:cNvSpPr txBox="1"/>
          <p:nvPr/>
        </p:nvSpPr>
        <p:spPr>
          <a:xfrm>
            <a:off x="6793985" y="2083087"/>
            <a:ext cx="739305" cy="646331"/>
          </a:xfrm>
          <a:prstGeom prst="rect">
            <a:avLst/>
          </a:prstGeom>
          <a:noFill/>
        </p:spPr>
        <p:txBody>
          <a:bodyPr wrap="none" rtlCol="0">
            <a:spAutoFit/>
          </a:bodyPr>
          <a:lstStyle/>
          <a:p>
            <a:pPr algn="ctr"/>
            <a:r>
              <a:rPr lang="en-US" altLang="zh-CN" sz="36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03</a:t>
            </a:r>
            <a:endParaRPr lang="zh-CN" altLang="en-US" sz="36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9" name="文本框 38"/>
          <p:cNvSpPr txBox="1"/>
          <p:nvPr/>
        </p:nvSpPr>
        <p:spPr>
          <a:xfrm>
            <a:off x="7780074" y="3927615"/>
            <a:ext cx="739306" cy="646331"/>
          </a:xfrm>
          <a:prstGeom prst="rect">
            <a:avLst/>
          </a:prstGeom>
          <a:noFill/>
        </p:spPr>
        <p:txBody>
          <a:bodyPr wrap="none" rtlCol="0">
            <a:spAutoFit/>
          </a:bodyPr>
          <a:lstStyle/>
          <a:p>
            <a:pPr algn="ctr"/>
            <a:r>
              <a:rPr lang="en-US" altLang="zh-CN" sz="36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rPr>
              <a:t>04</a:t>
            </a:r>
            <a:endParaRPr lang="zh-CN" altLang="en-US" sz="3600" dirty="0">
              <a:solidFill>
                <a:schemeClr val="bg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2" name="TextBox 42"/>
          <p:cNvSpPr txBox="1"/>
          <p:nvPr/>
        </p:nvSpPr>
        <p:spPr>
          <a:xfrm>
            <a:off x="1259111" y="376566"/>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1.5 </a:t>
            </a:r>
            <a:r>
              <a:rPr lang="zh-CN" altLang="en-US"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主要贡献与创新</a:t>
            </a:r>
            <a:endParaRPr lang="zh-CN" altLang="en-US" b="0"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3" name="Freeform 5"/>
          <p:cNvSpPr>
            <a:spLocks noEditPoints="1"/>
          </p:cNvSpPr>
          <p:nvPr/>
        </p:nvSpPr>
        <p:spPr bwMode="auto">
          <a:xfrm>
            <a:off x="704485" y="332656"/>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50825" y="190501"/>
            <a:ext cx="11587480" cy="6354445"/>
          </a:xfrm>
          <a:prstGeom prst="rect">
            <a:avLst/>
          </a:prstGeom>
          <a:noFill/>
          <a:ln>
            <a:solidFill>
              <a:srgbClr val="91A5A7"/>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77825" y="317501"/>
            <a:ext cx="11587480" cy="6354445"/>
          </a:xfrm>
          <a:prstGeom prst="rect">
            <a:avLst/>
          </a:prstGeom>
          <a:noFill/>
          <a:ln>
            <a:solidFill>
              <a:srgbClr val="91A5A7"/>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34671" y="1816736"/>
            <a:ext cx="857885" cy="857885"/>
          </a:xfrm>
          <a:prstGeom prst="ellipse">
            <a:avLst/>
          </a:prstGeom>
          <a:solidFill>
            <a:srgbClr val="E9D1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0751821" y="1221741"/>
            <a:ext cx="1086485" cy="1086485"/>
          </a:xfrm>
          <a:prstGeom prst="ellipse">
            <a:avLst/>
          </a:prstGeom>
          <a:solidFill>
            <a:srgbClr val="E1D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183641" y="-619760"/>
            <a:ext cx="6974205" cy="7477760"/>
          </a:xfrm>
          <a:prstGeom prst="rect">
            <a:avLst/>
          </a:prstGeom>
          <a:noFill/>
          <a:ln>
            <a:noFill/>
          </a:ln>
        </p:spPr>
        <p:txBody>
          <a:bodyPr wrap="square" rtlCol="0">
            <a:spAutoFit/>
          </a:bodyPr>
          <a:lstStyle/>
          <a:p>
            <a:r>
              <a:rPr lang="en-US" altLang="zh-CN" sz="48000" dirty="0">
                <a:solidFill>
                  <a:srgbClr val="ADBCBE">
                    <a:alpha val="14000"/>
                  </a:srgbClr>
                </a:solidFill>
                <a:latin typeface="Calibri" panose="020F0502020204030204" pitchFamily="34" charset="0"/>
                <a:cs typeface="Calibri" panose="020F0502020204030204" pitchFamily="34" charset="0"/>
                <a:sym typeface="+mn-ea"/>
              </a:rPr>
              <a:t>02</a:t>
            </a:r>
            <a:endParaRPr lang="en-US" altLang="zh-CN" sz="48000" dirty="0">
              <a:solidFill>
                <a:srgbClr val="ADBCBE">
                  <a:alpha val="14000"/>
                </a:srgbClr>
              </a:solidFill>
              <a:latin typeface="Calibri" panose="020F0502020204030204" pitchFamily="34" charset="0"/>
              <a:cs typeface="Calibri" panose="020F0502020204030204" pitchFamily="34" charset="0"/>
              <a:sym typeface="+mn-ea"/>
            </a:endParaRPr>
          </a:p>
        </p:txBody>
      </p:sp>
      <p:sp>
        <p:nvSpPr>
          <p:cNvPr id="5" name="文本框 4"/>
          <p:cNvSpPr txBox="1"/>
          <p:nvPr/>
        </p:nvSpPr>
        <p:spPr>
          <a:xfrm>
            <a:off x="6990081" y="2312670"/>
            <a:ext cx="1771015" cy="1014730"/>
          </a:xfrm>
          <a:prstGeom prst="rect">
            <a:avLst/>
          </a:prstGeom>
          <a:noFill/>
          <a:ln>
            <a:noFill/>
          </a:ln>
        </p:spPr>
        <p:txBody>
          <a:bodyPr wrap="square" rtlCol="0">
            <a:spAutoFit/>
          </a:bodyPr>
          <a:lstStyle/>
          <a:p>
            <a:r>
              <a:rPr lang="en-US" altLang="zh-CN" sz="6000" dirty="0">
                <a:solidFill>
                  <a:srgbClr val="ADBCBE"/>
                </a:solidFill>
                <a:latin typeface="Calibri" panose="020F0502020204030204" pitchFamily="34" charset="0"/>
                <a:cs typeface="Calibri" panose="020F0502020204030204" pitchFamily="34" charset="0"/>
                <a:sym typeface="+mn-ea"/>
              </a:rPr>
              <a:t>Two</a:t>
            </a:r>
            <a:endParaRPr lang="en-US" altLang="zh-CN" sz="6000" dirty="0">
              <a:solidFill>
                <a:srgbClr val="ADBCBE"/>
              </a:solidFill>
              <a:latin typeface="Calibri" panose="020F0502020204030204" pitchFamily="34" charset="0"/>
              <a:cs typeface="Calibri" panose="020F0502020204030204" pitchFamily="34" charset="0"/>
              <a:sym typeface="+mn-ea"/>
            </a:endParaRPr>
          </a:p>
        </p:txBody>
      </p:sp>
      <p:sp>
        <p:nvSpPr>
          <p:cNvPr id="17" name="文本框 16"/>
          <p:cNvSpPr txBox="1"/>
          <p:nvPr/>
        </p:nvSpPr>
        <p:spPr>
          <a:xfrm>
            <a:off x="6990080" y="3434715"/>
            <a:ext cx="3285490" cy="891540"/>
          </a:xfrm>
          <a:prstGeom prst="rect">
            <a:avLst/>
          </a:prstGeom>
          <a:noFill/>
        </p:spPr>
        <p:txBody>
          <a:bodyPr wrap="square" rtlCol="0">
            <a:spAutoFit/>
          </a:bodyPr>
          <a:lstStyle/>
          <a:p>
            <a:pPr algn="l"/>
            <a:r>
              <a:rPr lang="zh-CN" altLang="en-US" sz="3200" dirty="0">
                <a:solidFill>
                  <a:srgbClr val="ADBCBE"/>
                </a:solidFill>
                <a:latin typeface="优设好身体" panose="00020600040101010101" charset="-122"/>
                <a:ea typeface="优设好身体" panose="00020600040101010101" charset="-122"/>
                <a:cs typeface="黑体" panose="02010609060101010101" charset="-122"/>
              </a:rPr>
              <a:t>研究思路与方法</a:t>
            </a:r>
            <a:r>
              <a:rPr lang="zh-CN" altLang="en-US" sz="2000" spc="100" dirty="0">
                <a:solidFill>
                  <a:srgbClr val="ADBCBE"/>
                </a:solidFill>
                <a:latin typeface="Calibri" panose="020F0502020204030204" pitchFamily="34" charset="0"/>
                <a:ea typeface="黑体" panose="02010609060101010101" charset="-122"/>
                <a:cs typeface="Calibri" panose="020F0502020204030204" pitchFamily="34" charset="0"/>
              </a:rPr>
              <a:t>Click to enter </a:t>
            </a:r>
            <a:r>
              <a:rPr lang="en-US" altLang="zh-CN" sz="2000" spc="100" dirty="0">
                <a:solidFill>
                  <a:srgbClr val="ADBCBE"/>
                </a:solidFill>
                <a:latin typeface="Calibri" panose="020F0502020204030204" pitchFamily="34" charset="0"/>
                <a:ea typeface="黑体" panose="02010609060101010101" charset="-122"/>
                <a:cs typeface="Calibri" panose="020F0502020204030204" pitchFamily="34" charset="0"/>
              </a:rPr>
              <a:t>the</a:t>
            </a:r>
            <a:r>
              <a:rPr lang="zh-CN" altLang="en-US" sz="2000" spc="100" dirty="0">
                <a:solidFill>
                  <a:srgbClr val="ADBCBE"/>
                </a:solidFill>
                <a:latin typeface="Calibri" panose="020F0502020204030204" pitchFamily="34" charset="0"/>
                <a:ea typeface="黑体" panose="02010609060101010101" charset="-122"/>
                <a:cs typeface="Calibri" panose="020F0502020204030204" pitchFamily="34" charset="0"/>
              </a:rPr>
              <a:t> title</a:t>
            </a:r>
            <a:endParaRPr lang="zh-CN" altLang="en-US" sz="2000" spc="100" dirty="0">
              <a:solidFill>
                <a:srgbClr val="ADBCBE"/>
              </a:solidFill>
              <a:latin typeface="Calibri" panose="020F0502020204030204" pitchFamily="34" charset="0"/>
              <a:ea typeface="黑体" panose="02010609060101010101" charset="-122"/>
              <a:cs typeface="Calibri" panose="020F0502020204030204" pitchFamily="3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3.xml><?xml version="1.0" encoding="utf-8"?>
<p:tagLst xmlns:p="http://schemas.openxmlformats.org/presentationml/2006/main">
  <p:tag name="KSO_WM_BEAUTIFY_FLAG" val="#wm#"/>
  <p:tag name="KSO_WM_TEMPLATE_CATEGORY" val="custom"/>
  <p:tag name="KSO_WM_TEMPLATE_INDEX" val="20205081"/>
</p:tagLst>
</file>

<file path=ppt/tags/tag14.xml><?xml version="1.0" encoding="utf-8"?>
<p:tagLst xmlns:p="http://schemas.openxmlformats.org/presentationml/2006/main">
  <p:tag name="ISPRING_PRESENTATION_TITLE" val="小清新毕业论文答辩PPT模板"/>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heme/theme1.xml><?xml version="1.0" encoding="utf-8"?>
<a:theme xmlns:a="http://schemas.openxmlformats.org/drawingml/2006/main" name="2_默认设计模板">
  <a:themeElements>
    <a:clrScheme name="自定义 19">
      <a:dk1>
        <a:srgbClr val="54A0D8"/>
      </a:dk1>
      <a:lt1>
        <a:srgbClr val="4D4D4D"/>
      </a:lt1>
      <a:dk2>
        <a:srgbClr val="F4F4F4"/>
      </a:dk2>
      <a:lt2>
        <a:srgbClr val="FFFFFF"/>
      </a:lt2>
      <a:accent1>
        <a:srgbClr val="E96969"/>
      </a:accent1>
      <a:accent2>
        <a:srgbClr val="706460"/>
      </a:accent2>
      <a:accent3>
        <a:srgbClr val="4D4D4D"/>
      </a:accent3>
      <a:accent4>
        <a:srgbClr val="C2C1C1"/>
      </a:accent4>
      <a:accent5>
        <a:srgbClr val="54A0D8"/>
      </a:accent5>
      <a:accent6>
        <a:srgbClr val="333333"/>
      </a:accent6>
      <a:hlink>
        <a:srgbClr val="FFFFFF"/>
      </a:hlink>
      <a:folHlink>
        <a:srgbClr val="DEDEDD"/>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4208</Words>
  <Application>WPS 演示</Application>
  <PresentationFormat>自定义</PresentationFormat>
  <Paragraphs>542</Paragraphs>
  <Slides>28</Slides>
  <Notes>20</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28</vt:i4>
      </vt:variant>
    </vt:vector>
  </HeadingPairs>
  <TitlesOfParts>
    <vt:vector size="46" baseType="lpstr">
      <vt:lpstr>Arial</vt:lpstr>
      <vt:lpstr>宋体</vt:lpstr>
      <vt:lpstr>Wingdings</vt:lpstr>
      <vt:lpstr>字魂5号-无外润黑体</vt:lpstr>
      <vt:lpstr>黑体</vt:lpstr>
      <vt:lpstr>微软雅黑</vt:lpstr>
      <vt:lpstr>仿宋_GB2312</vt:lpstr>
      <vt:lpstr>仿宋</vt:lpstr>
      <vt:lpstr>Calibri</vt:lpstr>
      <vt:lpstr>优设好身体</vt:lpstr>
      <vt:lpstr>Arial Unicode MS</vt:lpstr>
      <vt:lpstr>字魂105号-简雅黑</vt:lpstr>
      <vt:lpstr>Calibri Light</vt:lpstr>
      <vt:lpstr>Open Sans</vt:lpstr>
      <vt:lpstr>Arial Rounded MT Bold</vt:lpstr>
      <vt:lpstr>Segoe Print</vt:lpstr>
      <vt:lpstr>2_默认设计模板</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素材来源网站当图网-www.99ppt.com</dc:title>
  <dc:creator>素材来源网站当图网-www.99ppt.com</dc:creator>
  <dc:description>素材来源网站当图网-www.99ppt.com</dc:description>
  <dc:subject>素材来源网站当图网-www.99ppt.com</dc:subject>
  <cp:lastModifiedBy>Casual </cp:lastModifiedBy>
  <cp:revision>625</cp:revision>
  <dcterms:created xsi:type="dcterms:W3CDTF">2013-01-25T01:44:00Z</dcterms:created>
  <dcterms:modified xsi:type="dcterms:W3CDTF">2022-04-25T12:27:27Z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2052-11.1.0.11636</vt:lpwstr>
  </property>
  <property fmtid="{D5CDD505-2E9C-101B-9397-08002B2CF9AE}" pid="3" name="ICV">
    <vt:lpwstr>2495A93BB59E4CD08393FAA87778D7C2</vt:lpwstr>
  </property>
</Properties>
</file>