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49F61-3AF2-C24F-F952-A4FAC8289C7E}" v="102" dt="2023-08-14T21:31:1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DF786-AEC7-9DED-0310-7ED99F67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B502A-8794-5B81-5EF7-C7BB8430B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13DBB-7948-221F-03B4-B69124A3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8FB-6509-2511-134A-DA454F20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AA2EB-ECC5-8628-190F-00F426C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11920-DC38-16C7-58B7-41D6FB1C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3EC0C-422A-C93D-C89A-E33E5605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73CEA-0185-2791-C9EA-4233E059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4FEA2-5275-1402-6426-A3C663BE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A10F1-634F-7DFA-CDE0-A2AAA8E5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66D9F-3D5C-5699-2061-5BEF4F71A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FD43DB-C88E-9245-7906-50FFB017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83932-1952-7466-F324-9AF20793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C6E6C7-2BDE-3673-7954-7D4CF16C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A7688-79CB-ABD1-D672-5E7A0EC5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8DE51-7F71-04F6-5A01-B383AFAC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62870-AC98-461A-B231-ADA76689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355FA-E0A3-4470-F9C6-D36F8209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BA2F2-D2BE-AFF2-9D1F-019D30F4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EC57E-A970-4F47-9AD2-32C02EA5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34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2A58-9847-EF41-AFFD-22FEA7F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9CA350-3DAD-2446-5904-873D66A4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190AD-50D1-7496-7F8B-EDFA3DFF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8F354-1EFB-5550-9187-AF6B0DE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9458F-8E74-2260-774E-72C92832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C7CA-5131-5B3F-FDC9-CFC17700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9A193-FDDE-B78F-3502-D4AD6DB27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AAEC46-4C68-DC7F-2D61-EE0A1F82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A381A-7163-1386-B4E4-8B17BBAA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24FCF-BC0E-8AB2-F7CA-F23C9B9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2AFBB-ABCE-DBB5-BCD6-AD9FEC34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5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6553-EA4D-51FF-A9FE-C0B1F015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8CCE20-A8E3-D0AA-29D5-D54077F5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8C8524-5B39-8894-2DFA-A8B1CEAE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A6A9BC-6EB5-06EA-3516-E9B488B63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B3A78E-97D2-B96E-8B95-961EECB95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8D8A13-6BB0-3A0F-E1FF-80ECD987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541B0-F997-CB1C-DFE2-DD216CD5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CD56E1-9323-9C2A-C97B-A2457A14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2EC5-570D-D25B-08F4-78E55824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C4CEC-633A-743B-A1DA-02408C94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A4B827-CBC8-A311-9664-5B8C025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9CD976-CCE9-8DD0-68D1-C5BCD8D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D51DBF-3C46-7ABA-3282-57F73868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F38BC1-4F5D-FE70-4B7F-7E474B82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311E21-1662-BFFF-FB5F-F00F5168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222A-F96E-00AB-2F62-FEBD419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27F33-11C1-6591-F688-388A8E7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74AC10-4214-E4C5-57A7-9238808E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FF1E24-2F51-1DCC-13C9-F1AA43B9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94138-080D-5AEB-0BDC-B0F19833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FB917E-A664-A83A-832F-CFD370F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9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222F-1EFA-0C48-938D-70EB079D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0FC914-B9BB-75A3-0F6C-AAAC2A6A7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B8BB0F-43D2-065B-E2DF-7CA22502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C8C465-E679-B815-1F5E-90A5C7D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42206D-2E49-3420-5A11-F0784031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048B9-4030-A2BB-DF35-ED7AD5A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8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D4A6F8-D843-3DC0-4FF3-EE7B871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D5EB78-D19A-F224-8B06-15B6379A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3ACA6-5FC5-A20E-CAAF-A083299C2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7AAB-62A7-4A42-98C3-47715356F85A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46EA4-C589-8374-E73D-D2339498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82441-C3C9-8237-8B3E-A834D6ED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61A9-EC2A-4921-A096-76EC6A650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A - Depósito Especial Alfandegado | Reacomex">
            <a:extLst>
              <a:ext uri="{FF2B5EF4-FFF2-40B4-BE49-F238E27FC236}">
                <a16:creationId xmlns:a16="http://schemas.microsoft.com/office/drawing/2014/main" id="{030EA36F-03B3-EA6E-BA0C-7114EEBA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14088" y="0"/>
            <a:ext cx="17830078" cy="68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xograma: Dados 2">
            <a:extLst>
              <a:ext uri="{FF2B5EF4-FFF2-40B4-BE49-F238E27FC236}">
                <a16:creationId xmlns:a16="http://schemas.microsoft.com/office/drawing/2014/main" id="{7C66A628-AC91-9FAC-BB86-94F46E86D668}"/>
              </a:ext>
            </a:extLst>
          </p:cNvPr>
          <p:cNvSpPr/>
          <p:nvPr/>
        </p:nvSpPr>
        <p:spPr>
          <a:xfrm rot="10800000">
            <a:off x="3567364" y="0"/>
            <a:ext cx="6918158" cy="6858000"/>
          </a:xfrm>
          <a:prstGeom prst="flowChartInputOutpu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5897FA-BC5D-4920-9833-4A9F72F0402C}"/>
              </a:ext>
            </a:extLst>
          </p:cNvPr>
          <p:cNvSpPr txBox="1"/>
          <p:nvPr/>
        </p:nvSpPr>
        <p:spPr>
          <a:xfrm>
            <a:off x="5104680" y="878305"/>
            <a:ext cx="6683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IMPACTO CLIMÁTICO NO NICHO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DE ARMAZÉM DE PRODUTOS DE E-COMMERCE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162126-9488-297F-96B8-7A97C214F3E5}"/>
              </a:ext>
            </a:extLst>
          </p:cNvPr>
          <p:cNvSpPr txBox="1"/>
          <p:nvPr/>
        </p:nvSpPr>
        <p:spPr>
          <a:xfrm>
            <a:off x="7575709" y="518945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SPTECH - 2023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1B3270-5A34-54C0-C76B-97C01427C5BD}"/>
              </a:ext>
            </a:extLst>
          </p:cNvPr>
          <p:cNvSpPr txBox="1"/>
          <p:nvPr/>
        </p:nvSpPr>
        <p:spPr>
          <a:xfrm>
            <a:off x="7166143" y="2572217"/>
            <a:ext cx="2560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IAN, ITALO,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DANIELA,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JOÃO PEDRO,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VICTOR LEONEL,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MATHEUS KIKUTI,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&amp; GUSTAVO HENRIQUE</a:t>
            </a:r>
          </a:p>
        </p:txBody>
      </p:sp>
    </p:spTree>
    <p:extLst>
      <p:ext uri="{BB962C8B-B14F-4D97-AF65-F5344CB8AC3E}">
        <p14:creationId xmlns:p14="http://schemas.microsoft.com/office/powerpoint/2010/main" val="98004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3458907" y="541421"/>
            <a:ext cx="527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QUAL É O PROBLEMA E ONDE ESTÁ?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77EFBA-A4CB-6434-0474-DB65CE0D1D67}"/>
              </a:ext>
            </a:extLst>
          </p:cNvPr>
          <p:cNvCxnSpPr/>
          <p:nvPr/>
        </p:nvCxnSpPr>
        <p:spPr>
          <a:xfrm>
            <a:off x="6096000" y="1528010"/>
            <a:ext cx="0" cy="4632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4FBBE851-720A-EB1F-7653-4AAE8E12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1" y="1528008"/>
            <a:ext cx="1780456" cy="1810185"/>
          </a:xfrm>
          <a:prstGeom prst="rect">
            <a:avLst/>
          </a:prstGeom>
        </p:spPr>
      </p:pic>
      <p:pic>
        <p:nvPicPr>
          <p:cNvPr id="7176" name="Picture 8" descr="Apple, below zero, cold, temperature, thermometer, weather, winter icon -  Download on Iconfinder">
            <a:extLst>
              <a:ext uri="{FF2B5EF4-FFF2-40B4-BE49-F238E27FC236}">
                <a16:creationId xmlns:a16="http://schemas.microsoft.com/office/drawing/2014/main" id="{A0DCBDCD-C573-51EE-C5D2-D9C6174F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07" y="1382635"/>
            <a:ext cx="2139498" cy="21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8E23C0-940B-4AEC-CC87-867FDBED23E9}"/>
              </a:ext>
            </a:extLst>
          </p:cNvPr>
          <p:cNvSpPr txBox="1"/>
          <p:nvPr/>
        </p:nvSpPr>
        <p:spPr>
          <a:xfrm>
            <a:off x="644836" y="3928136"/>
            <a:ext cx="52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Armazenamento de produtos sensíveis a temperatura</a:t>
            </a:r>
          </a:p>
        </p:txBody>
      </p:sp>
      <p:pic>
        <p:nvPicPr>
          <p:cNvPr id="7178" name="Picture 10" descr="Metaro | Blog: Dicas para otimização de espaço em armazéns e depósitos">
            <a:extLst>
              <a:ext uri="{FF2B5EF4-FFF2-40B4-BE49-F238E27FC236}">
                <a16:creationId xmlns:a16="http://schemas.microsoft.com/office/drawing/2014/main" id="{51EC769F-ED23-C797-00BE-F4962D2E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09" y="1528009"/>
            <a:ext cx="3538110" cy="18673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7388FA-D57F-0359-7BC2-A817D13A719F}"/>
              </a:ext>
            </a:extLst>
          </p:cNvPr>
          <p:cNvSpPr txBox="1"/>
          <p:nvPr/>
        </p:nvSpPr>
        <p:spPr>
          <a:xfrm>
            <a:off x="6272964" y="3928136"/>
            <a:ext cx="52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Presente em armazéns utilizados por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5379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acos abertos com vários cereais">
            <a:extLst>
              <a:ext uri="{FF2B5EF4-FFF2-40B4-BE49-F238E27FC236}">
                <a16:creationId xmlns:a16="http://schemas.microsoft.com/office/drawing/2014/main" id="{6486BAE2-84CA-D77D-3E44-243E32CDE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rgbClr val="000000">
                <a:alpha val="69804"/>
                <a:tint val="45000"/>
                <a:satMod val="400000"/>
              </a:srgbClr>
            </a:duotone>
          </a:blip>
          <a:srcRect t="5991" r="-2" b="9735"/>
          <a:stretch/>
        </p:blipFill>
        <p:spPr>
          <a:xfrm>
            <a:off x="-16" y="0"/>
            <a:ext cx="12192016" cy="6857999"/>
          </a:xfrm>
          <a:prstGeom prst="rect">
            <a:avLst/>
          </a:prstGeom>
        </p:spPr>
      </p:pic>
      <p:sp>
        <p:nvSpPr>
          <p:cNvPr id="3" name="Fluxograma: Dados 2">
            <a:extLst>
              <a:ext uri="{FF2B5EF4-FFF2-40B4-BE49-F238E27FC236}">
                <a16:creationId xmlns:a16="http://schemas.microsoft.com/office/drawing/2014/main" id="{CC73FFA2-D289-7CFC-FCF0-B0275D51CF46}"/>
              </a:ext>
            </a:extLst>
          </p:cNvPr>
          <p:cNvSpPr/>
          <p:nvPr/>
        </p:nvSpPr>
        <p:spPr>
          <a:xfrm rot="10800000" flipV="1">
            <a:off x="4710364" y="0"/>
            <a:ext cx="6918158" cy="6858000"/>
          </a:xfrm>
          <a:prstGeom prst="flowChartInputOutpu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8B636D-4B8E-7163-77B3-E604875F21B9}"/>
              </a:ext>
            </a:extLst>
          </p:cNvPr>
          <p:cNvSpPr/>
          <p:nvPr/>
        </p:nvSpPr>
        <p:spPr>
          <a:xfrm>
            <a:off x="6443133" y="-1"/>
            <a:ext cx="5748867" cy="685800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8C5EDF-6BAA-37ED-A4A8-3C80D1D92FC5}"/>
              </a:ext>
            </a:extLst>
          </p:cNvPr>
          <p:cNvSpPr txBox="1"/>
          <p:nvPr/>
        </p:nvSpPr>
        <p:spPr>
          <a:xfrm>
            <a:off x="6510859" y="1392977"/>
            <a:ext cx="4080941" cy="40720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Cerca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de 20% da 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produção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brasileira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é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perdida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devido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às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 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más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condições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 de 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armazenamento</a:t>
            </a:r>
            <a:r>
              <a:rPr lang="en-US" sz="3200" b="1" dirty="0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 de 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FFFFFF"/>
                </a:solidFill>
                <a:latin typeface="Bahnschrift Light" panose="020B0502040204020203" pitchFamily="34" charset="0"/>
                <a:ea typeface="+mj-ea"/>
                <a:cs typeface="+mj-cs"/>
              </a:rPr>
              <a:t>grãos</a:t>
            </a:r>
            <a:endParaRPr lang="en-US" sz="3200" dirty="0">
              <a:solidFill>
                <a:srgbClr val="FFFFFF"/>
              </a:solidFill>
              <a:latin typeface="Bahnschrift Light" panose="020B0502040204020203" pitchFamily="34" charset="0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6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1121739" y="541421"/>
            <a:ext cx="994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QUEM SOFRE COM ESTE PROBLEMA? QUEM É O PRINCIPAL AFETADO?</a:t>
            </a:r>
          </a:p>
        </p:txBody>
      </p:sp>
      <p:pic>
        <p:nvPicPr>
          <p:cNvPr id="6148" name="Picture 4" descr="10 ferramentas para ecommerce que você precisa conhecer">
            <a:extLst>
              <a:ext uri="{FF2B5EF4-FFF2-40B4-BE49-F238E27FC236}">
                <a16:creationId xmlns:a16="http://schemas.microsoft.com/office/drawing/2014/main" id="{AC5CCA8F-46FB-1DDB-4205-23A7C353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39" y="1600827"/>
            <a:ext cx="3525253" cy="209311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F6FFFF3-888B-5F1F-E384-70865E961664}"/>
              </a:ext>
            </a:extLst>
          </p:cNvPr>
          <p:cNvSpPr txBox="1"/>
          <p:nvPr/>
        </p:nvSpPr>
        <p:spPr>
          <a:xfrm>
            <a:off x="5116252" y="2324220"/>
            <a:ext cx="52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O ecossistema do e-Commerce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01B6679-2437-3131-ECBB-7ADB724EC4D1}"/>
              </a:ext>
            </a:extLst>
          </p:cNvPr>
          <p:cNvCxnSpPr>
            <a:cxnSpLocks/>
          </p:cNvCxnSpPr>
          <p:nvPr/>
        </p:nvCxnSpPr>
        <p:spPr>
          <a:xfrm flipH="1">
            <a:off x="809522" y="3924419"/>
            <a:ext cx="105729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263093-D219-8FF1-51E4-D206E7C0C280}"/>
              </a:ext>
            </a:extLst>
          </p:cNvPr>
          <p:cNvSpPr txBox="1"/>
          <p:nvPr/>
        </p:nvSpPr>
        <p:spPr>
          <a:xfrm>
            <a:off x="3458900" y="4924813"/>
            <a:ext cx="52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 empresa por trás da plataforma de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e-Commerce, cujo é quem arca com o prejuízo</a:t>
            </a:r>
          </a:p>
        </p:txBody>
      </p:sp>
    </p:spTree>
    <p:extLst>
      <p:ext uri="{BB962C8B-B14F-4D97-AF65-F5344CB8AC3E}">
        <p14:creationId xmlns:p14="http://schemas.microsoft.com/office/powerpoint/2010/main" val="32012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2322386" y="541421"/>
            <a:ext cx="754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ESTE PROBLEMA TENDE A AUMENTAR OU DIMINUIR?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4916C0C-C2B0-808C-C348-104E7780B421}"/>
              </a:ext>
            </a:extLst>
          </p:cNvPr>
          <p:cNvSpPr/>
          <p:nvPr/>
        </p:nvSpPr>
        <p:spPr>
          <a:xfrm rot="18900000">
            <a:off x="2399518" y="2375399"/>
            <a:ext cx="1953341" cy="22303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FAF72B-20C1-C5B0-1BB4-92E0B1885E49}"/>
              </a:ext>
            </a:extLst>
          </p:cNvPr>
          <p:cNvSpPr txBox="1"/>
          <p:nvPr/>
        </p:nvSpPr>
        <p:spPr>
          <a:xfrm>
            <a:off x="5401732" y="2828833"/>
            <a:ext cx="527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Este problema tende a diminuir por conta que já existem empresas que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estão tomando medidas de controle de temperatura em armazéns</a:t>
            </a:r>
          </a:p>
        </p:txBody>
      </p:sp>
    </p:spTree>
    <p:extLst>
      <p:ext uri="{BB962C8B-B14F-4D97-AF65-F5344CB8AC3E}">
        <p14:creationId xmlns:p14="http://schemas.microsoft.com/office/powerpoint/2010/main" val="63874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3597572" y="541421"/>
            <a:ext cx="499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QUANTO CUSTA ESSE PROBLEMA?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A2A0F87-7EDE-2062-A81F-DCDA65F491C6}"/>
              </a:ext>
            </a:extLst>
          </p:cNvPr>
          <p:cNvSpPr/>
          <p:nvPr/>
        </p:nvSpPr>
        <p:spPr>
          <a:xfrm>
            <a:off x="1032933" y="2065867"/>
            <a:ext cx="2726266" cy="2726266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4AA5238-B581-DE73-B152-5AD576D01139}"/>
              </a:ext>
            </a:extLst>
          </p:cNvPr>
          <p:cNvGrpSpPr/>
          <p:nvPr/>
        </p:nvGrpSpPr>
        <p:grpSpPr>
          <a:xfrm>
            <a:off x="309245" y="1718733"/>
            <a:ext cx="4015892" cy="3412067"/>
            <a:chOff x="309245" y="1718733"/>
            <a:chExt cx="4015892" cy="3412067"/>
          </a:xfrm>
        </p:grpSpPr>
        <p:pic>
          <p:nvPicPr>
            <p:cNvPr id="2052" name="Picture 4" descr="Cifrão - ícones de comércio grátis">
              <a:extLst>
                <a:ext uri="{FF2B5EF4-FFF2-40B4-BE49-F238E27FC236}">
                  <a16:creationId xmlns:a16="http://schemas.microsoft.com/office/drawing/2014/main" id="{35AA0037-474D-C68B-07D3-3935C835B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99" y="1718733"/>
              <a:ext cx="2912533" cy="341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A7EF41C-7133-A37B-B2BB-0D014E3884AA}"/>
                </a:ext>
              </a:extLst>
            </p:cNvPr>
            <p:cNvSpPr/>
            <p:nvPr/>
          </p:nvSpPr>
          <p:spPr>
            <a:xfrm rot="2700000">
              <a:off x="2154119" y="1416819"/>
              <a:ext cx="326144" cy="4015892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1F4E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55E615-90C0-8209-0576-9E2949145CC8}"/>
              </a:ext>
            </a:extLst>
          </p:cNvPr>
          <p:cNvSpPr txBox="1"/>
          <p:nvPr/>
        </p:nvSpPr>
        <p:spPr>
          <a:xfrm>
            <a:off x="5393265" y="2763045"/>
            <a:ext cx="527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Este problema pode variar, podendo difamar o nome da empresa, impactando assim no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financeiro</a:t>
            </a:r>
          </a:p>
        </p:txBody>
      </p:sp>
    </p:spTree>
    <p:extLst>
      <p:ext uri="{BB962C8B-B14F-4D97-AF65-F5344CB8AC3E}">
        <p14:creationId xmlns:p14="http://schemas.microsoft.com/office/powerpoint/2010/main" val="27765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1807026" y="541421"/>
            <a:ext cx="857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O PROBLEMA AFETA OS ASPECTOS DE SUSTENTABILIDADE?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62665A-427D-0F9C-C0D4-BD98DBDE5AB1}"/>
              </a:ext>
            </a:extLst>
          </p:cNvPr>
          <p:cNvSpPr txBox="1"/>
          <p:nvPr/>
        </p:nvSpPr>
        <p:spPr>
          <a:xfrm>
            <a:off x="3458900" y="2613392"/>
            <a:ext cx="527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solidFill>
                  <a:schemeClr val="bg1"/>
                </a:solidFill>
                <a:latin typeface="Bahnschrift Light" panose="020B0502040204020203" pitchFamily="34" charset="0"/>
              </a:rPr>
              <a:t>Sim, além de ser um problema que é caro para manter e sem muito sucesso, temos</a:t>
            </a:r>
          </a:p>
          <a:p>
            <a:pPr algn="ctr"/>
            <a:r>
              <a:rPr lang="pt-BR" sz="2000">
                <a:solidFill>
                  <a:schemeClr val="bg1"/>
                </a:solidFill>
                <a:latin typeface="Bahnschrift Light" panose="020B0502040204020203" pitchFamily="34" charset="0"/>
              </a:rPr>
              <a:t>também o gasto com a logística desses produtos e com a mão de obra dos funcionários</a:t>
            </a:r>
            <a:endParaRPr lang="pt-BR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5F8B84-E16B-2338-95E8-2A0D3A0BC7D3}"/>
              </a:ext>
            </a:extLst>
          </p:cNvPr>
          <p:cNvSpPr txBox="1"/>
          <p:nvPr/>
        </p:nvSpPr>
        <p:spPr>
          <a:xfrm>
            <a:off x="1585008" y="541421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JÁ EXISTE ALGUM MOVIMENTO PARA RESOLVER O PROBLEMA?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483E03-C5E4-3E17-43DB-5BFEE8FD5F7C}"/>
              </a:ext>
            </a:extLst>
          </p:cNvPr>
          <p:cNvSpPr txBox="1"/>
          <p:nvPr/>
        </p:nvSpPr>
        <p:spPr>
          <a:xfrm>
            <a:off x="3300016" y="2681126"/>
            <a:ext cx="5591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Monitoramento e controle de temperatura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Treinamento e capacitação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Armazenamento adequado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Embalagem adequada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Manutenção preventiva</a:t>
            </a:r>
          </a:p>
        </p:txBody>
      </p:sp>
    </p:spTree>
    <p:extLst>
      <p:ext uri="{BB962C8B-B14F-4D97-AF65-F5344CB8AC3E}">
        <p14:creationId xmlns:p14="http://schemas.microsoft.com/office/powerpoint/2010/main" val="271939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Santana de Oliveira</dc:creator>
  <cp:lastModifiedBy>Gustavo Henrique Santana de Oliveira</cp:lastModifiedBy>
  <cp:revision>44</cp:revision>
  <dcterms:created xsi:type="dcterms:W3CDTF">2023-08-08T20:58:37Z</dcterms:created>
  <dcterms:modified xsi:type="dcterms:W3CDTF">2023-08-15T00:10:46Z</dcterms:modified>
</cp:coreProperties>
</file>