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88" r:id="rId6"/>
    <p:sldId id="276" r:id="rId7"/>
    <p:sldId id="280" r:id="rId8"/>
    <p:sldId id="277" r:id="rId9"/>
    <p:sldId id="281" r:id="rId10"/>
    <p:sldId id="289" r:id="rId11"/>
    <p:sldId id="282" r:id="rId12"/>
    <p:sldId id="290" r:id="rId13"/>
    <p:sldId id="283" r:id="rId14"/>
    <p:sldId id="292" r:id="rId15"/>
    <p:sldId id="293" r:id="rId16"/>
    <p:sldId id="259" r:id="rId17"/>
    <p:sldId id="270" r:id="rId18"/>
    <p:sldId id="267" r:id="rId19"/>
    <p:sldId id="300" r:id="rId20"/>
    <p:sldId id="264" r:id="rId21"/>
    <p:sldId id="265"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314" y="1521859"/>
            <a:ext cx="10363200" cy="573849"/>
          </a:xfrm>
        </p:spPr>
        <p:txBody>
          <a:bodyPr>
            <a:normAutofit/>
          </a:bodyPr>
          <a:lstStyle/>
          <a:p>
            <a:r>
              <a:rPr lang="en-GB" sz="3200" b="1" dirty="0">
                <a:latin typeface="Times New Roman" panose="02020603050405020304" pitchFamily="18" charset="0"/>
                <a:ea typeface="Verdana" panose="020B0604030504040204" pitchFamily="34" charset="0"/>
                <a:cs typeface="Times New Roman" panose="02020603050405020304" pitchFamily="18" charset="0"/>
              </a:rPr>
              <a:t>A</a:t>
            </a:r>
            <a:r>
              <a:rPr lang="en-US" altLang="en-GB" sz="3200" b="1" dirty="0">
                <a:latin typeface="Times New Roman" panose="02020603050405020304" pitchFamily="18" charset="0"/>
                <a:ea typeface="Verdana" panose="020B0604030504040204" pitchFamily="34" charset="0"/>
                <a:cs typeface="Times New Roman" panose="02020603050405020304" pitchFamily="18" charset="0"/>
              </a:rPr>
              <a:t>RTIFICIAL INTELLIGENCE</a:t>
            </a:r>
            <a:r>
              <a:rPr lang="en-GB" sz="3200" b="1" dirty="0">
                <a:latin typeface="Times New Roman" panose="02020603050405020304" pitchFamily="18" charset="0"/>
                <a:ea typeface="Verdana" panose="020B0604030504040204" pitchFamily="34" charset="0"/>
                <a:cs typeface="Times New Roman" panose="02020603050405020304" pitchFamily="18" charset="0"/>
              </a:rPr>
              <a:t> IN FARMING</a:t>
            </a:r>
            <a:endParaRPr lang="en-GB" sz="3200" b="1" dirty="0">
              <a:latin typeface="Times New Roman" panose="02020603050405020304" pitchFamily="18" charset="0"/>
              <a:ea typeface="Verdana" panose="020B0604030504040204" pitchFamily="34" charset="0"/>
              <a:cs typeface="Times New Roman" panose="02020603050405020304" pitchFamily="18" charset="0"/>
            </a:endParaRPr>
          </a:p>
        </p:txBody>
      </p:sp>
      <p:graphicFrame>
        <p:nvGraphicFramePr>
          <p:cNvPr id="4" name="Table 3"/>
          <p:cNvGraphicFramePr>
            <a:graphicFrameLocks noGrp="1"/>
          </p:cNvGraphicFramePr>
          <p:nvPr/>
        </p:nvGraphicFramePr>
        <p:xfrm>
          <a:off x="745490" y="2482215"/>
          <a:ext cx="4900295" cy="2825750"/>
        </p:xfrm>
        <a:graphic>
          <a:graphicData uri="http://schemas.openxmlformats.org/drawingml/2006/table">
            <a:tbl>
              <a:tblPr firstRow="1" bandRow="1">
                <a:tableStyleId>{2D5ABB26-0587-4C30-8999-92F81FD0307C}</a:tableStyleId>
              </a:tblPr>
              <a:tblGrid>
                <a:gridCol w="2125980"/>
                <a:gridCol w="2774315"/>
              </a:tblGrid>
              <a:tr h="558800">
                <a:tc>
                  <a:txBody>
                    <a:bodyPr/>
                    <a:lstStyle/>
                    <a:p>
                      <a:pPr algn="l"/>
                      <a:r>
                        <a:rPr lang="en-GB" sz="2400" b="1" dirty="0">
                          <a:solidFill>
                            <a:schemeClr val="tx1"/>
                          </a:solidFill>
                          <a:latin typeface="Times New Roman" panose="02020603050405020304" pitchFamily="18" charset="0"/>
                          <a:cs typeface="Times New Roman" panose="02020603050405020304" pitchFamily="18" charset="0"/>
                        </a:rPr>
                        <a:t>Roll Number</a:t>
                      </a:r>
                      <a:endParaRPr lang="en-GB"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2400" b="1" dirty="0">
                          <a:solidFill>
                            <a:schemeClr val="tx1"/>
                          </a:solidFill>
                          <a:latin typeface="Times New Roman" panose="02020603050405020304" pitchFamily="18" charset="0"/>
                          <a:cs typeface="Times New Roman" panose="02020603050405020304" pitchFamily="18" charset="0"/>
                        </a:rPr>
                        <a:t>Student Name</a:t>
                      </a:r>
                      <a:endParaRPr lang="en-GB"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53390">
                <a:tc>
                  <a:txBody>
                    <a:bodyPr/>
                    <a:lstStyle/>
                    <a:p>
                      <a:pPr algn="just"/>
                      <a:r>
                        <a:rPr lang="en-GB" b="1" dirty="0">
                          <a:solidFill>
                            <a:schemeClr val="tx1"/>
                          </a:solidFill>
                          <a:latin typeface="Times New Roman" panose="02020603050405020304" pitchFamily="18" charset="0"/>
                          <a:cs typeface="Times New Roman" panose="02020603050405020304" pitchFamily="18" charset="0"/>
                        </a:rPr>
                        <a:t>20201CAI0001</a:t>
                      </a:r>
                      <a:endParaRPr lang="en-GB"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GB" b="1" dirty="0"/>
                        <a:t>G Siva Sai </a:t>
                      </a:r>
                      <a:r>
                        <a:rPr lang="en-GB" b="1" dirty="0" err="1"/>
                        <a:t>Sathwik</a:t>
                      </a:r>
                      <a:endParaRPr lang="en-GB"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53390">
                <a:tc>
                  <a:txBody>
                    <a:bodyPr/>
                    <a:lstStyle/>
                    <a:p>
                      <a:pPr algn="just"/>
                      <a:r>
                        <a:rPr lang="en-GB" b="1" dirty="0">
                          <a:solidFill>
                            <a:schemeClr val="tx1"/>
                          </a:solidFill>
                          <a:latin typeface="Times New Roman" panose="02020603050405020304" pitchFamily="18" charset="0"/>
                          <a:cs typeface="Times New Roman" panose="02020603050405020304" pitchFamily="18" charset="0"/>
                        </a:rPr>
                        <a:t>20201CAI0002</a:t>
                      </a:r>
                      <a:endParaRPr lang="en-GB"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just">
                        <a:buNone/>
                      </a:pPr>
                      <a:r>
                        <a:rPr lang="en-GB" sz="1800" b="1" i="0" u="none" strike="noStrike" noProof="0" dirty="0">
                          <a:latin typeface="Calibri" panose="020F0502020204030204"/>
                        </a:rPr>
                        <a:t>B Roshan Babu</a:t>
                      </a:r>
                      <a:endParaRPr lang="en-US"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53390">
                <a:tc>
                  <a:txBody>
                    <a:bodyPr/>
                    <a:lstStyle/>
                    <a:p>
                      <a:pPr algn="just"/>
                      <a:r>
                        <a:rPr lang="en-GB" b="1" dirty="0">
                          <a:solidFill>
                            <a:schemeClr val="tx1"/>
                          </a:solidFill>
                          <a:latin typeface="Times New Roman" panose="02020603050405020304" pitchFamily="18" charset="0"/>
                          <a:cs typeface="Times New Roman" panose="02020603050405020304" pitchFamily="18" charset="0"/>
                        </a:rPr>
                        <a:t>20201CAI0049</a:t>
                      </a:r>
                      <a:endParaRPr lang="en-GB"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just">
                        <a:buNone/>
                      </a:pPr>
                      <a:r>
                        <a:rPr lang="en-GB" sz="1800" b="1" i="0" u="none" strike="noStrike" noProof="0" dirty="0">
                          <a:latin typeface="Calibri" panose="020F0502020204030204"/>
                        </a:rPr>
                        <a:t>M </a:t>
                      </a:r>
                      <a:r>
                        <a:rPr lang="en-GB" sz="1800" b="1" i="0" u="none" strike="noStrike" noProof="0" dirty="0" err="1">
                          <a:latin typeface="Calibri" panose="020F0502020204030204"/>
                        </a:rPr>
                        <a:t>Yaswanth</a:t>
                      </a:r>
                      <a:endParaRPr lang="en-GB" sz="1800" b="1" i="0" u="none" strike="noStrike" noProof="0" dirty="0">
                        <a:latin typeface="Calibri" panose="020F0502020204030204"/>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53390">
                <a:tc>
                  <a:txBody>
                    <a:bodyPr/>
                    <a:lstStyle/>
                    <a:p>
                      <a:pPr algn="just"/>
                      <a:r>
                        <a:rPr lang="en-GB" b="1" dirty="0">
                          <a:solidFill>
                            <a:schemeClr val="tx1"/>
                          </a:solidFill>
                          <a:latin typeface="Times New Roman" panose="02020603050405020304" pitchFamily="18" charset="0"/>
                          <a:cs typeface="Times New Roman" panose="02020603050405020304" pitchFamily="18" charset="0"/>
                        </a:rPr>
                        <a:t>20201CAI0051</a:t>
                      </a:r>
                      <a:endParaRPr lang="en-GB"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just">
                        <a:buNone/>
                      </a:pPr>
                      <a:r>
                        <a:rPr lang="en-GB" sz="1800" b="1" i="0" u="none" strike="noStrike" noProof="0" dirty="0">
                          <a:latin typeface="Calibri" panose="020F0502020204030204"/>
                        </a:rPr>
                        <a:t>R Bhargav</a:t>
                      </a:r>
                      <a:endParaRPr lang="en-GB" sz="1800" b="1" i="0" u="none" strike="noStrike" noProof="0" dirty="0">
                        <a:latin typeface="Calibri" panose="020F0502020204030204"/>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53390">
                <a:tc>
                  <a:txBody>
                    <a:bodyPr/>
                    <a:lstStyle/>
                    <a:p>
                      <a:pPr algn="just"/>
                      <a:endParaRPr lang="en-GB"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GB"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Subtitle 2"/>
          <p:cNvSpPr txBox="1"/>
          <p:nvPr/>
        </p:nvSpPr>
        <p:spPr>
          <a:xfrm>
            <a:off x="6454775" y="2482215"/>
            <a:ext cx="5737860" cy="27514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a:solidFill>
                  <a:schemeClr val="tx1"/>
                </a:solidFill>
                <a:latin typeface="Times New Roman" panose="02020603050405020304" pitchFamily="18" charset="0"/>
                <a:cs typeface="Times New Roman" panose="02020603050405020304" pitchFamily="18" charset="0"/>
              </a:rPr>
              <a:t>Under the Supervision of,</a:t>
            </a:r>
            <a:endParaRPr lang="en-GB" dirty="0">
              <a:solidFill>
                <a:schemeClr val="tx1"/>
              </a:solidFill>
              <a:latin typeface="Times New Roman" panose="02020603050405020304" pitchFamily="18" charset="0"/>
              <a:cs typeface="Times New Roman" panose="02020603050405020304" pitchFamily="18" charset="0"/>
            </a:endParaRPr>
          </a:p>
          <a:p>
            <a:endParaRPr lang="en-GB" dirty="0">
              <a:solidFill>
                <a:schemeClr val="tx1"/>
              </a:solidFill>
              <a:latin typeface="Times New Roman" panose="02020603050405020304" pitchFamily="18" charset="0"/>
              <a:cs typeface="Times New Roman" panose="02020603050405020304" pitchFamily="18" charset="0"/>
            </a:endParaRPr>
          </a:p>
          <a:p>
            <a:pPr algn="l"/>
            <a:r>
              <a:rPr lang="en-GB" sz="1800" b="0" dirty="0">
                <a:solidFill>
                  <a:schemeClr val="tx1"/>
                </a:solidFill>
                <a:latin typeface="Verdana" panose="020B0604030504040204"/>
                <a:ea typeface="Verdana" panose="020B0604030504040204"/>
              </a:rPr>
              <a:t>Mr. </a:t>
            </a:r>
            <a:r>
              <a:rPr lang="en-IN" sz="1800" b="1" dirty="0" err="1">
                <a:effectLst/>
                <a:latin typeface="TimesNewRomanPS"/>
              </a:rPr>
              <a:t>Mrutyunjaya</a:t>
            </a:r>
            <a:r>
              <a:rPr lang="en-IN" sz="1800" b="1" dirty="0">
                <a:effectLst/>
                <a:latin typeface="TimesNewRomanPS"/>
              </a:rPr>
              <a:t> M S </a:t>
            </a:r>
            <a:endParaRPr lang="en-GB" sz="1800" dirty="0">
              <a:solidFill>
                <a:schemeClr val="tx1"/>
              </a:solidFill>
              <a:latin typeface="Verdana" panose="020B0604030504040204"/>
              <a:ea typeface="Verdana" panose="020B0604030504040204"/>
            </a:endParaRPr>
          </a:p>
          <a:p>
            <a:pPr algn="just"/>
            <a:r>
              <a:rPr lang="en-GB" sz="1700" dirty="0">
                <a:solidFill>
                  <a:schemeClr val="tx1"/>
                </a:solidFill>
                <a:latin typeface="Times New Roman" panose="02020603050405020304" pitchFamily="18" charset="0"/>
                <a:cs typeface="Times New Roman" panose="02020603050405020304" pitchFamily="18" charset="0"/>
              </a:rPr>
              <a:t>Associate Professor</a:t>
            </a:r>
            <a:endParaRPr lang="en-GB" sz="1700" dirty="0">
              <a:solidFill>
                <a:schemeClr val="tx1"/>
              </a:solidFill>
              <a:latin typeface="Times New Roman" panose="02020603050405020304" pitchFamily="18" charset="0"/>
              <a:cs typeface="Times New Roman" panose="02020603050405020304" pitchFamily="18" charset="0"/>
            </a:endParaRPr>
          </a:p>
          <a:p>
            <a:pPr algn="just"/>
            <a:r>
              <a:rPr lang="en-GB" sz="1700" dirty="0">
                <a:solidFill>
                  <a:schemeClr val="tx1"/>
                </a:solidFill>
                <a:latin typeface="Times New Roman" panose="02020603050405020304" pitchFamily="18" charset="0"/>
                <a:cs typeface="Times New Roman" panose="02020603050405020304" pitchFamily="18" charset="0"/>
              </a:rPr>
              <a:t>School of Computer Science Engineering</a:t>
            </a:r>
            <a:endParaRPr lang="en-GB" sz="1700" dirty="0">
              <a:solidFill>
                <a:schemeClr val="tx1"/>
              </a:solidFill>
              <a:latin typeface="Times New Roman" panose="02020603050405020304" pitchFamily="18" charset="0"/>
              <a:cs typeface="Times New Roman" panose="02020603050405020304" pitchFamily="18" charset="0"/>
            </a:endParaRPr>
          </a:p>
          <a:p>
            <a:pPr algn="just"/>
            <a:r>
              <a:rPr lang="en-GB" sz="1700" dirty="0">
                <a:solidFill>
                  <a:schemeClr val="tx1"/>
                </a:solidFill>
                <a:latin typeface="Times New Roman" panose="02020603050405020304" pitchFamily="18" charset="0"/>
                <a:cs typeface="Times New Roman" panose="02020603050405020304" pitchFamily="18" charset="0"/>
              </a:rPr>
              <a:t>Presidency University</a:t>
            </a:r>
            <a:endParaRPr lang="en-GB" sz="1700" dirty="0">
              <a:solidFill>
                <a:schemeClr val="tx1"/>
              </a:solidFill>
              <a:latin typeface="Times New Roman" panose="02020603050405020304" pitchFamily="18" charset="0"/>
              <a:cs typeface="Times New Roman" panose="02020603050405020304" pitchFamily="18" charset="0"/>
            </a:endParaRPr>
          </a:p>
          <a:p>
            <a:pPr algn="l"/>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50" y="-83339"/>
            <a:ext cx="10515600" cy="1325563"/>
          </a:xfrm>
        </p:spPr>
        <p:txBody>
          <a:bodyPr/>
          <a:lstStyle/>
          <a:p>
            <a:r>
              <a:rPr lang="en-US" sz="3200" b="1" dirty="0">
                <a:effectLst/>
                <a:latin typeface="Times New Roman" panose="02020603050405020304" pitchFamily="18" charset="0"/>
                <a:ea typeface="Times New Roman" panose="02020603050405020304" pitchFamily="18" charset="0"/>
              </a:rPr>
              <a:t>OBJECTIVES</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91210" y="1077478"/>
            <a:ext cx="10823797" cy="5902056"/>
          </a:xfrm>
        </p:spPr>
        <p:txBody>
          <a:bodyPr>
            <a:noAutofit/>
          </a:bodyPr>
          <a:lstStyle/>
          <a:p>
            <a:pPr marL="0" indent="0" algn="just">
              <a:lnSpc>
                <a:spcPct val="150000"/>
              </a:lnSpc>
              <a:buNone/>
            </a:pPr>
            <a:r>
              <a:rPr lang="en-IN" sz="1400" dirty="0">
                <a:effectLst/>
                <a:latin typeface="Times New Roman" panose="02020603050405020304" pitchFamily="18" charset="0"/>
                <a:ea typeface="Times New Roman" panose="02020603050405020304" pitchFamily="18" charset="0"/>
              </a:rPr>
              <a:t>1) Data Integration and Analysis:</a:t>
            </a:r>
            <a:endParaRPr lang="en-IN" sz="1400" dirty="0">
              <a:effectLst/>
              <a:latin typeface="Times New Roman" panose="02020603050405020304" pitchFamily="18" charset="0"/>
              <a:ea typeface="Times New Roman" panose="02020603050405020304" pitchFamily="18" charset="0"/>
            </a:endParaRPr>
          </a:p>
          <a:p>
            <a:pPr marL="914400" lvl="2" indent="0" algn="just">
              <a:lnSpc>
                <a:spcPct val="150000"/>
              </a:lnSpc>
              <a:buNone/>
            </a:pPr>
            <a:r>
              <a:rPr lang="en-IN" sz="1400" dirty="0">
                <a:effectLst/>
                <a:latin typeface="Times New Roman" panose="02020603050405020304" pitchFamily="18" charset="0"/>
                <a:ea typeface="Times New Roman" panose="02020603050405020304" pitchFamily="18" charset="0"/>
              </a:rPr>
              <a:t>a. Comprehensive Data  Compilation: Aggregate data from meteorological agencies, agricultural research organizations, market reports, and soil health evaluations.</a:t>
            </a:r>
            <a:endParaRPr lang="en-IN" sz="1400" dirty="0">
              <a:effectLst/>
              <a:latin typeface="Times New Roman" panose="02020603050405020304" pitchFamily="18" charset="0"/>
              <a:ea typeface="Times New Roman" panose="02020603050405020304" pitchFamily="18" charset="0"/>
            </a:endParaRPr>
          </a:p>
          <a:p>
            <a:pPr marL="914400" lvl="2" indent="0" algn="just">
              <a:lnSpc>
                <a:spcPct val="150000"/>
              </a:lnSpc>
              <a:buNone/>
            </a:pPr>
            <a:r>
              <a:rPr lang="en-IN" sz="1400" dirty="0">
                <a:effectLst/>
                <a:latin typeface="Times New Roman" panose="02020603050405020304" pitchFamily="18" charset="0"/>
                <a:ea typeface="Times New Roman" panose="02020603050405020304" pitchFamily="18" charset="0"/>
              </a:rPr>
              <a:t>b. Integrated Repository: Combine disparate datasets to establish a comprehensive repository conducive to in-depth study.</a:t>
            </a:r>
            <a:endParaRPr lang="en-IN" sz="1400" dirty="0">
              <a:effectLst/>
              <a:latin typeface="Times New Roman" panose="02020603050405020304" pitchFamily="18" charset="0"/>
              <a:ea typeface="Times New Roman" panose="02020603050405020304" pitchFamily="18" charset="0"/>
            </a:endParaRPr>
          </a:p>
          <a:p>
            <a:pPr marL="914400" lvl="2" indent="0" algn="just">
              <a:lnSpc>
                <a:spcPct val="150000"/>
              </a:lnSpc>
              <a:buNone/>
            </a:pPr>
            <a:r>
              <a:rPr lang="en-IN" sz="1400" dirty="0">
                <a:effectLst/>
                <a:latin typeface="Times New Roman" panose="02020603050405020304" pitchFamily="18" charset="0"/>
                <a:ea typeface="Times New Roman" panose="02020603050405020304" pitchFamily="18" charset="0"/>
              </a:rPr>
              <a:t>c. AI Algorithm  Implementation: Develop and deploy algorithms capable of effectively understanding data, enabling the generation of personalized suggestions.</a:t>
            </a:r>
            <a:endParaRPr lang="en-IN" sz="14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IN" sz="1400" dirty="0">
                <a:effectLst/>
                <a:latin typeface="Times New Roman" panose="02020603050405020304" pitchFamily="18" charset="0"/>
                <a:ea typeface="Times New Roman" panose="02020603050405020304" pitchFamily="18" charset="0"/>
              </a:rPr>
              <a:t>2) Application  Development:</a:t>
            </a:r>
            <a:endParaRPr lang="en-IN" sz="1400" dirty="0">
              <a:effectLst/>
              <a:latin typeface="Times New Roman" panose="02020603050405020304" pitchFamily="18" charset="0"/>
              <a:ea typeface="Times New Roman" panose="02020603050405020304" pitchFamily="18" charset="0"/>
            </a:endParaRPr>
          </a:p>
          <a:p>
            <a:pPr marL="914400" lvl="2" indent="0" algn="just">
              <a:lnSpc>
                <a:spcPct val="150000"/>
              </a:lnSpc>
              <a:buNone/>
            </a:pPr>
            <a:r>
              <a:rPr lang="en-IN" sz="1400" dirty="0">
                <a:effectLst/>
                <a:latin typeface="Times New Roman" panose="02020603050405020304" pitchFamily="18" charset="0"/>
                <a:ea typeface="Times New Roman" panose="02020603050405020304" pitchFamily="18" charset="0"/>
              </a:rPr>
              <a:t>a. User-Friendly Interface: Design and create an intuitive interface accessible through both mobile and web platforms.</a:t>
            </a:r>
            <a:endParaRPr lang="en-IN" sz="1400" dirty="0">
              <a:effectLst/>
              <a:latin typeface="Times New Roman" panose="02020603050405020304" pitchFamily="18" charset="0"/>
              <a:ea typeface="Times New Roman" panose="02020603050405020304" pitchFamily="18" charset="0"/>
            </a:endParaRPr>
          </a:p>
          <a:p>
            <a:pPr marL="914400" lvl="2" indent="0" algn="just">
              <a:lnSpc>
                <a:spcPct val="150000"/>
              </a:lnSpc>
              <a:buNone/>
            </a:pPr>
            <a:r>
              <a:rPr lang="en-IN" sz="1400" dirty="0">
                <a:effectLst/>
                <a:latin typeface="Times New Roman" panose="02020603050405020304" pitchFamily="18" charset="0"/>
                <a:ea typeface="Times New Roman" panose="02020603050405020304" pitchFamily="18" charset="0"/>
              </a:rPr>
              <a:t>b. Enhanced Accessibility: Ensure optimal usability for agricultural practitioners, facilitating effortless navigation and interpretation of insights and recommendations.</a:t>
            </a:r>
            <a:endParaRPr lang="en-IN" sz="14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IN" sz="1400" dirty="0">
                <a:effectLst/>
                <a:latin typeface="Times New Roman" panose="02020603050405020304" pitchFamily="18" charset="0"/>
                <a:ea typeface="Times New Roman" panose="02020603050405020304" pitchFamily="18" charset="0"/>
              </a:rPr>
              <a:t>3) Personalized Recommendations: a. Individualized  Guidance: </a:t>
            </a:r>
            <a:endParaRPr lang="en-IN" sz="1400" dirty="0">
              <a:effectLst/>
              <a:latin typeface="Times New Roman" panose="02020603050405020304" pitchFamily="18" charset="0"/>
              <a:ea typeface="Times New Roman" panose="02020603050405020304" pitchFamily="18" charset="0"/>
            </a:endParaRPr>
          </a:p>
          <a:p>
            <a:pPr marL="914400" lvl="2" indent="0" algn="just">
              <a:lnSpc>
                <a:spcPct val="150000"/>
              </a:lnSpc>
              <a:buNone/>
            </a:pPr>
            <a:r>
              <a:rPr lang="en-US" altLang="en-IN" sz="1400" dirty="0">
                <a:effectLst/>
                <a:latin typeface="Times New Roman" panose="02020603050405020304" pitchFamily="18" charset="0"/>
                <a:ea typeface="Times New Roman" panose="02020603050405020304" pitchFamily="18" charset="0"/>
              </a:rPr>
              <a:t>a. </a:t>
            </a:r>
            <a:r>
              <a:rPr lang="en-IN" sz="1400" dirty="0">
                <a:effectLst/>
                <a:latin typeface="Times New Roman" panose="02020603050405020304" pitchFamily="18" charset="0"/>
                <a:ea typeface="Times New Roman" panose="02020603050405020304" pitchFamily="18" charset="0"/>
              </a:rPr>
              <a:t>Provide farmers with personalized suggestions, considering their specific geographic location, historical crop data, current market trends, and up-to-date information.</a:t>
            </a:r>
            <a:endParaRPr lang="en-IN" sz="1400" dirty="0">
              <a:effectLst/>
              <a:latin typeface="Times New Roman" panose="02020603050405020304" pitchFamily="18" charset="0"/>
              <a:ea typeface="Times New Roman" panose="02020603050405020304" pitchFamily="18" charset="0"/>
            </a:endParaRPr>
          </a:p>
        </p:txBody>
      </p:sp>
      <p:cxnSp>
        <p:nvCxnSpPr>
          <p:cNvPr id="4" name="Straight Connector 3"/>
          <p:cNvCxnSpPr/>
          <p:nvPr/>
        </p:nvCxnSpPr>
        <p:spPr>
          <a:xfrm flipV="1">
            <a:off x="184785" y="829310"/>
            <a:ext cx="11800840" cy="10160"/>
          </a:xfrm>
          <a:prstGeom prst="line">
            <a:avLst/>
          </a:prstGeom>
          <a:ln w="88900" cmpd="dbl">
            <a:solidFill>
              <a:schemeClr val="tx1"/>
            </a:solidFill>
            <a:prstDash val="solid"/>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810" y="66675"/>
            <a:ext cx="10515600" cy="1325563"/>
          </a:xfrm>
        </p:spPr>
        <p:txBody>
          <a:bodyPr>
            <a:normAutofit/>
          </a:bodyPr>
          <a:lstStyle/>
          <a:p>
            <a:r>
              <a:rPr lang="en-US" sz="3200" b="1" dirty="0">
                <a:effectLst/>
                <a:latin typeface="Times New Roman" panose="02020603050405020304" pitchFamily="18" charset="0"/>
                <a:ea typeface="Times New Roman" panose="02020603050405020304" pitchFamily="18" charset="0"/>
              </a:rPr>
              <a:t>SYSTEM DESIGN &amp; IMPLEMENTATION</a:t>
            </a:r>
            <a:endParaRPr lang="en-US" sz="3200" dirty="0"/>
          </a:p>
        </p:txBody>
      </p:sp>
      <p:sp>
        <p:nvSpPr>
          <p:cNvPr id="3" name="TextBox 2"/>
          <p:cNvSpPr txBox="1"/>
          <p:nvPr/>
        </p:nvSpPr>
        <p:spPr>
          <a:xfrm>
            <a:off x="184785" y="984250"/>
            <a:ext cx="4446905" cy="344170"/>
          </a:xfrm>
          <a:prstGeom prst="rect">
            <a:avLst/>
          </a:prstGeom>
          <a:noFill/>
        </p:spPr>
        <p:txBody>
          <a:bodyPr wrap="square" rtlCol="0">
            <a:noAutofit/>
          </a:bodyPr>
          <a:lstStyle/>
          <a:p>
            <a:pPr rtl="0"/>
            <a:r>
              <a:rPr lang="en-IN" sz="2400" b="1" dirty="0">
                <a:latin typeface="Times New Roman" panose="02020603050405020304" pitchFamily="18" charset="0"/>
                <a:cs typeface="Times New Roman" panose="02020603050405020304" pitchFamily="18" charset="0"/>
              </a:rPr>
              <a:t>Tools and Technologies Used:</a:t>
            </a:r>
            <a:endParaRPr lang="en-IN" sz="2400" b="1" dirty="0">
              <a:latin typeface="Times New Roman" panose="02020603050405020304" pitchFamily="18" charset="0"/>
              <a:cs typeface="Times New Roman" panose="02020603050405020304" pitchFamily="18" charset="0"/>
            </a:endParaRPr>
          </a:p>
          <a:p>
            <a:pPr rtl="0"/>
            <a:endParaRPr lang="en-IN" sz="2400" b="1" dirty="0"/>
          </a:p>
        </p:txBody>
      </p:sp>
      <p:cxnSp>
        <p:nvCxnSpPr>
          <p:cNvPr id="4" name="Straight Connector 3"/>
          <p:cNvCxnSpPr/>
          <p:nvPr/>
        </p:nvCxnSpPr>
        <p:spPr>
          <a:xfrm flipV="1">
            <a:off x="184785" y="984250"/>
            <a:ext cx="11800840" cy="10160"/>
          </a:xfrm>
          <a:prstGeom prst="line">
            <a:avLst/>
          </a:prstGeom>
          <a:ln w="88900" cmpd="dbl">
            <a:solidFill>
              <a:schemeClr val="tx1"/>
            </a:solidFill>
            <a:prstDash val="solid"/>
          </a:ln>
        </p:spPr>
        <p:style>
          <a:lnRef idx="2">
            <a:schemeClr val="accent1"/>
          </a:lnRef>
          <a:fillRef idx="0">
            <a:srgbClr val="FFFFFF"/>
          </a:fillRef>
          <a:effectRef idx="0">
            <a:srgbClr val="FFFFFF"/>
          </a:effectRef>
          <a:fontRef idx="minor">
            <a:schemeClr val="tx1"/>
          </a:fontRef>
        </p:style>
      </p:cxnSp>
      <p:sp>
        <p:nvSpPr>
          <p:cNvPr id="5" name="Text Box 4"/>
          <p:cNvSpPr txBox="1"/>
          <p:nvPr/>
        </p:nvSpPr>
        <p:spPr>
          <a:xfrm rot="10800000" flipH="1" flipV="1">
            <a:off x="184785" y="1328420"/>
            <a:ext cx="10741025" cy="4657725"/>
          </a:xfrm>
          <a:prstGeom prst="rect">
            <a:avLst/>
          </a:prstGeom>
          <a:noFill/>
        </p:spPr>
        <p:txBody>
          <a:bodyPr wrap="square" rtlCol="0">
            <a:noAutofit/>
          </a:bodyPr>
          <a:p>
            <a:pPr rtl="0"/>
            <a:r>
              <a:rPr lang="en-IN" sz="1600" dirty="0">
                <a:latin typeface="Times New Roman" panose="02020603050405020304" pitchFamily="18" charset="0"/>
                <a:cs typeface="Times New Roman" panose="02020603050405020304" pitchFamily="18" charset="0"/>
                <a:sym typeface="+mn-ea"/>
              </a:rPr>
              <a:t>The list of all the tools and technologies used while implementing the project “</a:t>
            </a:r>
            <a:r>
              <a:rPr lang="en-IN" sz="1600" dirty="0" err="1">
                <a:latin typeface="Times New Roman" panose="02020603050405020304" pitchFamily="18" charset="0"/>
                <a:cs typeface="Times New Roman" panose="02020603050405020304" pitchFamily="18" charset="0"/>
                <a:sym typeface="+mn-ea"/>
              </a:rPr>
              <a:t>Agritence</a:t>
            </a:r>
            <a:r>
              <a:rPr lang="en-IN" sz="1600" dirty="0">
                <a:latin typeface="Times New Roman" panose="02020603050405020304" pitchFamily="18" charset="0"/>
                <a:cs typeface="Times New Roman" panose="02020603050405020304" pitchFamily="18" charset="0"/>
                <a:sym typeface="+mn-ea"/>
              </a:rPr>
              <a:t>” are listed below:</a:t>
            </a:r>
            <a:endParaRPr lang="en-IN" sz="1600" dirty="0">
              <a:latin typeface="Times New Roman" panose="02020603050405020304" pitchFamily="18" charset="0"/>
              <a:cs typeface="Times New Roman" panose="02020603050405020304" pitchFamily="18" charset="0"/>
            </a:endParaRPr>
          </a:p>
          <a:p>
            <a:pPr marL="342900" indent="-342900" rtl="0">
              <a:buAutoNum type="arabicPeriod"/>
            </a:pPr>
            <a:r>
              <a:rPr lang="en-IN" sz="1400" dirty="0" err="1">
                <a:latin typeface="Times New Roman" panose="02020603050405020304" pitchFamily="18" charset="0"/>
                <a:cs typeface="Times New Roman" panose="02020603050405020304" pitchFamily="18" charset="0"/>
                <a:sym typeface="+mn-ea"/>
              </a:rPr>
              <a:t>nump</a:t>
            </a:r>
            <a:r>
              <a:rPr lang="en-US" altLang="en-IN" sz="1400" dirty="0" err="1">
                <a:latin typeface="Times New Roman" panose="02020603050405020304" pitchFamily="18" charset="0"/>
                <a:cs typeface="Times New Roman" panose="02020603050405020304" pitchFamily="18" charset="0"/>
                <a:sym typeface="+mn-ea"/>
              </a:rPr>
              <a:t>y - </a:t>
            </a:r>
            <a:r>
              <a:rPr lang="en-IN" sz="1400" dirty="0">
                <a:latin typeface="Times New Roman" panose="02020603050405020304" pitchFamily="18" charset="0"/>
                <a:cs typeface="Times New Roman" panose="02020603050405020304" pitchFamily="18" charset="0"/>
                <a:sym typeface="+mn-ea"/>
              </a:rPr>
              <a:t>working with arrays.</a:t>
            </a:r>
            <a:endParaRPr lang="en-IN" sz="1400" dirty="0">
              <a:latin typeface="Times New Roman" panose="02020603050405020304" pitchFamily="18" charset="0"/>
              <a:cs typeface="Times New Roman" panose="02020603050405020304" pitchFamily="18" charset="0"/>
              <a:sym typeface="+mn-ea"/>
            </a:endParaRPr>
          </a:p>
          <a:p>
            <a:pPr marL="342900" indent="-342900" rtl="0">
              <a:buAutoNum type="arabicPeriod"/>
            </a:pPr>
            <a:endParaRPr lang="en-IN" sz="1400" dirty="0">
              <a:latin typeface="Times New Roman" panose="02020603050405020304" pitchFamily="18" charset="0"/>
              <a:cs typeface="Times New Roman" panose="02020603050405020304" pitchFamily="18" charset="0"/>
              <a:sym typeface="+mn-ea"/>
            </a:endParaRPr>
          </a:p>
          <a:p>
            <a:pPr marL="342900" indent="-342900" rtl="0">
              <a:buAutoNum type="arabicPeriod"/>
            </a:pPr>
            <a:r>
              <a:rPr lang="en-IN" sz="1400" dirty="0">
                <a:latin typeface="Times New Roman" panose="02020603050405020304" pitchFamily="18" charset="0"/>
                <a:cs typeface="Times New Roman" panose="02020603050405020304" pitchFamily="18" charset="0"/>
                <a:sym typeface="+mn-ea"/>
              </a:rPr>
              <a:t>panda</a:t>
            </a:r>
            <a:r>
              <a:rPr lang="en-US" altLang="en-IN" sz="1400" dirty="0">
                <a:latin typeface="Times New Roman" panose="02020603050405020304" pitchFamily="18" charset="0"/>
                <a:cs typeface="Times New Roman" panose="02020603050405020304" pitchFamily="18" charset="0"/>
                <a:sym typeface="+mn-ea"/>
              </a:rPr>
              <a:t>s - </a:t>
            </a:r>
            <a:r>
              <a:rPr lang="en-IN" sz="1400" dirty="0">
                <a:latin typeface="Times New Roman" panose="02020603050405020304" pitchFamily="18" charset="0"/>
                <a:cs typeface="Times New Roman" panose="02020603050405020304" pitchFamily="18" charset="0"/>
                <a:sym typeface="+mn-ea"/>
              </a:rPr>
              <a:t>working with CSV files.</a:t>
            </a:r>
            <a:endParaRPr lang="en-IN" sz="1400" dirty="0">
              <a:latin typeface="Times New Roman" panose="02020603050405020304" pitchFamily="18" charset="0"/>
              <a:cs typeface="Times New Roman" panose="02020603050405020304" pitchFamily="18" charset="0"/>
              <a:sym typeface="+mn-ea"/>
            </a:endParaRPr>
          </a:p>
          <a:p>
            <a:pPr marL="342900" indent="-342900" rtl="0">
              <a:buAutoNum type="arabicPeriod"/>
            </a:pPr>
            <a:endParaRPr lang="en-IN" sz="1400" dirty="0">
              <a:latin typeface="Times New Roman" panose="02020603050405020304" pitchFamily="18" charset="0"/>
              <a:cs typeface="Times New Roman" panose="02020603050405020304" pitchFamily="18" charset="0"/>
              <a:sym typeface="+mn-ea"/>
            </a:endParaRPr>
          </a:p>
          <a:p>
            <a:pPr marL="342900" indent="-342900" rtl="0">
              <a:buAutoNum type="arabicPeriod"/>
            </a:pPr>
            <a:r>
              <a:rPr lang="en-US" altLang="en-IN" sz="1400" dirty="0">
                <a:latin typeface="Times New Roman" panose="02020603050405020304" pitchFamily="18" charset="0"/>
                <a:cs typeface="Times New Roman" panose="02020603050405020304" pitchFamily="18" charset="0"/>
                <a:sym typeface="+mn-ea"/>
              </a:rPr>
              <a:t>f</a:t>
            </a:r>
            <a:r>
              <a:rPr lang="en-IN" sz="1400" dirty="0">
                <a:latin typeface="Times New Roman" panose="02020603050405020304" pitchFamily="18" charset="0"/>
                <a:cs typeface="Times New Roman" panose="02020603050405020304" pitchFamily="18" charset="0"/>
                <a:sym typeface="+mn-ea"/>
              </a:rPr>
              <a:t>lask</a:t>
            </a:r>
            <a:r>
              <a:rPr lang="en-US" altLang="en-IN" sz="1400" dirty="0">
                <a:latin typeface="Times New Roman" panose="02020603050405020304" pitchFamily="18" charset="0"/>
                <a:cs typeface="Times New Roman" panose="02020603050405020304" pitchFamily="18" charset="0"/>
                <a:sym typeface="+mn-ea"/>
              </a:rPr>
              <a:t>- </a:t>
            </a:r>
            <a:r>
              <a:rPr lang="en-IN" sz="1400" dirty="0">
                <a:latin typeface="Times New Roman" panose="02020603050405020304" pitchFamily="18" charset="0"/>
                <a:cs typeface="Times New Roman" panose="02020603050405020304" pitchFamily="18" charset="0"/>
                <a:sym typeface="+mn-ea"/>
              </a:rPr>
              <a:t>app routing</a:t>
            </a:r>
            <a:r>
              <a:rPr lang="en-US" altLang="en-IN" sz="1400" dirty="0">
                <a:latin typeface="Times New Roman" panose="02020603050405020304" pitchFamily="18" charset="0"/>
                <a:cs typeface="Times New Roman" panose="02020603050405020304" pitchFamily="18" charset="0"/>
                <a:sym typeface="+mn-ea"/>
              </a:rPr>
              <a:t> and </a:t>
            </a:r>
            <a:r>
              <a:rPr lang="en-IN" sz="1400" dirty="0">
                <a:latin typeface="Times New Roman" panose="02020603050405020304" pitchFamily="18" charset="0"/>
                <a:cs typeface="Times New Roman" panose="02020603050405020304" pitchFamily="18" charset="0"/>
                <a:sym typeface="+mn-ea"/>
              </a:rPr>
              <a:t>web application.</a:t>
            </a:r>
            <a:endParaRPr lang="en-IN" sz="1400" dirty="0">
              <a:latin typeface="Times New Roman" panose="02020603050405020304" pitchFamily="18" charset="0"/>
              <a:cs typeface="Times New Roman" panose="02020603050405020304" pitchFamily="18" charset="0"/>
              <a:sym typeface="+mn-ea"/>
            </a:endParaRPr>
          </a:p>
          <a:p>
            <a:pPr marL="342900" indent="-342900" rtl="0">
              <a:buAutoNum type="arabicPeriod"/>
            </a:pPr>
            <a:endParaRPr lang="en-IN" sz="1400" dirty="0">
              <a:latin typeface="Times New Roman" panose="02020603050405020304" pitchFamily="18" charset="0"/>
              <a:cs typeface="Times New Roman" panose="02020603050405020304" pitchFamily="18" charset="0"/>
              <a:sym typeface="+mn-ea"/>
            </a:endParaRPr>
          </a:p>
          <a:p>
            <a:pPr marL="342900" indent="-342900" rtl="0">
              <a:buAutoNum type="arabicPeriod"/>
            </a:pPr>
            <a:r>
              <a:rPr lang="en-IN" sz="1400" dirty="0">
                <a:latin typeface="Times New Roman" panose="02020603050405020304" pitchFamily="18" charset="0"/>
                <a:cs typeface="Times New Roman" panose="02020603050405020304" pitchFamily="18" charset="0"/>
                <a:sym typeface="+mn-ea"/>
              </a:rPr>
              <a:t>pickle</a:t>
            </a:r>
            <a:r>
              <a:rPr lang="en-US" altLang="en-IN" sz="1400" dirty="0">
                <a:latin typeface="Times New Roman" panose="02020603050405020304" pitchFamily="18" charset="0"/>
                <a:cs typeface="Times New Roman" panose="02020603050405020304" pitchFamily="18" charset="0"/>
                <a:sym typeface="+mn-ea"/>
              </a:rPr>
              <a:t>- </a:t>
            </a:r>
            <a:r>
              <a:rPr lang="en-IN" sz="1400" dirty="0">
                <a:latin typeface="Times New Roman" panose="02020603050405020304" pitchFamily="18" charset="0"/>
                <a:cs typeface="Times New Roman" panose="02020603050405020304" pitchFamily="18" charset="0"/>
                <a:sym typeface="+mn-ea"/>
              </a:rPr>
              <a:t>saving Machine Learning model</a:t>
            </a:r>
            <a:endParaRPr lang="en-IN" sz="1400" dirty="0">
              <a:latin typeface="Times New Roman" panose="02020603050405020304" pitchFamily="18" charset="0"/>
              <a:cs typeface="Times New Roman" panose="02020603050405020304" pitchFamily="18" charset="0"/>
              <a:sym typeface="+mn-ea"/>
            </a:endParaRPr>
          </a:p>
          <a:p>
            <a:pPr marL="342900" indent="-342900" rtl="0">
              <a:buAutoNum type="arabicPeriod"/>
            </a:pPr>
            <a:endParaRPr lang="en-IN" sz="1400" dirty="0">
              <a:latin typeface="Times New Roman" panose="02020603050405020304" pitchFamily="18" charset="0"/>
              <a:cs typeface="Times New Roman" panose="02020603050405020304" pitchFamily="18" charset="0"/>
              <a:sym typeface="+mn-ea"/>
            </a:endParaRPr>
          </a:p>
          <a:p>
            <a:pPr marL="342900" indent="-342900" rtl="0">
              <a:buAutoNum type="arabicPeriod"/>
            </a:pPr>
            <a:r>
              <a:rPr lang="en-IN" sz="1400" dirty="0" err="1">
                <a:latin typeface="Times New Roman" panose="02020603050405020304" pitchFamily="18" charset="0"/>
                <a:cs typeface="Times New Roman" panose="02020603050405020304" pitchFamily="18" charset="0"/>
                <a:sym typeface="+mn-ea"/>
              </a:rPr>
              <a:t>pymongo</a:t>
            </a:r>
            <a:r>
              <a:rPr lang="en-US" altLang="en-IN" sz="1400" dirty="0" err="1">
                <a:latin typeface="Times New Roman" panose="02020603050405020304" pitchFamily="18" charset="0"/>
                <a:cs typeface="Times New Roman" panose="02020603050405020304" pitchFamily="18" charset="0"/>
                <a:sym typeface="+mn-ea"/>
              </a:rPr>
              <a:t>- </a:t>
            </a:r>
            <a:r>
              <a:rPr lang="en-IN" sz="1400" dirty="0">
                <a:latin typeface="Times New Roman" panose="02020603050405020304" pitchFamily="18" charset="0"/>
                <a:cs typeface="Times New Roman" panose="02020603050405020304" pitchFamily="18" charset="0"/>
                <a:sym typeface="+mn-ea"/>
              </a:rPr>
              <a:t>databases for </a:t>
            </a:r>
            <a:r>
              <a:rPr lang="en-IN" sz="1400" dirty="0" err="1">
                <a:latin typeface="Times New Roman" panose="02020603050405020304" pitchFamily="18" charset="0"/>
                <a:cs typeface="Times New Roman" panose="02020603050405020304" pitchFamily="18" charset="0"/>
                <a:sym typeface="+mn-ea"/>
              </a:rPr>
              <a:t>Agritence</a:t>
            </a:r>
            <a:r>
              <a:rPr lang="en-IN" sz="1400" dirty="0">
                <a:latin typeface="Times New Roman" panose="02020603050405020304" pitchFamily="18" charset="0"/>
                <a:cs typeface="Times New Roman" panose="02020603050405020304" pitchFamily="18" charset="0"/>
                <a:sym typeface="+mn-ea"/>
              </a:rPr>
              <a:t> users</a:t>
            </a:r>
            <a:r>
              <a:rPr lang="en-US" altLang="en-IN" sz="1400" dirty="0">
                <a:latin typeface="Times New Roman" panose="02020603050405020304" pitchFamily="18" charset="0"/>
                <a:cs typeface="Times New Roman" panose="02020603050405020304" pitchFamily="18" charset="0"/>
                <a:sym typeface="+mn-ea"/>
              </a:rPr>
              <a:t> and</a:t>
            </a:r>
            <a:r>
              <a:rPr lang="en-IN" sz="1400" dirty="0">
                <a:latin typeface="Times New Roman" panose="02020603050405020304" pitchFamily="18" charset="0"/>
                <a:cs typeface="Times New Roman" panose="02020603050405020304" pitchFamily="18" charset="0"/>
                <a:sym typeface="+mn-ea"/>
              </a:rPr>
              <a:t> feedback</a:t>
            </a:r>
            <a:endParaRPr lang="en-IN" sz="1400" dirty="0">
              <a:latin typeface="Times New Roman" panose="02020603050405020304" pitchFamily="18" charset="0"/>
              <a:cs typeface="Times New Roman" panose="02020603050405020304" pitchFamily="18" charset="0"/>
              <a:sym typeface="+mn-ea"/>
            </a:endParaRPr>
          </a:p>
          <a:p>
            <a:pPr marL="342900" indent="-342900" rtl="0">
              <a:buAutoNum type="arabicPeriod"/>
            </a:pPr>
            <a:endParaRPr lang="en-IN" sz="1400" dirty="0">
              <a:latin typeface="Times New Roman" panose="02020603050405020304" pitchFamily="18" charset="0"/>
              <a:cs typeface="Times New Roman" panose="02020603050405020304" pitchFamily="18" charset="0"/>
              <a:sym typeface="+mn-ea"/>
            </a:endParaRPr>
          </a:p>
          <a:p>
            <a:pPr marL="342900" indent="-342900" rtl="0">
              <a:buAutoNum type="arabicPeriod"/>
            </a:pPr>
            <a:r>
              <a:rPr lang="en-IN" sz="1400" dirty="0">
                <a:latin typeface="Times New Roman" panose="02020603050405020304" pitchFamily="18" charset="0"/>
                <a:cs typeface="Times New Roman" panose="02020603050405020304" pitchFamily="18" charset="0"/>
                <a:sym typeface="+mn-ea"/>
              </a:rPr>
              <a:t>Neural networks like Keras, TensorFlow, CNN</a:t>
            </a:r>
            <a:r>
              <a:rPr lang="en-US" altLang="en-IN" sz="1400" dirty="0">
                <a:latin typeface="Times New Roman" panose="02020603050405020304" pitchFamily="18" charset="0"/>
                <a:cs typeface="Times New Roman" panose="02020603050405020304" pitchFamily="18" charset="0"/>
                <a:sym typeface="+mn-ea"/>
              </a:rPr>
              <a:t>  - </a:t>
            </a:r>
            <a:r>
              <a:rPr lang="en-IN" sz="1400" dirty="0">
                <a:latin typeface="Times New Roman" panose="02020603050405020304" pitchFamily="18" charset="0"/>
                <a:cs typeface="Times New Roman" panose="02020603050405020304" pitchFamily="18" charset="0"/>
                <a:sym typeface="+mn-ea"/>
              </a:rPr>
              <a:t>It is used for the classification and training of deep learning models.</a:t>
            </a:r>
            <a:endParaRPr lang="en-IN" sz="1400" dirty="0">
              <a:latin typeface="Times New Roman" panose="02020603050405020304" pitchFamily="18" charset="0"/>
              <a:cs typeface="Times New Roman" panose="02020603050405020304" pitchFamily="18" charset="0"/>
              <a:sym typeface="+mn-ea"/>
            </a:endParaRPr>
          </a:p>
          <a:p>
            <a:pPr marL="342900" indent="-342900" rtl="0">
              <a:buAutoNum type="arabicPeriod"/>
            </a:pPr>
            <a:endParaRPr lang="en-IN" sz="1400" dirty="0">
              <a:latin typeface="Times New Roman" panose="02020603050405020304" pitchFamily="18" charset="0"/>
              <a:cs typeface="Times New Roman" panose="02020603050405020304" pitchFamily="18" charset="0"/>
              <a:sym typeface="+mn-ea"/>
            </a:endParaRPr>
          </a:p>
          <a:p>
            <a:pPr marL="342900" indent="-342900" rtl="0">
              <a:buAutoNum type="arabicPeriod"/>
            </a:pPr>
            <a:r>
              <a:rPr lang="en-IN" sz="1400" dirty="0">
                <a:latin typeface="Times New Roman" panose="02020603050405020304" pitchFamily="18" charset="0"/>
                <a:cs typeface="Times New Roman" panose="02020603050405020304" pitchFamily="18" charset="0"/>
              </a:rPr>
              <a:t>PyCharm</a:t>
            </a:r>
            <a:r>
              <a:rPr lang="en-US" altLang="en-IN" sz="1400" dirty="0">
                <a:latin typeface="Times New Roman" panose="02020603050405020304" pitchFamily="18" charset="0"/>
                <a:cs typeface="Times New Roman" panose="02020603050405020304" pitchFamily="18" charset="0"/>
              </a:rPr>
              <a:t>  - Python offlie coding </a:t>
            </a:r>
            <a:endParaRPr lang="en-US" altLang="en-IN" sz="1400" dirty="0">
              <a:latin typeface="Times New Roman" panose="02020603050405020304" pitchFamily="18" charset="0"/>
              <a:cs typeface="Times New Roman" panose="02020603050405020304" pitchFamily="18" charset="0"/>
            </a:endParaRPr>
          </a:p>
          <a:p>
            <a:pPr marL="342900" indent="-342900" rtl="0">
              <a:buAutoNum type="arabicPeriod"/>
            </a:pPr>
            <a:endParaRPr lang="en-IN" sz="1400" dirty="0">
              <a:latin typeface="Times New Roman" panose="02020603050405020304" pitchFamily="18" charset="0"/>
              <a:cs typeface="Times New Roman" panose="02020603050405020304" pitchFamily="18" charset="0"/>
            </a:endParaRPr>
          </a:p>
          <a:p>
            <a:pPr marL="342900" indent="-342900" rtl="0">
              <a:buAutoNum type="arabicPeriod"/>
            </a:pPr>
            <a:r>
              <a:rPr lang="en-US" sz="1400">
                <a:latin typeface="Times New Roman" panose="02020603050405020304" pitchFamily="18" charset="0"/>
                <a:cs typeface="Times New Roman" panose="02020603050405020304" pitchFamily="18" charset="0"/>
              </a:rPr>
              <a:t>OS - windows, linux </a:t>
            </a:r>
            <a:endParaRPr lang="en-US" sz="1400">
              <a:latin typeface="Times New Roman" panose="02020603050405020304" pitchFamily="18" charset="0"/>
              <a:cs typeface="Times New Roman" panose="02020603050405020304" pitchFamily="18" charset="0"/>
            </a:endParaRPr>
          </a:p>
          <a:p>
            <a:pPr marL="342900" indent="-342900" rtl="0">
              <a:buAutoNum type="arabicPeriod"/>
            </a:pPr>
            <a:endParaRPr lang="en-US" sz="1400">
              <a:latin typeface="Times New Roman" panose="02020603050405020304" pitchFamily="18" charset="0"/>
              <a:cs typeface="Times New Roman" panose="02020603050405020304" pitchFamily="18" charset="0"/>
            </a:endParaRPr>
          </a:p>
          <a:p>
            <a:pPr marL="342900" indent="-342900" rtl="0">
              <a:buAutoNum type="arabicPeriod"/>
            </a:pPr>
            <a:r>
              <a:rPr lang="en-US" sz="1400">
                <a:latin typeface="Times New Roman" panose="02020603050405020304" pitchFamily="18" charset="0"/>
                <a:cs typeface="Times New Roman" panose="02020603050405020304" pitchFamily="18" charset="0"/>
              </a:rPr>
              <a:t>Matplotlib.pyplot - plotting graphs for training and testing accuracy and losses </a:t>
            </a:r>
            <a:endParaRPr lang="en-US" sz="1400">
              <a:latin typeface="Times New Roman" panose="02020603050405020304" pitchFamily="18" charset="0"/>
              <a:cs typeface="Times New Roman" panose="02020603050405020304" pitchFamily="18" charset="0"/>
            </a:endParaRPr>
          </a:p>
          <a:p>
            <a:pPr marL="342900" indent="-342900" rtl="0">
              <a:buAutoNum type="arabicPeriod"/>
            </a:pPr>
            <a:endParaRPr lang="en-US" sz="1400">
              <a:latin typeface="Times New Roman" panose="02020603050405020304" pitchFamily="18" charset="0"/>
              <a:cs typeface="Times New Roman" panose="02020603050405020304" pitchFamily="18" charset="0"/>
            </a:endParaRPr>
          </a:p>
          <a:p>
            <a:pPr marL="342900" indent="-342900" rtl="0">
              <a:buAutoNum type="arabicPeriod"/>
            </a:pPr>
            <a:r>
              <a:rPr lang="en-US" sz="1400">
                <a:latin typeface="Times New Roman" panose="02020603050405020304" pitchFamily="18" charset="0"/>
                <a:cs typeface="Times New Roman" panose="02020603050405020304" pitchFamily="18" charset="0"/>
              </a:rPr>
              <a:t>h5 - The storage unit of a Deep Learning mode</a:t>
            </a:r>
            <a:endParaRPr lang="en-US" sz="1400">
              <a:latin typeface="Times New Roman" panose="02020603050405020304" pitchFamily="18" charset="0"/>
              <a:cs typeface="Times New Roman" panose="02020603050405020304" pitchFamily="18" charset="0"/>
            </a:endParaRPr>
          </a:p>
          <a:p>
            <a:pPr indent="0" rtl="0">
              <a:buNone/>
            </a:pPr>
            <a:endParaRPr 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50" y="-239549"/>
            <a:ext cx="10515600" cy="1325563"/>
          </a:xfrm>
        </p:spPr>
        <p:txBody>
          <a:bodyPr>
            <a:normAutofit/>
          </a:bodyPr>
          <a:lstStyle/>
          <a:p>
            <a:pPr>
              <a:lnSpc>
                <a:spcPct val="150000"/>
              </a:lnSpc>
            </a:pPr>
            <a:r>
              <a:rPr lang="en-US" sz="3200" b="1" dirty="0">
                <a:effectLst/>
                <a:latin typeface="Times New Roman" panose="02020603050405020304" pitchFamily="18" charset="0"/>
                <a:ea typeface="Times New Roman" panose="02020603050405020304" pitchFamily="18" charset="0"/>
              </a:rPr>
              <a:t>SYSTEM DESIGN &amp; IMPLEMENTATION</a:t>
            </a:r>
            <a:endParaRPr lang="en-IN" sz="3200" dirty="0">
              <a:effectLst/>
              <a:latin typeface="Times New Roman" panose="02020603050405020304" pitchFamily="18" charset="0"/>
              <a:ea typeface="Times New Roman" panose="02020603050405020304" pitchFamily="18" charset="0"/>
            </a:endParaRPr>
          </a:p>
        </p:txBody>
      </p:sp>
      <p:pic>
        <p:nvPicPr>
          <p:cNvPr id="10" name="Content Placeholder 9"/>
          <p:cNvPicPr>
            <a:picLocks noGrp="1"/>
          </p:cNvPicPr>
          <p:nvPr>
            <p:ph idx="1"/>
          </p:nvPr>
        </p:nvPicPr>
        <p:blipFill>
          <a:blip r:embed="rId1"/>
          <a:stretch>
            <a:fillRect/>
          </a:stretch>
        </p:blipFill>
        <p:spPr>
          <a:xfrm>
            <a:off x="827362" y="1086799"/>
            <a:ext cx="5166621" cy="4351338"/>
          </a:xfrm>
          <a:prstGeom prst="rect">
            <a:avLst/>
          </a:prstGeom>
        </p:spPr>
      </p:pic>
      <p:pic>
        <p:nvPicPr>
          <p:cNvPr id="11" name="Picture 10"/>
          <p:cNvPicPr/>
          <p:nvPr/>
        </p:nvPicPr>
        <p:blipFill>
          <a:blip r:embed="rId2"/>
          <a:stretch>
            <a:fillRect/>
          </a:stretch>
        </p:blipFill>
        <p:spPr>
          <a:xfrm>
            <a:off x="6198019" y="1086799"/>
            <a:ext cx="5654457" cy="4743002"/>
          </a:xfrm>
          <a:prstGeom prst="rect">
            <a:avLst/>
          </a:prstGeom>
        </p:spPr>
      </p:pic>
      <p:cxnSp>
        <p:nvCxnSpPr>
          <p:cNvPr id="4" name="Straight Connector 3"/>
          <p:cNvCxnSpPr/>
          <p:nvPr/>
        </p:nvCxnSpPr>
        <p:spPr>
          <a:xfrm flipV="1">
            <a:off x="104140" y="819150"/>
            <a:ext cx="11800840" cy="10160"/>
          </a:xfrm>
          <a:prstGeom prst="line">
            <a:avLst/>
          </a:prstGeom>
          <a:ln w="88900" cmpd="dbl">
            <a:solidFill>
              <a:schemeClr val="tx1"/>
            </a:solidFill>
            <a:prstDash val="solid"/>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10" y="0"/>
            <a:ext cx="10515600" cy="1325563"/>
          </a:xfrm>
        </p:spPr>
        <p:txBody>
          <a:bodyPr>
            <a:normAutofit/>
          </a:bodyPr>
          <a:lstStyle/>
          <a:p>
            <a:r>
              <a:rPr lang="en-US" sz="3200" b="1" dirty="0">
                <a:effectLst/>
                <a:latin typeface="Times New Roman" panose="02020603050405020304" pitchFamily="18" charset="0"/>
                <a:ea typeface="Times New Roman" panose="02020603050405020304" pitchFamily="18" charset="0"/>
              </a:rPr>
              <a:t>SYSTEM DESIGN &amp; IMPLEMENTATION</a:t>
            </a:r>
            <a:endParaRPr lang="en-US" sz="3200" dirty="0"/>
          </a:p>
        </p:txBody>
      </p:sp>
      <p:sp>
        <p:nvSpPr>
          <p:cNvPr id="4" name="TextBox 3"/>
          <p:cNvSpPr txBox="1"/>
          <p:nvPr/>
        </p:nvSpPr>
        <p:spPr>
          <a:xfrm>
            <a:off x="194310" y="968375"/>
            <a:ext cx="11708130" cy="5107940"/>
          </a:xfrm>
          <a:prstGeom prst="rect">
            <a:avLst/>
          </a:prstGeom>
          <a:noFill/>
        </p:spPr>
        <p:txBody>
          <a:bodyPr wrap="square" rtlCol="0">
            <a:spAutoFit/>
          </a:bodyPr>
          <a:lstStyle/>
          <a:p>
            <a:pPr rtl="0"/>
            <a:r>
              <a:rPr lang="en-IN" sz="2000" dirty="0">
                <a:latin typeface="Times New Roman" panose="02020603050405020304" pitchFamily="18" charset="0"/>
                <a:cs typeface="Times New Roman" panose="02020603050405020304" pitchFamily="18" charset="0"/>
              </a:rPr>
              <a:t>Implementation Steps:</a:t>
            </a:r>
            <a:endParaRPr lang="en-IN" sz="2000" dirty="0">
              <a:latin typeface="Times New Roman" panose="02020603050405020304" pitchFamily="18" charset="0"/>
              <a:cs typeface="Times New Roman" panose="02020603050405020304" pitchFamily="18" charset="0"/>
            </a:endParaRPr>
          </a:p>
          <a:p>
            <a:pPr rtl="0"/>
            <a:r>
              <a:rPr lang="en-IN" dirty="0">
                <a:latin typeface="Times New Roman" panose="02020603050405020304" pitchFamily="18" charset="0"/>
                <a:cs typeface="Times New Roman" panose="02020603050405020304" pitchFamily="18" charset="0"/>
              </a:rPr>
              <a:t>The steps to implement “</a:t>
            </a:r>
            <a:r>
              <a:rPr lang="en-IN" dirty="0" err="1">
                <a:latin typeface="Times New Roman" panose="02020603050405020304" pitchFamily="18" charset="0"/>
                <a:cs typeface="Times New Roman" panose="02020603050405020304" pitchFamily="18" charset="0"/>
              </a:rPr>
              <a:t>Agritence</a:t>
            </a:r>
            <a:r>
              <a:rPr lang="en-IN" dirty="0">
                <a:latin typeface="Times New Roman" panose="02020603050405020304" pitchFamily="18" charset="0"/>
                <a:cs typeface="Times New Roman" panose="02020603050405020304" pitchFamily="18" charset="0"/>
              </a:rPr>
              <a:t>” are divided into several tasks and sub-tasks that effectively complete the project as mentioned below:</a:t>
            </a:r>
            <a:endParaRPr lang="en-IN" dirty="0">
              <a:latin typeface="Times New Roman" panose="02020603050405020304" pitchFamily="18" charset="0"/>
              <a:cs typeface="Times New Roman" panose="02020603050405020304" pitchFamily="18" charset="0"/>
            </a:endParaRPr>
          </a:p>
          <a:p>
            <a:pPr rtl="0"/>
            <a:r>
              <a:rPr lang="en-IN" dirty="0">
                <a:latin typeface="Times New Roman" panose="02020603050405020304" pitchFamily="18" charset="0"/>
                <a:cs typeface="Times New Roman" panose="02020603050405020304" pitchFamily="18" charset="0"/>
              </a:rPr>
              <a:t>1. Research on project</a:t>
            </a:r>
            <a:endParaRPr lang="en-IN" dirty="0">
              <a:latin typeface="Times New Roman" panose="02020603050405020304" pitchFamily="18" charset="0"/>
              <a:cs typeface="Times New Roman" panose="02020603050405020304" pitchFamily="18" charset="0"/>
            </a:endParaRPr>
          </a:p>
          <a:p>
            <a:pPr rtl="0"/>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 Studying Research Papers</a:t>
            </a:r>
            <a:endParaRPr lang="en-IN" dirty="0">
              <a:latin typeface="Times New Roman" panose="02020603050405020304" pitchFamily="18" charset="0"/>
              <a:cs typeface="Times New Roman" panose="02020603050405020304" pitchFamily="18" charset="0"/>
            </a:endParaRPr>
          </a:p>
          <a:p>
            <a:pPr rtl="0"/>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 Requirement Analysis</a:t>
            </a:r>
            <a:endParaRPr lang="en-IN" dirty="0">
              <a:latin typeface="Times New Roman" panose="02020603050405020304" pitchFamily="18" charset="0"/>
              <a:cs typeface="Times New Roman" panose="02020603050405020304" pitchFamily="18" charset="0"/>
            </a:endParaRPr>
          </a:p>
          <a:p>
            <a:pPr rtl="0"/>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 Study on crops, fertilizers, pests, pesticides</a:t>
            </a:r>
            <a:endParaRPr lang="en-IN" dirty="0">
              <a:latin typeface="Times New Roman" panose="02020603050405020304" pitchFamily="18" charset="0"/>
              <a:cs typeface="Times New Roman" panose="02020603050405020304" pitchFamily="18" charset="0"/>
            </a:endParaRPr>
          </a:p>
          <a:p>
            <a:pPr rtl="0"/>
            <a:r>
              <a:rPr lang="en-IN" dirty="0">
                <a:latin typeface="Times New Roman" panose="02020603050405020304" pitchFamily="18" charset="0"/>
                <a:cs typeface="Times New Roman" panose="02020603050405020304" pitchFamily="18" charset="0"/>
              </a:rPr>
              <a:t>2. Project Documentation</a:t>
            </a:r>
            <a:endParaRPr lang="en-IN" dirty="0">
              <a:latin typeface="Times New Roman" panose="02020603050405020304" pitchFamily="18" charset="0"/>
              <a:cs typeface="Times New Roman" panose="02020603050405020304" pitchFamily="18" charset="0"/>
            </a:endParaRPr>
          </a:p>
          <a:p>
            <a:pPr rtl="0"/>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 Analysis </a:t>
            </a:r>
            <a:r>
              <a:rPr lang="en-IN" dirty="0" err="1">
                <a:latin typeface="Times New Roman" panose="02020603050405020304" pitchFamily="18" charset="0"/>
                <a:cs typeface="Times New Roman" panose="02020603050405020304" pitchFamily="18" charset="0"/>
              </a:rPr>
              <a:t>Modeling</a:t>
            </a:r>
            <a:endParaRPr lang="en-IN" dirty="0">
              <a:latin typeface="Times New Roman" panose="02020603050405020304" pitchFamily="18" charset="0"/>
              <a:cs typeface="Times New Roman" panose="02020603050405020304" pitchFamily="18" charset="0"/>
            </a:endParaRPr>
          </a:p>
          <a:p>
            <a:pPr rtl="0"/>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 Design </a:t>
            </a:r>
            <a:r>
              <a:rPr lang="en-IN" dirty="0" err="1">
                <a:latin typeface="Times New Roman" panose="02020603050405020304" pitchFamily="18" charset="0"/>
                <a:cs typeface="Times New Roman" panose="02020603050405020304" pitchFamily="18" charset="0"/>
              </a:rPr>
              <a:t>Modeling</a:t>
            </a:r>
            <a:endParaRPr lang="en-IN" dirty="0">
              <a:latin typeface="Times New Roman" panose="02020603050405020304" pitchFamily="18" charset="0"/>
              <a:cs typeface="Times New Roman" panose="02020603050405020304" pitchFamily="18" charset="0"/>
            </a:endParaRPr>
          </a:p>
          <a:p>
            <a:pPr rtl="0"/>
            <a:r>
              <a:rPr lang="en-IN" dirty="0">
                <a:latin typeface="Times New Roman" panose="02020603050405020304" pitchFamily="18" charset="0"/>
                <a:cs typeface="Times New Roman" panose="02020603050405020304" pitchFamily="18" charset="0"/>
              </a:rPr>
              <a:t>3. Crop Recommendation</a:t>
            </a:r>
            <a:endParaRPr lang="en-IN" dirty="0">
              <a:latin typeface="Times New Roman" panose="02020603050405020304" pitchFamily="18" charset="0"/>
              <a:cs typeface="Times New Roman" panose="02020603050405020304" pitchFamily="18" charset="0"/>
            </a:endParaRPr>
          </a:p>
          <a:p>
            <a:pPr rtl="0"/>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 Data Acquisition</a:t>
            </a:r>
            <a:endParaRPr lang="en-IN" dirty="0">
              <a:latin typeface="Times New Roman" panose="02020603050405020304" pitchFamily="18" charset="0"/>
              <a:cs typeface="Times New Roman" panose="02020603050405020304" pitchFamily="18" charset="0"/>
            </a:endParaRPr>
          </a:p>
          <a:p>
            <a:pPr rtl="0"/>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 Values Input</a:t>
            </a:r>
            <a:endParaRPr lang="en-IN" dirty="0">
              <a:latin typeface="Times New Roman" panose="02020603050405020304" pitchFamily="18" charset="0"/>
              <a:cs typeface="Times New Roman" panose="02020603050405020304" pitchFamily="18" charset="0"/>
            </a:endParaRPr>
          </a:p>
          <a:p>
            <a:pPr rtl="0"/>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 ML model using ensemble method and creating. </a:t>
            </a:r>
            <a:r>
              <a:rPr lang="en-IN" dirty="0" err="1">
                <a:latin typeface="Times New Roman" panose="02020603050405020304" pitchFamily="18" charset="0"/>
                <a:cs typeface="Times New Roman" panose="02020603050405020304" pitchFamily="18" charset="0"/>
              </a:rPr>
              <a:t>pkl</a:t>
            </a:r>
            <a:r>
              <a:rPr lang="en-IN" dirty="0">
                <a:latin typeface="Times New Roman" panose="02020603050405020304" pitchFamily="18" charset="0"/>
                <a:cs typeface="Times New Roman" panose="02020603050405020304" pitchFamily="18" charset="0"/>
              </a:rPr>
              <a:t> file</a:t>
            </a:r>
            <a:endParaRPr lang="en-IN" dirty="0">
              <a:latin typeface="Times New Roman" panose="02020603050405020304" pitchFamily="18" charset="0"/>
              <a:cs typeface="Times New Roman" panose="02020603050405020304" pitchFamily="18" charset="0"/>
            </a:endParaRPr>
          </a:p>
          <a:p>
            <a:pPr rtl="0"/>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d. Using .</a:t>
            </a:r>
            <a:r>
              <a:rPr lang="en-IN" dirty="0" err="1">
                <a:latin typeface="Times New Roman" panose="02020603050405020304" pitchFamily="18" charset="0"/>
                <a:cs typeface="Times New Roman" panose="02020603050405020304" pitchFamily="18" charset="0"/>
              </a:rPr>
              <a:t>pkl</a:t>
            </a:r>
            <a:r>
              <a:rPr lang="en-IN" dirty="0">
                <a:latin typeface="Times New Roman" panose="02020603050405020304" pitchFamily="18" charset="0"/>
                <a:cs typeface="Times New Roman" panose="02020603050405020304" pitchFamily="18" charset="0"/>
              </a:rPr>
              <a:t> file for crop recommendation</a:t>
            </a:r>
            <a:endParaRPr lang="en-IN" dirty="0">
              <a:latin typeface="Times New Roman" panose="02020603050405020304" pitchFamily="18" charset="0"/>
              <a:cs typeface="Times New Roman" panose="02020603050405020304" pitchFamily="18" charset="0"/>
            </a:endParaRPr>
          </a:p>
          <a:p>
            <a:pPr rtl="0"/>
            <a:br>
              <a:rPr lang="en-IN" dirty="0"/>
            </a:br>
            <a:endParaRPr lang="en-IN" dirty="0"/>
          </a:p>
          <a:p>
            <a:endParaRPr lang="en-US" dirty="0"/>
          </a:p>
        </p:txBody>
      </p:sp>
      <p:pic>
        <p:nvPicPr>
          <p:cNvPr id="5" name="Picture 4"/>
          <p:cNvPicPr>
            <a:picLocks noChangeAspect="1"/>
          </p:cNvPicPr>
          <p:nvPr/>
        </p:nvPicPr>
        <p:blipFill>
          <a:blip r:embed="rId1"/>
          <a:stretch>
            <a:fillRect/>
          </a:stretch>
        </p:blipFill>
        <p:spPr>
          <a:xfrm>
            <a:off x="194310" y="869315"/>
            <a:ext cx="11803380" cy="990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20" y="578485"/>
            <a:ext cx="11244580" cy="5080000"/>
          </a:xfrm>
          <a:prstGeom prst="rect">
            <a:avLst/>
          </a:prstGeom>
          <a:noFill/>
        </p:spPr>
        <p:txBody>
          <a:bodyPr wrap="square" rtlCol="0">
            <a:noAutofit/>
          </a:bodyPr>
          <a:lstStyle/>
          <a:p>
            <a:pPr algn="just" rtl="0"/>
            <a:r>
              <a:rPr lang="en-IN" dirty="0">
                <a:latin typeface="Times New Roman" panose="02020603050405020304" pitchFamily="18" charset="0"/>
                <a:cs typeface="Times New Roman" panose="02020603050405020304" pitchFamily="18" charset="0"/>
              </a:rPr>
              <a:t>4. Fertilizer Recommendation</a:t>
            </a:r>
            <a:endParaRPr lang="en-IN" dirty="0">
              <a:latin typeface="Times New Roman" panose="02020603050405020304" pitchFamily="18" charset="0"/>
              <a:cs typeface="Times New Roman" panose="02020603050405020304" pitchFamily="18" charset="0"/>
            </a:endParaRPr>
          </a:p>
          <a:p>
            <a:pPr algn="just" rtl="0"/>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 Data Acquisition</a:t>
            </a:r>
            <a:endParaRPr lang="en-IN" dirty="0">
              <a:latin typeface="Times New Roman" panose="02020603050405020304" pitchFamily="18" charset="0"/>
              <a:cs typeface="Times New Roman" panose="02020603050405020304" pitchFamily="18" charset="0"/>
            </a:endParaRPr>
          </a:p>
          <a:p>
            <a:pPr algn="just" rtl="0"/>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 Values Input</a:t>
            </a:r>
            <a:endParaRPr lang="en-IN" dirty="0">
              <a:latin typeface="Times New Roman" panose="02020603050405020304" pitchFamily="18" charset="0"/>
              <a:cs typeface="Times New Roman" panose="02020603050405020304" pitchFamily="18" charset="0"/>
            </a:endParaRPr>
          </a:p>
          <a:p>
            <a:pPr algn="just" rtl="0"/>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 Difference between desired and actual</a:t>
            </a:r>
            <a:endParaRPr lang="en-IN" dirty="0">
              <a:latin typeface="Times New Roman" panose="02020603050405020304" pitchFamily="18" charset="0"/>
              <a:cs typeface="Times New Roman" panose="02020603050405020304" pitchFamily="18" charset="0"/>
            </a:endParaRPr>
          </a:p>
          <a:p>
            <a:pPr algn="just" rtl="0"/>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d. Dictionary-based solution</a:t>
            </a:r>
            <a:endParaRPr lang="en-IN" dirty="0">
              <a:latin typeface="Times New Roman" panose="02020603050405020304" pitchFamily="18" charset="0"/>
              <a:cs typeface="Times New Roman" panose="02020603050405020304" pitchFamily="18" charset="0"/>
            </a:endParaRPr>
          </a:p>
          <a:p>
            <a:pPr algn="just" rtl="0"/>
            <a:endParaRPr lang="en-IN" dirty="0">
              <a:latin typeface="Times New Roman" panose="02020603050405020304" pitchFamily="18" charset="0"/>
              <a:cs typeface="Times New Roman" panose="02020603050405020304" pitchFamily="18" charset="0"/>
            </a:endParaRPr>
          </a:p>
          <a:p>
            <a:pPr algn="just" rtl="0"/>
            <a:r>
              <a:rPr lang="en-IN" dirty="0">
                <a:latin typeface="Times New Roman" panose="02020603050405020304" pitchFamily="18" charset="0"/>
                <a:cs typeface="Times New Roman" panose="02020603050405020304" pitchFamily="18" charset="0"/>
              </a:rPr>
              <a:t>5. Pesticide Recommendation</a:t>
            </a:r>
            <a:endParaRPr lang="en-IN" dirty="0">
              <a:latin typeface="Times New Roman" panose="02020603050405020304" pitchFamily="18" charset="0"/>
              <a:cs typeface="Times New Roman" panose="02020603050405020304" pitchFamily="18" charset="0"/>
            </a:endParaRPr>
          </a:p>
          <a:p>
            <a:pPr algn="just" rtl="0"/>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 Data Acquisition</a:t>
            </a:r>
            <a:endParaRPr lang="en-IN" dirty="0">
              <a:latin typeface="Times New Roman" panose="02020603050405020304" pitchFamily="18" charset="0"/>
              <a:cs typeface="Times New Roman" panose="02020603050405020304" pitchFamily="18" charset="0"/>
            </a:endParaRPr>
          </a:p>
          <a:p>
            <a:pPr algn="just" rtl="0"/>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 Data Cleaning and Data Augmentation</a:t>
            </a:r>
            <a:endParaRPr lang="en-IN" dirty="0">
              <a:latin typeface="Times New Roman" panose="02020603050405020304" pitchFamily="18" charset="0"/>
              <a:cs typeface="Times New Roman" panose="02020603050405020304" pitchFamily="18" charset="0"/>
            </a:endParaRPr>
          </a:p>
          <a:p>
            <a:pPr algn="just" rtl="0"/>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 DL model training</a:t>
            </a:r>
            <a:endParaRPr lang="en-IN" dirty="0">
              <a:latin typeface="Times New Roman" panose="02020603050405020304" pitchFamily="18" charset="0"/>
              <a:cs typeface="Times New Roman" panose="02020603050405020304" pitchFamily="18" charset="0"/>
            </a:endParaRPr>
          </a:p>
          <a:p>
            <a:pPr algn="just" rtl="0"/>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d. Pest Identification and corresponding Pesticide Recommendation</a:t>
            </a:r>
            <a:endParaRPr lang="en-IN" dirty="0">
              <a:latin typeface="Times New Roman" panose="02020603050405020304" pitchFamily="18" charset="0"/>
              <a:cs typeface="Times New Roman" panose="02020603050405020304" pitchFamily="18" charset="0"/>
            </a:endParaRPr>
          </a:p>
          <a:p>
            <a:pPr algn="just" rtl="0"/>
            <a:endParaRPr lang="en-IN" dirty="0">
              <a:latin typeface="Times New Roman" panose="02020603050405020304" pitchFamily="18" charset="0"/>
              <a:cs typeface="Times New Roman" panose="02020603050405020304" pitchFamily="18" charset="0"/>
            </a:endParaRPr>
          </a:p>
          <a:p>
            <a:pPr algn="just" rtl="0"/>
            <a:r>
              <a:rPr lang="en-IN" dirty="0">
                <a:latin typeface="Times New Roman" panose="02020603050405020304" pitchFamily="18" charset="0"/>
                <a:cs typeface="Times New Roman" panose="02020603050405020304" pitchFamily="18" charset="0"/>
              </a:rPr>
              <a:t>6. End-to-End Deployment</a:t>
            </a:r>
            <a:endParaRPr lang="en-IN" dirty="0">
              <a:latin typeface="Times New Roman" panose="02020603050405020304" pitchFamily="18" charset="0"/>
              <a:cs typeface="Times New Roman" panose="02020603050405020304" pitchFamily="18" charset="0"/>
            </a:endParaRPr>
          </a:p>
          <a:p>
            <a:pPr algn="just" rtl="0"/>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 Flask Coding</a:t>
            </a:r>
            <a:endParaRPr lang="en-IN" dirty="0">
              <a:latin typeface="Times New Roman" panose="02020603050405020304" pitchFamily="18" charset="0"/>
              <a:cs typeface="Times New Roman" panose="02020603050405020304" pitchFamily="18" charset="0"/>
            </a:endParaRPr>
          </a:p>
          <a:p>
            <a:pPr algn="just" rtl="0"/>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 Front End Design</a:t>
            </a:r>
            <a:endParaRPr lang="en-IN" dirty="0">
              <a:latin typeface="Times New Roman" panose="02020603050405020304" pitchFamily="18" charset="0"/>
              <a:cs typeface="Times New Roman" panose="02020603050405020304" pitchFamily="18" charset="0"/>
            </a:endParaRPr>
          </a:p>
          <a:p>
            <a:pPr algn="just" rtl="0"/>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 Integrating all three modules</a:t>
            </a: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 y="-66040"/>
            <a:ext cx="10515600" cy="1325563"/>
          </a:xfrm>
        </p:spPr>
        <p:txBody>
          <a:bodyPr anchor="ctr">
            <a:normAutofit/>
          </a:bodyPr>
          <a:lstStyle/>
          <a:p>
            <a:pPr>
              <a:tabLst>
                <a:tab pos="619125" algn="l"/>
              </a:tabLst>
            </a:pPr>
            <a:r>
              <a:rPr lang="en-US" sz="3200" b="1">
                <a:effectLst/>
                <a:latin typeface="Times New Roman" panose="02020603050405020304" pitchFamily="18" charset="0"/>
                <a:cs typeface="Times New Roman" panose="02020603050405020304" pitchFamily="18" charset="0"/>
              </a:rPr>
              <a:t>TIMELINE FOR EXECUTION OF PROJECT</a:t>
            </a:r>
            <a:endParaRPr lang="en-IN" sz="3200">
              <a:effectLst/>
              <a:latin typeface="Times New Roman" panose="02020603050405020304" pitchFamily="18" charset="0"/>
              <a:cs typeface="Times New Roman" panose="02020603050405020304" pitchFamily="18" charset="0"/>
            </a:endParaRPr>
          </a:p>
        </p:txBody>
      </p:sp>
      <p:pic>
        <p:nvPicPr>
          <p:cNvPr id="6" name="Content Placeholder 5"/>
          <p:cNvPicPr>
            <a:picLocks noGrp="1"/>
          </p:cNvPicPr>
          <p:nvPr>
            <p:ph idx="1"/>
          </p:nvPr>
        </p:nvPicPr>
        <p:blipFill>
          <a:blip r:embed="rId1"/>
          <a:stretch>
            <a:fillRect/>
          </a:stretch>
        </p:blipFill>
        <p:spPr>
          <a:xfrm>
            <a:off x="1206221" y="1259523"/>
            <a:ext cx="9778287" cy="4343400"/>
          </a:xfrm>
          <a:prstGeom prst="rect">
            <a:avLst/>
          </a:prstGeom>
          <a:noFill/>
        </p:spPr>
      </p:pic>
      <p:pic>
        <p:nvPicPr>
          <p:cNvPr id="3" name="Picture 2"/>
          <p:cNvPicPr>
            <a:picLocks noChangeAspect="1"/>
          </p:cNvPicPr>
          <p:nvPr/>
        </p:nvPicPr>
        <p:blipFill>
          <a:blip r:embed="rId2"/>
          <a:stretch>
            <a:fillRect/>
          </a:stretch>
        </p:blipFill>
        <p:spPr>
          <a:xfrm>
            <a:off x="71120" y="838200"/>
            <a:ext cx="11803380" cy="990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2628" y="960120"/>
            <a:ext cx="11162582" cy="5355312"/>
          </a:xfrm>
          <a:prstGeom prst="rect">
            <a:avLst/>
          </a:prstGeom>
          <a:noFill/>
        </p:spPr>
        <p:txBody>
          <a:bodyPr wrap="square">
            <a:spAutoFit/>
          </a:bodyPr>
          <a:lstStyle/>
          <a:p>
            <a:r>
              <a:rPr lang="en-IN" dirty="0"/>
              <a:t>The ongoing evolution of the AI-powered application designed to support agriculture anticipates achieving impactful results, contributing to advancements in farming techniques and fostering well-informed decision-making for farmers. The expected outcomes encompass various dimensions, including functionality, accessibility, and the overall impact on agricultural productivity. A. Tailored Advice:</a:t>
            </a:r>
            <a:endParaRPr lang="en-IN" dirty="0"/>
          </a:p>
          <a:p>
            <a:pPr rtl="0"/>
            <a:r>
              <a:rPr lang="en-IN" dirty="0"/>
              <a:t>● The application aims to provide personalized and real-time advice to farmers regarding optimal crop choices, production timing, and resource management.</a:t>
            </a:r>
            <a:endParaRPr lang="en-IN" dirty="0"/>
          </a:p>
          <a:p>
            <a:pPr rtl="0"/>
            <a:r>
              <a:rPr lang="en-IN" dirty="0"/>
              <a:t>● Recommendations will be tailored based on individual geographic areas, prevailing market trends, and specific crop requirements. B. Enhanced Decision-Making:</a:t>
            </a:r>
            <a:endParaRPr lang="en-IN" dirty="0"/>
          </a:p>
          <a:p>
            <a:pPr rtl="0"/>
            <a:r>
              <a:rPr lang="en-IN" dirty="0"/>
              <a:t>● Empowering farmers with precise, evidence-based information to facilitate well-informed decision-making.</a:t>
            </a:r>
            <a:endParaRPr lang="en-IN" dirty="0"/>
          </a:p>
          <a:p>
            <a:pPr rtl="0"/>
            <a:r>
              <a:rPr lang="en-IN" dirty="0"/>
              <a:t>● Reducing potential risks associated with uncertain weather patterns, market volatility, and resource availability.</a:t>
            </a:r>
            <a:endParaRPr lang="en-IN" dirty="0"/>
          </a:p>
          <a:p>
            <a:pPr rtl="0"/>
            <a:r>
              <a:rPr lang="en-IN" dirty="0"/>
              <a:t>C. Increased Agricultural Productivity:</a:t>
            </a:r>
            <a:endParaRPr lang="en-IN" dirty="0"/>
          </a:p>
          <a:p>
            <a:pPr rtl="0"/>
            <a:r>
              <a:rPr lang="en-IN" dirty="0"/>
              <a:t>● The application's guidance is anticipated to lead to heightened agricultural productivity, translating to enhanced crop yields, minimize losses, and optimized</a:t>
            </a:r>
            <a:endParaRPr lang="en-IN" dirty="0"/>
          </a:p>
          <a:p>
            <a:pPr rtl="0"/>
            <a:r>
              <a:rPr lang="en-IN" dirty="0"/>
              <a:t>resource utilization.</a:t>
            </a:r>
            <a:endParaRPr lang="en-IN" dirty="0"/>
          </a:p>
          <a:p>
            <a:pPr rtl="0"/>
            <a:r>
              <a:rPr lang="en-IN" dirty="0"/>
              <a:t>D. Improved Accessibility:</a:t>
            </a:r>
            <a:endParaRPr lang="en-IN" dirty="0"/>
          </a:p>
          <a:p>
            <a:pPr rtl="0"/>
            <a:r>
              <a:rPr lang="en-IN" dirty="0"/>
              <a:t>● Key emphasis on a user-friendly design accessible through both mobile and online platforms.</a:t>
            </a:r>
            <a:endParaRPr lang="en-IN" dirty="0"/>
          </a:p>
          <a:p>
            <a:pPr rtl="0"/>
            <a:r>
              <a:rPr lang="en-IN" dirty="0"/>
              <a:t>● Addressing the accessibility divide by reaching farmers in diverse regions, irrespective of language proficiency or technological competence. E. Promotion of Sustainable Practices:</a:t>
            </a:r>
            <a:endParaRPr lang="en-IN" dirty="0"/>
          </a:p>
          <a:p>
            <a:endParaRPr lang="en-IN" sz="1800" dirty="0">
              <a:effectLst/>
              <a:latin typeface="Times New Roman" panose="02020603050405020304" pitchFamily="18" charset="0"/>
              <a:ea typeface="Times New Roman" panose="02020603050405020304" pitchFamily="18" charset="0"/>
            </a:endParaRPr>
          </a:p>
        </p:txBody>
      </p:sp>
      <p:sp>
        <p:nvSpPr>
          <p:cNvPr id="2" name="Title 1"/>
          <p:cNvSpPr txBox="1"/>
          <p:nvPr/>
        </p:nvSpPr>
        <p:spPr>
          <a:xfrm>
            <a:off x="188252" y="177579"/>
            <a:ext cx="10515600" cy="7825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effectLst/>
                <a:latin typeface="Times New Roman" panose="02020603050405020304" pitchFamily="18" charset="0"/>
                <a:ea typeface="Times New Roman" panose="02020603050405020304" pitchFamily="18" charset="0"/>
              </a:rPr>
              <a:t>OUTCOMES</a:t>
            </a:r>
            <a:r>
              <a:rPr lang="en-GB" b="1" dirty="0">
                <a:latin typeface="Times New Roman" panose="02020603050405020304" pitchFamily="18" charset="0"/>
                <a:cs typeface="Times New Roman" panose="02020603050405020304" pitchFamily="18" charset="0"/>
              </a:rPr>
              <a:t>:</a:t>
            </a:r>
            <a:endParaRPr lang="en-GB"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187960" y="745490"/>
            <a:ext cx="11803380" cy="990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65" y="1"/>
            <a:ext cx="10515600" cy="931872"/>
          </a:xfrm>
        </p:spPr>
        <p:txBody>
          <a:bodyPr>
            <a:normAutofit/>
          </a:bodyPr>
          <a:lstStyle/>
          <a:p>
            <a:pPr>
              <a:lnSpc>
                <a:spcPct val="150000"/>
              </a:lnSpc>
              <a:tabLst>
                <a:tab pos="619125" algn="l"/>
              </a:tabLst>
            </a:pPr>
            <a:r>
              <a:rPr lang="en-US" sz="3200" b="1" dirty="0">
                <a:effectLst/>
                <a:latin typeface="Times New Roman" panose="02020603050405020304" pitchFamily="18" charset="0"/>
                <a:ea typeface="Times New Roman" panose="02020603050405020304" pitchFamily="18" charset="0"/>
              </a:rPr>
              <a:t>RESULTS AND DISCUSSIONS</a:t>
            </a:r>
            <a:endParaRPr lang="en-IN" sz="3200" dirty="0">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337185" y="932180"/>
            <a:ext cx="6162675" cy="4499610"/>
          </a:xfrm>
        </p:spPr>
        <p:txBody>
          <a:bodyPr>
            <a:normAutofit/>
          </a:bodyPr>
          <a:lstStyle/>
          <a:p>
            <a:pPr marL="0" indent="0" algn="just" rtl="0">
              <a:buNone/>
            </a:pPr>
            <a:r>
              <a:rPr lang="en-IN" sz="1400" dirty="0">
                <a:latin typeface="Times New Roman" panose="02020603050405020304" pitchFamily="18" charset="0"/>
                <a:cs typeface="Times New Roman" panose="02020603050405020304" pitchFamily="18" charset="0"/>
              </a:rPr>
              <a:t>The continuous evolution of AI-powered agricultural applications has led to significant changes in the field, showcasing its potential to revolutionize farming practices and contribute to the overall resilience and productivity of the agricultural sector.</a:t>
            </a:r>
            <a:endParaRPr lang="en-IN" sz="1400" dirty="0">
              <a:latin typeface="Times New Roman" panose="02020603050405020304" pitchFamily="18" charset="0"/>
              <a:cs typeface="Times New Roman" panose="02020603050405020304" pitchFamily="18" charset="0"/>
            </a:endParaRPr>
          </a:p>
          <a:p>
            <a:pPr marL="0" indent="0" algn="just" rtl="0">
              <a:buNone/>
            </a:pPr>
            <a:r>
              <a:rPr lang="en-IN" sz="1400" dirty="0" err="1">
                <a:latin typeface="Times New Roman" panose="02020603050405020304" pitchFamily="18" charset="0"/>
                <a:cs typeface="Times New Roman" panose="02020603050405020304" pitchFamily="18" charset="0"/>
              </a:rPr>
              <a:t>Agritence</a:t>
            </a:r>
            <a:r>
              <a:rPr lang="en-IN" sz="1400" dirty="0">
                <a:latin typeface="Times New Roman" panose="02020603050405020304" pitchFamily="18" charset="0"/>
                <a:cs typeface="Times New Roman" panose="02020603050405020304" pitchFamily="18" charset="0"/>
              </a:rPr>
              <a:t> is an agriculture-based project, hence data is critical in anticipating the exact outcome. In addition, data should be dispersed equitably throughout each crop to ensure that the model is trained equally for all crop labels. The picture below in Figure 4.1 depicts the data distribution of 22 crop kinds in similar proportions, which plays an important role in improving the accuracy of the predictive machine-learning model by training the model evenly for all crop labels.</a:t>
            </a:r>
            <a:endParaRPr lang="en-IN" sz="1400" dirty="0">
              <a:latin typeface="Times New Roman" panose="02020603050405020304" pitchFamily="18" charset="0"/>
              <a:cs typeface="Times New Roman" panose="02020603050405020304" pitchFamily="18" charset="0"/>
            </a:endParaRPr>
          </a:p>
          <a:p>
            <a:pPr algn="just" rtl="0"/>
            <a:br>
              <a:rPr lang="en-IN"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0"/>
            <a:ext cx="29003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p:cNvPicPr/>
          <p:nvPr/>
        </p:nvPicPr>
        <p:blipFill>
          <a:blip r:embed="rId1"/>
          <a:stretch>
            <a:fillRect/>
          </a:stretch>
        </p:blipFill>
        <p:spPr>
          <a:xfrm>
            <a:off x="6499563" y="857457"/>
            <a:ext cx="5991225" cy="3159181"/>
          </a:xfrm>
          <a:prstGeom prst="rect">
            <a:avLst/>
          </a:prstGeom>
        </p:spPr>
      </p:pic>
      <p:pic>
        <p:nvPicPr>
          <p:cNvPr id="7" name="Picture 6"/>
          <p:cNvPicPr>
            <a:picLocks noChangeAspect="1"/>
          </p:cNvPicPr>
          <p:nvPr/>
        </p:nvPicPr>
        <p:blipFill>
          <a:blip r:embed="rId2"/>
          <a:stretch>
            <a:fillRect/>
          </a:stretch>
        </p:blipFill>
        <p:spPr>
          <a:xfrm>
            <a:off x="184785" y="833120"/>
            <a:ext cx="11803380" cy="990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200" b="1" dirty="0">
                <a:effectLst/>
                <a:latin typeface="Times New Roman" panose="02020603050405020304" pitchFamily="18" charset="0"/>
                <a:ea typeface="Times New Roman" panose="02020603050405020304" pitchFamily="18" charset="0"/>
              </a:rPr>
              <a:t>RESULTS AND DISCUSSIONS</a:t>
            </a:r>
            <a:endParaRPr lang="en-US" sz="3200" dirty="0"/>
          </a:p>
        </p:txBody>
      </p:sp>
      <p:sp>
        <p:nvSpPr>
          <p:cNvPr id="3" name="TextBox 2"/>
          <p:cNvSpPr txBox="1"/>
          <p:nvPr/>
        </p:nvSpPr>
        <p:spPr>
          <a:xfrm>
            <a:off x="838200" y="1576705"/>
            <a:ext cx="5146675" cy="4104005"/>
          </a:xfrm>
          <a:prstGeom prst="rect">
            <a:avLst/>
          </a:prstGeom>
          <a:noFill/>
        </p:spPr>
        <p:txBody>
          <a:bodyPr wrap="square" rtlCol="0">
            <a:noAutofit/>
          </a:bodyPr>
          <a:lstStyle/>
          <a:p>
            <a:r>
              <a:rPr lang="en-IN" dirty="0"/>
              <a:t>A correlation heatmap is a visual representation of the correlation matrix in Figure 4.2, which shows the correlation coefficients between many variables. It is commonly used in data analysis and statistics to quickly identify patterns and relationships between variables in a dataset. It also helps in feature selection and is often used as a diagnostic tool to identify potential issues such as outliers or errors in the dataset. The below figure shows the correlation features of the crop data features.</a:t>
            </a:r>
            <a:endParaRPr lang="en-US" dirty="0"/>
          </a:p>
        </p:txBody>
      </p:sp>
      <p:pic>
        <p:nvPicPr>
          <p:cNvPr id="4" name="Picture 3"/>
          <p:cNvPicPr/>
          <p:nvPr/>
        </p:nvPicPr>
        <p:blipFill>
          <a:blip r:embed="rId1"/>
          <a:stretch>
            <a:fillRect/>
          </a:stretch>
        </p:blipFill>
        <p:spPr>
          <a:xfrm>
            <a:off x="6742430" y="1485265"/>
            <a:ext cx="5116195" cy="3669665"/>
          </a:xfrm>
          <a:prstGeom prst="rect">
            <a:avLst/>
          </a:prstGeom>
          <a:noFill/>
        </p:spPr>
      </p:pic>
      <p:pic>
        <p:nvPicPr>
          <p:cNvPr id="5" name="Picture 4"/>
          <p:cNvPicPr>
            <a:picLocks noChangeAspect="1"/>
          </p:cNvPicPr>
          <p:nvPr/>
        </p:nvPicPr>
        <p:blipFill>
          <a:blip r:embed="rId2"/>
          <a:stretch>
            <a:fillRect/>
          </a:stretch>
        </p:blipFill>
        <p:spPr>
          <a:xfrm>
            <a:off x="55245" y="858520"/>
            <a:ext cx="11803380" cy="990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166" y="150"/>
            <a:ext cx="10515600" cy="1325563"/>
          </a:xfrm>
        </p:spPr>
        <p:txBody>
          <a:bodyPr/>
          <a:lstStyle/>
          <a:p>
            <a:r>
              <a:rPr lang="en-US" sz="3200" b="1" dirty="0">
                <a:effectLst/>
                <a:latin typeface="Times New Roman" panose="02020603050405020304" pitchFamily="18" charset="0"/>
                <a:ea typeface="Times New Roman" panose="02020603050405020304" pitchFamily="18" charset="0"/>
              </a:rPr>
              <a:t>CONCLUSION:</a:t>
            </a:r>
            <a:br>
              <a:rPr lang="en-IN" sz="1800" dirty="0">
                <a:effectLst/>
                <a:latin typeface="Times New Roman" panose="02020603050405020304" pitchFamily="18" charset="0"/>
                <a:ea typeface="Times New Roman" panose="02020603050405020304" pitchFamily="18" charset="0"/>
              </a:rPr>
            </a:b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6855" y="712470"/>
            <a:ext cx="11461750" cy="5093335"/>
          </a:xfrm>
        </p:spPr>
        <p:txBody>
          <a:bodyPr>
            <a:noAutofit/>
          </a:bodyPr>
          <a:lstStyle/>
          <a:p>
            <a:pPr marL="342900" marR="635" indent="-342900" algn="l">
              <a:lnSpc>
                <a:spcPct val="111000"/>
              </a:lnSpc>
              <a:spcAft>
                <a:spcPts val="2070"/>
              </a:spcAft>
              <a:buAutoNum type="arabicPeriod"/>
            </a:pPr>
            <a:r>
              <a:rPr lang="en-US" sz="1600" kern="100" dirty="0">
                <a:solidFill>
                  <a:srgbClr val="000000"/>
                </a:solidFill>
                <a:effectLst/>
                <a:latin typeface="Times New Roman" panose="02020603050405020304" pitchFamily="18" charset="0"/>
                <a:ea typeface="Times New Roman" panose="02020603050405020304" pitchFamily="18" charset="0"/>
              </a:rPr>
              <a:t>Finally, this project represents a tremendous advancement in harnessing technology to address crucial difficulties in Indian agriculture.</a:t>
            </a:r>
            <a:endParaRPr lang="en-US" sz="1600" kern="100" dirty="0">
              <a:solidFill>
                <a:srgbClr val="000000"/>
              </a:solidFill>
              <a:effectLst/>
              <a:latin typeface="Times New Roman" panose="02020603050405020304" pitchFamily="18" charset="0"/>
              <a:ea typeface="Times New Roman" panose="02020603050405020304" pitchFamily="18" charset="0"/>
            </a:endParaRPr>
          </a:p>
          <a:p>
            <a:pPr marL="342900" marR="635" indent="-342900" algn="l">
              <a:lnSpc>
                <a:spcPct val="111000"/>
              </a:lnSpc>
              <a:spcAft>
                <a:spcPts val="2070"/>
              </a:spcAft>
              <a:buAutoNum type="arabicPeriod"/>
            </a:pPr>
            <a:r>
              <a:rPr lang="en-US" sz="1600" kern="100" dirty="0">
                <a:solidFill>
                  <a:srgbClr val="000000"/>
                </a:solidFill>
                <a:effectLst/>
                <a:latin typeface="Times New Roman" panose="02020603050405020304" pitchFamily="18" charset="0"/>
                <a:ea typeface="Times New Roman" panose="02020603050405020304" pitchFamily="18" charset="0"/>
              </a:rPr>
              <a:t>The program, which provides individualized advice for crop management, fertilization, and pest control, is a transformative tool that empowers farmers and promotes sustainable practices. However, this is only the start of a path toward agricultural innovation.</a:t>
            </a:r>
            <a:endParaRPr lang="en-US" sz="1600" kern="100" dirty="0">
              <a:solidFill>
                <a:srgbClr val="000000"/>
              </a:solidFill>
              <a:effectLst/>
              <a:latin typeface="Times New Roman" panose="02020603050405020304" pitchFamily="18" charset="0"/>
              <a:ea typeface="Times New Roman" panose="02020603050405020304" pitchFamily="18" charset="0"/>
            </a:endParaRPr>
          </a:p>
          <a:p>
            <a:pPr marL="342900" marR="635" indent="-342900" algn="l">
              <a:lnSpc>
                <a:spcPct val="111000"/>
              </a:lnSpc>
              <a:spcAft>
                <a:spcPts val="2070"/>
              </a:spcAft>
              <a:buAutoNum type="arabicPeriod"/>
            </a:pPr>
            <a:r>
              <a:rPr lang="en-US" sz="1600" kern="100" dirty="0">
                <a:solidFill>
                  <a:srgbClr val="000000"/>
                </a:solidFill>
                <a:effectLst/>
                <a:latin typeface="Times New Roman" panose="02020603050405020304" pitchFamily="18" charset="0"/>
                <a:ea typeface="Times New Roman" panose="02020603050405020304" pitchFamily="18" charset="0"/>
              </a:rPr>
              <a:t>The future scope is constantly refined and expanded. It is critical to refine the application's algorithms in response to ongoing feedback, integrate more robust data sources, and react to changing area agricultural dynamics. Furthermore, efforts to improve accessibility among varied farming groups, as well as the incorporation of innovative technologies like IoT and blockchain, have the potential to unlock new levels of efficiency and transparency in agriculture.</a:t>
            </a:r>
            <a:endParaRPr lang="en-US" sz="1600" kern="100" dirty="0">
              <a:solidFill>
                <a:srgbClr val="000000"/>
              </a:solidFill>
              <a:effectLst/>
              <a:latin typeface="Times New Roman" panose="02020603050405020304" pitchFamily="18" charset="0"/>
              <a:ea typeface="Times New Roman" panose="02020603050405020304" pitchFamily="18" charset="0"/>
            </a:endParaRPr>
          </a:p>
          <a:p>
            <a:pPr marL="342900" marR="635" indent="-342900" algn="l">
              <a:lnSpc>
                <a:spcPct val="111000"/>
              </a:lnSpc>
              <a:spcAft>
                <a:spcPts val="2070"/>
              </a:spcAft>
              <a:buAutoNum type="arabicPeriod"/>
            </a:pPr>
            <a:r>
              <a:rPr lang="en-US" sz="1600" kern="100" dirty="0">
                <a:solidFill>
                  <a:srgbClr val="000000"/>
                </a:solidFill>
                <a:effectLst/>
                <a:latin typeface="Times New Roman" panose="02020603050405020304" pitchFamily="18" charset="0"/>
                <a:ea typeface="Times New Roman" panose="02020603050405020304" pitchFamily="18" charset="0"/>
              </a:rPr>
              <a:t>Exploring collaborations with government agencies and agricultural research institutions could increase the application's influence and scope. Furthermore, expanding the application's reach across borders to help farmers in similar </a:t>
            </a:r>
            <a:r>
              <a:rPr lang="en-US" sz="1600" kern="100" dirty="0" err="1">
                <a:solidFill>
                  <a:srgbClr val="000000"/>
                </a:solidFill>
                <a:effectLst/>
                <a:latin typeface="Times New Roman" panose="02020603050405020304" pitchFamily="18" charset="0"/>
                <a:ea typeface="Times New Roman" panose="02020603050405020304" pitchFamily="18" charset="0"/>
              </a:rPr>
              <a:t>agro</a:t>
            </a:r>
            <a:r>
              <a:rPr lang="en-US" sz="1600" kern="100" dirty="0">
                <a:solidFill>
                  <a:srgbClr val="000000"/>
                </a:solidFill>
                <a:effectLst/>
                <a:latin typeface="Times New Roman" panose="02020603050405020304" pitchFamily="18" charset="0"/>
                <a:ea typeface="Times New Roman" panose="02020603050405020304" pitchFamily="18" charset="0"/>
              </a:rPr>
              <a:t>-climatic zones around the world could increase its scope and significance.</a:t>
            </a:r>
            <a:endParaRPr lang="en-US" sz="1600" kern="100" dirty="0">
              <a:solidFill>
                <a:srgbClr val="000000"/>
              </a:solidFill>
              <a:effectLst/>
              <a:latin typeface="Times New Roman" panose="02020603050405020304" pitchFamily="18" charset="0"/>
              <a:ea typeface="Times New Roman" panose="02020603050405020304" pitchFamily="18" charset="0"/>
            </a:endParaRPr>
          </a:p>
          <a:p>
            <a:pPr marL="342900" marR="635" indent="-342900" algn="l">
              <a:lnSpc>
                <a:spcPct val="111000"/>
              </a:lnSpc>
              <a:spcAft>
                <a:spcPts val="2070"/>
              </a:spcAft>
              <a:buAutoNum type="arabicPeriod"/>
            </a:pPr>
            <a:r>
              <a:rPr lang="en-US" sz="1600" kern="100" dirty="0">
                <a:solidFill>
                  <a:srgbClr val="000000"/>
                </a:solidFill>
                <a:effectLst/>
                <a:latin typeface="Times New Roman" panose="02020603050405020304" pitchFamily="18" charset="0"/>
                <a:ea typeface="Times New Roman" panose="02020603050405020304" pitchFamily="18" charset="0"/>
              </a:rPr>
              <a:t>In essence, while this project establishes a solid basis, the future beckons with prospects for deeper integration, greater accessibility, and continual innovation in agricultural technology, offering a brighter, more sustainable future for Indian agriculture.</a:t>
            </a:r>
            <a:endParaRPr lang="en-IN" sz="1600" kern="100" dirty="0">
              <a:solidFill>
                <a:srgbClr val="000000"/>
              </a:solidFill>
              <a:effectLst/>
              <a:latin typeface="Times New Roman" panose="02020603050405020304" pitchFamily="18" charset="0"/>
              <a:ea typeface="Times New Roman" panose="02020603050405020304" pitchFamily="18" charset="0"/>
            </a:endParaRPr>
          </a:p>
          <a:p>
            <a:pPr marL="0" marR="635" indent="0" algn="l">
              <a:lnSpc>
                <a:spcPct val="111000"/>
              </a:lnSpc>
              <a:spcAft>
                <a:spcPts val="2070"/>
              </a:spcAft>
              <a:buNone/>
            </a:pPr>
            <a:endParaRPr lang="en-IN" sz="1600" kern="100" dirty="0">
              <a:solidFill>
                <a:srgbClr val="000000"/>
              </a:solidFill>
              <a:effectLst/>
              <a:latin typeface="Times New Roman" panose="02020603050405020304" pitchFamily="18" charset="0"/>
              <a:ea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236855" y="613410"/>
            <a:ext cx="11803380" cy="990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57" y="-104835"/>
            <a:ext cx="11219843" cy="1182313"/>
          </a:xfrm>
        </p:spPr>
        <p:txBody>
          <a:bodyPr>
            <a:normAutofit/>
          </a:bodyPr>
          <a:lstStyle/>
          <a:p>
            <a:r>
              <a:rPr lang="en-US" sz="3200" b="1" dirty="0">
                <a:effectLst/>
                <a:latin typeface="Times New Roman" panose="02020603050405020304" pitchFamily="18" charset="0"/>
                <a:ea typeface="Times New Roman" panose="02020603050405020304" pitchFamily="18" charset="0"/>
              </a:rPr>
              <a:t>INTRODUCTION</a:t>
            </a:r>
            <a:endParaRPr lang="en-GB"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3364" y="870389"/>
            <a:ext cx="10515600" cy="4889814"/>
          </a:xfrm>
        </p:spPr>
        <p:txBody>
          <a:bodyPr>
            <a:noAutofit/>
          </a:bodyPr>
          <a:lstStyle/>
          <a:p>
            <a:pPr marL="0" indent="0" algn="just">
              <a:buNone/>
            </a:pPr>
            <a:r>
              <a:rPr lang="en-IN" sz="1800" dirty="0">
                <a:effectLst/>
                <a:latin typeface="TimesNewRomanPSMT"/>
              </a:rPr>
              <a:t>India, with a burgeoning population exceeding 1.25 billion, faces an escalating food security crisis, heightening the imperative for robust solutions in the agricultural sector. As a linchpin of the Indian economy, agriculture grapples with multifaceted challenges stemming from a population surge, erratic weather patterns, and volatile market conditions. The necessity for innovative approaches to sustain and enhance agricultural productivity becomes increasingly urgent in the face of these complex and interrelated issues. </a:t>
            </a:r>
            <a:endParaRPr lang="en-IN" sz="1200" dirty="0">
              <a:effectLst/>
            </a:endParaRPr>
          </a:p>
          <a:p>
            <a:pPr marL="0" indent="0" algn="just">
              <a:buNone/>
            </a:pPr>
            <a:r>
              <a:rPr lang="en-IN" sz="1800" dirty="0">
                <a:effectLst/>
                <a:latin typeface="TimesNewRomanPSMT"/>
              </a:rPr>
              <a:t>This project delves into the heart of India's agricultural challenges, seeking to address the pressing concerns that hinder the sector's efficiency and resilience. With a focus on harnessing technology and artificial intelligence, the project aims to empower farmers by providing tailored recommendations for crop selection, optimal cultivation timing, and resource management. The overarching goal is not only to improve individual farming practices but to contribute to broader objectives of food security and sustainable agriculture. Through collaboration with experts, technological professionals, and government agencies, this initiative aspires to usher in a transformative era for Indian agriculture, leveraging cutting-edge solutions to navigate the intricacies of modern farming. </a:t>
            </a:r>
            <a:endParaRPr lang="en-IN" sz="1200" dirty="0">
              <a:effectLst/>
            </a:endParaRPr>
          </a:p>
          <a:p>
            <a:pPr marL="0" indent="0" algn="just">
              <a:lnSpc>
                <a:spcPct val="120000"/>
              </a:lnSpc>
              <a:buNone/>
              <a:tabLst>
                <a:tab pos="619125" algn="l"/>
              </a:tabLst>
            </a:pPr>
            <a:endParaRPr lang="en-GB" sz="1800" dirty="0">
              <a:solidFill>
                <a:srgbClr val="000000"/>
              </a:solidFill>
              <a:latin typeface="Verdana" panose="020B0604030504040204"/>
              <a:ea typeface="Verdana" panose="020B0604030504040204"/>
              <a:cs typeface="+mn-lt"/>
            </a:endParaRPr>
          </a:p>
        </p:txBody>
      </p:sp>
      <p:cxnSp>
        <p:nvCxnSpPr>
          <p:cNvPr id="5" name="Straight Connector 4"/>
          <p:cNvCxnSpPr/>
          <p:nvPr/>
        </p:nvCxnSpPr>
        <p:spPr>
          <a:xfrm flipV="1">
            <a:off x="184785" y="716280"/>
            <a:ext cx="11800840" cy="10160"/>
          </a:xfrm>
          <a:prstGeom prst="line">
            <a:avLst/>
          </a:prstGeom>
          <a:ln w="88900" cmpd="dbl">
            <a:solidFill>
              <a:schemeClr val="tx1"/>
            </a:solidFill>
            <a:prstDash val="solid"/>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5756"/>
            <a:ext cx="10515600" cy="1325563"/>
          </a:xfrm>
        </p:spPr>
        <p:txBody>
          <a:bodyPr>
            <a:normAutofit/>
          </a:bodyPr>
          <a:lstStyle/>
          <a:p>
            <a:r>
              <a:rPr lang="en-US" sz="3200" b="1" dirty="0">
                <a:effectLst/>
                <a:latin typeface="Times New Roman" panose="02020603050405020304" pitchFamily="18" charset="0"/>
                <a:ea typeface="Times New Roman" panose="02020603050405020304" pitchFamily="18" charset="0"/>
              </a:rPr>
              <a:t>REFERENCES</a:t>
            </a:r>
            <a:endParaRPr lang="en-GB"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3519" y="1004477"/>
            <a:ext cx="10701489" cy="4849045"/>
          </a:xfrm>
        </p:spPr>
        <p:txBody>
          <a:bodyPr>
            <a:noAutofit/>
          </a:bodyPr>
          <a:lstStyle/>
          <a:p>
            <a:pPr marL="0" indent="0" algn="just" rtl="0">
              <a:buNone/>
            </a:pPr>
            <a:r>
              <a:rPr lang="en-IN" sz="1400" dirty="0">
                <a:latin typeface="Times New Roman" panose="02020603050405020304" pitchFamily="18" charset="0"/>
                <a:cs typeface="Times New Roman" panose="02020603050405020304" pitchFamily="18" charset="0"/>
              </a:rPr>
              <a:t>[1] </a:t>
            </a:r>
            <a:r>
              <a:rPr lang="en-IN" sz="1400" dirty="0" err="1">
                <a:latin typeface="Times New Roman" panose="02020603050405020304" pitchFamily="18" charset="0"/>
                <a:cs typeface="Times New Roman" panose="02020603050405020304" pitchFamily="18" charset="0"/>
              </a:rPr>
              <a:t>Rajak</a:t>
            </a:r>
            <a:r>
              <a:rPr lang="en-IN" sz="1400" dirty="0">
                <a:latin typeface="Times New Roman" panose="02020603050405020304" pitchFamily="18" charset="0"/>
                <a:cs typeface="Times New Roman" panose="02020603050405020304" pitchFamily="18" charset="0"/>
              </a:rPr>
              <a:t>, Rohit Kumar, et al. “Crop Recommendation System to Maximize Crop Yield using Machine Learning Technique.” International Research Journal of Engineering and</a:t>
            </a:r>
            <a:endParaRPr lang="en-IN" sz="1400" dirty="0">
              <a:latin typeface="Times New Roman" panose="02020603050405020304" pitchFamily="18" charset="0"/>
              <a:cs typeface="Times New Roman" panose="02020603050405020304" pitchFamily="18" charset="0"/>
            </a:endParaRPr>
          </a:p>
          <a:p>
            <a:pPr marL="0" indent="0" algn="just" rtl="0">
              <a:buNone/>
            </a:pPr>
            <a:r>
              <a:rPr lang="en-IN" sz="1400" dirty="0">
                <a:latin typeface="Times New Roman" panose="02020603050405020304" pitchFamily="18" charset="0"/>
                <a:cs typeface="Times New Roman" panose="02020603050405020304" pitchFamily="18" charset="0"/>
              </a:rPr>
              <a:t>Technology (IRJET), vol. 04, no. 12, 2017, pp. 951-952. IRJET, https://</a:t>
            </a:r>
            <a:r>
              <a:rPr lang="en-IN" sz="1400" dirty="0" err="1">
                <a:latin typeface="Times New Roman" panose="02020603050405020304" pitchFamily="18" charset="0"/>
                <a:cs typeface="Times New Roman" panose="02020603050405020304" pitchFamily="18" charset="0"/>
              </a:rPr>
              <a:t>www.irjet.net</a:t>
            </a:r>
            <a:r>
              <a:rPr lang="en-IN" sz="1400" dirty="0">
                <a:latin typeface="Times New Roman" panose="02020603050405020304" pitchFamily="18" charset="0"/>
                <a:cs typeface="Times New Roman" panose="02020603050405020304" pitchFamily="18" charset="0"/>
              </a:rPr>
              <a:t>/archives/V4/i12/IRJET-V4I12179.pdf.</a:t>
            </a:r>
            <a:endParaRPr lang="en-IN" sz="1400" dirty="0">
              <a:latin typeface="Times New Roman" panose="02020603050405020304" pitchFamily="18" charset="0"/>
              <a:cs typeface="Times New Roman" panose="02020603050405020304" pitchFamily="18" charset="0"/>
            </a:endParaRPr>
          </a:p>
          <a:p>
            <a:pPr marL="0" indent="0" algn="just" rtl="0">
              <a:buNone/>
            </a:pPr>
            <a:r>
              <a:rPr lang="en-IN" sz="1400" dirty="0">
                <a:latin typeface="Times New Roman" panose="02020603050405020304" pitchFamily="18" charset="0"/>
                <a:cs typeface="Times New Roman" panose="02020603050405020304" pitchFamily="18" charset="0"/>
              </a:rPr>
              <a:t>[2] </a:t>
            </a:r>
            <a:r>
              <a:rPr lang="en-IN" sz="1400" dirty="0" err="1">
                <a:latin typeface="Times New Roman" panose="02020603050405020304" pitchFamily="18" charset="0"/>
                <a:cs typeface="Times New Roman" panose="02020603050405020304" pitchFamily="18" charset="0"/>
              </a:rPr>
              <a:t>Dighe</a:t>
            </a:r>
            <a:r>
              <a:rPr lang="en-IN" sz="1400" dirty="0">
                <a:latin typeface="Times New Roman" panose="02020603050405020304" pitchFamily="18" charset="0"/>
                <a:cs typeface="Times New Roman" panose="02020603050405020304" pitchFamily="18" charset="0"/>
              </a:rPr>
              <a:t>, Deepti, et al. “Crop Recommendation System for Precision Agriculture.” IRJET, vol. 05, no. 11, 2018, pp. 476-480. IRJET, https://</a:t>
            </a:r>
            <a:r>
              <a:rPr lang="en-IN" sz="1400" dirty="0" err="1">
                <a:latin typeface="Times New Roman" panose="02020603050405020304" pitchFamily="18" charset="0"/>
                <a:cs typeface="Times New Roman" panose="02020603050405020304" pitchFamily="18" charset="0"/>
              </a:rPr>
              <a:t>www.irjet.net</a:t>
            </a:r>
            <a:r>
              <a:rPr lang="en-IN" sz="1400" dirty="0">
                <a:latin typeface="Times New Roman" panose="02020603050405020304" pitchFamily="18" charset="0"/>
                <a:cs typeface="Times New Roman" panose="02020603050405020304" pitchFamily="18" charset="0"/>
              </a:rPr>
              <a:t>/archives/V5/i11/IRJET-V5I1190.pdf.</a:t>
            </a:r>
            <a:endParaRPr lang="en-IN" sz="1400" dirty="0">
              <a:latin typeface="Times New Roman" panose="02020603050405020304" pitchFamily="18" charset="0"/>
              <a:cs typeface="Times New Roman" panose="02020603050405020304" pitchFamily="18" charset="0"/>
            </a:endParaRPr>
          </a:p>
          <a:p>
            <a:pPr marL="0" indent="0" algn="just" rtl="0">
              <a:buNone/>
            </a:pPr>
            <a:r>
              <a:rPr lang="en-IN" sz="1400" dirty="0">
                <a:latin typeface="Times New Roman" panose="02020603050405020304" pitchFamily="18" charset="0"/>
                <a:cs typeface="Times New Roman" panose="02020603050405020304" pitchFamily="18" charset="0"/>
              </a:rPr>
              <a:t>[3] </a:t>
            </a:r>
            <a:r>
              <a:rPr lang="en-IN" sz="1400" dirty="0" err="1">
                <a:latin typeface="Times New Roman" panose="02020603050405020304" pitchFamily="18" charset="0"/>
                <a:cs typeface="Times New Roman" panose="02020603050405020304" pitchFamily="18" charset="0"/>
              </a:rPr>
              <a:t>Mokarrama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Miftahul</a:t>
            </a:r>
            <a:r>
              <a:rPr lang="en-IN" sz="1400" dirty="0">
                <a:latin typeface="Times New Roman" panose="02020603050405020304" pitchFamily="18" charset="0"/>
                <a:cs typeface="Times New Roman" panose="02020603050405020304" pitchFamily="18" charset="0"/>
              </a:rPr>
              <a:t> Jannat, and Mohammad Shamsul </a:t>
            </a:r>
            <a:r>
              <a:rPr lang="en-IN" sz="1400" dirty="0" err="1">
                <a:latin typeface="Times New Roman" panose="02020603050405020304" pitchFamily="18" charset="0"/>
                <a:cs typeface="Times New Roman" panose="02020603050405020304" pitchFamily="18" charset="0"/>
              </a:rPr>
              <a:t>Arefin</a:t>
            </a:r>
            <a:r>
              <a:rPr lang="en-IN" sz="1400" dirty="0">
                <a:latin typeface="Times New Roman" panose="02020603050405020304" pitchFamily="18" charset="0"/>
                <a:cs typeface="Times New Roman" panose="02020603050405020304" pitchFamily="18" charset="0"/>
              </a:rPr>
              <a:t>. “RSF: A Recommendation System for Farmers.” Region 10 Humanitarian Technology Conference, vol. 2, no. 17, 2017,</a:t>
            </a:r>
            <a:endParaRPr lang="en-IN" sz="1400" dirty="0">
              <a:latin typeface="Times New Roman" panose="02020603050405020304" pitchFamily="18" charset="0"/>
              <a:cs typeface="Times New Roman" panose="02020603050405020304" pitchFamily="18" charset="0"/>
            </a:endParaRPr>
          </a:p>
          <a:p>
            <a:pPr marL="0" indent="0" algn="just" rtl="0">
              <a:buNone/>
            </a:pPr>
            <a:r>
              <a:rPr lang="en-IN" sz="1400" dirty="0">
                <a:latin typeface="Times New Roman" panose="02020603050405020304" pitchFamily="18" charset="0"/>
                <a:cs typeface="Times New Roman" panose="02020603050405020304" pitchFamily="18" charset="0"/>
              </a:rPr>
              <a:t>https://</a:t>
            </a:r>
            <a:r>
              <a:rPr lang="en-IN" sz="1400" dirty="0" err="1">
                <a:latin typeface="Times New Roman" panose="02020603050405020304" pitchFamily="18" charset="0"/>
                <a:cs typeface="Times New Roman" panose="02020603050405020304" pitchFamily="18" charset="0"/>
              </a:rPr>
              <a:t>www.researchgate.net</a:t>
            </a:r>
            <a:r>
              <a:rPr lang="en-IN" sz="1400" dirty="0">
                <a:latin typeface="Times New Roman" panose="02020603050405020304" pitchFamily="18" charset="0"/>
                <a:cs typeface="Times New Roman" panose="02020603050405020304" pitchFamily="18" charset="0"/>
              </a:rPr>
              <a:t>/publication/323203384_RSF_A_recommendation_system_for _far </a:t>
            </a:r>
            <a:r>
              <a:rPr lang="en-IN" sz="1400" dirty="0" err="1">
                <a:latin typeface="Times New Roman" panose="02020603050405020304" pitchFamily="18" charset="0"/>
                <a:cs typeface="Times New Roman" panose="02020603050405020304" pitchFamily="18" charset="0"/>
              </a:rPr>
              <a:t>mers</a:t>
            </a:r>
            <a:r>
              <a:rPr lang="en-IN"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marL="0" indent="0" algn="just" rtl="0">
              <a:buNone/>
            </a:pPr>
            <a:r>
              <a:rPr lang="en-IN" sz="1400" dirty="0">
                <a:latin typeface="Times New Roman" panose="02020603050405020304" pitchFamily="18" charset="0"/>
                <a:cs typeface="Times New Roman" panose="02020603050405020304" pitchFamily="18" charset="0"/>
              </a:rPr>
              <a:t>[4] </a:t>
            </a:r>
            <a:r>
              <a:rPr lang="en-IN" sz="1400" dirty="0" err="1">
                <a:latin typeface="Times New Roman" panose="02020603050405020304" pitchFamily="18" charset="0"/>
                <a:cs typeface="Times New Roman" panose="02020603050405020304" pitchFamily="18" charset="0"/>
              </a:rPr>
              <a:t>Gandge</a:t>
            </a:r>
            <a:r>
              <a:rPr lang="en-IN" sz="1400" dirty="0">
                <a:latin typeface="Times New Roman" panose="02020603050405020304" pitchFamily="18" charset="0"/>
                <a:cs typeface="Times New Roman" panose="02020603050405020304" pitchFamily="18" charset="0"/>
              </a:rPr>
              <a:t>, Yogesh, and Sandhya. “A study on various data mining techniques for crop yield prediction.” IEEE Xplore, 2017. IEEE Xplore, https://</a:t>
            </a:r>
            <a:r>
              <a:rPr lang="en-IN" sz="1400" dirty="0" err="1">
                <a:latin typeface="Times New Roman" panose="02020603050405020304" pitchFamily="18" charset="0"/>
                <a:cs typeface="Times New Roman" panose="02020603050405020304" pitchFamily="18" charset="0"/>
              </a:rPr>
              <a:t>ieeexplore.ieee.org</a:t>
            </a:r>
            <a:r>
              <a:rPr lang="en-IN" sz="1400" dirty="0">
                <a:latin typeface="Times New Roman" panose="02020603050405020304" pitchFamily="18" charset="0"/>
                <a:cs typeface="Times New Roman" panose="02020603050405020304" pitchFamily="18" charset="0"/>
              </a:rPr>
              <a:t>/document/8284541.</a:t>
            </a:r>
            <a:endParaRPr lang="en-IN" sz="1400" dirty="0">
              <a:latin typeface="Times New Roman" panose="02020603050405020304" pitchFamily="18" charset="0"/>
              <a:cs typeface="Times New Roman" panose="02020603050405020304" pitchFamily="18" charset="0"/>
            </a:endParaRPr>
          </a:p>
          <a:p>
            <a:pPr marL="0" indent="0" algn="just" rtl="0">
              <a:buNone/>
            </a:pPr>
            <a:r>
              <a:rPr lang="en-IN" sz="1400" dirty="0">
                <a:latin typeface="Times New Roman" panose="02020603050405020304" pitchFamily="18" charset="0"/>
                <a:cs typeface="Times New Roman" panose="02020603050405020304" pitchFamily="18" charset="0"/>
              </a:rPr>
              <a:t>[5] Mishra, Shruti, et al. Use of data mining in crop yield prediction. 2018. ResearchGate, https://</a:t>
            </a:r>
            <a:r>
              <a:rPr lang="en-IN" sz="1400" dirty="0" err="1">
                <a:latin typeface="Times New Roman" panose="02020603050405020304" pitchFamily="18" charset="0"/>
                <a:cs typeface="Times New Roman" panose="02020603050405020304" pitchFamily="18" charset="0"/>
              </a:rPr>
              <a:t>www.researchgate.net</a:t>
            </a:r>
            <a:r>
              <a:rPr lang="en-IN" sz="1400" dirty="0">
                <a:latin typeface="Times New Roman" panose="02020603050405020304" pitchFamily="18" charset="0"/>
                <a:cs typeface="Times New Roman" panose="02020603050405020304" pitchFamily="18" charset="0"/>
              </a:rPr>
              <a:t>/publication/326073480_Use_of_data_mining_in_crop_yield_p </a:t>
            </a:r>
            <a:r>
              <a:rPr lang="en-IN" sz="1400" dirty="0" err="1">
                <a:latin typeface="Times New Roman" panose="02020603050405020304" pitchFamily="18" charset="0"/>
                <a:cs typeface="Times New Roman" panose="02020603050405020304" pitchFamily="18" charset="0"/>
              </a:rPr>
              <a:t>rediction</a:t>
            </a:r>
            <a:r>
              <a:rPr lang="en-IN"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marL="0" indent="0" algn="just" rtl="0">
              <a:buNone/>
            </a:pPr>
            <a:r>
              <a:rPr lang="en-IN" sz="1400" dirty="0">
                <a:latin typeface="Times New Roman" panose="02020603050405020304" pitchFamily="18" charset="0"/>
                <a:cs typeface="Times New Roman" panose="02020603050405020304" pitchFamily="18" charset="0"/>
              </a:rPr>
              <a:t>[6] Wu, Xiaoping, et al. A Large-Scale Benchmark Dataset for Insect Pest Recognition.</a:t>
            </a:r>
            <a:endParaRPr lang="en-IN" sz="1400" dirty="0">
              <a:latin typeface="Times New Roman" panose="02020603050405020304" pitchFamily="18" charset="0"/>
              <a:cs typeface="Times New Roman" panose="02020603050405020304" pitchFamily="18" charset="0"/>
            </a:endParaRPr>
          </a:p>
          <a:p>
            <a:pPr marL="0" indent="0" algn="just" rtl="0">
              <a:buNone/>
            </a:pPr>
            <a:r>
              <a:rPr lang="en-IN" sz="1400" dirty="0">
                <a:latin typeface="Times New Roman" panose="02020603050405020304" pitchFamily="18" charset="0"/>
                <a:cs typeface="Times New Roman" panose="02020603050405020304" pitchFamily="18" charset="0"/>
              </a:rPr>
              <a:t>2019. IEEE Xplore,</a:t>
            </a:r>
            <a:endParaRPr lang="en-IN" sz="1400" dirty="0">
              <a:latin typeface="Times New Roman" panose="02020603050405020304" pitchFamily="18" charset="0"/>
              <a:cs typeface="Times New Roman" panose="02020603050405020304" pitchFamily="18" charset="0"/>
            </a:endParaRPr>
          </a:p>
          <a:p>
            <a:pPr marL="0" indent="0" algn="just" rtl="0">
              <a:buNone/>
            </a:pPr>
            <a:r>
              <a:rPr lang="en-IN" sz="1400" dirty="0">
                <a:latin typeface="Times New Roman" panose="02020603050405020304" pitchFamily="18" charset="0"/>
                <a:cs typeface="Times New Roman" panose="02020603050405020304" pitchFamily="18" charset="0"/>
              </a:rPr>
              <a:t>https://</a:t>
            </a:r>
            <a:r>
              <a:rPr lang="en-IN" sz="1400" dirty="0" err="1">
                <a:latin typeface="Times New Roman" panose="02020603050405020304" pitchFamily="18" charset="0"/>
                <a:cs typeface="Times New Roman" panose="02020603050405020304" pitchFamily="18" charset="0"/>
              </a:rPr>
              <a:t>openaccess.thecvf.com</a:t>
            </a:r>
            <a:r>
              <a:rPr lang="en-IN" sz="1400" dirty="0">
                <a:latin typeface="Times New Roman" panose="02020603050405020304" pitchFamily="18" charset="0"/>
                <a:cs typeface="Times New Roman" panose="02020603050405020304" pitchFamily="18" charset="0"/>
              </a:rPr>
              <a:t>/content_CVPR_2019/papers/Wu_IP102_A_Large-Scale_Ben chm ark_Dataset_for_Insect_Pest_Recognition_CVPR_2019_paper.pdf.</a:t>
            </a:r>
            <a:endParaRPr lang="en-IN" sz="1400" dirty="0">
              <a:latin typeface="Times New Roman" panose="02020603050405020304" pitchFamily="18" charset="0"/>
              <a:cs typeface="Times New Roman" panose="02020603050405020304" pitchFamily="18" charset="0"/>
            </a:endParaRPr>
          </a:p>
          <a:p>
            <a:pPr marL="0" indent="0" algn="just" rtl="0">
              <a:buNone/>
            </a:pPr>
            <a:r>
              <a:rPr lang="en-IN" sz="1400" dirty="0">
                <a:latin typeface="Times New Roman" panose="02020603050405020304" pitchFamily="18" charset="0"/>
                <a:cs typeface="Times New Roman" panose="02020603050405020304" pitchFamily="18" charset="0"/>
              </a:rPr>
              <a:t>[7] </a:t>
            </a:r>
            <a:r>
              <a:rPr lang="en-IN" sz="1400" dirty="0" err="1">
                <a:latin typeface="Times New Roman" panose="02020603050405020304" pitchFamily="18" charset="0"/>
                <a:cs typeface="Times New Roman" panose="02020603050405020304" pitchFamily="18" charset="0"/>
              </a:rPr>
              <a:t>Kasinathan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Thenmozhi</a:t>
            </a:r>
            <a:r>
              <a:rPr lang="en-IN" sz="1400" dirty="0">
                <a:latin typeface="Times New Roman" panose="02020603050405020304" pitchFamily="18" charset="0"/>
                <a:cs typeface="Times New Roman" panose="02020603050405020304" pitchFamily="18" charset="0"/>
              </a:rPr>
              <a:t>, et al. Insect classification and detection in field crops using modern machine learning techniques. 2020. Science Direct, https://</a:t>
            </a:r>
            <a:r>
              <a:rPr lang="en-IN" sz="1400" dirty="0" err="1">
                <a:latin typeface="Times New Roman" panose="02020603050405020304" pitchFamily="18" charset="0"/>
                <a:cs typeface="Times New Roman" panose="02020603050405020304" pitchFamily="18" charset="0"/>
              </a:rPr>
              <a:t>www.sciencedirect.com</a:t>
            </a:r>
            <a:r>
              <a:rPr lang="en-IN" sz="1400" dirty="0">
                <a:latin typeface="Times New Roman" panose="02020603050405020304" pitchFamily="18" charset="0"/>
                <a:cs typeface="Times New Roman" panose="02020603050405020304" pitchFamily="18" charset="0"/>
              </a:rPr>
              <a:t>/science/article/</a:t>
            </a:r>
            <a:r>
              <a:rPr lang="en-IN" sz="1400" dirty="0" err="1">
                <a:latin typeface="Times New Roman" panose="02020603050405020304" pitchFamily="18" charset="0"/>
                <a:cs typeface="Times New Roman" panose="02020603050405020304" pitchFamily="18" charset="0"/>
              </a:rPr>
              <a:t>pii</a:t>
            </a:r>
            <a:r>
              <a:rPr lang="en-IN" sz="1400" dirty="0">
                <a:latin typeface="Times New Roman" panose="02020603050405020304" pitchFamily="18" charset="0"/>
                <a:cs typeface="Times New Roman" panose="02020603050405020304" pitchFamily="18" charset="0"/>
              </a:rPr>
              <a:t>/S2214317320302067.</a:t>
            </a:r>
            <a:endParaRPr lang="en-IN" sz="1400" dirty="0">
              <a:latin typeface="Times New Roman" panose="02020603050405020304" pitchFamily="18" charset="0"/>
              <a:cs typeface="Times New Roman" panose="02020603050405020304" pitchFamily="18" charset="0"/>
            </a:endParaRPr>
          </a:p>
          <a:p>
            <a:pPr marL="0" indent="0" algn="just" rtl="0">
              <a:buNone/>
            </a:pPr>
            <a:br>
              <a:rPr lang="en-IN"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endParaRPr lang="en-GB" sz="9600" dirty="0"/>
          </a:p>
        </p:txBody>
      </p:sp>
      <p:pic>
        <p:nvPicPr>
          <p:cNvPr id="4" name="Picture 6" descr="http://cdn.worldofflowers.eu/media/productphotos/1146.jpg"/>
          <p:cNvPicPr>
            <a:picLocks noChangeAspect="1" noChangeArrowheads="1"/>
          </p:cNvPicPr>
          <p:nvPr/>
        </p:nvPicPr>
        <p:blipFill>
          <a:blip r:embed="rId1">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85" y="-126579"/>
            <a:ext cx="10515600" cy="1325563"/>
          </a:xfrm>
        </p:spPr>
        <p:txBody>
          <a:bodyPr>
            <a:normAutofit/>
          </a:bodyPr>
          <a:lstStyle/>
          <a:p>
            <a:pPr>
              <a:lnSpc>
                <a:spcPct val="150000"/>
              </a:lnSpc>
              <a:tabLst>
                <a:tab pos="619125" algn="l"/>
              </a:tabLst>
            </a:pPr>
            <a:r>
              <a:rPr lang="en-US" sz="3200" b="1" dirty="0">
                <a:effectLst/>
                <a:latin typeface="Times New Roman" panose="02020603050405020304" pitchFamily="18" charset="0"/>
                <a:ea typeface="Times New Roman" panose="02020603050405020304" pitchFamily="18" charset="0"/>
              </a:rPr>
              <a:t>LITERATURE SURVEY</a:t>
            </a:r>
            <a:endParaRPr lang="en-IN" sz="3200" dirty="0">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594069" y="1281325"/>
            <a:ext cx="10759731" cy="4895638"/>
          </a:xfrm>
        </p:spPr>
        <p:txBody>
          <a:bodyPr>
            <a:normAutofit/>
          </a:bodyPr>
          <a:lstStyle/>
          <a:p>
            <a:pPr algn="just"/>
            <a:r>
              <a:rPr lang="en-IN" sz="1800" b="1" dirty="0" err="1">
                <a:effectLst/>
                <a:latin typeface="TimesNewRomanPS"/>
              </a:rPr>
              <a:t>Rajak</a:t>
            </a:r>
            <a:r>
              <a:rPr lang="en-IN" sz="1800" b="1" dirty="0">
                <a:effectLst/>
                <a:latin typeface="TimesNewRomanPS"/>
              </a:rPr>
              <a:t> et al. 951-952 </a:t>
            </a:r>
            <a:r>
              <a:rPr lang="en-IN" sz="1800" b="1" dirty="0">
                <a:solidFill>
                  <a:srgbClr val="0F51CC"/>
                </a:solidFill>
                <a:effectLst/>
                <a:latin typeface="TimesNewRomanPS"/>
              </a:rPr>
              <a:t>[1] </a:t>
            </a:r>
            <a:r>
              <a:rPr lang="en-IN" sz="1800" dirty="0">
                <a:effectLst/>
                <a:latin typeface="TimesNewRomanPSMT"/>
              </a:rPr>
              <a:t>Discuss crop prediction using several learners, including SVM as a classifier, Naive Bayes, Multilayer Perceptron (ANN), and Random Forest. Crop forecast characteristics include pH, depth, water holding capacity, drainage, and erosion. </a:t>
            </a:r>
            <a:endParaRPr lang="en-IN" sz="1200" dirty="0"/>
          </a:p>
          <a:p>
            <a:pPr marL="0" indent="0" algn="just">
              <a:buNone/>
            </a:pPr>
            <a:r>
              <a:rPr lang="en-IN" sz="1800" dirty="0">
                <a:effectLst/>
                <a:latin typeface="TimesNewRomanPSMT"/>
              </a:rPr>
              <a:t>The rule below demonstrates an example of the proposed recommendation system. If pH is mild alkaline depth is above 90 water holding capacity is LOW drainage is moderate and the erosion is LOW THEN PADDY </a:t>
            </a:r>
            <a:endParaRPr lang="en-IN" sz="1200" dirty="0">
              <a:effectLst/>
            </a:endParaRPr>
          </a:p>
          <a:p>
            <a:pPr algn="just"/>
            <a:r>
              <a:rPr lang="en-IN" sz="1800" b="1" dirty="0" err="1">
                <a:effectLst/>
                <a:latin typeface="TimesNewRomanPS"/>
              </a:rPr>
              <a:t>Dighe</a:t>
            </a:r>
            <a:r>
              <a:rPr lang="en-IN" sz="1800" b="1" dirty="0">
                <a:effectLst/>
                <a:latin typeface="TimesNewRomanPS"/>
              </a:rPr>
              <a:t> et al. 476-480 </a:t>
            </a:r>
            <a:r>
              <a:rPr lang="en-IN" sz="1800" b="1" dirty="0">
                <a:solidFill>
                  <a:srgbClr val="0F51CC"/>
                </a:solidFill>
                <a:effectLst/>
                <a:latin typeface="TimesNewRomanPS"/>
              </a:rPr>
              <a:t>[2] </a:t>
            </a:r>
            <a:r>
              <a:rPr lang="en-IN" sz="1800" dirty="0">
                <a:effectLst/>
                <a:latin typeface="TimesNewRomanPSMT"/>
              </a:rPr>
              <a:t>We evaluated techniques such as CHAID, KNN, K-means, Decision Tree, Neural Network, </a:t>
            </a:r>
            <a:r>
              <a:rPr lang="en-IN" sz="1800" dirty="0" err="1">
                <a:effectLst/>
                <a:latin typeface="TimesNewRomanPSMT"/>
              </a:rPr>
              <a:t>Naïve</a:t>
            </a:r>
            <a:r>
              <a:rPr lang="en-IN" sz="1800" dirty="0">
                <a:effectLst/>
                <a:latin typeface="TimesNewRomanPSMT"/>
              </a:rPr>
              <a:t> Bayes, C4.5, LAD, IBK, and SVM to create rules for recommendation systems. To pick the most likely crops for plantation, numerous parameters such as soil pH, the month of cultivation, weather in the region, temperature, soil type, and so on were taken into account. </a:t>
            </a:r>
            <a:endParaRPr lang="en-IN" sz="1200" dirty="0">
              <a:effectLst/>
            </a:endParaRPr>
          </a:p>
          <a:p>
            <a:pPr algn="just"/>
            <a:r>
              <a:rPr lang="en-IN" sz="1800" b="1" dirty="0" err="1">
                <a:effectLst/>
                <a:latin typeface="TimesNewRomanPS"/>
              </a:rPr>
              <a:t>Mokarrama</a:t>
            </a:r>
            <a:r>
              <a:rPr lang="en-IN" sz="1800" b="1" dirty="0">
                <a:effectLst/>
                <a:latin typeface="TimesNewRomanPS"/>
              </a:rPr>
              <a:t> and </a:t>
            </a:r>
            <a:r>
              <a:rPr lang="en-IN" sz="1800" b="1" dirty="0" err="1">
                <a:effectLst/>
                <a:latin typeface="TimesNewRomanPS"/>
              </a:rPr>
              <a:t>Arefin</a:t>
            </a:r>
            <a:r>
              <a:rPr lang="en-IN" sz="1800" b="1" dirty="0">
                <a:effectLst/>
                <a:latin typeface="TimesNewRomanPS"/>
              </a:rPr>
              <a:t> </a:t>
            </a:r>
            <a:r>
              <a:rPr lang="en-IN" sz="1800" b="1" dirty="0">
                <a:solidFill>
                  <a:srgbClr val="0F51CC"/>
                </a:solidFill>
                <a:effectLst/>
                <a:latin typeface="TimesNewRomanPS"/>
              </a:rPr>
              <a:t>[3] </a:t>
            </a:r>
            <a:r>
              <a:rPr lang="en-IN" sz="1800" dirty="0">
                <a:effectLst/>
                <a:latin typeface="TimesNewRomanPSMT"/>
              </a:rPr>
              <a:t>The following modules were discussed: location detection, data processing and storage, similar location detection, and recommendation creation. The final crop was calculated using the physiographic database, thermal zone database, crop growth period database, crop production rate database, and seasonal crop database. </a:t>
            </a:r>
            <a:endParaRPr lang="en-IN" sz="1200" dirty="0">
              <a:effectLst/>
            </a:endParaRPr>
          </a:p>
          <a:p>
            <a:pPr marL="0" indent="0" algn="just">
              <a:lnSpc>
                <a:spcPct val="150000"/>
              </a:lnSpc>
              <a:buNone/>
            </a:pPr>
            <a:endParaRPr lang="en-GB" sz="1600"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flipV="1">
            <a:off x="184785" y="849630"/>
            <a:ext cx="11800840" cy="10160"/>
          </a:xfrm>
          <a:prstGeom prst="line">
            <a:avLst/>
          </a:prstGeom>
          <a:ln w="88900" cmpd="dbl">
            <a:solidFill>
              <a:schemeClr val="tx1"/>
            </a:solidFill>
            <a:prstDash val="solid"/>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43" y="-128270"/>
            <a:ext cx="11099157" cy="1325563"/>
          </a:xfrm>
        </p:spPr>
        <p:txBody>
          <a:bodyPr/>
          <a:lstStyle/>
          <a:p>
            <a:r>
              <a:rPr lang="en-US" sz="3200" b="1" dirty="0">
                <a:effectLst/>
                <a:latin typeface="Times New Roman" panose="02020603050405020304" pitchFamily="18" charset="0"/>
                <a:ea typeface="Times New Roman" panose="02020603050405020304" pitchFamily="18" charset="0"/>
              </a:rPr>
              <a:t>LITERATURE</a:t>
            </a:r>
            <a:r>
              <a:rPr lang="en-US" sz="4400" b="1"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SURVEY</a:t>
            </a:r>
            <a:endParaRPr lang="en-US" sz="3200" dirty="0"/>
          </a:p>
        </p:txBody>
      </p:sp>
      <p:sp>
        <p:nvSpPr>
          <p:cNvPr id="3" name="Content Placeholder 2"/>
          <p:cNvSpPr>
            <a:spLocks noGrp="1"/>
          </p:cNvSpPr>
          <p:nvPr>
            <p:ph idx="1"/>
          </p:nvPr>
        </p:nvSpPr>
        <p:spPr>
          <a:xfrm>
            <a:off x="838200" y="1342390"/>
            <a:ext cx="10515600" cy="4351338"/>
          </a:xfrm>
        </p:spPr>
        <p:txBody>
          <a:bodyPr/>
          <a:lstStyle/>
          <a:p>
            <a:r>
              <a:rPr lang="en-IN" sz="1800" b="1" dirty="0" err="1">
                <a:effectLst/>
                <a:latin typeface="TimesNewRomanPS"/>
              </a:rPr>
              <a:t>Gandge</a:t>
            </a:r>
            <a:r>
              <a:rPr lang="en-IN" sz="1800" b="1" dirty="0">
                <a:effectLst/>
                <a:latin typeface="TimesNewRomanPS"/>
              </a:rPr>
              <a:t> and Sandhya </a:t>
            </a:r>
            <a:r>
              <a:rPr lang="en-IN" sz="1800" b="1" dirty="0">
                <a:solidFill>
                  <a:srgbClr val="0F51CC"/>
                </a:solidFill>
                <a:effectLst/>
                <a:latin typeface="TimesNewRomanPS"/>
              </a:rPr>
              <a:t>[4] </a:t>
            </a:r>
            <a:r>
              <a:rPr lang="en-IN" sz="1800" dirty="0">
                <a:effectLst/>
                <a:latin typeface="TimesNewRomanPSMT"/>
              </a:rPr>
              <a:t>Discuss attribute selection, multiple linear regression, and decision trees with ID3, SVM, Neural Networks, C4.5, K-means, and KNN. The proposed system begins by selecting an agricultural field and then selecting a previously planted crop; it then takes user input and </a:t>
            </a:r>
            <a:r>
              <a:rPr lang="en-IN" sz="1800" dirty="0" err="1">
                <a:effectLst/>
                <a:latin typeface="TimesNewRomanPSMT"/>
              </a:rPr>
              <a:t>preprocesses</a:t>
            </a:r>
            <a:r>
              <a:rPr lang="en-IN" sz="1800" dirty="0">
                <a:effectLst/>
                <a:latin typeface="TimesNewRomanPSMT"/>
              </a:rPr>
              <a:t> it; in the backend, attribute selection is followed by a classification algorithm on data; and finally, the crop is recommended. </a:t>
            </a:r>
            <a:endParaRPr lang="en-IN" dirty="0">
              <a:effectLst/>
            </a:endParaRPr>
          </a:p>
          <a:p>
            <a:r>
              <a:rPr lang="en-IN" sz="1800" b="1" dirty="0">
                <a:effectLst/>
                <a:latin typeface="TimesNewRomanPS"/>
              </a:rPr>
              <a:t>Mishra et al. </a:t>
            </a:r>
            <a:r>
              <a:rPr lang="en-IN" sz="1800" b="1" dirty="0">
                <a:solidFill>
                  <a:srgbClr val="0F51CC"/>
                </a:solidFill>
                <a:effectLst/>
                <a:latin typeface="TimesNewRomanPS"/>
              </a:rPr>
              <a:t>[5]</a:t>
            </a:r>
            <a:r>
              <a:rPr lang="en-IN" sz="1800" dirty="0">
                <a:effectLst/>
                <a:latin typeface="TimesNewRomanPSMT"/>
              </a:rPr>
              <a:t>J48, LAD Tree, LWL, and IBK algorithms are utilized. The WEKA tool is used initially, and the LAD tree exhibited the lowest accuracy. However, trimming the tree can reduce errors, and IBK offers good results. </a:t>
            </a:r>
            <a:endParaRPr lang="en-IN" dirty="0">
              <a:effectLst/>
            </a:endParaRPr>
          </a:p>
          <a:p>
            <a:r>
              <a:rPr lang="en-IN" sz="1800" b="1" dirty="0">
                <a:effectLst/>
                <a:latin typeface="TimesNewRomanPS"/>
              </a:rPr>
              <a:t>Wu et al. </a:t>
            </a:r>
            <a:r>
              <a:rPr lang="en-IN" sz="1800" b="1" dirty="0">
                <a:solidFill>
                  <a:srgbClr val="0F51CC"/>
                </a:solidFill>
                <a:effectLst/>
                <a:latin typeface="TimesNewRomanPS"/>
              </a:rPr>
              <a:t>[6] </a:t>
            </a:r>
            <a:r>
              <a:rPr lang="en-IN" sz="1800" dirty="0">
                <a:effectLst/>
                <a:latin typeface="TimesNewRomanPSMT"/>
              </a:rPr>
              <a:t>IP102 is a large-scale dataset for insect pest identification that includes over 75,000 photos of 102 insects. In comparison to prior datasets, the IP102 accurately represents several aspects of insect pest dispersal in real-world settings. Meanwhile, they use the dataset to experiment with cutting-edge recognition systems. The results reveal that conventional handmade and deep feature approaches are insufficient for pest identification. </a:t>
            </a:r>
            <a:endParaRPr lang="en-IN" dirty="0">
              <a:effectLst/>
            </a:endParaRPr>
          </a:p>
          <a:p>
            <a:pPr marL="0" indent="0">
              <a:buNone/>
            </a:pPr>
            <a:endParaRPr lang="en-US" dirty="0"/>
          </a:p>
        </p:txBody>
      </p:sp>
      <p:cxnSp>
        <p:nvCxnSpPr>
          <p:cNvPr id="4" name="Straight Connector 3"/>
          <p:cNvCxnSpPr/>
          <p:nvPr/>
        </p:nvCxnSpPr>
        <p:spPr>
          <a:xfrm flipV="1">
            <a:off x="184785" y="870585"/>
            <a:ext cx="11800840" cy="10160"/>
          </a:xfrm>
          <a:prstGeom prst="line">
            <a:avLst/>
          </a:prstGeom>
          <a:ln w="88900" cmpd="dbl">
            <a:solidFill>
              <a:schemeClr val="tx1"/>
            </a:solidFill>
            <a:prstDash val="solid"/>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649" y="61992"/>
            <a:ext cx="10515600" cy="1325563"/>
          </a:xfrm>
        </p:spPr>
        <p:txBody>
          <a:bodyPr>
            <a:normAutofit/>
          </a:bodyPr>
          <a:lstStyle/>
          <a:p>
            <a:r>
              <a:rPr lang="en-GB" sz="3200" b="1" dirty="0">
                <a:latin typeface="Times New Roman" panose="02020603050405020304" pitchFamily="18" charset="0"/>
                <a:ea typeface="+mj-lt"/>
                <a:cs typeface="Times New Roman" panose="02020603050405020304" pitchFamily="18" charset="0"/>
              </a:rPr>
              <a:t>RESEARCH GAPS OF EXISTING METHODS</a:t>
            </a:r>
            <a:endParaRPr lang="en-GB"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5069" y="1226540"/>
            <a:ext cx="10759731" cy="4895638"/>
          </a:xfrm>
        </p:spPr>
        <p:txBody>
          <a:bodyPr>
            <a:normAutofit fontScale="92500" lnSpcReduction="10000"/>
          </a:bodyPr>
          <a:lstStyle/>
          <a:p>
            <a:pPr algn="just"/>
            <a:r>
              <a:rPr lang="en-IN" sz="1800" dirty="0">
                <a:effectLst/>
                <a:latin typeface="TimesNewRomanPSMT"/>
              </a:rPr>
              <a:t>The literature analysis reveals that India's agricultural environment has made great achievements in harnessing technology, machine learning (ML), and artificial intelligence (AI) to solve critical areas of farming, such as crop recommendations, fertilizer consumption, and insect management. However, in this field of innovation, various research gaps and undiscovered territories emerge, highlighting prospects for further enhancement and refinement: </a:t>
            </a:r>
            <a:endParaRPr lang="en-IN" sz="1100" dirty="0">
              <a:effectLst/>
            </a:endParaRPr>
          </a:p>
          <a:p>
            <a:pPr algn="just">
              <a:buFont typeface="+mj-lt"/>
              <a:buAutoNum type="arabicPeriod"/>
            </a:pPr>
            <a:r>
              <a:rPr lang="en-IN" sz="1800" dirty="0">
                <a:effectLst/>
                <a:latin typeface="TimesNewRomanPSMT"/>
              </a:rPr>
              <a:t>Integration of Comprehensive Data Sources: This analysis highlights studies on crop advice, fertilizer management, and pest detection. However, a significant gap exists in the integration and complete use of several data sources. Existing approaches frequently rely on small datasets or fail to incorporate multiple sources of information required for exact suggestions. It is still difficult to incorporate real-time, localized, and multidimensional data, such as soil parameters, weather patterns, historical crop yields, and insect profiles. A more comprehensive approach to data aggregation could improve the accuracy and relevance of recommendations. </a:t>
            </a:r>
            <a:endParaRPr lang="en-IN" sz="1800" dirty="0">
              <a:effectLst/>
              <a:latin typeface="TimesNewRomanPSMT"/>
            </a:endParaRPr>
          </a:p>
          <a:p>
            <a:pPr algn="just">
              <a:buFont typeface="+mj-lt"/>
              <a:buAutoNum type="arabicPeriod"/>
            </a:pPr>
            <a:r>
              <a:rPr lang="en-IN" sz="1800" dirty="0">
                <a:effectLst/>
                <a:latin typeface="TimesNewRomanPSMT"/>
              </a:rPr>
              <a:t>Optimizing Recommendation Algorithms: Many machine-learning algorithms have been used for crop recommendation, fertilizer management, and pest identification. However, there is still room for improvement in accuracy and usability. The present procedures frequently rely on classic algorithms like SVM, Decision Trees, and Ensemble methods. However, a comparative investigation of the efficiency of these algorithms in the context of Indian agricultural settings is lacking. Furthermore, the implementation of cutting-edge techniques such as deep learning and neural networks for these purposes requires further investigation and validation in the Indian agricultural environment. </a:t>
            </a:r>
            <a:endParaRPr lang="en-IN" sz="1800" dirty="0">
              <a:effectLst/>
              <a:latin typeface="TimesNewRomanPSMT"/>
            </a:endParaRPr>
          </a:p>
          <a:p>
            <a:pPr algn="just">
              <a:buFont typeface="+mj-lt"/>
              <a:buAutoNum type="arabicPeriod"/>
            </a:pPr>
            <a:r>
              <a:rPr lang="en-IN" sz="1800" dirty="0">
                <a:effectLst/>
                <a:latin typeface="TimesNewRomanPSMT"/>
              </a:rPr>
              <a:t>Tailored Recommendations for Agriculture: Given India's different agricultural environments, tailored recommendations are critical. Soil types vary in nutrient composition, ranging from fertile alluvial soils in the Indo-Gangetic plains to red and black soils on the Deccan Plateau, which influences agricultural development. </a:t>
            </a:r>
            <a:endParaRPr lang="en-IN" sz="1800" dirty="0">
              <a:effectLst/>
              <a:latin typeface="TimesNewRomanPSMT"/>
            </a:endParaRPr>
          </a:p>
          <a:p>
            <a:pPr marL="0" indent="0" algn="just">
              <a:lnSpc>
                <a:spcPct val="150000"/>
              </a:lnSpc>
              <a:buNone/>
            </a:pPr>
            <a:endParaRPr lang="en-GB" sz="1600"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flipV="1">
            <a:off x="184785" y="971550"/>
            <a:ext cx="11800840" cy="10160"/>
          </a:xfrm>
          <a:prstGeom prst="line">
            <a:avLst/>
          </a:prstGeom>
          <a:ln w="88900" cmpd="dbl">
            <a:solidFill>
              <a:schemeClr val="tx1"/>
            </a:solidFill>
            <a:prstDash val="solid"/>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79" y="-99298"/>
            <a:ext cx="10515600" cy="1325563"/>
          </a:xfrm>
        </p:spPr>
        <p:txBody>
          <a:bodyPr>
            <a:normAutofit/>
          </a:bodyPr>
          <a:lstStyle/>
          <a:p>
            <a:r>
              <a:rPr lang="en-GB" sz="3200" b="1" dirty="0">
                <a:latin typeface="Times New Roman" panose="02020603050405020304" pitchFamily="18" charset="0"/>
                <a:ea typeface="+mj-lt"/>
                <a:cs typeface="Times New Roman" panose="02020603050405020304" pitchFamily="18" charset="0"/>
              </a:rPr>
              <a:t>RESEARCH GAPS OF EXISTING METHODS</a:t>
            </a:r>
            <a:endParaRPr lang="en-GB"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5069" y="1226540"/>
            <a:ext cx="10759731" cy="4895638"/>
          </a:xfrm>
        </p:spPr>
        <p:txBody>
          <a:bodyPr>
            <a:normAutofit/>
          </a:bodyPr>
          <a:lstStyle/>
          <a:p>
            <a:pPr marL="0" indent="0" algn="just">
              <a:buNone/>
            </a:pPr>
            <a:r>
              <a:rPr lang="en-IN" sz="1800" dirty="0">
                <a:effectLst/>
                <a:latin typeface="TimesNewRomanPSMT"/>
              </a:rPr>
              <a:t>4.in Kerala's tropical environment. Diverse insect characteristics throughout states present various pest management issues. Addressing regional differences through fine-tuned recommendation systems is critical. Precise instruction tailored to area conditions empowers farmers, allowing them to make more informed decisions about improving sustainable agriculture methods. </a:t>
            </a:r>
            <a:endParaRPr lang="en-IN" sz="1100" dirty="0">
              <a:effectLst/>
            </a:endParaRPr>
          </a:p>
          <a:p>
            <a:pPr marL="0" indent="0" algn="just">
              <a:buNone/>
            </a:pPr>
            <a:r>
              <a:rPr lang="en-IN" sz="1800" dirty="0">
                <a:effectLst/>
                <a:latin typeface="TimesNewRomanPSMT"/>
              </a:rPr>
              <a:t>5.Accessibility and Usability for Farmers: Improving the accessibility and usefulness of agricultural technological solutions is critical to their effective implementation by Indian farmers. The common absence of user-friendly interfaces in existing systems impedes their adoption, particularly among farmers with low technological skills. Simplifying the interface design and optimizing navigation are essential steps towards closing the gap. It is critical to provide intuitive and visually simple interfaces that transcend language boundaries and accommodate farmers with varied levels of literacy and technological proficiency. Furthermore, activities focused on farmer-centric design principles and usability testing suited to local contexts are required to guarantee that these solutions meet the unique needs and preferences of India's diverse farming community. By emphasizing user-centric design and ease of engagement, agricultural technology can become more inclusive, allowing all farmers to reap the benefits of these advances for increased production and sustainable agricultural practices. </a:t>
            </a:r>
            <a:endParaRPr lang="en-IN" sz="1100" dirty="0">
              <a:effectLst/>
            </a:endParaRPr>
          </a:p>
          <a:p>
            <a:pPr marL="0" indent="0" algn="just">
              <a:buNone/>
            </a:pPr>
            <a:r>
              <a:rPr lang="en-IN" sz="1800" dirty="0">
                <a:effectLst/>
                <a:latin typeface="TimesNewRomanPSMT"/>
              </a:rPr>
              <a:t>6.Validation and Integration of Pest Identification Techniques: Validating pest detection systems under the various field circumstances seen throughout India is critical for their practical application. </a:t>
            </a:r>
            <a:endParaRPr lang="en-IN" sz="1100" dirty="0">
              <a:effectLst/>
            </a:endParaRPr>
          </a:p>
          <a:p>
            <a:pPr algn="just">
              <a:lnSpc>
                <a:spcPct val="110000"/>
              </a:lnSpc>
            </a:pPr>
            <a:endParaRPr lang="en-GB" sz="1600"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flipV="1">
            <a:off x="184785" y="890905"/>
            <a:ext cx="11800840" cy="10160"/>
          </a:xfrm>
          <a:prstGeom prst="line">
            <a:avLst/>
          </a:prstGeom>
          <a:ln w="88900" cmpd="dbl">
            <a:solidFill>
              <a:schemeClr val="tx1"/>
            </a:solidFill>
            <a:prstDash val="solid"/>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649" y="61992"/>
            <a:ext cx="10515600" cy="1325563"/>
          </a:xfrm>
        </p:spPr>
        <p:txBody>
          <a:bodyPr>
            <a:normAutofit/>
          </a:bodyPr>
          <a:lstStyle/>
          <a:p>
            <a:r>
              <a:rPr lang="en-US" altLang="en-GB" sz="3200" b="1" dirty="0">
                <a:latin typeface="Times New Roman" panose="02020603050405020304" pitchFamily="18" charset="0"/>
                <a:cs typeface="Times New Roman" panose="02020603050405020304" pitchFamily="18" charset="0"/>
              </a:rPr>
              <a:t>PROPOSED METHODOLOGY</a:t>
            </a:r>
            <a:endParaRPr lang="en-US" altLang="en-GB"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8725" y="1034975"/>
            <a:ext cx="10759731" cy="4895638"/>
          </a:xfrm>
        </p:spPr>
        <p:txBody>
          <a:bodyPr>
            <a:normAutofit fontScale="92500"/>
          </a:bodyPr>
          <a:lstStyle/>
          <a:p>
            <a:pPr marL="0" indent="0" algn="just">
              <a:lnSpc>
                <a:spcPct val="120000"/>
              </a:lnSpc>
              <a:buNone/>
            </a:pPr>
            <a:r>
              <a:rPr lang="en-IN" sz="1500" dirty="0">
                <a:effectLst/>
                <a:latin typeface="Times New Roman" panose="02020603050405020304" pitchFamily="18" charset="0"/>
                <a:cs typeface="Times New Roman" panose="02020603050405020304" pitchFamily="18" charset="0"/>
              </a:rPr>
              <a:t>The process of creating an AI-driven application designed to support farmers in making well-informed decisions entails a methodical approach that includes problem analysis, identification of user needs, design of the program's architecture, and subsequent implementation of the application. The methodology utilized adheres to a well-defined framework to effectively address the varied requirements of the agricultural sector. </a:t>
            </a:r>
            <a:endParaRPr lang="en-IN" sz="1500" dirty="0">
              <a:effectLst/>
              <a:latin typeface="Times New Roman" panose="02020603050405020304" pitchFamily="18" charset="0"/>
              <a:cs typeface="Times New Roman" panose="02020603050405020304" pitchFamily="18" charset="0"/>
            </a:endParaRPr>
          </a:p>
          <a:p>
            <a:pPr marL="0" indent="0" algn="just">
              <a:lnSpc>
                <a:spcPct val="120000"/>
              </a:lnSpc>
              <a:buNone/>
            </a:pPr>
            <a:r>
              <a:rPr lang="en-IN" sz="1500" dirty="0">
                <a:effectLst/>
                <a:latin typeface="Times New Roman" panose="02020603050405020304" pitchFamily="18" charset="0"/>
                <a:cs typeface="Times New Roman" panose="02020603050405020304" pitchFamily="18" charset="0"/>
              </a:rPr>
              <a:t>The methodology employed in this project </a:t>
            </a:r>
            <a:r>
              <a:rPr lang="en-IN" sz="1500" dirty="0" err="1">
                <a:effectLst/>
                <a:latin typeface="Times New Roman" panose="02020603050405020304" pitchFamily="18" charset="0"/>
                <a:cs typeface="Times New Roman" panose="02020603050405020304" pitchFamily="18" charset="0"/>
              </a:rPr>
              <a:t>centers</a:t>
            </a:r>
            <a:r>
              <a:rPr lang="en-IN" sz="1500" dirty="0">
                <a:effectLst/>
                <a:latin typeface="Times New Roman" panose="02020603050405020304" pitchFamily="18" charset="0"/>
                <a:cs typeface="Times New Roman" panose="02020603050405020304" pitchFamily="18" charset="0"/>
              </a:rPr>
              <a:t> on the resolution of issues encountered by farmers using integrating sophisticated technologies and employing data-driven decision-making. The method prioritizes user-centric design and development, aiming to create an intuitive application that addresses the specific needs of farmers. This is achieved by incorporating AI algorithms to provide personalized recommendations. </a:t>
            </a:r>
            <a:endParaRPr lang="en-IN" sz="1500" dirty="0">
              <a:effectLst/>
              <a:latin typeface="Times New Roman" panose="02020603050405020304" pitchFamily="18" charset="0"/>
              <a:cs typeface="Times New Roman" panose="02020603050405020304" pitchFamily="18" charset="0"/>
            </a:endParaRPr>
          </a:p>
          <a:p>
            <a:pPr marL="0" indent="0">
              <a:lnSpc>
                <a:spcPct val="120000"/>
              </a:lnSpc>
              <a:buNone/>
            </a:pPr>
            <a:r>
              <a:rPr lang="en-IN" sz="1500" b="1" dirty="0">
                <a:effectLst/>
                <a:latin typeface="Times New Roman" panose="02020603050405020304" pitchFamily="18" charset="0"/>
                <a:cs typeface="Times New Roman" panose="02020603050405020304" pitchFamily="18" charset="0"/>
              </a:rPr>
              <a:t>Ideology </a:t>
            </a:r>
            <a:r>
              <a:rPr lang="en-US" altLang="en-IN" sz="1500" b="1" dirty="0">
                <a:effectLst/>
                <a:latin typeface="Times New Roman" panose="02020603050405020304" pitchFamily="18" charset="0"/>
                <a:cs typeface="Times New Roman" panose="02020603050405020304" pitchFamily="18" charset="0"/>
              </a:rPr>
              <a:t>:</a:t>
            </a:r>
            <a:r>
              <a:rPr lang="en-IN" sz="1500" dirty="0">
                <a:effectLst/>
                <a:latin typeface="Times New Roman" panose="02020603050405020304" pitchFamily="18" charset="0"/>
                <a:cs typeface="Times New Roman" panose="02020603050405020304" pitchFamily="18" charset="0"/>
              </a:rPr>
              <a:t>The design procedure is a systematic approach used to develop and create a product system, or solution. It involves a series of steps. </a:t>
            </a:r>
            <a:endParaRPr lang="en-IN" sz="1500" dirty="0">
              <a:effectLst/>
              <a:latin typeface="Times New Roman" panose="02020603050405020304" pitchFamily="18" charset="0"/>
              <a:cs typeface="Times New Roman" panose="02020603050405020304" pitchFamily="18" charset="0"/>
            </a:endParaRPr>
          </a:p>
          <a:p>
            <a:pPr marL="0" indent="0">
              <a:lnSpc>
                <a:spcPct val="120000"/>
              </a:lnSpc>
              <a:buNone/>
            </a:pPr>
            <a:r>
              <a:rPr lang="en-IN" sz="1500" b="1" dirty="0">
                <a:effectLst/>
                <a:latin typeface="Times New Roman" panose="02020603050405020304" pitchFamily="18" charset="0"/>
                <a:cs typeface="Times New Roman" panose="02020603050405020304" pitchFamily="18" charset="0"/>
              </a:rPr>
              <a:t>A. Problem Analysis: </a:t>
            </a:r>
            <a:r>
              <a:rPr lang="en-IN" sz="1500" dirty="0">
                <a:effectLst/>
                <a:latin typeface="Times New Roman" panose="02020603050405020304" pitchFamily="18" charset="0"/>
                <a:cs typeface="Times New Roman" panose="02020603050405020304" pitchFamily="18" charset="0"/>
              </a:rPr>
              <a:t>An extensive examination was undertaken to </a:t>
            </a:r>
            <a:r>
              <a:rPr lang="en-IN" sz="1500" dirty="0" err="1">
                <a:effectLst/>
                <a:latin typeface="Times New Roman" panose="02020603050405020304" pitchFamily="18" charset="0"/>
                <a:cs typeface="Times New Roman" panose="02020603050405020304" pitchFamily="18" charset="0"/>
              </a:rPr>
              <a:t>analyze</a:t>
            </a:r>
            <a:r>
              <a:rPr lang="en-IN" sz="1500" dirty="0">
                <a:effectLst/>
                <a:latin typeface="Times New Roman" panose="02020603050405020304" pitchFamily="18" charset="0"/>
                <a:cs typeface="Times New Roman" panose="02020603050405020304" pitchFamily="18" charset="0"/>
              </a:rPr>
              <a:t> the various difficulties faced by farmers, encompassing volatile weather patterns, uncertainties in the market, and restricted availability of up-to-date information and professional guidance. The main pain points and gaps in present agricultural practices were identified to establish the basis for the functions of the application. </a:t>
            </a:r>
            <a:endParaRPr lang="en-IN" sz="1500" dirty="0">
              <a:effectLst/>
              <a:latin typeface="Times New Roman" panose="02020603050405020304" pitchFamily="18" charset="0"/>
              <a:cs typeface="Times New Roman" panose="02020603050405020304" pitchFamily="18" charset="0"/>
            </a:endParaRPr>
          </a:p>
          <a:p>
            <a:pPr marL="0" indent="0">
              <a:lnSpc>
                <a:spcPct val="120000"/>
              </a:lnSpc>
              <a:buNone/>
            </a:pPr>
            <a:r>
              <a:rPr lang="en-IN" sz="1500" b="1" dirty="0">
                <a:effectLst/>
                <a:latin typeface="Times New Roman" panose="02020603050405020304" pitchFamily="18" charset="0"/>
                <a:cs typeface="Times New Roman" panose="02020603050405020304" pitchFamily="18" charset="0"/>
              </a:rPr>
              <a:t>B. User Requirements: </a:t>
            </a:r>
            <a:r>
              <a:rPr lang="en-IN" sz="1500" dirty="0">
                <a:effectLst/>
                <a:latin typeface="Times New Roman" panose="02020603050405020304" pitchFamily="18" charset="0"/>
                <a:cs typeface="Times New Roman" panose="02020603050405020304" pitchFamily="18" charset="0"/>
              </a:rPr>
              <a:t>The research team actively engaged with farmers, agricultural specialists, and stakeholders </a:t>
            </a:r>
            <a:r>
              <a:rPr lang="en-IN" sz="1500" dirty="0" err="1">
                <a:effectLst/>
                <a:latin typeface="Times New Roman" panose="02020603050405020304" pitchFamily="18" charset="0"/>
                <a:cs typeface="Times New Roman" panose="02020603050405020304" pitchFamily="18" charset="0"/>
              </a:rPr>
              <a:t>tocomprehensively</a:t>
            </a:r>
            <a:r>
              <a:rPr lang="en-IN" sz="1500" dirty="0">
                <a:effectLst/>
                <a:latin typeface="Times New Roman" panose="02020603050405020304" pitchFamily="18" charset="0"/>
                <a:cs typeface="Times New Roman" panose="02020603050405020304" pitchFamily="18" charset="0"/>
              </a:rPr>
              <a:t> comprehend their specific needs, preferences, and limitations. It created an exhaustive inventory of user specifications, considering geographical disparities, crop-specific necessities, market dynamics, and issues related to accessibility. </a:t>
            </a:r>
            <a:endParaRPr lang="en-IN" sz="1500" dirty="0">
              <a:effectLst/>
              <a:latin typeface="Times New Roman" panose="02020603050405020304" pitchFamily="18" charset="0"/>
              <a:cs typeface="Times New Roman" panose="02020603050405020304" pitchFamily="18" charset="0"/>
            </a:endParaRPr>
          </a:p>
          <a:p>
            <a:pPr marL="0" indent="0" algn="l">
              <a:lnSpc>
                <a:spcPct val="120000"/>
              </a:lnSpc>
              <a:buNone/>
            </a:pPr>
            <a:r>
              <a:rPr lang="en-IN" sz="1500" b="1" dirty="0">
                <a:effectLst/>
                <a:latin typeface="Times New Roman" panose="02020603050405020304" pitchFamily="18" charset="0"/>
                <a:cs typeface="Times New Roman" panose="02020603050405020304" pitchFamily="18" charset="0"/>
              </a:rPr>
              <a:t>C. Architectural Design: </a:t>
            </a:r>
            <a:r>
              <a:rPr lang="en-IN" sz="1500" dirty="0">
                <a:effectLst/>
                <a:latin typeface="Times New Roman" panose="02020603050405020304" pitchFamily="18" charset="0"/>
                <a:cs typeface="Times New Roman" panose="02020603050405020304" pitchFamily="18" charset="0"/>
              </a:rPr>
              <a:t>The application architecture was designed with careful consideration given to factors such as scalability, data integration, and user accessibility and developed a comprehensive architecture that incorporates multiple </a:t>
            </a:r>
            <a:r>
              <a:rPr lang="en-IN" sz="1500" dirty="0">
                <a:effectLst/>
                <a:latin typeface="Times New Roman" panose="02020603050405020304" pitchFamily="18" charset="0"/>
                <a:cs typeface="Times New Roman" panose="02020603050405020304" pitchFamily="18" charset="0"/>
                <a:sym typeface="+mn-ea"/>
              </a:rPr>
              <a:t>ayers, including data collecting, analysis, artificial intelligence algorithms, and a user-friendly interface.</a:t>
            </a:r>
            <a:endParaRPr lang="en-IN" sz="1500" dirty="0">
              <a:effectLst/>
              <a:latin typeface="Times New Roman" panose="02020603050405020304" pitchFamily="18" charset="0"/>
              <a:cs typeface="Times New Roman" panose="02020603050405020304" pitchFamily="18" charset="0"/>
            </a:endParaRPr>
          </a:p>
          <a:p>
            <a:pPr marL="0" indent="0" algn="just">
              <a:buNone/>
            </a:pPr>
            <a:endParaRPr lang="en-IN" sz="1200" dirty="0">
              <a:effectLst/>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flipV="1">
            <a:off x="184785" y="1024890"/>
            <a:ext cx="11800840" cy="10160"/>
          </a:xfrm>
          <a:prstGeom prst="line">
            <a:avLst/>
          </a:prstGeom>
          <a:ln w="88900" cmpd="dbl">
            <a:solidFill>
              <a:schemeClr val="tx1"/>
            </a:solidFill>
            <a:prstDash val="solid"/>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649" y="61992"/>
            <a:ext cx="10515600" cy="1325563"/>
          </a:xfrm>
        </p:spPr>
        <p:txBody>
          <a:bodyPr/>
          <a:lstStyle/>
          <a:p>
            <a:pPr fontAlgn="ctr"/>
            <a:r>
              <a:rPr lang="en-US" altLang="en-GB" sz="3200" b="1" dirty="0">
                <a:latin typeface="Times New Roman" panose="02020603050405020304" pitchFamily="18" charset="0"/>
                <a:cs typeface="Times New Roman" panose="02020603050405020304" pitchFamily="18" charset="0"/>
              </a:rPr>
              <a:t>PROPOSED METHODOLOGY</a:t>
            </a:r>
            <a:endParaRPr lang="en-US" altLang="en-GB"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3449" y="1086614"/>
            <a:ext cx="10759731" cy="5151718"/>
          </a:xfrm>
        </p:spPr>
        <p:txBody>
          <a:bodyPr>
            <a:noAutofit/>
          </a:bodyPr>
          <a:lstStyle/>
          <a:p>
            <a:pPr marL="0" indent="0" algn="l">
              <a:lnSpc>
                <a:spcPct val="120000"/>
              </a:lnSpc>
              <a:buNone/>
            </a:pPr>
            <a:r>
              <a:rPr lang="en-IN" sz="1300" b="1" dirty="0">
                <a:effectLst/>
                <a:latin typeface="Times New Roman" panose="02020603050405020304" pitchFamily="18" charset="0"/>
                <a:cs typeface="Times New Roman" panose="02020603050405020304" pitchFamily="18" charset="0"/>
              </a:rPr>
              <a:t>D. Application Development: </a:t>
            </a:r>
            <a:r>
              <a:rPr lang="en-IN" sz="1300" dirty="0">
                <a:effectLst/>
                <a:latin typeface="Times New Roman" panose="02020603050405020304" pitchFamily="18" charset="0"/>
                <a:cs typeface="Times New Roman" panose="02020603050405020304" pitchFamily="18" charset="0"/>
              </a:rPr>
              <a:t>The Agile technique was utilized to facilitate iterative development, enabling the integration of ongoing feedback from agricultural specialists. The selected programming languages, machine learning libraries, and development frameworks were employed to execute the implementation of data analysis and application interfaces. The primary objective is to develop a user-friendly interface that is intuitive and facilitates efficient navigation for farmers. This interface will be accessible through both web and mobile platforms, ensuring widespread availability. </a:t>
            </a:r>
            <a:endParaRPr lang="en-IN" sz="1300" dirty="0">
              <a:effectLst/>
              <a:latin typeface="Times New Roman" panose="02020603050405020304" pitchFamily="18" charset="0"/>
              <a:cs typeface="Times New Roman" panose="02020603050405020304" pitchFamily="18" charset="0"/>
            </a:endParaRPr>
          </a:p>
          <a:p>
            <a:pPr marL="0" indent="0" algn="l">
              <a:lnSpc>
                <a:spcPct val="120000"/>
              </a:lnSpc>
              <a:buNone/>
            </a:pPr>
            <a:r>
              <a:rPr lang="en-IN" sz="1300" b="1" dirty="0">
                <a:effectLst/>
                <a:latin typeface="Times New Roman" panose="02020603050405020304" pitchFamily="18" charset="0"/>
                <a:cs typeface="Times New Roman" panose="02020603050405020304" pitchFamily="18" charset="0"/>
              </a:rPr>
              <a:t>E. Implementation of AI Algorithms: </a:t>
            </a:r>
            <a:r>
              <a:rPr lang="en-IN" sz="1300" dirty="0">
                <a:effectLst/>
                <a:latin typeface="Times New Roman" panose="02020603050405020304" pitchFamily="18" charset="0"/>
                <a:cs typeface="Times New Roman" panose="02020603050405020304" pitchFamily="18" charset="0"/>
              </a:rPr>
              <a:t>The AI algorithms were developed and deployed to facilitate data analysis, predictive </a:t>
            </a:r>
            <a:r>
              <a:rPr lang="en-IN" sz="1300" dirty="0" err="1">
                <a:effectLst/>
                <a:latin typeface="Times New Roman" panose="02020603050405020304" pitchFamily="18" charset="0"/>
                <a:cs typeface="Times New Roman" panose="02020603050405020304" pitchFamily="18" charset="0"/>
              </a:rPr>
              <a:t>modeling</a:t>
            </a:r>
            <a:r>
              <a:rPr lang="en-IN" sz="1300" dirty="0">
                <a:effectLst/>
                <a:latin typeface="Times New Roman" panose="02020603050405020304" pitchFamily="18" charset="0"/>
                <a:cs typeface="Times New Roman" panose="02020603050405020304" pitchFamily="18" charset="0"/>
              </a:rPr>
              <a:t>, and the development of personalized recommendations. The utilization of machine learning methodologies was employed to </a:t>
            </a:r>
            <a:r>
              <a:rPr lang="en-IN" sz="1300" dirty="0" err="1">
                <a:effectLst/>
                <a:latin typeface="Times New Roman" panose="02020603050405020304" pitchFamily="18" charset="0"/>
                <a:cs typeface="Times New Roman" panose="02020603050405020304" pitchFamily="18" charset="0"/>
              </a:rPr>
              <a:t>analyze</a:t>
            </a:r>
            <a:r>
              <a:rPr lang="en-IN" sz="1300" dirty="0">
                <a:effectLst/>
                <a:latin typeface="Times New Roman" panose="02020603050405020304" pitchFamily="18" charset="0"/>
                <a:cs typeface="Times New Roman" panose="02020603050405020304" pitchFamily="18" charset="0"/>
              </a:rPr>
              <a:t> a wide range of data sets, thereby offering customized recommendations and guidance to agricultural practitioners. </a:t>
            </a:r>
            <a:endParaRPr lang="en-IN" sz="1300" dirty="0">
              <a:effectLst/>
              <a:latin typeface="Times New Roman" panose="02020603050405020304" pitchFamily="18" charset="0"/>
              <a:cs typeface="Times New Roman" panose="02020603050405020304" pitchFamily="18" charset="0"/>
            </a:endParaRPr>
          </a:p>
          <a:p>
            <a:pPr marL="0" indent="0" algn="l">
              <a:lnSpc>
                <a:spcPct val="120000"/>
              </a:lnSpc>
              <a:buNone/>
            </a:pPr>
            <a:r>
              <a:rPr lang="en-IN" sz="1300" b="1" dirty="0">
                <a:effectLst/>
                <a:latin typeface="Times New Roman" panose="02020603050405020304" pitchFamily="18" charset="0"/>
                <a:cs typeface="Times New Roman" panose="02020603050405020304" pitchFamily="18" charset="0"/>
              </a:rPr>
              <a:t>F. TestingandValidation:</a:t>
            </a:r>
            <a:r>
              <a:rPr lang="en-IN" sz="1300" dirty="0">
                <a:effectLst/>
                <a:latin typeface="Times New Roman" panose="02020603050405020304" pitchFamily="18" charset="0"/>
                <a:cs typeface="Times New Roman" panose="02020603050405020304" pitchFamily="18" charset="0"/>
              </a:rPr>
              <a:t>Aseriesofcomprehensivetestingphaseswereperformed to ascertain the functionality, dependability, and accuracy of the application. The application's recommendations were assessed for data accuracy and relevancy by comparing them to real-world events and expert opinions. </a:t>
            </a:r>
            <a:endParaRPr lang="en-IN" sz="1300" dirty="0">
              <a:effectLst/>
              <a:latin typeface="Times New Roman" panose="02020603050405020304" pitchFamily="18" charset="0"/>
              <a:cs typeface="Times New Roman" panose="02020603050405020304" pitchFamily="18" charset="0"/>
            </a:endParaRPr>
          </a:p>
          <a:p>
            <a:pPr marL="0" indent="0" algn="l">
              <a:lnSpc>
                <a:spcPct val="120000"/>
              </a:lnSpc>
              <a:buNone/>
            </a:pPr>
            <a:r>
              <a:rPr lang="en-IN" sz="1300" b="1" dirty="0">
                <a:effectLst/>
                <a:latin typeface="Times New Roman" panose="02020603050405020304" pitchFamily="18" charset="0"/>
                <a:cs typeface="Times New Roman" panose="02020603050405020304" pitchFamily="18" charset="0"/>
              </a:rPr>
              <a:t>G. Phased Deployment and Iterative Improvement: </a:t>
            </a:r>
            <a:r>
              <a:rPr lang="en-IN" sz="1300" dirty="0">
                <a:effectLst/>
                <a:latin typeface="Times New Roman" panose="02020603050405020304" pitchFamily="18" charset="0"/>
                <a:cs typeface="Times New Roman" panose="02020603050405020304" pitchFamily="18" charset="0"/>
              </a:rPr>
              <a:t>The application was deployed in stages, considering user feedback, and implementing iterative enhancements to optimize performance and usability. Implemented a systematic process of ongoing surveillance and revisions to uphold the precision and pertinence of the data. The technique employed in this study is based on problem analysis, user-centric design, and iterative development. It provides a structured framework for the effective development and implementation of an AI-driven application that helps in predictive </a:t>
            </a:r>
            <a:r>
              <a:rPr lang="en-IN" sz="1300" dirty="0" err="1">
                <a:effectLst/>
                <a:latin typeface="Times New Roman" panose="02020603050405020304" pitchFamily="18" charset="0"/>
                <a:cs typeface="Times New Roman" panose="02020603050405020304" pitchFamily="18" charset="0"/>
              </a:rPr>
              <a:t>modeling</a:t>
            </a:r>
            <a:r>
              <a:rPr lang="en-IN" sz="1300" dirty="0">
                <a:effectLst/>
                <a:latin typeface="Times New Roman" panose="02020603050405020304" pitchFamily="18" charset="0"/>
                <a:cs typeface="Times New Roman" panose="02020603050405020304" pitchFamily="18" charset="0"/>
              </a:rPr>
              <a:t>. The fundamental goal of this application is to improve farmers' decision-making abilities in the field of agriculture by deploying the problem into three basic components, which are: </a:t>
            </a:r>
            <a:endParaRPr lang="en-IN" sz="1300" dirty="0">
              <a:effectLst/>
              <a:latin typeface="Times New Roman" panose="02020603050405020304" pitchFamily="18" charset="0"/>
              <a:cs typeface="Times New Roman" panose="02020603050405020304" pitchFamily="18" charset="0"/>
            </a:endParaRPr>
          </a:p>
          <a:p>
            <a:pPr marL="0" indent="0" algn="l">
              <a:lnSpc>
                <a:spcPct val="120000"/>
              </a:lnSpc>
              <a:buNone/>
            </a:pPr>
            <a:r>
              <a:rPr lang="en-IN" sz="1300" dirty="0">
                <a:effectLst/>
                <a:latin typeface="Times New Roman" panose="02020603050405020304" pitchFamily="18" charset="0"/>
                <a:cs typeface="Times New Roman" panose="02020603050405020304" pitchFamily="18" charset="0"/>
              </a:rPr>
              <a:t>●  Crop Recommendation </a:t>
            </a:r>
            <a:endParaRPr lang="en-IN" sz="1300" dirty="0">
              <a:effectLst/>
              <a:latin typeface="Times New Roman" panose="02020603050405020304" pitchFamily="18" charset="0"/>
              <a:cs typeface="Times New Roman" panose="02020603050405020304" pitchFamily="18" charset="0"/>
            </a:endParaRPr>
          </a:p>
          <a:p>
            <a:pPr marL="0" indent="0" algn="l">
              <a:lnSpc>
                <a:spcPct val="120000"/>
              </a:lnSpc>
              <a:buNone/>
            </a:pPr>
            <a:r>
              <a:rPr lang="en-IN" sz="1300" dirty="0">
                <a:effectLst/>
                <a:latin typeface="Times New Roman" panose="02020603050405020304" pitchFamily="18" charset="0"/>
                <a:cs typeface="Times New Roman" panose="02020603050405020304" pitchFamily="18" charset="0"/>
              </a:rPr>
              <a:t>●  Fertilizer Recommendation </a:t>
            </a:r>
            <a:endParaRPr lang="en-IN" sz="1300" dirty="0">
              <a:effectLst/>
              <a:latin typeface="Times New Roman" panose="02020603050405020304" pitchFamily="18" charset="0"/>
              <a:cs typeface="Times New Roman" panose="02020603050405020304" pitchFamily="18" charset="0"/>
            </a:endParaRPr>
          </a:p>
          <a:p>
            <a:pPr marL="0" indent="0" algn="l">
              <a:lnSpc>
                <a:spcPct val="120000"/>
              </a:lnSpc>
              <a:buNone/>
            </a:pPr>
            <a:r>
              <a:rPr lang="en-IN" sz="1300" dirty="0">
                <a:effectLst/>
                <a:latin typeface="Times New Roman" panose="02020603050405020304" pitchFamily="18" charset="0"/>
                <a:cs typeface="Times New Roman" panose="02020603050405020304" pitchFamily="18" charset="0"/>
              </a:rPr>
              <a:t>●  Pesticide Recommendation </a:t>
            </a:r>
            <a:endParaRPr lang="en-IN" sz="1300" dirty="0">
              <a:effectLst/>
              <a:latin typeface="Times New Roman" panose="02020603050405020304" pitchFamily="18" charset="0"/>
              <a:cs typeface="Times New Roman" panose="02020603050405020304" pitchFamily="18" charset="0"/>
            </a:endParaRPr>
          </a:p>
          <a:p>
            <a:pPr marL="0" indent="0" algn="l">
              <a:lnSpc>
                <a:spcPct val="100000"/>
              </a:lnSpc>
              <a:buNone/>
            </a:pPr>
            <a:endParaRPr lang="en-IN" sz="1000" dirty="0">
              <a:effectLst/>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flipV="1">
            <a:off x="184785" y="1024890"/>
            <a:ext cx="11800840" cy="10160"/>
          </a:xfrm>
          <a:prstGeom prst="line">
            <a:avLst/>
          </a:prstGeom>
          <a:ln w="88900" cmpd="dbl">
            <a:solidFill>
              <a:schemeClr val="tx1"/>
            </a:solidFill>
            <a:prstDash val="solid"/>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85" y="-138430"/>
            <a:ext cx="10515600" cy="1325563"/>
          </a:xfrm>
        </p:spPr>
        <p:txBody>
          <a:bodyPr>
            <a:normAutofit/>
          </a:bodyPr>
          <a:lstStyle/>
          <a:p>
            <a:r>
              <a:rPr lang="en-US" sz="3200" b="1" dirty="0">
                <a:effectLst/>
                <a:latin typeface="Times New Roman" panose="02020603050405020304" pitchFamily="18" charset="0"/>
                <a:ea typeface="Times New Roman" panose="02020603050405020304" pitchFamily="18" charset="0"/>
              </a:rPr>
              <a:t>OBJECTIVES</a:t>
            </a:r>
            <a:endParaRPr lang="en-US" sz="3200" dirty="0"/>
          </a:p>
        </p:txBody>
      </p:sp>
      <p:sp>
        <p:nvSpPr>
          <p:cNvPr id="3" name="Content Placeholder 2"/>
          <p:cNvSpPr>
            <a:spLocks noGrp="1"/>
          </p:cNvSpPr>
          <p:nvPr>
            <p:ph idx="1"/>
          </p:nvPr>
        </p:nvSpPr>
        <p:spPr>
          <a:xfrm>
            <a:off x="756285" y="1054100"/>
            <a:ext cx="10515600" cy="4351338"/>
          </a:xfrm>
        </p:spPr>
        <p:txBody>
          <a:bodyPr>
            <a:normAutofit/>
          </a:bodyPr>
          <a:lstStyle/>
          <a:p>
            <a:pPr marL="0" indent="0" algn="just">
              <a:buNone/>
            </a:pPr>
            <a:r>
              <a:rPr lang="en-US" sz="1400" dirty="0" err="1">
                <a:latin typeface="Times New Roman" panose="02020603050405020304" pitchFamily="18" charset="0"/>
                <a:cs typeface="Times New Roman" panose="02020603050405020304" pitchFamily="18" charset="0"/>
              </a:rPr>
              <a:t>Agritence</a:t>
            </a:r>
            <a:r>
              <a:rPr lang="en-US" sz="1400" dirty="0">
                <a:latin typeface="Times New Roman" panose="02020603050405020304" pitchFamily="18" charset="0"/>
                <a:cs typeface="Times New Roman" panose="02020603050405020304" pitchFamily="18" charset="0"/>
              </a:rPr>
              <a:t> aims to help Indian farmers and reduce their hardship. </a:t>
            </a:r>
            <a:r>
              <a:rPr lang="en-US" sz="1400" dirty="0" err="1">
                <a:latin typeface="Times New Roman" panose="02020603050405020304" pitchFamily="18" charset="0"/>
                <a:cs typeface="Times New Roman" panose="02020603050405020304" pitchFamily="18" charset="0"/>
              </a:rPr>
              <a:t>Agritence's</a:t>
            </a:r>
            <a:r>
              <a:rPr lang="en-US" sz="1400" dirty="0">
                <a:latin typeface="Times New Roman" panose="02020603050405020304" pitchFamily="18" charset="0"/>
                <a:cs typeface="Times New Roman" panose="02020603050405020304" pitchFamily="18" charset="0"/>
              </a:rPr>
              <a:t> main goal is to provide a web-based solution that can assist farmers by recommending the type of crop to be grown that yields the best output, as well as providing the fertilizers required for the crop based on user-specific input, and even identifying pests and providing the necessary pesticide based on user input. "</a:t>
            </a:r>
            <a:r>
              <a:rPr lang="en-US" sz="1400" dirty="0" err="1">
                <a:latin typeface="Times New Roman" panose="02020603050405020304" pitchFamily="18" charset="0"/>
                <a:cs typeface="Times New Roman" panose="02020603050405020304" pitchFamily="18" charset="0"/>
              </a:rPr>
              <a:t>Agritence</a:t>
            </a:r>
            <a:r>
              <a:rPr lang="en-US" sz="1400" dirty="0">
                <a:latin typeface="Times New Roman" panose="02020603050405020304" pitchFamily="18" charset="0"/>
                <a:cs typeface="Times New Roman" panose="02020603050405020304" pitchFamily="18" charset="0"/>
              </a:rPr>
              <a:t>" has the following objectives:</a:t>
            </a:r>
            <a:endParaRPr lang="en-US" sz="1400" dirty="0">
              <a:latin typeface="Times New Roman" panose="02020603050405020304" pitchFamily="18" charset="0"/>
              <a:cs typeface="Times New Roman" panose="02020603050405020304" pitchFamily="18" charset="0"/>
            </a:endParaRPr>
          </a:p>
          <a:p>
            <a:pPr marL="342900" indent="-342900" algn="just" rtl="0">
              <a:buFont typeface="+mj-lt"/>
              <a:buAutoNum type="romanLcPeriod"/>
            </a:pPr>
            <a:r>
              <a:rPr lang="en-IN" sz="1400" dirty="0" err="1">
                <a:latin typeface="Times New Roman" panose="02020603050405020304" pitchFamily="18" charset="0"/>
                <a:cs typeface="Times New Roman" panose="02020603050405020304" pitchFamily="18" charset="0"/>
              </a:rPr>
              <a:t>Precision</a:t>
            </a:r>
            <a:r>
              <a:rPr lang="en-IN" sz="1400" dirty="0">
                <a:latin typeface="Times New Roman" panose="02020603050405020304" pitchFamily="18" charset="0"/>
                <a:cs typeface="Times New Roman" panose="02020603050405020304" pitchFamily="18" charset="0"/>
              </a:rPr>
              <a:t> agriculture is a modern farming strategy that decreases crop selection errors and boosts productivity by collecting research data on soil kinds, characteristics, and crop yields.</a:t>
            </a:r>
            <a:endParaRPr lang="en-IN" sz="1400" dirty="0">
              <a:latin typeface="Times New Roman" panose="02020603050405020304" pitchFamily="18" charset="0"/>
              <a:cs typeface="Times New Roman" panose="02020603050405020304" pitchFamily="18" charset="0"/>
            </a:endParaRPr>
          </a:p>
          <a:p>
            <a:pPr marL="342900" indent="-342900" algn="just" rtl="0">
              <a:buFont typeface="+mj-lt"/>
              <a:buAutoNum type="romanLcPeriod"/>
            </a:pPr>
            <a:r>
              <a:rPr lang="en-IN" sz="1400" dirty="0">
                <a:latin typeface="Times New Roman" panose="02020603050405020304" pitchFamily="18" charset="0"/>
                <a:cs typeface="Times New Roman" panose="02020603050405020304" pitchFamily="18" charset="0"/>
              </a:rPr>
              <a:t>To solve the issue, we propose a highly accurate and effective recommendation system for site-specific parameters based on an ensemble learning model and the majority voting technique.</a:t>
            </a:r>
            <a:endParaRPr lang="en-IN" sz="1400" dirty="0">
              <a:latin typeface="Times New Roman" panose="02020603050405020304" pitchFamily="18" charset="0"/>
              <a:cs typeface="Times New Roman" panose="02020603050405020304" pitchFamily="18" charset="0"/>
            </a:endParaRPr>
          </a:p>
          <a:p>
            <a:pPr marL="342900" indent="-342900" algn="just" rtl="0">
              <a:buFont typeface="+mj-lt"/>
              <a:buAutoNum type="romanLcPeriod"/>
            </a:pPr>
            <a:r>
              <a:rPr lang="en-IN" sz="1400" dirty="0">
                <a:latin typeface="Times New Roman" panose="02020603050405020304" pitchFamily="18" charset="0"/>
                <a:cs typeface="Times New Roman" panose="02020603050405020304" pitchFamily="18" charset="0"/>
              </a:rPr>
              <a:t>To recommend organic fertilizer based on crop, N, P, and K values.</a:t>
            </a:r>
            <a:endParaRPr lang="en-IN" sz="1400" dirty="0">
              <a:latin typeface="Times New Roman" panose="02020603050405020304" pitchFamily="18" charset="0"/>
              <a:cs typeface="Times New Roman" panose="02020603050405020304" pitchFamily="18" charset="0"/>
            </a:endParaRPr>
          </a:p>
          <a:p>
            <a:pPr marL="342900" indent="-342900" algn="just" rtl="0">
              <a:buFont typeface="+mj-lt"/>
              <a:buAutoNum type="romanLcPeriod"/>
            </a:pPr>
            <a:r>
              <a:rPr lang="en-IN" sz="1400" dirty="0">
                <a:latin typeface="Times New Roman" panose="02020603050405020304" pitchFamily="18" charset="0"/>
                <a:cs typeface="Times New Roman" panose="02020603050405020304" pitchFamily="18" charset="0"/>
              </a:rPr>
              <a:t>To identify the type of pest and suggest a specific pesticide that is accessible in India following ISO standards (ISO 9001, ISO 14001, ISO 17025).</a:t>
            </a:r>
            <a:endParaRPr lang="en-IN" sz="1400" dirty="0">
              <a:latin typeface="Times New Roman" panose="02020603050405020304" pitchFamily="18" charset="0"/>
              <a:cs typeface="Times New Roman" panose="02020603050405020304" pitchFamily="18" charset="0"/>
            </a:endParaRPr>
          </a:p>
          <a:p>
            <a:pPr marL="342900" indent="-342900" algn="just" rtl="0">
              <a:buFont typeface="+mj-lt"/>
              <a:buAutoNum type="romanLcPeriod"/>
            </a:pPr>
            <a:r>
              <a:rPr lang="en-IN" sz="1400" dirty="0">
                <a:latin typeface="Times New Roman" panose="02020603050405020304" pitchFamily="18" charset="0"/>
                <a:cs typeface="Times New Roman" panose="02020603050405020304" pitchFamily="18" charset="0"/>
              </a:rPr>
              <a:t>To create a web application to accomplish the aforementioned goals with Flask.</a:t>
            </a:r>
            <a:endParaRPr lang="en-IN" sz="1400" dirty="0">
              <a:latin typeface="Times New Roman" panose="02020603050405020304" pitchFamily="18" charset="0"/>
              <a:cs typeface="Times New Roman" panose="02020603050405020304" pitchFamily="18" charset="0"/>
            </a:endParaRPr>
          </a:p>
          <a:p>
            <a:pPr marL="0" indent="0" algn="just" rtl="0">
              <a:lnSpc>
                <a:spcPct val="100000"/>
              </a:lnSpc>
              <a:buNone/>
            </a:pPr>
            <a:r>
              <a:rPr lang="en-IN" sz="1400" dirty="0">
                <a:latin typeface="Times New Roman" panose="02020603050405020304" pitchFamily="18" charset="0"/>
                <a:cs typeface="Times New Roman" panose="02020603050405020304" pitchFamily="18" charset="0"/>
              </a:rPr>
              <a:t>Some of the other objectives include:</a:t>
            </a:r>
            <a:endParaRPr lang="en-IN" sz="1400" dirty="0">
              <a:latin typeface="Times New Roman" panose="02020603050405020304" pitchFamily="18" charset="0"/>
              <a:cs typeface="Times New Roman" panose="02020603050405020304" pitchFamily="18" charset="0"/>
            </a:endParaRPr>
          </a:p>
          <a:p>
            <a:pPr marL="0" indent="0" rtl="0">
              <a:buNone/>
            </a:pPr>
            <a:endParaRPr lang="en-IN"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flipV="1">
            <a:off x="184785" y="716280"/>
            <a:ext cx="11800840" cy="10160"/>
          </a:xfrm>
          <a:prstGeom prst="line">
            <a:avLst/>
          </a:prstGeom>
          <a:ln w="88900" cmpd="dbl">
            <a:solidFill>
              <a:schemeClr val="tx1"/>
            </a:solidFill>
            <a:prstDash val="solid"/>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Presidency University 45 Yrs</Template>
  <TotalTime>0</TotalTime>
  <Words>21847</Words>
  <Application>WPS Presentation</Application>
  <PresentationFormat>Widescreen</PresentationFormat>
  <Paragraphs>234</Paragraphs>
  <Slides>21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21</vt:i4>
      </vt:variant>
    </vt:vector>
  </HeadingPairs>
  <TitlesOfParts>
    <vt:vector size="38" baseType="lpstr">
      <vt:lpstr>Arial</vt:lpstr>
      <vt:lpstr>SimSun</vt:lpstr>
      <vt:lpstr>Wingdings</vt:lpstr>
      <vt:lpstr>Verdana</vt:lpstr>
      <vt:lpstr>Times New Roman</vt:lpstr>
      <vt:lpstr>Calibri</vt:lpstr>
      <vt:lpstr>Verdana</vt:lpstr>
      <vt:lpstr>TimesNewRomanPS</vt:lpstr>
      <vt:lpstr>Segoe Print</vt:lpstr>
      <vt:lpstr>TimesNewRomanPSMT</vt:lpstr>
      <vt:lpstr>ArialMT</vt:lpstr>
      <vt:lpstr>Microsoft YaHei</vt:lpstr>
      <vt:lpstr>Arial Unicode MS</vt:lpstr>
      <vt:lpstr>Calibri Light</vt:lpstr>
      <vt:lpstr>Söhne</vt:lpstr>
      <vt:lpstr>Calibri</vt:lpstr>
      <vt:lpstr>Presidency University 45 Yrs</vt:lpstr>
      <vt:lpstr>ARTIFICIAL INTELLIGENCE IN FARMING</vt:lpstr>
      <vt:lpstr>INTRODUCTION</vt:lpstr>
      <vt:lpstr>LITERATURE SURVEY</vt:lpstr>
      <vt:lpstr>LITERATURE SURVEY</vt:lpstr>
      <vt:lpstr>RESEARCH GAPS OF EXISTING METHODS</vt:lpstr>
      <vt:lpstr>RESEARCH GAPS OF EXISTING METHODS</vt:lpstr>
      <vt:lpstr>PROPOSED METHODOLOGY</vt:lpstr>
      <vt:lpstr>Proposed Methodology</vt:lpstr>
      <vt:lpstr>OBJECTIVES</vt:lpstr>
      <vt:lpstr>OBJECTIVES</vt:lpstr>
      <vt:lpstr>SYSTEM DESIGN &amp; IMPLEMENTATION</vt:lpstr>
      <vt:lpstr>SYSTEM DESIGN &amp; IMPLEMENTATION</vt:lpstr>
      <vt:lpstr>SYSTEM DESIGN &amp; IMPLEMENTATION</vt:lpstr>
      <vt:lpstr>PowerPoint 演示文稿</vt:lpstr>
      <vt:lpstr>TIMELINE FOR EXECUTION OF PROJECT</vt:lpstr>
      <vt:lpstr>PowerPoint 演示文稿</vt:lpstr>
      <vt:lpstr>RESULTS AND DISCUSSIONS</vt:lpstr>
      <vt:lpstr>RESULTS AND DISCUSSIONS</vt:lpstr>
      <vt:lpstr>CONCLUSION: </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Sathw</cp:lastModifiedBy>
  <cp:revision>32</cp:revision>
  <dcterms:created xsi:type="dcterms:W3CDTF">2023-03-16T03:26:00Z</dcterms:created>
  <dcterms:modified xsi:type="dcterms:W3CDTF">2024-01-13T11:14:09Z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EAA70DBFDD234F1FB0AC2E604AEE1F11_12</vt:lpwstr>
  </property>
  <property fmtid="{D5CDD505-2E9C-101B-9397-08002B2CF9AE}" pid="3" name="KSOProductBuildVer">
    <vt:lpwstr>1033-12.2.0.13412</vt:lpwstr>
  </property>
</Properties>
</file>