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09" r:id="rId4"/>
  </p:sldMasterIdLst>
  <p:notesMasterIdLst>
    <p:notesMasterId r:id="rId19"/>
  </p:notesMasterIdLst>
  <p:handoutMasterIdLst>
    <p:handoutMasterId r:id="rId20"/>
  </p:handoutMasterIdLst>
  <p:sldIdLst>
    <p:sldId id="326" r:id="rId5"/>
    <p:sldId id="327" r:id="rId6"/>
    <p:sldId id="329" r:id="rId7"/>
    <p:sldId id="328" r:id="rId8"/>
    <p:sldId id="319" r:id="rId9"/>
    <p:sldId id="320" r:id="rId10"/>
    <p:sldId id="321" r:id="rId11"/>
    <p:sldId id="331" r:id="rId12"/>
    <p:sldId id="332" r:id="rId13"/>
    <p:sldId id="322" r:id="rId14"/>
    <p:sldId id="324" r:id="rId15"/>
    <p:sldId id="330" r:id="rId16"/>
    <p:sldId id="325" r:id="rId17"/>
    <p:sldId id="30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6A76"/>
    <a:srgbClr val="636A58"/>
    <a:srgbClr val="505A47"/>
    <a:srgbClr val="D1D8B7"/>
    <a:srgbClr val="A09D79"/>
    <a:srgbClr val="AD5C4D"/>
    <a:srgbClr val="543E35"/>
    <a:srgbClr val="637700"/>
    <a:srgbClr val="FFF4E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1" autoAdjust="0"/>
    <p:restoredTop sz="95405" autoAdjust="0"/>
  </p:normalViewPr>
  <p:slideViewPr>
    <p:cSldViewPr snapToGrid="0">
      <p:cViewPr>
        <p:scale>
          <a:sx n="66" d="100"/>
          <a:sy n="66" d="100"/>
        </p:scale>
        <p:origin x="-1368" y="-470"/>
      </p:cViewPr>
      <p:guideLst>
        <p:guide orient="horz" pos="528"/>
        <p:guide orient="horz" pos="1272"/>
        <p:guide orient="horz" pos="2312"/>
        <p:guide orient="horz" pos="1944"/>
        <p:guide orient="horz" pos="2328"/>
        <p:guide pos="3864"/>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7/18/2024</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7/18/2024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910EBC2-FFC3-2482-86CA-A129EAAABBC5}"/>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xmlns=""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16C1BFD7-3F26-AFD4-F030-DBE1AE11C1D7}"/>
              </a:ext>
            </a:extLst>
          </p:cNvPr>
          <p:cNvSpPr>
            <a:spLocks noGrp="1"/>
          </p:cNvSpPr>
          <p:nvPr>
            <p:ph type="sldNum" sz="quarter" idx="5"/>
          </p:nvPr>
        </p:nvSpPr>
        <p:spPr/>
        <p:txBody>
          <a:bodyPr/>
          <a:lstStyle/>
          <a:p>
            <a:fld id="{7C366290-4595-5745-A50F-D5EC13BAC604}"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75031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8974113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14</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8650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801989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16903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 uri="{C183D7F6-B498-43B3-948B-1728B52AA6E4}">
                <adec:decorative xmlns:adec="http://schemas.microsoft.com/office/drawing/2017/decorative" xmlns="" val="1"/>
              </a:ext>
            </a:extLst>
          </p:cNvPr>
          <p:cNvSpPr/>
          <p:nvPr userDrawn="1"/>
        </p:nvSpPr>
        <p:spPr>
          <a:xfrm>
            <a:off x="7443267" y="1841814"/>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 uri="{C183D7F6-B498-43B3-948B-1728B52AA6E4}">
                <adec:decorative xmlns:adec="http://schemas.microsoft.com/office/drawing/2017/decorative" xmlns="" val="1"/>
              </a:ext>
            </a:extLst>
          </p:cNvPr>
          <p:cNvSpPr/>
          <p:nvPr userDrawn="1"/>
        </p:nvSpPr>
        <p:spPr>
          <a:xfrm rot="5400000">
            <a:off x="6993341" y="2334666"/>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 uri="{C183D7F6-B498-43B3-948B-1728B52AA6E4}">
                <adec:decorative xmlns:adec="http://schemas.microsoft.com/office/drawing/2017/decorative" xmlns="" val="1"/>
              </a:ext>
            </a:extLst>
          </p:cNvPr>
          <p:cNvSpPr/>
          <p:nvPr userDrawn="1"/>
        </p:nvSpPr>
        <p:spPr>
          <a:xfrm>
            <a:off x="2" y="2"/>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84B8E19A-569B-855B-EBF8-C02F2998ABC8}"/>
              </a:ext>
              <a:ext uri="{C183D7F6-B498-43B3-948B-1728B52AA6E4}">
                <adec:decorative xmlns:adec="http://schemas.microsoft.com/office/drawing/2017/decorative" xmlns=""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xmlns="" id="{686C03E6-655F-A394-4461-7BC878C418BB}"/>
              </a:ext>
              <a:ext uri="{C183D7F6-B498-43B3-948B-1728B52AA6E4}">
                <adec:decorative xmlns:adec="http://schemas.microsoft.com/office/drawing/2017/decorative" xmlns="" val="1"/>
              </a:ext>
            </a:extLst>
          </p:cNvPr>
          <p:cNvSpPr/>
          <p:nvPr userDrawn="1"/>
        </p:nvSpPr>
        <p:spPr>
          <a:xfrm>
            <a:off x="-17145" y="3001408"/>
            <a:ext cx="3865903"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xmlns="" id="{BF7A62BA-11D3-585A-8CBD-5E0FB4DE522D}"/>
              </a:ext>
              <a:ext uri="{C183D7F6-B498-43B3-948B-1728B52AA6E4}">
                <adec:decorative xmlns:adec="http://schemas.microsoft.com/office/drawing/2017/decorative" xmlns="" val="1"/>
              </a:ext>
            </a:extLst>
          </p:cNvPr>
          <p:cNvSpPr/>
          <p:nvPr userDrawn="1"/>
        </p:nvSpPr>
        <p:spPr>
          <a:xfrm>
            <a:off x="2"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 uri="{C183D7F6-B498-43B3-948B-1728B52AA6E4}">
                <adec:decorative xmlns:adec="http://schemas.microsoft.com/office/drawing/2017/decorative" xmlns="" val="1"/>
              </a:ext>
            </a:extLst>
          </p:cNvPr>
          <p:cNvSpPr/>
          <p:nvPr userDrawn="1"/>
        </p:nvSpPr>
        <p:spPr>
          <a:xfrm>
            <a:off x="10530568"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xmlns=""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xmlns=""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xmlns="" id="{B5ED90D1-D640-D115-6711-35DE812FC014}"/>
              </a:ext>
              <a:ext uri="{C183D7F6-B498-43B3-948B-1728B52AA6E4}">
                <adec:decorative xmlns:adec="http://schemas.microsoft.com/office/drawing/2017/decorative" xmlns="" val="1"/>
              </a:ext>
            </a:extLst>
          </p:cNvPr>
          <p:cNvPicPr>
            <a:picLocks noChangeAspect="1"/>
          </p:cNvPicPr>
          <p:nvPr userDrawn="1"/>
        </p:nvPicPr>
        <p:blipFill rotWithShape="1">
          <a:blip r:embed="rId2">
            <a:alphaModFix/>
          </a:blip>
          <a:srcRect r="30186" b="9728"/>
          <a:stretch/>
        </p:blipFill>
        <p:spPr>
          <a:xfrm>
            <a:off x="6768198" y="1875319"/>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 uri="{C183D7F6-B498-43B3-948B-1728B52AA6E4}">
                <adec:decorative xmlns:adec="http://schemas.microsoft.com/office/drawing/2017/decorative" xmlns="" val="1"/>
              </a:ext>
            </a:extLst>
          </p:cNvPr>
          <p:cNvSpPr/>
          <p:nvPr userDrawn="1"/>
        </p:nvSpPr>
        <p:spPr>
          <a:xfrm>
            <a:off x="6867287"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401941" y="2"/>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xmlns="" id="{D24A04BE-9BA3-80DD-EE68-A8B8BA08532B}"/>
              </a:ext>
              <a:ext uri="{C183D7F6-B498-43B3-948B-1728B52AA6E4}">
                <adec:decorative xmlns:adec="http://schemas.microsoft.com/office/drawing/2017/decorative" xmlns="" val="1"/>
              </a:ext>
            </a:extLst>
          </p:cNvPr>
          <p:cNvSpPr/>
          <p:nvPr userDrawn="1"/>
        </p:nvSpPr>
        <p:spPr>
          <a:xfrm>
            <a:off x="6918778" y="2"/>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 uri="{C183D7F6-B498-43B3-948B-1728B52AA6E4}">
                <adec:decorative xmlns:adec="http://schemas.microsoft.com/office/drawing/2017/decorative" xmlns="" val="1"/>
              </a:ext>
            </a:extLst>
          </p:cNvPr>
          <p:cNvSpPr/>
          <p:nvPr userDrawn="1"/>
        </p:nvSpPr>
        <p:spPr>
          <a:xfrm rot="10800000" flipH="1">
            <a:off x="0" y="-26179"/>
            <a:ext cx="5273227"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 uri="{C183D7F6-B498-43B3-948B-1728B52AA6E4}">
                <adec:decorative xmlns:adec="http://schemas.microsoft.com/office/drawing/2017/decorative" xmlns="" val="1"/>
              </a:ext>
            </a:extLst>
          </p:cNvPr>
          <p:cNvSpPr/>
          <p:nvPr userDrawn="1"/>
        </p:nvSpPr>
        <p:spPr>
          <a:xfrm>
            <a:off x="8006850" y="3200883"/>
            <a:ext cx="4200863"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xmlns="" id="{1AA0A37B-4C20-7766-0623-4E06EA6A5C83}"/>
              </a:ext>
            </a:extLst>
          </p:cNvPr>
          <p:cNvSpPr>
            <a:spLocks noGrp="1"/>
          </p:cNvSpPr>
          <p:nvPr>
            <p:ph type="pic" sz="quarter" idx="11"/>
          </p:nvPr>
        </p:nvSpPr>
        <p:spPr>
          <a:xfrm>
            <a:off x="-1" y="261780"/>
            <a:ext cx="5046135"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xmlns=""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98639877-C4A6-4E44-C600-FE3C6CD5F187}"/>
              </a:ext>
              <a:ext uri="{C183D7F6-B498-43B3-948B-1728B52AA6E4}">
                <adec:decorative xmlns:adec="http://schemas.microsoft.com/office/drawing/2017/decorative" xmlns="" val="1"/>
              </a:ext>
            </a:extLst>
          </p:cNvPr>
          <p:cNvGrpSpPr/>
          <p:nvPr userDrawn="1"/>
        </p:nvGrpSpPr>
        <p:grpSpPr>
          <a:xfrm flipH="1">
            <a:off x="8970746" y="5209686"/>
            <a:ext cx="3221255" cy="1682471"/>
            <a:chOff x="-1483620" y="3988558"/>
            <a:chExt cx="4239452" cy="2903598"/>
          </a:xfrm>
        </p:grpSpPr>
        <p:sp>
          <p:nvSpPr>
            <p:cNvPr id="9" name="Freeform: Shape 8">
              <a:extLst>
                <a:ext uri="{FF2B5EF4-FFF2-40B4-BE49-F238E27FC236}">
                  <a16:creationId xmlns:a16="http://schemas.microsoft.com/office/drawing/2014/main" xmlns="" id="{F0439AA5-A7EE-A20E-BB67-D356776D0B21}"/>
                </a:ext>
                <a:ext uri="{C183D7F6-B498-43B3-948B-1728B52AA6E4}">
                  <adec:decorative xmlns:adec="http://schemas.microsoft.com/office/drawing/2017/decorative" xmlns=""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xmlns="" id="{39E752F7-61F0-6779-9E8E-3541BFF7D2CF}"/>
                </a:ext>
                <a:ext uri="{C183D7F6-B498-43B3-948B-1728B52AA6E4}">
                  <adec:decorative xmlns:adec="http://schemas.microsoft.com/office/drawing/2017/decorative" xmlns=""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xmlns=""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xmlns="" id="{6FD0E545-8D0D-B848-836A-23CEBCD6B0A5}"/>
              </a:ext>
              <a:ext uri="{C183D7F6-B498-43B3-948B-1728B52AA6E4}">
                <adec:decorative xmlns:adec="http://schemas.microsoft.com/office/drawing/2017/decorative" xmlns="" val="1"/>
              </a:ext>
            </a:extLst>
          </p:cNvPr>
          <p:cNvSpPr/>
          <p:nvPr userDrawn="1"/>
        </p:nvSpPr>
        <p:spPr>
          <a:xfrm rot="10800000">
            <a:off x="-1" y="5010315"/>
            <a:ext cx="3307891"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xmlns="" id="{7114E853-6F7C-9899-77FD-0E77D0A86207}"/>
              </a:ext>
              <a:ext uri="{C183D7F6-B498-43B3-948B-1728B52AA6E4}">
                <adec:decorative xmlns:adec="http://schemas.microsoft.com/office/drawing/2017/decorative" xmlns="" val="1"/>
              </a:ext>
            </a:extLst>
          </p:cNvPr>
          <p:cNvSpPr/>
          <p:nvPr userDrawn="1"/>
        </p:nvSpPr>
        <p:spPr>
          <a:xfrm rot="10800000">
            <a:off x="9394047" y="4650288"/>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xmlns="" id="{69002426-033B-400A-C519-AF4C659C4F05}"/>
              </a:ext>
              <a:ext uri="{C183D7F6-B498-43B3-948B-1728B52AA6E4}">
                <adec:decorative xmlns:adec="http://schemas.microsoft.com/office/drawing/2017/decorative" xmlns="" val="1"/>
              </a:ext>
            </a:extLst>
          </p:cNvPr>
          <p:cNvSpPr/>
          <p:nvPr userDrawn="1"/>
        </p:nvSpPr>
        <p:spPr>
          <a:xfrm rot="16200000" flipH="1">
            <a:off x="8812880" y="2130045"/>
            <a:ext cx="5509165" cy="1249079"/>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xmlns=""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xmlns="" id="{933C021B-6AA4-3C5D-099F-96D113A1495C}"/>
              </a:ext>
            </a:extLst>
          </p:cNvPr>
          <p:cNvSpPr>
            <a:spLocks noGrp="1"/>
          </p:cNvSpPr>
          <p:nvPr>
            <p:ph type="sldNum" sz="quarter" idx="4"/>
          </p:nvPr>
        </p:nvSpPr>
        <p:spPr>
          <a:xfrm>
            <a:off x="11353800" y="5879806"/>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 uri="{C183D7F6-B498-43B3-948B-1728B52AA6E4}">
                <adec:decorative xmlns:adec="http://schemas.microsoft.com/office/drawing/2017/decorative" xmlns="" val="1"/>
              </a:ext>
            </a:extLst>
          </p:cNvPr>
          <p:cNvSpPr/>
          <p:nvPr userDrawn="1"/>
        </p:nvSpPr>
        <p:spPr>
          <a:xfrm>
            <a:off x="2" y="2"/>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xmlns="" id="{2FE03F25-D589-68A8-30C7-175547B6A9EE}"/>
              </a:ext>
              <a:ext uri="{C183D7F6-B498-43B3-948B-1728B52AA6E4}">
                <adec:decorative xmlns:adec="http://schemas.microsoft.com/office/drawing/2017/decorative" xmlns="" val="1"/>
              </a:ext>
            </a:extLst>
          </p:cNvPr>
          <p:cNvSpPr/>
          <p:nvPr userDrawn="1"/>
        </p:nvSpPr>
        <p:spPr>
          <a:xfrm>
            <a:off x="9037474" y="1618813"/>
            <a:ext cx="3154527"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xmlns="" id="{7CB19B63-2AAF-E86D-D7F1-B659DB36B5AC}"/>
              </a:ext>
              <a:ext uri="{C183D7F6-B498-43B3-948B-1728B52AA6E4}">
                <adec:decorative xmlns:adec="http://schemas.microsoft.com/office/drawing/2017/decorative" xmlns="" val="1"/>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xmlns="" id="{83712F38-4391-A499-56E2-8F095A506D08}"/>
              </a:ext>
              <a:ext uri="{C183D7F6-B498-43B3-948B-1728B52AA6E4}">
                <adec:decorative xmlns:adec="http://schemas.microsoft.com/office/drawing/2017/decorative" xmlns="" val="1"/>
              </a:ext>
            </a:extLst>
          </p:cNvPr>
          <p:cNvSpPr/>
          <p:nvPr userDrawn="1"/>
        </p:nvSpPr>
        <p:spPr>
          <a:xfrm>
            <a:off x="1" y="4"/>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hasCustomPrompt="1"/>
          </p:nvPr>
        </p:nvSpPr>
        <p:spPr>
          <a:xfrm>
            <a:off x="2041115" y="3825877"/>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mod="1">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xmlns="" id="{43E2AC72-73DB-7038-4867-55751103F51A}"/>
              </a:ext>
            </a:extLst>
          </p:cNvPr>
          <p:cNvSpPr>
            <a:spLocks noGrp="1"/>
          </p:cNvSpPr>
          <p:nvPr>
            <p:ph sz="quarter" idx="11"/>
          </p:nvPr>
        </p:nvSpPr>
        <p:spPr>
          <a:xfrm>
            <a:off x="914401"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xmlns="" id="{C4B21F26-677B-015C-5D71-238B3798DF57}"/>
              </a:ext>
            </a:extLst>
          </p:cNvPr>
          <p:cNvSpPr>
            <a:spLocks noGrp="1"/>
          </p:cNvSpPr>
          <p:nvPr>
            <p:ph sz="quarter" idx="12"/>
          </p:nvPr>
        </p:nvSpPr>
        <p:spPr>
          <a:xfrm>
            <a:off x="6357749"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xmlns="" id="{A3F1B258-8FBC-06A8-3A1F-466CEEDBBEF2}"/>
              </a:ext>
              <a:ext uri="{C183D7F6-B498-43B3-948B-1728B52AA6E4}">
                <adec:decorative xmlns:adec="http://schemas.microsoft.com/office/drawing/2017/decorative" xmlns="" val="1"/>
              </a:ext>
            </a:extLst>
          </p:cNvPr>
          <p:cNvSpPr/>
          <p:nvPr userDrawn="1"/>
        </p:nvSpPr>
        <p:spPr>
          <a:xfrm>
            <a:off x="1" y="5879804"/>
            <a:ext cx="4707471"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xmlns="" id="{8BAD4AF0-64CE-5C0E-5440-00F8FC6B3194}"/>
              </a:ext>
              <a:ext uri="{C183D7F6-B498-43B3-948B-1728B52AA6E4}">
                <adec:decorative xmlns:adec="http://schemas.microsoft.com/office/drawing/2017/decorative" xmlns="" val="1"/>
              </a:ext>
            </a:extLst>
          </p:cNvPr>
          <p:cNvSpPr/>
          <p:nvPr userDrawn="1"/>
        </p:nvSpPr>
        <p:spPr>
          <a:xfrm rot="10800000">
            <a:off x="9012498" y="1"/>
            <a:ext cx="3179503"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xmlns="" id="{03D91060-B9BF-0FA6-BD7C-AF8E38E919DB}"/>
              </a:ext>
            </a:extLst>
          </p:cNvPr>
          <p:cNvSpPr>
            <a:spLocks noGrp="1"/>
          </p:cNvSpPr>
          <p:nvPr>
            <p:ph type="sldNum" sz="quarter" idx="4"/>
          </p:nvPr>
        </p:nvSpPr>
        <p:spPr>
          <a:xfrm>
            <a:off x="11353800" y="5879806"/>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mod="1">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DCD020E-88CF-303D-F947-8EE980AC8093}"/>
              </a:ext>
              <a:ext uri="{C183D7F6-B498-43B3-948B-1728B52AA6E4}">
                <adec:decorative xmlns:adec="http://schemas.microsoft.com/office/drawing/2017/decorative" xmlns="" val="1"/>
              </a:ext>
            </a:extLst>
          </p:cNvPr>
          <p:cNvGrpSpPr/>
          <p:nvPr userDrawn="1"/>
        </p:nvGrpSpPr>
        <p:grpSpPr>
          <a:xfrm>
            <a:off x="1" y="3"/>
            <a:ext cx="12192000" cy="6800411"/>
            <a:chOff x="1" y="1"/>
            <a:chExt cx="12192000" cy="6800411"/>
          </a:xfrm>
        </p:grpSpPr>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xmlns=""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xmlns=""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xmlns="" id="{0BFE17F0-931A-B121-FFD2-AF3DBB5D6CFB}"/>
              </a:ext>
            </a:extLst>
          </p:cNvPr>
          <p:cNvSpPr>
            <a:spLocks noGrp="1"/>
          </p:cNvSpPr>
          <p:nvPr>
            <p:ph type="sldNum" sz="quarter" idx="4"/>
          </p:nvPr>
        </p:nvSpPr>
        <p:spPr>
          <a:xfrm>
            <a:off x="11353800" y="5879806"/>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79474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 uri="{C183D7F6-B498-43B3-948B-1728B52AA6E4}">
                <adec:decorative xmlns:adec="http://schemas.microsoft.com/office/drawing/2017/decorative" xmlns="" val="1"/>
              </a:ext>
            </a:extLst>
          </p:cNvPr>
          <p:cNvSpPr/>
          <p:nvPr userDrawn="1"/>
        </p:nvSpPr>
        <p:spPr>
          <a:xfrm>
            <a:off x="1"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 uri="{C183D7F6-B498-43B3-948B-1728B52AA6E4}">
                <adec:decorative xmlns:adec="http://schemas.microsoft.com/office/drawing/2017/decorative" xmlns="" val="1"/>
              </a:ext>
            </a:extLst>
          </p:cNvPr>
          <p:cNvSpPr/>
          <p:nvPr userDrawn="1"/>
        </p:nvSpPr>
        <p:spPr>
          <a:xfrm rot="5400000">
            <a:off x="7072131" y="3184876"/>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xmlns=""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xmlns=""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xmlns="" id="{E724DBE4-044A-67D8-93C0-EB245AFBB297}"/>
              </a:ext>
            </a:extLst>
          </p:cNvPr>
          <p:cNvSpPr>
            <a:spLocks noGrp="1"/>
          </p:cNvSpPr>
          <p:nvPr>
            <p:ph type="pic" sz="quarter" idx="10"/>
          </p:nvPr>
        </p:nvSpPr>
        <p:spPr>
          <a:xfrm>
            <a:off x="7623126"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xmlns="" id="{2FA893C5-3725-2BF8-B201-6C4123C13131}"/>
              </a:ext>
            </a:extLst>
          </p:cNvPr>
          <p:cNvSpPr>
            <a:spLocks noGrp="1"/>
          </p:cNvSpPr>
          <p:nvPr>
            <p:ph type="sldNum" sz="quarter" idx="4"/>
          </p:nvPr>
        </p:nvSpPr>
        <p:spPr>
          <a:xfrm>
            <a:off x="11353800" y="5879806"/>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mod="1">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xmlns="" id="{4A781A8E-199F-1F48-C80E-B6501B563323}"/>
              </a:ext>
              <a:ext uri="{C183D7F6-B498-43B3-948B-1728B52AA6E4}">
                <adec:decorative xmlns:adec="http://schemas.microsoft.com/office/drawing/2017/decorative" xmlns="" val="1"/>
              </a:ext>
            </a:extLst>
          </p:cNvPr>
          <p:cNvSpPr/>
          <p:nvPr userDrawn="1"/>
        </p:nvSpPr>
        <p:spPr>
          <a:xfrm rot="5400000">
            <a:off x="10423650" y="-93865"/>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xmlns="" id="{11C6679A-1B60-DCCD-7295-255649B92C60}"/>
              </a:ext>
              <a:ext uri="{C183D7F6-B498-43B3-948B-1728B52AA6E4}">
                <adec:decorative xmlns:adec="http://schemas.microsoft.com/office/drawing/2017/decorative" xmlns="" val="1"/>
              </a:ext>
            </a:extLst>
          </p:cNvPr>
          <p:cNvSpPr/>
          <p:nvPr userDrawn="1"/>
        </p:nvSpPr>
        <p:spPr>
          <a:xfrm>
            <a:off x="6381061"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xmlns="" id="{1C466053-4CA7-4CBB-C1D2-19FE899BEDFC}"/>
              </a:ext>
              <a:ext uri="{C183D7F6-B498-43B3-948B-1728B52AA6E4}">
                <adec:decorative xmlns:adec="http://schemas.microsoft.com/office/drawing/2017/decorative" xmlns="" val="1"/>
              </a:ext>
            </a:extLst>
          </p:cNvPr>
          <p:cNvSpPr/>
          <p:nvPr userDrawn="1"/>
        </p:nvSpPr>
        <p:spPr>
          <a:xfrm>
            <a:off x="2" y="3"/>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xmlns="" id="{1100480F-88D3-CF82-FAF8-9527C86BCAE2}"/>
              </a:ext>
              <a:ext uri="{C183D7F6-B498-43B3-948B-1728B52AA6E4}">
                <adec:decorative xmlns:adec="http://schemas.microsoft.com/office/drawing/2017/decorative" xmlns=""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xmlns=""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xmlns=""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xmlns=""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xmlns="" id="{CF605979-8A00-C008-E1AA-6AC1F9EABEAF}"/>
              </a:ext>
            </a:extLst>
          </p:cNvPr>
          <p:cNvSpPr>
            <a:spLocks noGrp="1"/>
          </p:cNvSpPr>
          <p:nvPr>
            <p:ph type="sldNum" sz="quarter" idx="4"/>
          </p:nvPr>
        </p:nvSpPr>
        <p:spPr>
          <a:xfrm>
            <a:off x="11353800" y="5879806"/>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mod="1">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B05A86D8-26B0-1ADB-0CE2-B445D2A2866D}"/>
              </a:ext>
              <a:ext uri="{C183D7F6-B498-43B3-948B-1728B52AA6E4}">
                <adec:decorative xmlns:adec="http://schemas.microsoft.com/office/drawing/2017/decorative" xmlns="" val="1"/>
              </a:ext>
            </a:extLst>
          </p:cNvPr>
          <p:cNvSpPr/>
          <p:nvPr userDrawn="1"/>
        </p:nvSpPr>
        <p:spPr>
          <a:xfrm>
            <a:off x="4600811"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 uri="{C183D7F6-B498-43B3-948B-1728B52AA6E4}">
                <adec:decorative xmlns:adec="http://schemas.microsoft.com/office/drawing/2017/decorative" xmlns="" val="1"/>
              </a:ext>
            </a:extLst>
          </p:cNvPr>
          <p:cNvSpPr/>
          <p:nvPr userDrawn="1"/>
        </p:nvSpPr>
        <p:spPr>
          <a:xfrm>
            <a:off x="6134001"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xmlns=""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xmlns=""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xmlns=""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xmlns="" id="{4CE52DCD-6B80-A17A-B12C-76D628BAF304}"/>
              </a:ext>
            </a:extLst>
          </p:cNvPr>
          <p:cNvSpPr>
            <a:spLocks noGrp="1"/>
          </p:cNvSpPr>
          <p:nvPr userDrawn="1">
            <p:ph type="sldNum" sz="quarter" idx="4"/>
          </p:nvPr>
        </p:nvSpPr>
        <p:spPr>
          <a:xfrm>
            <a:off x="11353800" y="5879806"/>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mod="1">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xmlns="" id="{CADEA8BB-3550-ABDA-99A6-455084D5D432}"/>
              </a:ext>
              <a:ext uri="{C183D7F6-B498-43B3-948B-1728B52AA6E4}">
                <adec:decorative xmlns:adec="http://schemas.microsoft.com/office/drawing/2017/decorative" xmlns="" val="1"/>
              </a:ext>
            </a:extLst>
          </p:cNvPr>
          <p:cNvSpPr>
            <a:spLocks/>
          </p:cNvSpPr>
          <p:nvPr userDrawn="1"/>
        </p:nvSpPr>
        <p:spPr>
          <a:xfrm>
            <a:off x="0" y="3271426"/>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F0A8F0DB-3D3D-DC0F-84AC-4386B58AD6E5}"/>
              </a:ext>
              <a:ext uri="{C183D7F6-B498-43B3-948B-1728B52AA6E4}">
                <adec:decorative xmlns:adec="http://schemas.microsoft.com/office/drawing/2017/decorative" xmlns="" val="1"/>
              </a:ext>
            </a:extLst>
          </p:cNvPr>
          <p:cNvSpPr>
            <a:spLocks/>
          </p:cNvSpPr>
          <p:nvPr userDrawn="1"/>
        </p:nvSpPr>
        <p:spPr>
          <a:xfrm>
            <a:off x="5591140" y="3"/>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xmlns="" id="{A8715227-A125-7CA3-B8F5-9D5894E8C981}"/>
              </a:ext>
            </a:extLst>
          </p:cNvPr>
          <p:cNvSpPr>
            <a:spLocks noGrp="1"/>
          </p:cNvSpPr>
          <p:nvPr>
            <p:ph type="tbl" sz="quarter" idx="14"/>
          </p:nvPr>
        </p:nvSpPr>
        <p:spPr>
          <a:xfrm>
            <a:off x="914401"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xmlns="" id="{CEC2E35B-5EFD-B330-984C-15A012C90B8A}"/>
              </a:ext>
            </a:extLst>
          </p:cNvPr>
          <p:cNvSpPr>
            <a:spLocks noGrp="1"/>
          </p:cNvSpPr>
          <p:nvPr userDrawn="1">
            <p:ph type="sldNum" sz="quarter" idx="4"/>
          </p:nvPr>
        </p:nvSpPr>
        <p:spPr>
          <a:xfrm>
            <a:off x="11353800" y="5879806"/>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mod="1">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ADCC72F6-C144-5508-40C5-E1B3FC085B94}"/>
              </a:ext>
              <a:ext uri="{C183D7F6-B498-43B3-948B-1728B52AA6E4}">
                <adec:decorative xmlns:adec="http://schemas.microsoft.com/office/drawing/2017/decorative" xmlns="" val="1"/>
              </a:ext>
            </a:extLst>
          </p:cNvPr>
          <p:cNvGrpSpPr/>
          <p:nvPr userDrawn="1"/>
        </p:nvGrpSpPr>
        <p:grpSpPr>
          <a:xfrm flipH="1">
            <a:off x="8970746" y="5209686"/>
            <a:ext cx="3221255" cy="1682471"/>
            <a:chOff x="-1483620" y="3988558"/>
            <a:chExt cx="4239452" cy="2903598"/>
          </a:xfrm>
        </p:grpSpPr>
        <p:sp>
          <p:nvSpPr>
            <p:cNvPr id="4" name="Freeform: Shape 3">
              <a:extLst>
                <a:ext uri="{FF2B5EF4-FFF2-40B4-BE49-F238E27FC236}">
                  <a16:creationId xmlns:a16="http://schemas.microsoft.com/office/drawing/2014/main" xmlns="" id="{FF76D2EA-2C6E-B0B2-DC0D-F9EF636E5856}"/>
                </a:ext>
                <a:ext uri="{C183D7F6-B498-43B3-948B-1728B52AA6E4}">
                  <adec:decorative xmlns:adec="http://schemas.microsoft.com/office/drawing/2017/decorative" xmlns=""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xmlns="" id="{90315871-F40F-D512-8E3F-B40F36BD4224}"/>
                </a:ext>
                <a:ext uri="{C183D7F6-B498-43B3-948B-1728B52AA6E4}">
                  <adec:decorative xmlns:adec="http://schemas.microsoft.com/office/drawing/2017/decorative" xmlns=""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xmlns="" id="{10C11C1A-EFCF-278A-D083-93F07D4DEA67}"/>
              </a:ext>
              <a:ext uri="{C183D7F6-B498-43B3-948B-1728B52AA6E4}">
                <adec:decorative xmlns:adec="http://schemas.microsoft.com/office/drawing/2017/decorative" xmlns="" val="1"/>
              </a:ext>
            </a:extLst>
          </p:cNvPr>
          <p:cNvSpPr/>
          <p:nvPr userDrawn="1"/>
        </p:nvSpPr>
        <p:spPr>
          <a:xfrm rot="10800000">
            <a:off x="10332231" y="4321744"/>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xmlns="" id="{5B1E4400-E511-F21B-0AFD-0D362BA52FF0}"/>
              </a:ext>
            </a:extLst>
          </p:cNvPr>
          <p:cNvSpPr>
            <a:spLocks noGrp="1"/>
          </p:cNvSpPr>
          <p:nvPr>
            <p:ph type="sldNum" sz="quarter" idx="4"/>
          </p:nvPr>
        </p:nvSpPr>
        <p:spPr>
          <a:xfrm>
            <a:off x="11353800" y="5879806"/>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21635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390800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694702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891836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grpSp>
        <p:nvGrpSpPr>
          <p:cNvPr id="5" name="Group 4">
            <a:extLst>
              <a:ext uri="{FF2B5EF4-FFF2-40B4-BE49-F238E27FC236}">
                <a16:creationId xmlns:a16="http://schemas.microsoft.com/office/drawing/2014/main" xmlns="" id="{ADCC72F6-C144-5508-40C5-E1B3FC085B94}"/>
              </a:ext>
              <a:ext uri="{C183D7F6-B498-43B3-948B-1728B52AA6E4}">
                <adec:decorative xmlns:adec="http://schemas.microsoft.com/office/drawing/2017/decorative" xmlns="" val="1"/>
              </a:ext>
            </a:extLst>
          </p:cNvPr>
          <p:cNvGrpSpPr/>
          <p:nvPr userDrawn="1"/>
        </p:nvGrpSpPr>
        <p:grpSpPr>
          <a:xfrm flipH="1">
            <a:off x="8970746" y="5209686"/>
            <a:ext cx="3221255" cy="1682471"/>
            <a:chOff x="-1483620" y="3988558"/>
            <a:chExt cx="4239452" cy="2903598"/>
          </a:xfrm>
        </p:grpSpPr>
        <p:sp>
          <p:nvSpPr>
            <p:cNvPr id="6" name="Freeform: Shape 3">
              <a:extLst>
                <a:ext uri="{FF2B5EF4-FFF2-40B4-BE49-F238E27FC236}">
                  <a16:creationId xmlns:a16="http://schemas.microsoft.com/office/drawing/2014/main" xmlns="" id="{FF76D2EA-2C6E-B0B2-DC0D-F9EF636E5856}"/>
                </a:ext>
                <a:ext uri="{C183D7F6-B498-43B3-948B-1728B52AA6E4}">
                  <adec:decorative xmlns:adec="http://schemas.microsoft.com/office/drawing/2017/decorative" xmlns=""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4">
              <a:extLst>
                <a:ext uri="{FF2B5EF4-FFF2-40B4-BE49-F238E27FC236}">
                  <a16:creationId xmlns:a16="http://schemas.microsoft.com/office/drawing/2014/main" xmlns="" id="{90315871-F40F-D512-8E3F-B40F36BD4224}"/>
                </a:ext>
                <a:ext uri="{C183D7F6-B498-43B3-948B-1728B52AA6E4}">
                  <adec:decorative xmlns:adec="http://schemas.microsoft.com/office/drawing/2017/decorative" xmlns=""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Freeform: Shape 5">
            <a:extLst>
              <a:ext uri="{FF2B5EF4-FFF2-40B4-BE49-F238E27FC236}">
                <a16:creationId xmlns:a16="http://schemas.microsoft.com/office/drawing/2014/main" xmlns="" id="{10C11C1A-EFCF-278A-D083-93F07D4DEA67}"/>
              </a:ext>
              <a:ext uri="{C183D7F6-B498-43B3-948B-1728B52AA6E4}">
                <adec:decorative xmlns:adec="http://schemas.microsoft.com/office/drawing/2017/decorative" xmlns="" val="1"/>
              </a:ext>
            </a:extLst>
          </p:cNvPr>
          <p:cNvSpPr/>
          <p:nvPr userDrawn="1"/>
        </p:nvSpPr>
        <p:spPr>
          <a:xfrm rot="10800000">
            <a:off x="10332231" y="4321744"/>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58181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16553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597569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a16="http://schemas.microsoft.com/office/drawing/2014/main" xmlns=""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4465941"/>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675" r:id="rId14"/>
    <p:sldLayoutId id="2147483651" r:id="rId15"/>
    <p:sldLayoutId id="2147483676" r:id="rId16"/>
    <p:sldLayoutId id="2147483661" r:id="rId17"/>
    <p:sldLayoutId id="2147483670" r:id="rId18"/>
    <p:sldLayoutId id="2147483678" r:id="rId19"/>
    <p:sldLayoutId id="2147483664" r:id="rId20"/>
    <p:sldLayoutId id="2147483680" r:id="rId21"/>
    <p:sldLayoutId id="2147483681" r:id="rId22"/>
    <p:sldLayoutId id="2147483682" r:id="rId23"/>
    <p:sldLayoutId id="2147483654" r:id="rId2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srimanthsri9493@gmail.com"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
          <p:cNvPicPr preferRelativeResize="0"/>
          <p:nvPr/>
        </p:nvPicPr>
        <p:blipFill rotWithShape="1">
          <a:blip r:embed="rId3">
            <a:alphaModFix/>
          </a:blip>
          <a:srcRect/>
          <a:stretch/>
        </p:blipFill>
        <p:spPr>
          <a:xfrm>
            <a:off x="18854" y="-135583"/>
            <a:ext cx="12173146" cy="7115932"/>
          </a:xfrm>
          <a:prstGeom prst="rect">
            <a:avLst/>
          </a:prstGeom>
          <a:noFill/>
          <a:ln>
            <a:noFill/>
          </a:ln>
        </p:spPr>
      </p:pic>
    </p:spTree>
    <p:extLst>
      <p:ext uri="{BB962C8B-B14F-4D97-AF65-F5344CB8AC3E}">
        <p14:creationId xmlns:p14="http://schemas.microsoft.com/office/powerpoint/2010/main" val="88150342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65B075-4BD4-D822-C495-B3B14864252D}"/>
              </a:ext>
            </a:extLst>
          </p:cNvPr>
          <p:cNvSpPr>
            <a:spLocks noGrp="1"/>
          </p:cNvSpPr>
          <p:nvPr>
            <p:ph type="ctrTitle" idx="4294967295"/>
          </p:nvPr>
        </p:nvSpPr>
        <p:spPr>
          <a:xfrm>
            <a:off x="0" y="-1"/>
            <a:ext cx="12192000" cy="6389225"/>
          </a:xfrm>
        </p:spPr>
        <p:txBody>
          <a:bodyPr>
            <a:normAutofit/>
          </a:bodyPr>
          <a:lstStyle/>
          <a:p>
            <a:pPr algn="l"/>
            <a:r>
              <a:rPr lang="en-US" sz="3600" b="1" dirty="0" smtClean="0">
                <a:solidFill>
                  <a:srgbClr val="FF0000"/>
                </a:solidFill>
                <a:latin typeface="Arial Black" pitchFamily="34" charset="0"/>
              </a:rPr>
              <a:t>				</a:t>
            </a:r>
            <a:r>
              <a:rPr lang="en-US" sz="3600" b="1" u="sng" dirty="0" smtClean="0">
                <a:solidFill>
                  <a:srgbClr val="FF0000"/>
                </a:solidFill>
                <a:latin typeface="Arial Black" pitchFamily="34" charset="0"/>
              </a:rPr>
              <a:t>METHODOLOGY</a:t>
            </a:r>
            <a:r>
              <a:rPr lang="en-US" sz="2000" dirty="0"/>
              <a:t/>
            </a:r>
            <a:br>
              <a:rPr lang="en-US" sz="2000" dirty="0"/>
            </a:br>
            <a:r>
              <a:rPr lang="en-US" sz="2000" b="1" dirty="0" smtClean="0"/>
              <a:t>Feature </a:t>
            </a:r>
            <a:r>
              <a:rPr lang="en-US" sz="2000" b="1" dirty="0"/>
              <a:t>S</a:t>
            </a:r>
            <a:r>
              <a:rPr lang="en-US" sz="2000" b="1" dirty="0" smtClean="0"/>
              <a:t>election Techniques</a:t>
            </a:r>
            <a:r>
              <a:rPr lang="en-US" sz="2000" dirty="0" smtClean="0"/>
              <a:t>:   Chi – square and ANOVA (To find weather predictors  have  relationship with target variable</a:t>
            </a:r>
            <a:r>
              <a:rPr lang="en-US" sz="2000" dirty="0" smtClean="0"/>
              <a:t>)</a:t>
            </a:r>
            <a:br>
              <a:rPr lang="en-US" sz="2000" dirty="0" smtClean="0"/>
            </a:br>
            <a:r>
              <a:rPr lang="en-US" sz="2000" dirty="0"/>
              <a:t/>
            </a:r>
            <a:br>
              <a:rPr lang="en-US" sz="2000" dirty="0"/>
            </a:br>
            <a:r>
              <a:rPr lang="en-US" sz="2000" b="1" dirty="0" smtClean="0"/>
              <a:t>Machine </a:t>
            </a:r>
            <a:r>
              <a:rPr lang="en-US" sz="2000" b="1" dirty="0"/>
              <a:t>Learning Models</a:t>
            </a:r>
            <a:r>
              <a:rPr lang="en-US" sz="2000" dirty="0"/>
              <a:t>: </a:t>
            </a:r>
            <a:r>
              <a:rPr lang="en-US" sz="2000" dirty="0" smtClean="0"/>
              <a:t>Naïve </a:t>
            </a:r>
            <a:r>
              <a:rPr lang="en-US" sz="2000" dirty="0" err="1" smtClean="0"/>
              <a:t>bayes</a:t>
            </a:r>
            <a:r>
              <a:rPr lang="en-US" sz="2000" dirty="0" smtClean="0"/>
              <a:t>, </a:t>
            </a:r>
            <a:r>
              <a:rPr lang="en-US" sz="2000" dirty="0" smtClean="0">
                <a:latin typeface="+mn-lt"/>
              </a:rPr>
              <a:t>Logistic </a:t>
            </a:r>
            <a:r>
              <a:rPr lang="en-US" sz="2000" dirty="0">
                <a:latin typeface="+mn-lt"/>
              </a:rPr>
              <a:t>regression, D</a:t>
            </a:r>
            <a:r>
              <a:rPr lang="en-US" sz="2000" dirty="0" smtClean="0">
                <a:latin typeface="+mn-lt"/>
              </a:rPr>
              <a:t>ecision tree, </a:t>
            </a:r>
            <a:r>
              <a:rPr lang="en-US" sz="2000" dirty="0">
                <a:latin typeface="+mn-lt"/>
              </a:rPr>
              <a:t>R</a:t>
            </a:r>
            <a:r>
              <a:rPr lang="en-US" sz="2000" dirty="0" smtClean="0">
                <a:latin typeface="+mn-lt"/>
              </a:rPr>
              <a:t>andom Forest, GradientBoostingClassifier</a:t>
            </a:r>
            <a:r>
              <a:rPr lang="en-US" sz="2000" dirty="0">
                <a:latin typeface="+mn-lt"/>
              </a:rPr>
              <a:t> </a:t>
            </a:r>
            <a:r>
              <a:rPr lang="en-US" sz="2000" dirty="0" smtClean="0">
                <a:latin typeface="+mn-lt"/>
              </a:rPr>
              <a:t>and    XGBClassifier.</a:t>
            </a:r>
            <a:br>
              <a:rPr lang="en-US" sz="2000" dirty="0" smtClean="0">
                <a:latin typeface="+mn-lt"/>
              </a:rPr>
            </a:br>
            <a:r>
              <a:rPr lang="en-US" sz="2000" dirty="0">
                <a:latin typeface="+mn-lt"/>
              </a:rPr>
              <a:t/>
            </a:r>
            <a:br>
              <a:rPr lang="en-US" sz="2000" dirty="0">
                <a:latin typeface="+mn-lt"/>
              </a:rPr>
            </a:br>
            <a:r>
              <a:rPr lang="en-US" sz="2000" dirty="0" smtClean="0">
                <a:latin typeface="+mn-lt"/>
              </a:rPr>
              <a:t/>
            </a:r>
            <a:br>
              <a:rPr lang="en-US" sz="2000" dirty="0" smtClean="0">
                <a:latin typeface="+mn-lt"/>
              </a:rPr>
            </a:br>
            <a:r>
              <a:rPr lang="en-US" sz="2000" dirty="0">
                <a:latin typeface="+mn-lt"/>
              </a:rPr>
              <a:t/>
            </a:r>
            <a:br>
              <a:rPr lang="en-US" sz="2000" dirty="0">
                <a:latin typeface="+mn-lt"/>
              </a:rPr>
            </a:br>
            <a:r>
              <a:rPr lang="en-US" sz="2000" dirty="0" smtClean="0">
                <a:latin typeface="+mn-lt"/>
              </a:rPr>
              <a:t/>
            </a:r>
            <a:br>
              <a:rPr lang="en-US" sz="2000" dirty="0" smtClean="0">
                <a:latin typeface="+mn-lt"/>
              </a:rPr>
            </a:br>
            <a:r>
              <a:rPr lang="en-US" sz="2000" dirty="0">
                <a:latin typeface="+mn-lt"/>
              </a:rPr>
              <a:t/>
            </a:r>
            <a:br>
              <a:rPr lang="en-US" sz="2000" dirty="0">
                <a:latin typeface="+mn-lt"/>
              </a:rPr>
            </a:br>
            <a:r>
              <a:rPr lang="en-US" sz="2000" dirty="0" smtClean="0">
                <a:latin typeface="+mn-lt"/>
              </a:rPr>
              <a:t/>
            </a:r>
            <a:br>
              <a:rPr lang="en-US" sz="2000" dirty="0" smtClean="0">
                <a:latin typeface="+mn-lt"/>
              </a:rPr>
            </a:br>
            <a:r>
              <a:rPr lang="en-US" sz="2000" dirty="0">
                <a:latin typeface="+mn-lt"/>
              </a:rPr>
              <a:t/>
            </a:r>
            <a:br>
              <a:rPr lang="en-US" sz="2000" dirty="0">
                <a:latin typeface="+mn-lt"/>
              </a:rPr>
            </a:br>
            <a:r>
              <a:rPr lang="en-US" sz="2000" dirty="0" smtClean="0">
                <a:latin typeface="+mn-lt"/>
              </a:rPr>
              <a:t/>
            </a:r>
            <a:br>
              <a:rPr lang="en-US" sz="2000" dirty="0" smtClean="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t/>
            </a:r>
            <a:br>
              <a:rPr lang="en-US" sz="2000" dirty="0"/>
            </a:br>
            <a:r>
              <a:rPr lang="en-US" sz="2000" dirty="0" smtClean="0"/>
              <a:t/>
            </a:r>
            <a:br>
              <a:rPr lang="en-US" sz="2000" dirty="0" smtClean="0"/>
            </a:br>
            <a:r>
              <a:rPr lang="en-US" sz="2000" b="1" dirty="0" smtClean="0"/>
              <a:t>Model </a:t>
            </a:r>
            <a:r>
              <a:rPr lang="en-US" sz="2000" b="1" dirty="0"/>
              <a:t>Selection</a:t>
            </a:r>
            <a:r>
              <a:rPr lang="en-US" sz="2000" dirty="0" smtClean="0">
                <a:latin typeface="+mn-lt"/>
              </a:rPr>
              <a:t>:  XGBCLASSIFIER  is chosen due to high score among the models.</a:t>
            </a:r>
            <a:endParaRPr lang="en-IN" sz="2000" dirty="0">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582" y="2463792"/>
            <a:ext cx="8356922" cy="3445119"/>
          </a:xfrm>
          <a:prstGeom prst="rect">
            <a:avLst/>
          </a:prstGeom>
        </p:spPr>
      </p:pic>
    </p:spTree>
    <p:extLst>
      <p:ext uri="{BB962C8B-B14F-4D97-AF65-F5344CB8AC3E}">
        <p14:creationId xmlns:p14="http://schemas.microsoft.com/office/powerpoint/2010/main" val="2945565184"/>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1594A2-0CBA-C2CD-9C65-D296A5D84AC0}"/>
              </a:ext>
            </a:extLst>
          </p:cNvPr>
          <p:cNvSpPr>
            <a:spLocks noGrp="1"/>
          </p:cNvSpPr>
          <p:nvPr>
            <p:ph type="title"/>
          </p:nvPr>
        </p:nvSpPr>
        <p:spPr>
          <a:xfrm>
            <a:off x="609603" y="273050"/>
            <a:ext cx="11370194" cy="1162050"/>
          </a:xfrm>
        </p:spPr>
        <p:txBody>
          <a:bodyPr>
            <a:normAutofit fontScale="90000"/>
          </a:bodyPr>
          <a:lstStyle/>
          <a:p>
            <a:pPr algn="l"/>
            <a:r>
              <a:rPr lang="en-US" sz="3200" b="1" dirty="0" smtClean="0">
                <a:solidFill>
                  <a:srgbClr val="FF0000"/>
                </a:solidFill>
              </a:rPr>
              <a:t>       				</a:t>
            </a:r>
            <a:br>
              <a:rPr lang="en-US" sz="3200" b="1" dirty="0" smtClean="0">
                <a:solidFill>
                  <a:srgbClr val="FF0000"/>
                </a:solidFill>
              </a:rPr>
            </a:br>
            <a:r>
              <a:rPr lang="en-US" sz="3200" b="1" dirty="0">
                <a:solidFill>
                  <a:srgbClr val="FF0000"/>
                </a:solidFill>
              </a:rPr>
              <a:t>	</a:t>
            </a:r>
            <a:r>
              <a:rPr lang="en-US" sz="3200" b="1" dirty="0" smtClean="0">
                <a:solidFill>
                  <a:srgbClr val="FF0000"/>
                </a:solidFill>
              </a:rPr>
              <a:t>			</a:t>
            </a:r>
            <a:r>
              <a:rPr lang="en-US" sz="3200" b="1" u="sng" dirty="0" smtClean="0">
                <a:solidFill>
                  <a:srgbClr val="FF0000"/>
                </a:solidFill>
              </a:rPr>
              <a:t>MODEL PERFORMANCE</a:t>
            </a:r>
            <a:r>
              <a:rPr lang="en-US" sz="2000" u="sng" dirty="0" smtClean="0"/>
              <a:t/>
            </a:r>
            <a:br>
              <a:rPr lang="en-US" sz="2000" u="sng" dirty="0" smtClean="0"/>
            </a:br>
            <a:r>
              <a:rPr lang="en-US" sz="2000" dirty="0"/>
              <a:t/>
            </a:r>
            <a:br>
              <a:rPr lang="en-US" sz="2000" dirty="0"/>
            </a:br>
            <a:r>
              <a:rPr lang="en-US" sz="2000" dirty="0" smtClean="0"/>
              <a:t>.</a:t>
            </a:r>
            <a:endParaRPr lang="en-IN" sz="2000" dirty="0"/>
          </a:p>
        </p:txBody>
      </p:sp>
      <p:sp>
        <p:nvSpPr>
          <p:cNvPr id="4" name="Text Placeholder 3"/>
          <p:cNvSpPr>
            <a:spLocks noGrp="1"/>
          </p:cNvSpPr>
          <p:nvPr>
            <p:ph type="body" sz="half" idx="2"/>
          </p:nvPr>
        </p:nvSpPr>
        <p:spPr>
          <a:xfrm>
            <a:off x="324091" y="1093808"/>
            <a:ext cx="5150734" cy="5764192"/>
          </a:xfrm>
        </p:spPr>
        <p:txBody>
          <a:bodyPr>
            <a:normAutofit/>
          </a:bodyPr>
          <a:lstStyle/>
          <a:p>
            <a:pPr>
              <a:buFont typeface="Wingdings" pitchFamily="2" charset="2"/>
              <a:buChar char="Ø"/>
            </a:pPr>
            <a:r>
              <a:rPr lang="en-US" sz="2400" dirty="0" smtClean="0"/>
              <a:t>Model Name: XGBCLASSIFER</a:t>
            </a:r>
          </a:p>
          <a:p>
            <a:pPr>
              <a:buFont typeface="Wingdings" pitchFamily="2" charset="2"/>
              <a:buChar char="Ø"/>
            </a:pPr>
            <a:r>
              <a:rPr lang="en-US" sz="2400" dirty="0" smtClean="0"/>
              <a:t>Accuracy: 93%</a:t>
            </a:r>
          </a:p>
          <a:p>
            <a:pPr>
              <a:buFont typeface="Wingdings" pitchFamily="2" charset="2"/>
              <a:buChar char="Ø"/>
            </a:pPr>
            <a:r>
              <a:rPr lang="en-US" sz="2400" dirty="0" smtClean="0"/>
              <a:t>Precision: 94%</a:t>
            </a:r>
          </a:p>
          <a:p>
            <a:pPr>
              <a:buFont typeface="Wingdings" pitchFamily="2" charset="2"/>
              <a:buChar char="Ø"/>
            </a:pPr>
            <a:r>
              <a:rPr lang="en-US" sz="2400" dirty="0" smtClean="0"/>
              <a:t>Recall: 94%</a:t>
            </a:r>
            <a:br>
              <a:rPr lang="en-US" sz="2400" dirty="0" smtClean="0"/>
            </a:br>
            <a:endParaRPr lang="en-US" sz="2400" dirty="0" smtClean="0"/>
          </a:p>
          <a:p>
            <a:r>
              <a:rPr lang="en-US" sz="2400" dirty="0" smtClean="0"/>
              <a:t>The model successfully identifies 93% of customers who will claim, allowing car insurance companies to take proactive measures.</a:t>
            </a:r>
            <a:endParaRPr lang="en-IN" sz="2400" dirty="0" smtClean="0"/>
          </a:p>
          <a:p>
            <a:endParaRPr lang="en-IN" sz="24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82501" y="1128486"/>
            <a:ext cx="5911159" cy="5168142"/>
          </a:xfrm>
        </p:spPr>
      </p:pic>
    </p:spTree>
    <p:extLst>
      <p:ext uri="{BB962C8B-B14F-4D97-AF65-F5344CB8AC3E}">
        <p14:creationId xmlns:p14="http://schemas.microsoft.com/office/powerpoint/2010/main" val="4254596836"/>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891A52-2F5B-6965-17C1-0E7097B6640A}"/>
              </a:ext>
            </a:extLst>
          </p:cNvPr>
          <p:cNvSpPr>
            <a:spLocks noGrp="1"/>
          </p:cNvSpPr>
          <p:nvPr>
            <p:ph type="title"/>
          </p:nvPr>
        </p:nvSpPr>
        <p:spPr>
          <a:xfrm>
            <a:off x="505427" y="-95751"/>
            <a:ext cx="10972800" cy="1143000"/>
          </a:xfrm>
        </p:spPr>
        <p:txBody>
          <a:bodyPr>
            <a:normAutofit fontScale="90000"/>
          </a:bodyPr>
          <a:lstStyle/>
          <a:p>
            <a:pPr algn="l"/>
            <a:r>
              <a:rPr lang="en-US" sz="4000" b="1" dirty="0" smtClean="0">
                <a:solidFill>
                  <a:srgbClr val="FF0000"/>
                </a:solidFill>
                <a:latin typeface="Arial Black" pitchFamily="34" charset="0"/>
              </a:rPr>
              <a:t>		</a:t>
            </a:r>
            <a:br>
              <a:rPr lang="en-US" sz="4000" b="1" dirty="0" smtClean="0">
                <a:solidFill>
                  <a:srgbClr val="FF0000"/>
                </a:solidFill>
                <a:latin typeface="Arial Black" pitchFamily="34" charset="0"/>
              </a:rPr>
            </a:br>
            <a:r>
              <a:rPr lang="en-US" sz="4000" b="1" dirty="0">
                <a:solidFill>
                  <a:srgbClr val="FF0000"/>
                </a:solidFill>
                <a:latin typeface="Arial Black" pitchFamily="34" charset="0"/>
              </a:rPr>
              <a:t/>
            </a:r>
            <a:br>
              <a:rPr lang="en-US" sz="4000" b="1" dirty="0">
                <a:solidFill>
                  <a:srgbClr val="FF0000"/>
                </a:solidFill>
                <a:latin typeface="Arial Black" pitchFamily="34" charset="0"/>
              </a:rPr>
            </a:br>
            <a:r>
              <a:rPr lang="en-US" sz="4000" b="1" dirty="0" smtClean="0">
                <a:solidFill>
                  <a:srgbClr val="FF0000"/>
                </a:solidFill>
                <a:latin typeface="Arial Black" pitchFamily="34" charset="0"/>
              </a:rPr>
              <a:t>		</a:t>
            </a:r>
            <a:r>
              <a:rPr lang="en-US" sz="4000" b="1" u="sng" dirty="0" smtClean="0">
                <a:solidFill>
                  <a:srgbClr val="FF0000"/>
                </a:solidFill>
                <a:latin typeface="Arial Black" pitchFamily="34" charset="0"/>
              </a:rPr>
              <a:t>KEY </a:t>
            </a:r>
            <a:r>
              <a:rPr lang="en-US" sz="4000" b="1" u="sng" dirty="0">
                <a:solidFill>
                  <a:srgbClr val="FF0000"/>
                </a:solidFill>
                <a:latin typeface="Arial Black" pitchFamily="34" charset="0"/>
              </a:rPr>
              <a:t>INSIGHTS AND FINDINGS</a:t>
            </a:r>
            <a:r>
              <a:rPr lang="en-US" sz="4000" b="1" dirty="0">
                <a:solidFill>
                  <a:srgbClr val="FF0000"/>
                </a:solidFill>
                <a:latin typeface="Arial Black" pitchFamily="34" charset="0"/>
              </a:rPr>
              <a:t/>
            </a:r>
            <a:br>
              <a:rPr lang="en-US" sz="4000" b="1" dirty="0">
                <a:solidFill>
                  <a:srgbClr val="FF0000"/>
                </a:solidFill>
                <a:latin typeface="Arial Black" pitchFamily="34" charset="0"/>
              </a:rPr>
            </a:br>
            <a:r>
              <a:rPr lang="en-US" sz="4000" b="1" dirty="0">
                <a:solidFill>
                  <a:srgbClr val="FF0000"/>
                </a:solidFill>
                <a:latin typeface="Arial Black" pitchFamily="34" charset="0"/>
              </a:rPr>
              <a:t/>
            </a:r>
            <a:br>
              <a:rPr lang="en-US" sz="4000" b="1" dirty="0">
                <a:solidFill>
                  <a:srgbClr val="FF0000"/>
                </a:solidFill>
                <a:latin typeface="Arial Black" pitchFamily="34" charset="0"/>
              </a:rPr>
            </a:br>
            <a:r>
              <a:rPr lang="en-US" sz="2000" dirty="0"/>
              <a:t/>
            </a:r>
            <a:br>
              <a:rPr lang="en-US" sz="2000" dirty="0"/>
            </a:br>
            <a:endParaRPr lang="en-IN" sz="2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77" y="960265"/>
            <a:ext cx="6285056" cy="5654232"/>
          </a:xfrm>
        </p:spPr>
      </p:pic>
      <p:sp>
        <p:nvSpPr>
          <p:cNvPr id="5" name="TextBox 4"/>
          <p:cNvSpPr txBox="1"/>
          <p:nvPr/>
        </p:nvSpPr>
        <p:spPr>
          <a:xfrm>
            <a:off x="6273479" y="948690"/>
            <a:ext cx="5706316" cy="5909310"/>
          </a:xfrm>
          <a:prstGeom prst="rect">
            <a:avLst/>
          </a:prstGeom>
          <a:noFill/>
        </p:spPr>
        <p:txBody>
          <a:bodyPr wrap="square" rtlCol="0">
            <a:spAutoFit/>
          </a:bodyPr>
          <a:lstStyle/>
          <a:p>
            <a:r>
              <a:rPr lang="en-US" b="1" u="sng" dirty="0" smtClean="0"/>
              <a:t>AGE_OF_CAR</a:t>
            </a:r>
            <a:r>
              <a:rPr lang="en-US" b="1" dirty="0" smtClean="0"/>
              <a:t>:   </a:t>
            </a:r>
            <a:endParaRPr lang="en-US" b="1" dirty="0"/>
          </a:p>
          <a:p>
            <a:pPr marL="285750" indent="-285750">
              <a:buFont typeface="Arial" pitchFamily="34" charset="0"/>
              <a:buChar char="•"/>
            </a:pPr>
            <a:r>
              <a:rPr lang="en-US" i="1" u="sng" dirty="0" smtClean="0"/>
              <a:t>Insight</a:t>
            </a:r>
            <a:r>
              <a:rPr lang="en-US" dirty="0" smtClean="0"/>
              <a:t>:  Older </a:t>
            </a:r>
            <a:r>
              <a:rPr lang="en-US" dirty="0"/>
              <a:t>cars might have higher claim rates due to wear and tear.   </a:t>
            </a:r>
            <a:endParaRPr lang="en-US" dirty="0" smtClean="0"/>
          </a:p>
          <a:p>
            <a:pPr marL="285750" indent="-285750">
              <a:buFont typeface="Arial" pitchFamily="34" charset="0"/>
              <a:buChar char="•"/>
            </a:pPr>
            <a:r>
              <a:rPr lang="en-US" dirty="0" smtClean="0"/>
              <a:t> </a:t>
            </a:r>
            <a:r>
              <a:rPr lang="en-US" u="sng" dirty="0" smtClean="0"/>
              <a:t>Fin</a:t>
            </a:r>
            <a:r>
              <a:rPr lang="en-US" i="1" u="sng" dirty="0" smtClean="0"/>
              <a:t>d</a:t>
            </a:r>
            <a:r>
              <a:rPr lang="en-US" u="sng" dirty="0" smtClean="0"/>
              <a:t>ing</a:t>
            </a:r>
            <a:r>
              <a:rPr lang="en-US" dirty="0" smtClean="0"/>
              <a:t>:  Investigate </a:t>
            </a:r>
            <a:r>
              <a:rPr lang="en-US" dirty="0"/>
              <a:t>the relationship between car age and claim types (e.g., mechanical failures vs. accidents</a:t>
            </a:r>
            <a:r>
              <a:rPr lang="en-US" dirty="0" smtClean="0"/>
              <a:t>).</a:t>
            </a:r>
          </a:p>
          <a:p>
            <a:r>
              <a:rPr lang="en-US" b="1" u="sng" dirty="0" smtClean="0"/>
              <a:t>AGE_OF_POLICYHOLDER</a:t>
            </a:r>
            <a:r>
              <a:rPr lang="en-US" b="1" dirty="0" smtClean="0"/>
              <a:t>:  </a:t>
            </a:r>
          </a:p>
          <a:p>
            <a:pPr marL="285750" indent="-285750">
              <a:buFont typeface="Arial" pitchFamily="34" charset="0"/>
              <a:buChar char="•"/>
            </a:pPr>
            <a:r>
              <a:rPr lang="en-US" dirty="0" smtClean="0"/>
              <a:t> </a:t>
            </a:r>
            <a:r>
              <a:rPr lang="en-US" i="1" u="sng" dirty="0" smtClean="0"/>
              <a:t>Insight</a:t>
            </a:r>
            <a:r>
              <a:rPr lang="en-US" dirty="0" smtClean="0"/>
              <a:t>: </a:t>
            </a:r>
            <a:r>
              <a:rPr lang="en-US" dirty="0"/>
              <a:t>Different age groups may exhibit varying driving behaviors and risk levels.   </a:t>
            </a:r>
            <a:endParaRPr lang="en-US" dirty="0" smtClean="0"/>
          </a:p>
          <a:p>
            <a:pPr marL="285750" indent="-285750">
              <a:buFont typeface="Arial" pitchFamily="34" charset="0"/>
              <a:buChar char="•"/>
            </a:pPr>
            <a:r>
              <a:rPr lang="en-US" i="1" u="sng" dirty="0" smtClean="0"/>
              <a:t>Finding</a:t>
            </a:r>
            <a:r>
              <a:rPr lang="en-US" dirty="0" smtClean="0"/>
              <a:t>: </a:t>
            </a:r>
            <a:r>
              <a:rPr lang="en-US" dirty="0"/>
              <a:t>Identify high-risk age groups for targeted risk management strategies</a:t>
            </a:r>
            <a:r>
              <a:rPr lang="en-US" dirty="0" smtClean="0"/>
              <a:t>.</a:t>
            </a:r>
          </a:p>
          <a:p>
            <a:r>
              <a:rPr lang="en-US" b="1" u="sng" dirty="0" smtClean="0"/>
              <a:t>MODEL</a:t>
            </a:r>
            <a:r>
              <a:rPr lang="en-US" dirty="0" smtClean="0"/>
              <a:t>: </a:t>
            </a:r>
          </a:p>
          <a:p>
            <a:pPr marL="285750" indent="-285750">
              <a:buFont typeface="Arial" pitchFamily="34" charset="0"/>
              <a:buChar char="•"/>
            </a:pPr>
            <a:r>
              <a:rPr lang="en-US" dirty="0" smtClean="0"/>
              <a:t> </a:t>
            </a:r>
            <a:r>
              <a:rPr lang="en-US" i="1" u="sng" dirty="0" smtClean="0"/>
              <a:t>Insight </a:t>
            </a:r>
            <a:r>
              <a:rPr lang="en-US" i="1" dirty="0" smtClean="0"/>
              <a:t>  </a:t>
            </a:r>
            <a:r>
              <a:rPr lang="en-US" dirty="0" smtClean="0"/>
              <a:t>: </a:t>
            </a:r>
            <a:r>
              <a:rPr lang="en-US" dirty="0"/>
              <a:t>Specific car models may have unique risk characteristics.   </a:t>
            </a:r>
            <a:endParaRPr lang="en-US" dirty="0" smtClean="0"/>
          </a:p>
          <a:p>
            <a:pPr marL="285750" indent="-285750">
              <a:buFont typeface="Arial" pitchFamily="34" charset="0"/>
              <a:buChar char="•"/>
            </a:pPr>
            <a:r>
              <a:rPr lang="en-US" i="1" u="sng" dirty="0" smtClean="0"/>
              <a:t>Finding</a:t>
            </a:r>
            <a:r>
              <a:rPr lang="en-US" i="1" dirty="0" smtClean="0"/>
              <a:t>   </a:t>
            </a:r>
            <a:r>
              <a:rPr lang="en-US" dirty="0" smtClean="0"/>
              <a:t>: </a:t>
            </a:r>
            <a:r>
              <a:rPr lang="en-US" dirty="0"/>
              <a:t>Compare claim data across different models to identify high-risk models</a:t>
            </a:r>
            <a:r>
              <a:rPr lang="en-US" dirty="0" smtClean="0"/>
              <a:t>.</a:t>
            </a:r>
          </a:p>
          <a:p>
            <a:r>
              <a:rPr lang="en-US" b="1" u="sng" dirty="0" smtClean="0"/>
              <a:t>POLICY_TENURE:</a:t>
            </a:r>
          </a:p>
          <a:p>
            <a:pPr marL="285750" indent="-285750">
              <a:buFont typeface="Arial" pitchFamily="34" charset="0"/>
              <a:buChar char="•"/>
            </a:pPr>
            <a:r>
              <a:rPr lang="en-US" u="sng" dirty="0" smtClean="0"/>
              <a:t>Insight</a:t>
            </a:r>
            <a:r>
              <a:rPr lang="en-US" dirty="0" smtClean="0"/>
              <a:t>   :  </a:t>
            </a:r>
            <a:r>
              <a:rPr lang="en-US" dirty="0"/>
              <a:t>Longer policy tenure might correlate with customer loyalty and lower claim rates</a:t>
            </a:r>
            <a:r>
              <a:rPr lang="en-US" dirty="0" smtClean="0"/>
              <a:t>.(But there is also chance of high claim rates) .</a:t>
            </a:r>
          </a:p>
          <a:p>
            <a:pPr marL="285750" indent="-285750">
              <a:buFont typeface="Arial" pitchFamily="34" charset="0"/>
              <a:buChar char="•"/>
            </a:pPr>
            <a:r>
              <a:rPr lang="en-US" dirty="0" smtClean="0"/>
              <a:t> </a:t>
            </a:r>
            <a:r>
              <a:rPr lang="en-US" i="1" u="sng" dirty="0" smtClean="0"/>
              <a:t>Finding</a:t>
            </a:r>
            <a:r>
              <a:rPr lang="en-US" i="1" dirty="0" smtClean="0"/>
              <a:t>  </a:t>
            </a:r>
            <a:r>
              <a:rPr lang="en-US" dirty="0" smtClean="0"/>
              <a:t>:  </a:t>
            </a:r>
            <a:r>
              <a:rPr lang="en-US" dirty="0"/>
              <a:t>Analyze trends in policy renewals and their impact on claim frequency.</a:t>
            </a:r>
            <a:endParaRPr lang="en-IN" dirty="0"/>
          </a:p>
        </p:txBody>
      </p:sp>
    </p:spTree>
    <p:extLst>
      <p:ext uri="{BB962C8B-B14F-4D97-AF65-F5344CB8AC3E}">
        <p14:creationId xmlns:p14="http://schemas.microsoft.com/office/powerpoint/2010/main" val="217551760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C739B7-4F38-D25C-3311-CDA7FFB209F6}"/>
              </a:ext>
            </a:extLst>
          </p:cNvPr>
          <p:cNvSpPr>
            <a:spLocks noGrp="1"/>
          </p:cNvSpPr>
          <p:nvPr>
            <p:ph type="title"/>
          </p:nvPr>
        </p:nvSpPr>
        <p:spPr>
          <a:xfrm>
            <a:off x="0" y="520860"/>
            <a:ext cx="12192000" cy="1143000"/>
          </a:xfrm>
        </p:spPr>
        <p:txBody>
          <a:bodyPr>
            <a:normAutofit fontScale="90000"/>
          </a:bodyPr>
          <a:lstStyle/>
          <a:p>
            <a:pPr algn="l"/>
            <a:r>
              <a:rPr lang="en-US" sz="3200" b="1" dirty="0" smtClean="0">
                <a:solidFill>
                  <a:srgbClr val="FF0000"/>
                </a:solidFill>
              </a:rPr>
              <a:t>					</a:t>
            </a:r>
            <a:br>
              <a:rPr lang="en-US" sz="3200" b="1" dirty="0" smtClean="0">
                <a:solidFill>
                  <a:srgbClr val="FF0000"/>
                </a:solidFill>
              </a:rPr>
            </a:br>
            <a:r>
              <a:rPr lang="en-US" sz="3200" b="1" dirty="0">
                <a:solidFill>
                  <a:srgbClr val="FF0000"/>
                </a:solidFill>
              </a:rPr>
              <a:t/>
            </a:r>
            <a:br>
              <a:rPr lang="en-US" sz="3200" b="1" dirty="0">
                <a:solidFill>
                  <a:srgbClr val="FF0000"/>
                </a:solidFill>
              </a:rPr>
            </a:br>
            <a:r>
              <a:rPr lang="en-US" sz="3200" b="1" dirty="0" smtClean="0">
                <a:solidFill>
                  <a:srgbClr val="FF0000"/>
                </a:solidFill>
              </a:rPr>
              <a:t>				             </a:t>
            </a:r>
            <a:r>
              <a:rPr lang="en-US" sz="3200" b="1" u="sng" dirty="0" smtClean="0">
                <a:solidFill>
                  <a:srgbClr val="FF0000"/>
                </a:solidFill>
                <a:latin typeface="Arial Black" pitchFamily="34" charset="0"/>
              </a:rPr>
              <a:t>CONCLUSION</a:t>
            </a:r>
            <a:r>
              <a:rPr lang="en-US" sz="2000" dirty="0"/>
              <a:t/>
            </a:r>
            <a:br>
              <a:rPr lang="en-US" sz="2000" dirty="0"/>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smtClean="0">
                <a:latin typeface="+mn-lt"/>
              </a:rPr>
              <a:t>			</a:t>
            </a:r>
            <a:endParaRPr lang="en-IN" sz="2000" dirty="0">
              <a:latin typeface="+mn-lt"/>
            </a:endParaRPr>
          </a:p>
        </p:txBody>
      </p:sp>
      <p:sp>
        <p:nvSpPr>
          <p:cNvPr id="3" name="Content Placeholder 2"/>
          <p:cNvSpPr>
            <a:spLocks noGrp="1"/>
          </p:cNvSpPr>
          <p:nvPr>
            <p:ph idx="1"/>
          </p:nvPr>
        </p:nvSpPr>
        <p:spPr>
          <a:xfrm>
            <a:off x="609600" y="1982171"/>
            <a:ext cx="10972800" cy="4525963"/>
          </a:xfrm>
        </p:spPr>
        <p:txBody>
          <a:bodyPr>
            <a:normAutofit/>
          </a:bodyPr>
          <a:lstStyle/>
          <a:p>
            <a:r>
              <a:rPr lang="en-US" sz="2400" dirty="0" smtClean="0"/>
              <a:t>Age of car, age of policy holder, Model of the car, policy tenure are critical predictors of car insurance claim</a:t>
            </a:r>
          </a:p>
          <a:p>
            <a:r>
              <a:rPr lang="en-US" sz="2400" dirty="0" smtClean="0"/>
              <a:t>So set different premiums based on those predictors for policy holders to reduce risk and gain profit</a:t>
            </a:r>
            <a:endParaRPr lang="en-IN" sz="2400" dirty="0"/>
          </a:p>
        </p:txBody>
      </p:sp>
    </p:spTree>
    <p:extLst>
      <p:ext uri="{BB962C8B-B14F-4D97-AF65-F5344CB8AC3E}">
        <p14:creationId xmlns:p14="http://schemas.microsoft.com/office/powerpoint/2010/main" val="177780799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D5DC0028-4150-0F89-E59C-F563C67F6CFD}"/>
              </a:ext>
            </a:extLst>
          </p:cNvPr>
          <p:cNvSpPr>
            <a:spLocks noGrp="1"/>
          </p:cNvSpPr>
          <p:nvPr>
            <p:ph type="ctrTitle"/>
          </p:nvPr>
        </p:nvSpPr>
        <p:spPr/>
        <p:txBody>
          <a:bodyPr/>
          <a:lstStyle/>
          <a:p>
            <a:r>
              <a:rPr lang="en-US" dirty="0">
                <a:latin typeface="Algerian" pitchFamily="82" charset="0"/>
              </a:rPr>
              <a:t>Thank you</a:t>
            </a:r>
          </a:p>
        </p:txBody>
      </p:sp>
      <p:sp>
        <p:nvSpPr>
          <p:cNvPr id="11" name="Content Placeholder 10">
            <a:extLst>
              <a:ext uri="{FF2B5EF4-FFF2-40B4-BE49-F238E27FC236}">
                <a16:creationId xmlns:a16="http://schemas.microsoft.com/office/drawing/2014/main" xmlns="" id="{C6DCC38C-603B-CCD0-2914-0BBCD4F4F74E}"/>
              </a:ext>
            </a:extLst>
          </p:cNvPr>
          <p:cNvSpPr>
            <a:spLocks noGrp="1"/>
          </p:cNvSpPr>
          <p:nvPr>
            <p:ph sz="quarter" idx="13"/>
          </p:nvPr>
        </p:nvSpPr>
        <p:spPr/>
        <p:txBody>
          <a:bodyPr anchor="ctr"/>
          <a:lstStyle/>
          <a:p>
            <a:pPr lvl="1"/>
            <a:r>
              <a:rPr lang="en-US" sz="3200" dirty="0" smtClean="0"/>
              <a:t>G </a:t>
            </a:r>
            <a:r>
              <a:rPr lang="en-US" sz="3200" dirty="0" err="1" smtClean="0"/>
              <a:t>srimanth</a:t>
            </a:r>
            <a:endParaRPr lang="en-US" sz="3200" dirty="0" smtClean="0">
              <a:hlinkClick r:id="rId3"/>
            </a:endParaRPr>
          </a:p>
          <a:p>
            <a:r>
              <a:rPr lang="en-US" dirty="0" smtClean="0">
                <a:hlinkClick r:id="rId3"/>
              </a:rPr>
              <a:t>Srimanthsri9493@gmail.com</a:t>
            </a:r>
            <a:endParaRPr lang="en-US" dirty="0"/>
          </a:p>
        </p:txBody>
      </p:sp>
    </p:spTree>
    <p:extLst>
      <p:ext uri="{BB962C8B-B14F-4D97-AF65-F5344CB8AC3E}">
        <p14:creationId xmlns:p14="http://schemas.microsoft.com/office/powerpoint/2010/main" val="2188828507"/>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B45A4A65-E8B8-40CF-7ABD-97EA8FA97521}"/>
              </a:ext>
            </a:extLst>
          </p:cNvPr>
          <p:cNvSpPr>
            <a:spLocks noGrp="1"/>
          </p:cNvSpPr>
          <p:nvPr>
            <p:ph type="ctrTitle" idx="4294967295"/>
          </p:nvPr>
        </p:nvSpPr>
        <p:spPr>
          <a:xfrm>
            <a:off x="0" y="1898650"/>
            <a:ext cx="12192000" cy="4027488"/>
          </a:xfrm>
        </p:spPr>
        <p:txBody>
          <a:bodyPr anchor="ctr">
            <a:normAutofit fontScale="90000"/>
          </a:bodyPr>
          <a:lstStyle/>
          <a:p>
            <a:r>
              <a:rPr lang="en-US" b="1" u="sng" dirty="0" smtClean="0">
                <a:solidFill>
                  <a:srgbClr val="FF0000"/>
                </a:solidFill>
                <a:latin typeface="Arial Black" pitchFamily="34" charset="0"/>
              </a:rPr>
              <a:t>Project Title</a:t>
            </a:r>
            <a:br>
              <a:rPr lang="en-US" b="1" u="sng" dirty="0" smtClean="0">
                <a:solidFill>
                  <a:srgbClr val="FF0000"/>
                </a:solidFill>
                <a:latin typeface="Arial Black" pitchFamily="34" charset="0"/>
              </a:rPr>
            </a:br>
            <a:r>
              <a:rPr lang="en-US" b="1" u="sng" dirty="0" smtClean="0">
                <a:solidFill>
                  <a:srgbClr val="FF0000"/>
                </a:solidFill>
              </a:rPr>
              <a:t/>
            </a:r>
            <a:br>
              <a:rPr lang="en-US" b="1" u="sng" dirty="0" smtClean="0">
                <a:solidFill>
                  <a:srgbClr val="FF0000"/>
                </a:solidFill>
              </a:rPr>
            </a:br>
            <a:r>
              <a:rPr lang="en-US" b="1" dirty="0" smtClean="0"/>
              <a:t> </a:t>
            </a:r>
            <a:r>
              <a:rPr lang="en-IN" sz="4000" cap="all" dirty="0">
                <a:solidFill>
                  <a:srgbClr val="5E6A76"/>
                </a:solidFill>
                <a:effectLst/>
                <a:latin typeface="Calibri" pitchFamily="34" charset="0"/>
                <a:ea typeface="Calibri" panose="020F0502020204030204" pitchFamily="34" charset="0"/>
                <a:cs typeface="Calibri" pitchFamily="34" charset="0"/>
              </a:rPr>
              <a:t>Predictive </a:t>
            </a:r>
            <a:r>
              <a:rPr lang="en-IN" sz="4000" cap="all" dirty="0" smtClean="0">
                <a:solidFill>
                  <a:srgbClr val="5E6A76"/>
                </a:solidFill>
                <a:effectLst/>
                <a:latin typeface="Calibri" pitchFamily="34" charset="0"/>
                <a:ea typeface="Calibri" panose="020F0502020204030204" pitchFamily="34" charset="0"/>
                <a:cs typeface="Calibri" pitchFamily="34" charset="0"/>
              </a:rPr>
              <a:t>Modelling </a:t>
            </a:r>
            <a:r>
              <a:rPr lang="en-IN" sz="4000" cap="all" dirty="0">
                <a:solidFill>
                  <a:srgbClr val="5E6A76"/>
                </a:solidFill>
                <a:effectLst/>
                <a:latin typeface="Calibri" pitchFamily="34" charset="0"/>
                <a:ea typeface="Calibri" panose="020F0502020204030204" pitchFamily="34" charset="0"/>
                <a:cs typeface="Calibri" pitchFamily="34" charset="0"/>
              </a:rPr>
              <a:t>for Insurance Claim Probability Based on Comprehensive Car Policy Features and Safety </a:t>
            </a:r>
            <a:r>
              <a:rPr lang="en-IN" sz="4000" cap="all" dirty="0" smtClean="0">
                <a:solidFill>
                  <a:srgbClr val="5E6A76"/>
                </a:solidFill>
                <a:effectLst/>
                <a:latin typeface="Calibri" pitchFamily="34" charset="0"/>
                <a:ea typeface="Calibri" panose="020F0502020204030204" pitchFamily="34" charset="0"/>
                <a:cs typeface="Calibri" pitchFamily="34" charset="0"/>
              </a:rPr>
              <a:t>Ratings</a:t>
            </a:r>
            <a:br>
              <a:rPr lang="en-IN" sz="4000" cap="all" dirty="0" smtClean="0">
                <a:solidFill>
                  <a:srgbClr val="5E6A76"/>
                </a:solidFill>
                <a:effectLst/>
                <a:latin typeface="Calibri" pitchFamily="34" charset="0"/>
                <a:ea typeface="Calibri" panose="020F0502020204030204" pitchFamily="34" charset="0"/>
                <a:cs typeface="Calibri" pitchFamily="34" charset="0"/>
              </a:rPr>
            </a:br>
            <a:r>
              <a:rPr lang="en-IN" sz="4000" cap="all" dirty="0">
                <a:solidFill>
                  <a:srgbClr val="5E6A76"/>
                </a:solidFill>
                <a:latin typeface="Calibri" pitchFamily="34" charset="0"/>
                <a:ea typeface="Calibri" panose="020F0502020204030204" pitchFamily="34" charset="0"/>
                <a:cs typeface="Calibri" pitchFamily="34" charset="0"/>
              </a:rPr>
              <a:t/>
            </a:r>
            <a:br>
              <a:rPr lang="en-IN" sz="4000" cap="all" dirty="0">
                <a:solidFill>
                  <a:srgbClr val="5E6A76"/>
                </a:solidFill>
                <a:latin typeface="Calibri" pitchFamily="34" charset="0"/>
                <a:ea typeface="Calibri" panose="020F0502020204030204" pitchFamily="34" charset="0"/>
                <a:cs typeface="Calibri" pitchFamily="34" charset="0"/>
              </a:rPr>
            </a:br>
            <a:r>
              <a:rPr lang="en-IN" sz="4000" cap="all" dirty="0" smtClean="0">
                <a:solidFill>
                  <a:srgbClr val="5E6A76"/>
                </a:solidFill>
                <a:latin typeface="Calibri" pitchFamily="34" charset="0"/>
                <a:ea typeface="Calibri" panose="020F0502020204030204" pitchFamily="34" charset="0"/>
                <a:cs typeface="Calibri" pitchFamily="34" charset="0"/>
              </a:rPr>
              <a:t>									</a:t>
            </a:r>
            <a:r>
              <a:rPr lang="en-US" sz="4000" b="1" dirty="0" smtClean="0">
                <a:solidFill>
                  <a:schemeClr val="tx2">
                    <a:lumMod val="75000"/>
                  </a:schemeClr>
                </a:solidFill>
                <a:latin typeface="Calibri" pitchFamily="34" charset="0"/>
                <a:cs typeface="Calibri" pitchFamily="34" charset="0"/>
              </a:rPr>
              <a:t>present by</a:t>
            </a:r>
            <a:br>
              <a:rPr lang="en-US" sz="4000" b="1" dirty="0" smtClean="0">
                <a:solidFill>
                  <a:schemeClr val="tx2">
                    <a:lumMod val="75000"/>
                  </a:schemeClr>
                </a:solidFill>
                <a:latin typeface="Calibri" pitchFamily="34" charset="0"/>
                <a:cs typeface="Calibri" pitchFamily="34" charset="0"/>
              </a:rPr>
            </a:br>
            <a:r>
              <a:rPr lang="en-US" sz="4000" b="1" dirty="0" smtClean="0">
                <a:solidFill>
                  <a:schemeClr val="tx2">
                    <a:lumMod val="75000"/>
                  </a:schemeClr>
                </a:solidFill>
                <a:latin typeface="Calibri" pitchFamily="34" charset="0"/>
                <a:cs typeface="Calibri" pitchFamily="34" charset="0"/>
              </a:rPr>
              <a:t>					 				G </a:t>
            </a:r>
            <a:r>
              <a:rPr lang="en-US" sz="4000" b="1" dirty="0" err="1" smtClean="0">
                <a:solidFill>
                  <a:schemeClr val="tx2">
                    <a:lumMod val="75000"/>
                  </a:schemeClr>
                </a:solidFill>
                <a:latin typeface="Calibri" pitchFamily="34" charset="0"/>
                <a:cs typeface="Calibri" pitchFamily="34" charset="0"/>
              </a:rPr>
              <a:t>srimanth</a:t>
            </a:r>
            <a:r>
              <a:rPr lang="en-IN" sz="4000" cap="all" dirty="0" smtClean="0">
                <a:solidFill>
                  <a:srgbClr val="5E6A76"/>
                </a:solidFill>
                <a:latin typeface="Calibri" pitchFamily="34" charset="0"/>
                <a:ea typeface="Calibri" panose="020F0502020204030204" pitchFamily="34" charset="0"/>
                <a:cs typeface="Calibri" pitchFamily="34" charset="0"/>
              </a:rPr>
              <a:t/>
            </a:r>
            <a:br>
              <a:rPr lang="en-IN" sz="4000" cap="all" dirty="0" smtClean="0">
                <a:solidFill>
                  <a:srgbClr val="5E6A76"/>
                </a:solidFill>
                <a:latin typeface="Calibri" pitchFamily="34" charset="0"/>
                <a:ea typeface="Calibri" panose="020F0502020204030204" pitchFamily="34" charset="0"/>
                <a:cs typeface="Calibri" pitchFamily="34" charset="0"/>
              </a:rPr>
            </a:br>
            <a:r>
              <a:rPr lang="en-IN" sz="1800" dirty="0">
                <a:solidFill>
                  <a:srgbClr val="5E6A76"/>
                </a:solidFill>
                <a:effectLst/>
                <a:latin typeface="Calibri" pitchFamily="34" charset="0"/>
                <a:ea typeface="Calibri" panose="020F0502020204030204" pitchFamily="34" charset="0"/>
                <a:cs typeface="Calibri" pitchFamily="34" charset="0"/>
              </a:rPr>
              <a:t/>
            </a:r>
            <a:br>
              <a:rPr lang="en-IN" sz="1800" dirty="0">
                <a:solidFill>
                  <a:srgbClr val="5E6A76"/>
                </a:solidFill>
                <a:effectLst/>
                <a:latin typeface="Calibri" pitchFamily="34" charset="0"/>
                <a:ea typeface="Calibri" panose="020F0502020204030204" pitchFamily="34" charset="0"/>
                <a:cs typeface="Calibri" pitchFamily="34" charset="0"/>
              </a:rPr>
            </a:br>
            <a:r>
              <a:rPr lang="en-US" dirty="0">
                <a:solidFill>
                  <a:srgbClr val="5E6A76"/>
                </a:solidFill>
                <a:latin typeface="Calibri" pitchFamily="34" charset="0"/>
                <a:cs typeface="Calibri" pitchFamily="34" charset="0"/>
              </a:rPr>
              <a:t> </a:t>
            </a:r>
            <a:r>
              <a:rPr lang="en-US" dirty="0" smtClean="0">
                <a:solidFill>
                  <a:srgbClr val="5E6A76"/>
                </a:solidFill>
                <a:latin typeface="Calibri" pitchFamily="34" charset="0"/>
                <a:cs typeface="Calibri" pitchFamily="34" charset="0"/>
              </a:rPr>
              <a:t>                      						</a:t>
            </a:r>
            <a:endParaRPr lang="en-US" sz="4000" dirty="0">
              <a:solidFill>
                <a:schemeClr val="tx2">
                  <a:lumMod val="75000"/>
                </a:schemeClr>
              </a:solidFill>
              <a:latin typeface="Calibri" pitchFamily="34" charset="0"/>
              <a:cs typeface="Calibri" pitchFamily="34" charset="0"/>
            </a:endParaRPr>
          </a:p>
        </p:txBody>
      </p:sp>
    </p:spTree>
    <p:extLst>
      <p:ext uri="{BB962C8B-B14F-4D97-AF65-F5344CB8AC3E}">
        <p14:creationId xmlns:p14="http://schemas.microsoft.com/office/powerpoint/2010/main" val="370382232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94A2A-FBCC-1876-8B40-131C49490D65}"/>
              </a:ext>
            </a:extLst>
          </p:cNvPr>
          <p:cNvSpPr>
            <a:spLocks noGrp="1"/>
          </p:cNvSpPr>
          <p:nvPr>
            <p:ph type="ctrTitle" idx="4294967295"/>
          </p:nvPr>
        </p:nvSpPr>
        <p:spPr>
          <a:xfrm>
            <a:off x="0" y="450850"/>
            <a:ext cx="12107863" cy="5492750"/>
          </a:xfrm>
        </p:spPr>
        <p:txBody>
          <a:bodyPr>
            <a:normAutofit/>
          </a:bodyPr>
          <a:lstStyle/>
          <a:p>
            <a:pPr algn="l"/>
            <a:r>
              <a:rPr lang="en-US" sz="3500" dirty="0" smtClean="0"/>
              <a:t>  				 </a:t>
            </a:r>
            <a:r>
              <a:rPr lang="en-US" sz="3500" b="1" u="sng" dirty="0" smtClean="0">
                <a:solidFill>
                  <a:srgbClr val="FF0000"/>
                </a:solidFill>
                <a:latin typeface="Arial Black" pitchFamily="34" charset="0"/>
              </a:rPr>
              <a:t>Problem Statement</a:t>
            </a:r>
            <a:br>
              <a:rPr lang="en-US" sz="3500" b="1" u="sng" dirty="0" smtClean="0">
                <a:solidFill>
                  <a:srgbClr val="FF0000"/>
                </a:solidFill>
                <a:latin typeface="Arial Black" pitchFamily="34" charset="0"/>
              </a:rPr>
            </a:br>
            <a:r>
              <a:rPr lang="en-US" sz="3500" dirty="0" smtClean="0"/>
              <a:t/>
            </a:r>
            <a:br>
              <a:rPr lang="en-US" sz="3500" dirty="0" smtClean="0"/>
            </a:br>
            <a:r>
              <a:rPr lang="en-US" sz="3500" dirty="0" smtClean="0"/>
              <a:t>	</a:t>
            </a:r>
            <a:r>
              <a:rPr lang="en-IN" sz="2800" dirty="0" smtClean="0">
                <a:effectLst/>
                <a:latin typeface="+mn-lt"/>
                <a:ea typeface="Calibri" panose="020F0502020204030204" pitchFamily="34" charset="0"/>
                <a:cs typeface="Times New Roman" panose="02020603050405020304" pitchFamily="18" charset="0"/>
              </a:rPr>
              <a:t>Develop </a:t>
            </a:r>
            <a:r>
              <a:rPr lang="en-IN" sz="2800" dirty="0">
                <a:effectLst/>
                <a:latin typeface="+mn-lt"/>
                <a:ea typeface="Calibri" panose="020F0502020204030204" pitchFamily="34" charset="0"/>
                <a:cs typeface="Times New Roman" panose="02020603050405020304" pitchFamily="18" charset="0"/>
              </a:rPr>
              <a:t>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r>
              <a:rPr lang="en-IN" sz="3200" dirty="0">
                <a:effectLst/>
                <a:latin typeface="+mn-lt"/>
                <a:ea typeface="Calibri" panose="020F0502020204030204" pitchFamily="34" charset="0"/>
                <a:cs typeface="Times New Roman" panose="02020603050405020304" pitchFamily="18" charset="0"/>
              </a:rPr>
              <a:t>.</a:t>
            </a:r>
            <a:r>
              <a:rPr lang="en-IN" sz="3200" dirty="0">
                <a:effectLst/>
                <a:latin typeface="Calibri" panose="020F0502020204030204" pitchFamily="34" charset="0"/>
                <a:ea typeface="Calibri" panose="020F0502020204030204" pitchFamily="34" charset="0"/>
                <a:cs typeface="Times New Roman" panose="02020603050405020304" pitchFamily="18" charset="0"/>
              </a:rPr>
              <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r>
              <a:rPr lang="en-US" dirty="0"/>
              <a:t/>
            </a:r>
            <a:br>
              <a:rPr lang="en-US" dirty="0"/>
            </a:br>
            <a:endParaRPr lang="en-IN" dirty="0"/>
          </a:p>
        </p:txBody>
      </p:sp>
    </p:spTree>
    <p:extLst>
      <p:ext uri="{BB962C8B-B14F-4D97-AF65-F5344CB8AC3E}">
        <p14:creationId xmlns:p14="http://schemas.microsoft.com/office/powerpoint/2010/main" val="2415196003"/>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F46C7B-D29F-368C-FEEC-CDFA125F8E5C}"/>
              </a:ext>
            </a:extLst>
          </p:cNvPr>
          <p:cNvSpPr>
            <a:spLocks noGrp="1"/>
          </p:cNvSpPr>
          <p:nvPr>
            <p:ph type="title"/>
          </p:nvPr>
        </p:nvSpPr>
        <p:spPr>
          <a:xfrm>
            <a:off x="563301" y="0"/>
            <a:ext cx="10972800" cy="810228"/>
          </a:xfrm>
        </p:spPr>
        <p:txBody>
          <a:bodyPr>
            <a:normAutofit/>
          </a:bodyPr>
          <a:lstStyle/>
          <a:p>
            <a:r>
              <a:rPr lang="en-US" b="1" u="sng" dirty="0">
                <a:solidFill>
                  <a:srgbClr val="FF0000"/>
                </a:solidFill>
                <a:latin typeface="Arial Black" pitchFamily="34" charset="0"/>
              </a:rPr>
              <a:t>Agenda</a:t>
            </a:r>
          </a:p>
        </p:txBody>
      </p:sp>
      <p:graphicFrame>
        <p:nvGraphicFramePr>
          <p:cNvPr id="6" name="Table 4">
            <a:extLst>
              <a:ext uri="{FF2B5EF4-FFF2-40B4-BE49-F238E27FC236}">
                <a16:creationId xmlns:a16="http://schemas.microsoft.com/office/drawing/2014/main" xmlns="" id="{0D6FB95E-6987-A57C-3663-3FD6F6FAC24E}"/>
              </a:ext>
            </a:extLst>
          </p:cNvPr>
          <p:cNvGraphicFramePr>
            <a:graphicFrameLocks noGrp="1"/>
          </p:cNvGraphicFramePr>
          <p:nvPr>
            <p:ph idx="1"/>
            <p:extLst>
              <p:ext uri="{D42A27DB-BD31-4B8C-83A1-F6EECF244321}">
                <p14:modId xmlns:p14="http://schemas.microsoft.com/office/powerpoint/2010/main" val="868322648"/>
              </p:ext>
            </p:extLst>
          </p:nvPr>
        </p:nvGraphicFramePr>
        <p:xfrm>
          <a:off x="4456253" y="763929"/>
          <a:ext cx="4190036" cy="5832715"/>
        </p:xfrm>
        <a:graphic>
          <a:graphicData uri="http://schemas.openxmlformats.org/drawingml/2006/table">
            <a:tbl>
              <a:tblPr firstRow="1" bandRow="1"/>
              <a:tblGrid>
                <a:gridCol w="4190036">
                  <a:extLst>
                    <a:ext uri="{9D8B030D-6E8A-4147-A177-3AD203B41FA5}">
                      <a16:colId xmlns:a16="http://schemas.microsoft.com/office/drawing/2014/main" xmlns="" val="1563570424"/>
                    </a:ext>
                  </a:extLst>
                </a:gridCol>
              </a:tblGrid>
              <a:tr h="6284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dirty="0" smtClean="0">
                          <a:latin typeface="+mn-lt"/>
                          <a:cs typeface="Gill Sans Light" panose="020B0302020104020203" pitchFamily="34" charset="-79"/>
                        </a:rPr>
                        <a:t>INTRODUCTION</a:t>
                      </a:r>
                    </a:p>
                    <a:p>
                      <a:pPr algn="r"/>
                      <a:r>
                        <a:rPr lang="en-US" sz="2000" b="0" dirty="0" smtClean="0">
                          <a:latin typeface="+mj-lt"/>
                        </a:rPr>
                        <a:t>1</a:t>
                      </a:r>
                      <a:endParaRPr lang="en-US" sz="20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289471877"/>
                  </a:ext>
                </a:extLst>
              </a:tr>
              <a:tr h="718241">
                <a:tc>
                  <a:txBody>
                    <a:bodyPr/>
                    <a:lstStyle/>
                    <a:p>
                      <a:pPr algn="r"/>
                      <a:r>
                        <a:rPr lang="en-US" sz="2000" b="0" smtClean="0"/>
                        <a:t>DATA OVERVIEW</a:t>
                      </a:r>
                    </a:p>
                    <a:p>
                      <a:pPr marL="0" algn="r" defTabSz="914400" rtl="0" eaLnBrk="1" latinLnBrk="0" hangingPunct="1"/>
                      <a:r>
                        <a:rPr lang="en-US" sz="2000" b="0" kern="1200" smtClean="0">
                          <a:solidFill>
                            <a:schemeClr val="tx1"/>
                          </a:solidFill>
                          <a:latin typeface="+mj-lt"/>
                          <a:ea typeface="+mn-ea"/>
                          <a:cs typeface="+mn-cs"/>
                        </a:rPr>
                        <a:t>2</a:t>
                      </a:r>
                      <a:endParaRPr lang="en-US" sz="2000" b="0" kern="1200" dirty="0" smtClean="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836238222"/>
                  </a:ext>
                </a:extLst>
              </a:tr>
              <a:tr h="718241">
                <a:tc>
                  <a:txBody>
                    <a:bodyPr/>
                    <a:lstStyle/>
                    <a:p>
                      <a:pPr algn="r"/>
                      <a:r>
                        <a:rPr lang="en-US" sz="2000" b="0" dirty="0" smtClean="0"/>
                        <a:t>DATA CLEANING </a:t>
                      </a:r>
                    </a:p>
                    <a:p>
                      <a:pPr marL="0" algn="r" defTabSz="914400" rtl="0" eaLnBrk="1" latinLnBrk="0" hangingPunct="1"/>
                      <a:r>
                        <a:rPr lang="en-US" sz="2000" b="0" kern="1200" dirty="0" smtClean="0">
                          <a:solidFill>
                            <a:schemeClr val="tx1"/>
                          </a:solidFill>
                          <a:latin typeface="+mj-lt"/>
                          <a:ea typeface="+mn-ea"/>
                          <a:cs typeface="+mn-cs"/>
                        </a:rPr>
                        <a:t>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824452646"/>
                  </a:ext>
                </a:extLst>
              </a:tr>
              <a:tr h="70985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dirty="0" smtClean="0">
                          <a:latin typeface="+mn-lt"/>
                          <a:cs typeface="Gill Sans Light" panose="020B0302020104020203" pitchFamily="34" charset="-79"/>
                        </a:rPr>
                        <a:t>EXPLORATORY</a:t>
                      </a:r>
                      <a:r>
                        <a:rPr lang="en-US" sz="2000" b="0" baseline="0" dirty="0" smtClean="0">
                          <a:latin typeface="+mn-lt"/>
                          <a:cs typeface="Gill Sans Light" panose="020B0302020104020203" pitchFamily="34" charset="-79"/>
                        </a:rPr>
                        <a:t> DATA ANALYSIS(EDA)</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baseline="0" dirty="0" smtClean="0">
                          <a:latin typeface="+mn-lt"/>
                          <a:cs typeface="Gill Sans Light" panose="020B0302020104020203" pitchFamily="34" charset="-79"/>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1733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dirty="0" smtClean="0">
                          <a:latin typeface="+mn-lt"/>
                          <a:cs typeface="Gill Sans Light" panose="020B0302020104020203" pitchFamily="34" charset="-79"/>
                        </a:rPr>
                        <a:t>METHODOLOGY</a:t>
                      </a:r>
                    </a:p>
                    <a:p>
                      <a:pPr marL="0" algn="r" defTabSz="914400" rtl="0" eaLnBrk="1" latinLnBrk="0" hangingPunct="1"/>
                      <a:r>
                        <a:rPr lang="en-US" sz="2000" b="0" kern="1200" dirty="0" smtClean="0">
                          <a:solidFill>
                            <a:schemeClr val="tx1"/>
                          </a:solidFill>
                          <a:latin typeface="+mj-lt"/>
                          <a:ea typeface="+mn-ea"/>
                          <a:cs typeface="+mn-cs"/>
                        </a:rPr>
                        <a:t> 6</a:t>
                      </a:r>
                      <a:endParaRPr lang="en-US" sz="20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90977400"/>
                  </a:ext>
                </a:extLst>
              </a:tr>
              <a:tr h="671814">
                <a:tc>
                  <a:txBody>
                    <a:bodyPr/>
                    <a:lstStyle/>
                    <a:p>
                      <a:pPr marL="0" algn="r" defTabSz="914400" rtl="0" eaLnBrk="1" latinLnBrk="0" hangingPunct="1"/>
                      <a:r>
                        <a:rPr lang="en-US" sz="2000" b="0" kern="1200" dirty="0" smtClean="0">
                          <a:solidFill>
                            <a:schemeClr val="tx1"/>
                          </a:solidFill>
                          <a:latin typeface="+mj-lt"/>
                          <a:ea typeface="+mn-ea"/>
                          <a:cs typeface="+mn-cs"/>
                        </a:rPr>
                        <a:t>MODEL</a:t>
                      </a:r>
                      <a:r>
                        <a:rPr lang="en-US" sz="2000" b="0" kern="1200" baseline="0" dirty="0" smtClean="0">
                          <a:solidFill>
                            <a:schemeClr val="tx1"/>
                          </a:solidFill>
                          <a:latin typeface="+mj-lt"/>
                          <a:ea typeface="+mn-ea"/>
                          <a:cs typeface="+mn-cs"/>
                        </a:rPr>
                        <a:t>  PERFORMANCE</a:t>
                      </a:r>
                    </a:p>
                    <a:p>
                      <a:pPr marL="0" algn="r" defTabSz="914400" rtl="0" eaLnBrk="1" latinLnBrk="0" hangingPunct="1"/>
                      <a:r>
                        <a:rPr lang="en-US" sz="2000" b="0" kern="1200" baseline="0" dirty="0" smtClean="0">
                          <a:solidFill>
                            <a:schemeClr val="tx1"/>
                          </a:solidFill>
                          <a:latin typeface="+mj-lt"/>
                          <a:ea typeface="+mn-ea"/>
                          <a:cs typeface="+mn-cs"/>
                        </a:rPr>
                        <a:t>7</a:t>
                      </a:r>
                      <a:endParaRPr lang="en-US" sz="20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056376589"/>
                  </a:ext>
                </a:extLst>
              </a:tr>
              <a:tr h="5014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0" dirty="0" smtClean="0">
                          <a:latin typeface="+mn-lt"/>
                          <a:cs typeface="Gill Sans Light" panose="020B0302020104020203" pitchFamily="34" charset="-79"/>
                        </a:rPr>
                        <a:t>KEY INSIGHTS AND FINDINGS</a:t>
                      </a:r>
                    </a:p>
                    <a:p>
                      <a:pPr marL="0" algn="r" defTabSz="914400" rtl="0" eaLnBrk="1" latinLnBrk="0" hangingPunct="1"/>
                      <a:r>
                        <a:rPr lang="en-US" sz="2000" b="0" kern="1200" dirty="0" smtClean="0">
                          <a:solidFill>
                            <a:schemeClr val="tx1"/>
                          </a:solidFill>
                          <a:latin typeface="+mj-lt"/>
                          <a:ea typeface="+mn-ea"/>
                          <a:cs typeface="+mn-cs"/>
                        </a:rPr>
                        <a:t>8</a:t>
                      </a:r>
                      <a:endParaRPr lang="en-US" sz="20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334088851"/>
                  </a:ext>
                </a:extLst>
              </a:tr>
              <a:tr h="882223">
                <a:tc>
                  <a:txBody>
                    <a:bodyPr/>
                    <a:lstStyle/>
                    <a:p>
                      <a:pPr marL="0" algn="r" defTabSz="914400" rtl="0" eaLnBrk="1" latinLnBrk="0" hangingPunct="1"/>
                      <a:r>
                        <a:rPr lang="en-US" sz="2000" b="0" kern="1200" dirty="0" smtClean="0">
                          <a:solidFill>
                            <a:schemeClr val="tx1"/>
                          </a:solidFill>
                          <a:latin typeface="+mn-lt"/>
                          <a:ea typeface="+mn-ea"/>
                          <a:cs typeface="+mn-cs"/>
                        </a:rPr>
                        <a:t>CONCLUSION</a:t>
                      </a:r>
                    </a:p>
                    <a:p>
                      <a:pPr marL="0" algn="r" defTabSz="914400" rtl="0" eaLnBrk="1" latinLnBrk="0" hangingPunct="1"/>
                      <a:r>
                        <a:rPr lang="en-US" sz="2000" b="0" kern="1200" dirty="0" smtClean="0">
                          <a:solidFill>
                            <a:schemeClr val="tx1"/>
                          </a:solidFill>
                          <a:latin typeface="+mj-lt"/>
                          <a:ea typeface="+mn-ea"/>
                          <a:cs typeface="+mn-cs"/>
                        </a:rPr>
                        <a:t>9</a:t>
                      </a:r>
                      <a:endParaRPr lang="en-US" sz="20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xmlns="" val="427260981"/>
                  </a:ext>
                </a:extLst>
              </a:tr>
            </a:tbl>
          </a:graphicData>
        </a:graphic>
      </p:graphicFrame>
    </p:spTree>
    <p:extLst>
      <p:ext uri="{BB962C8B-B14F-4D97-AF65-F5344CB8AC3E}">
        <p14:creationId xmlns:p14="http://schemas.microsoft.com/office/powerpoint/2010/main" val="3884163787"/>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D00E4A-EDE6-EFC3-25BB-6841985D7011}"/>
              </a:ext>
            </a:extLst>
          </p:cNvPr>
          <p:cNvSpPr>
            <a:spLocks noGrp="1"/>
          </p:cNvSpPr>
          <p:nvPr>
            <p:ph type="ctrTitle" idx="4294967295"/>
          </p:nvPr>
        </p:nvSpPr>
        <p:spPr>
          <a:xfrm>
            <a:off x="0" y="0"/>
            <a:ext cx="12083970" cy="5093041"/>
          </a:xfrm>
        </p:spPr>
        <p:txBody>
          <a:bodyPr/>
          <a:lstStyle/>
          <a:p>
            <a:pPr algn="l"/>
            <a:r>
              <a:rPr lang="en-US" sz="2800" b="1" dirty="0" smtClean="0">
                <a:solidFill>
                  <a:srgbClr val="FF0000"/>
                </a:solidFill>
                <a:latin typeface="Arial Black" pitchFamily="34" charset="0"/>
              </a:rPr>
              <a:t>				       </a:t>
            </a:r>
            <a:r>
              <a:rPr lang="en-US" sz="2800" b="1" u="sng" dirty="0" smtClean="0">
                <a:solidFill>
                  <a:srgbClr val="FF0000"/>
                </a:solidFill>
                <a:latin typeface="Arial Black" pitchFamily="34" charset="0"/>
              </a:rPr>
              <a:t>INTRODUCTION</a:t>
            </a:r>
            <a:r>
              <a:rPr lang="en-US" sz="2000" u="sng" dirty="0">
                <a:latin typeface="+mn-lt"/>
              </a:rPr>
              <a:t/>
            </a:r>
            <a:br>
              <a:rPr lang="en-US" sz="2000" u="sng"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b="1" u="sng" dirty="0" smtClean="0">
                <a:latin typeface="+mn-lt"/>
              </a:rPr>
              <a:t>Intro</a:t>
            </a:r>
            <a:r>
              <a:rPr lang="en-US" sz="2000" dirty="0" smtClean="0">
                <a:latin typeface="+mn-lt"/>
              </a:rPr>
              <a:t>:  This project focuses on leveraging data science techniques to build a predictive model for insurance claim probability using comprehensive car policy features and safety ratings.</a:t>
            </a:r>
            <a:br>
              <a:rPr lang="en-US" sz="2000" dirty="0" smtClean="0">
                <a:latin typeface="+mn-lt"/>
              </a:rPr>
            </a:br>
            <a:r>
              <a:rPr lang="en-US" sz="2000" dirty="0">
                <a:latin typeface="+mn-lt"/>
              </a:rPr>
              <a:t/>
            </a:r>
            <a:br>
              <a:rPr lang="en-US" sz="2000" dirty="0">
                <a:latin typeface="+mn-lt"/>
              </a:rPr>
            </a:br>
            <a:r>
              <a:rPr lang="en-US" sz="2000" dirty="0" smtClean="0">
                <a:latin typeface="+mn-lt"/>
              </a:rPr>
              <a:t/>
            </a:r>
            <a:br>
              <a:rPr lang="en-US" sz="2000" dirty="0" smtClean="0">
                <a:latin typeface="+mn-lt"/>
              </a:rPr>
            </a:br>
            <a:r>
              <a:rPr lang="en-US" sz="2000" b="1" u="sng" dirty="0" smtClean="0">
                <a:latin typeface="+mn-lt"/>
              </a:rPr>
              <a:t>Objective</a:t>
            </a:r>
            <a:r>
              <a:rPr lang="en-US" sz="2000" dirty="0" smtClean="0">
                <a:latin typeface="+mn-lt"/>
              </a:rPr>
              <a:t>: </a:t>
            </a:r>
            <a:r>
              <a:rPr lang="en-IN" sz="2000" dirty="0">
                <a:ea typeface="Calibri" panose="020F0502020204030204" pitchFamily="34" charset="0"/>
                <a:cs typeface="Times New Roman" panose="02020603050405020304" pitchFamily="18" charset="0"/>
              </a:rPr>
              <a:t>The objective would be to understand the factors that influence claim frequency and severity in the period of six months and enable insurance companies to better assess risk and determine appropriate premiums for policyholders</a:t>
            </a:r>
            <a:endParaRPr lang="en-IN" sz="2000" dirty="0">
              <a:latin typeface="+mn-lt"/>
            </a:endParaRPr>
          </a:p>
        </p:txBody>
      </p:sp>
    </p:spTree>
    <p:extLst>
      <p:ext uri="{BB962C8B-B14F-4D97-AF65-F5344CB8AC3E}">
        <p14:creationId xmlns:p14="http://schemas.microsoft.com/office/powerpoint/2010/main" val="389429542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52CEBD-4BF4-2368-E894-3DA586F0CDAA}"/>
              </a:ext>
            </a:extLst>
          </p:cNvPr>
          <p:cNvSpPr>
            <a:spLocks noGrp="1"/>
          </p:cNvSpPr>
          <p:nvPr>
            <p:ph type="ctrTitle" idx="4294967295"/>
          </p:nvPr>
        </p:nvSpPr>
        <p:spPr>
          <a:xfrm>
            <a:off x="0" y="323850"/>
            <a:ext cx="12192000" cy="1585973"/>
          </a:xfrm>
        </p:spPr>
        <p:txBody>
          <a:bodyPr>
            <a:normAutofit fontScale="90000"/>
          </a:bodyPr>
          <a:lstStyle/>
          <a:p>
            <a:pPr algn="l"/>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smtClean="0">
                <a:latin typeface="+mn-lt"/>
              </a:rPr>
              <a:t>			</a:t>
            </a:r>
            <a:r>
              <a:rPr lang="en-US" sz="2000" dirty="0">
                <a:latin typeface="+mn-lt"/>
              </a:rPr>
              <a:t>	</a:t>
            </a:r>
            <a:r>
              <a:rPr lang="en-US" sz="4000" b="1" u="sng" dirty="0" smtClean="0">
                <a:solidFill>
                  <a:srgbClr val="FF0000"/>
                </a:solidFill>
                <a:latin typeface="Arial Black" pitchFamily="34" charset="0"/>
              </a:rPr>
              <a:t>DATA OVERVIEW</a:t>
            </a:r>
            <a:r>
              <a:rPr lang="en-US" sz="4000" dirty="0">
                <a:latin typeface="+mn-lt"/>
              </a:rPr>
              <a:t/>
            </a:r>
            <a:br>
              <a:rPr lang="en-US" sz="4000" dirty="0">
                <a:latin typeface="+mn-lt"/>
              </a:rPr>
            </a:br>
            <a:r>
              <a:rPr lang="en-US" sz="2000" dirty="0"/>
              <a:t/>
            </a:r>
            <a:br>
              <a:rPr lang="en-US" sz="2000" dirty="0"/>
            </a:br>
            <a:r>
              <a:rPr lang="en-US" sz="2700" b="1" dirty="0" smtClean="0"/>
              <a:t>	</a:t>
            </a: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r>
              <a:rPr lang="en-US" sz="2000" dirty="0">
                <a:latin typeface="+mn-lt"/>
              </a:rPr>
              <a:t/>
            </a:r>
            <a:br>
              <a:rPr lang="en-US" sz="2000" dirty="0">
                <a:latin typeface="+mn-lt"/>
              </a:rPr>
            </a:br>
            <a:endParaRPr lang="en-IN" sz="2000" dirty="0">
              <a:latin typeface="+mn-lt"/>
            </a:endParaRPr>
          </a:p>
        </p:txBody>
      </p:sp>
      <p:sp>
        <p:nvSpPr>
          <p:cNvPr id="3" name="TextBox 2"/>
          <p:cNvSpPr txBox="1"/>
          <p:nvPr/>
        </p:nvSpPr>
        <p:spPr>
          <a:xfrm>
            <a:off x="3148314" y="1932972"/>
            <a:ext cx="4768770" cy="4185761"/>
          </a:xfrm>
          <a:prstGeom prst="rect">
            <a:avLst/>
          </a:prstGeom>
          <a:noFill/>
        </p:spPr>
        <p:txBody>
          <a:bodyPr wrap="square" rtlCol="0">
            <a:spAutoFit/>
          </a:bodyPr>
          <a:lstStyle/>
          <a:p>
            <a:r>
              <a:rPr lang="en-US" sz="2000" b="1" u="sng" dirty="0" smtClean="0"/>
              <a:t>DATA SHAPE:</a:t>
            </a:r>
            <a:br>
              <a:rPr lang="en-US" sz="2000" b="1" u="sng" dirty="0" smtClean="0"/>
            </a:br>
            <a:r>
              <a:rPr lang="en-US" sz="2000" b="1" u="sng" dirty="0"/>
              <a:t/>
            </a:r>
            <a:br>
              <a:rPr lang="en-US" sz="2000" b="1" u="sng" dirty="0"/>
            </a:br>
            <a:r>
              <a:rPr lang="en-US" dirty="0"/>
              <a:t>NUMBER OF COLUMNS: 44</a:t>
            </a:r>
            <a:br>
              <a:rPr lang="en-US" dirty="0"/>
            </a:br>
            <a:r>
              <a:rPr lang="en-US" dirty="0"/>
              <a:t>NUMBER OF ROWS:  58592</a:t>
            </a:r>
            <a:r>
              <a:rPr lang="en-US" sz="2000" b="1" u="sng" dirty="0"/>
              <a:t/>
            </a:r>
            <a:br>
              <a:rPr lang="en-US" sz="2000" b="1" u="sng" dirty="0"/>
            </a:br>
            <a:r>
              <a:rPr lang="en-US" sz="2000" b="1" u="sng" dirty="0"/>
              <a:t/>
            </a:r>
            <a:br>
              <a:rPr lang="en-US" sz="2000" b="1" u="sng" dirty="0"/>
            </a:br>
            <a:r>
              <a:rPr lang="en-US" sz="2000" b="1" u="sng" dirty="0"/>
              <a:t>DATA TYPES:</a:t>
            </a:r>
            <a:br>
              <a:rPr lang="en-US" sz="2000" b="1" u="sng" dirty="0"/>
            </a:br>
            <a:r>
              <a:rPr lang="en-US" dirty="0"/>
              <a:t>FLOAT: 4</a:t>
            </a:r>
            <a:br>
              <a:rPr lang="en-US" dirty="0"/>
            </a:br>
            <a:r>
              <a:rPr lang="en-US" dirty="0"/>
              <a:t>INTEGER: 12</a:t>
            </a:r>
            <a:br>
              <a:rPr lang="en-US" dirty="0"/>
            </a:br>
            <a:r>
              <a:rPr lang="en-US" dirty="0"/>
              <a:t>OBJECT: </a:t>
            </a:r>
            <a:r>
              <a:rPr lang="en-US" dirty="0" smtClean="0"/>
              <a:t>28</a:t>
            </a:r>
          </a:p>
          <a:p>
            <a:endParaRPr lang="en-US" dirty="0" smtClean="0"/>
          </a:p>
          <a:p>
            <a:r>
              <a:rPr lang="en-US" sz="2000" b="1" u="sng" dirty="0" smtClean="0"/>
              <a:t>TARGET VARIABLE:</a:t>
            </a:r>
          </a:p>
          <a:p>
            <a:r>
              <a:rPr lang="en-US" dirty="0" smtClean="0"/>
              <a:t>IS_CLAIM</a:t>
            </a:r>
            <a:endParaRPr lang="en-US" dirty="0"/>
          </a:p>
          <a:p>
            <a:r>
              <a:rPr lang="en-US" sz="2000" b="1" u="sng" dirty="0"/>
              <a:t/>
            </a:r>
            <a:br>
              <a:rPr lang="en-US" sz="2000" b="1" u="sng" dirty="0"/>
            </a:br>
            <a:r>
              <a:rPr lang="en-US" sz="2000" b="1" dirty="0"/>
              <a:t>NO DUPLICATED VALUES</a:t>
            </a:r>
            <a:endParaRPr lang="en-IN" sz="2000" b="1" dirty="0"/>
          </a:p>
        </p:txBody>
      </p:sp>
    </p:spTree>
    <p:extLst>
      <p:ext uri="{BB962C8B-B14F-4D97-AF65-F5344CB8AC3E}">
        <p14:creationId xmlns:p14="http://schemas.microsoft.com/office/powerpoint/2010/main" val="1268355247"/>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09D067-C75C-5124-1AAC-ACA33A9DF1C5}"/>
              </a:ext>
            </a:extLst>
          </p:cNvPr>
          <p:cNvSpPr>
            <a:spLocks noGrp="1"/>
          </p:cNvSpPr>
          <p:nvPr>
            <p:ph type="ctrTitle" idx="4294967295"/>
          </p:nvPr>
        </p:nvSpPr>
        <p:spPr>
          <a:xfrm>
            <a:off x="752354" y="995021"/>
            <a:ext cx="10360025" cy="1135063"/>
          </a:xfrm>
        </p:spPr>
        <p:txBody>
          <a:bodyPr>
            <a:normAutofit fontScale="90000"/>
          </a:bodyPr>
          <a:lstStyle/>
          <a:p>
            <a:pPr algn="l"/>
            <a:r>
              <a:rPr lang="en-US" sz="3200" b="1" dirty="0" smtClean="0">
                <a:solidFill>
                  <a:srgbClr val="FF0000"/>
                </a:solidFill>
                <a:latin typeface="Arial Black" pitchFamily="34" charset="0"/>
              </a:rPr>
              <a:t>			</a:t>
            </a:r>
            <a:br>
              <a:rPr lang="en-US" sz="3200" b="1" dirty="0" smtClean="0">
                <a:solidFill>
                  <a:srgbClr val="FF0000"/>
                </a:solidFill>
                <a:latin typeface="Arial Black" pitchFamily="34" charset="0"/>
              </a:rPr>
            </a:br>
            <a:r>
              <a:rPr lang="en-US" sz="3200" b="1" dirty="0">
                <a:solidFill>
                  <a:srgbClr val="FF0000"/>
                </a:solidFill>
                <a:latin typeface="Arial Black" pitchFamily="34" charset="0"/>
              </a:rPr>
              <a:t/>
            </a:r>
            <a:br>
              <a:rPr lang="en-US" sz="3200" b="1" dirty="0">
                <a:solidFill>
                  <a:srgbClr val="FF0000"/>
                </a:solidFill>
                <a:latin typeface="Arial Black" pitchFamily="34" charset="0"/>
              </a:rPr>
            </a:br>
            <a:r>
              <a:rPr lang="en-US" sz="3200" b="1" dirty="0" smtClean="0">
                <a:solidFill>
                  <a:srgbClr val="FF0000"/>
                </a:solidFill>
                <a:latin typeface="Arial Black" pitchFamily="34" charset="0"/>
              </a:rPr>
              <a:t>			   </a:t>
            </a:r>
            <a:r>
              <a:rPr lang="en-US" sz="3200" b="1" u="sng" dirty="0" smtClean="0">
                <a:solidFill>
                  <a:srgbClr val="FF0000"/>
                </a:solidFill>
                <a:latin typeface="Arial Black" pitchFamily="34" charset="0"/>
              </a:rPr>
              <a:t>DATA CLEANING</a:t>
            </a:r>
            <a:r>
              <a:rPr lang="en-US" sz="3200" b="1" u="sng" dirty="0">
                <a:solidFill>
                  <a:srgbClr val="FF0000"/>
                </a:solidFill>
                <a:latin typeface="Arial Black" pitchFamily="34" charset="0"/>
              </a:rPr>
              <a:t/>
            </a:r>
            <a:br>
              <a:rPr lang="en-US" sz="3200" b="1" u="sng" dirty="0">
                <a:solidFill>
                  <a:srgbClr val="FF0000"/>
                </a:solidFill>
                <a:latin typeface="Arial Black" pitchFamily="34" charset="0"/>
              </a:rPr>
            </a:br>
            <a:r>
              <a:rPr lang="en-US" sz="2000" dirty="0"/>
              <a:t/>
            </a:r>
            <a:br>
              <a:rPr lang="en-US" sz="2000" dirty="0"/>
            </a:br>
            <a:endParaRPr lang="en-IN" sz="2000" dirty="0"/>
          </a:p>
        </p:txBody>
      </p:sp>
      <p:sp>
        <p:nvSpPr>
          <p:cNvPr id="4" name="TextBox 3"/>
          <p:cNvSpPr txBox="1"/>
          <p:nvPr/>
        </p:nvSpPr>
        <p:spPr>
          <a:xfrm>
            <a:off x="2465408" y="2002421"/>
            <a:ext cx="7650865" cy="3693319"/>
          </a:xfrm>
          <a:prstGeom prst="rect">
            <a:avLst/>
          </a:prstGeom>
          <a:noFill/>
        </p:spPr>
        <p:txBody>
          <a:bodyPr wrap="square" rtlCol="0">
            <a:spAutoFit/>
          </a:bodyPr>
          <a:lstStyle/>
          <a:p>
            <a:r>
              <a:rPr lang="en-US" dirty="0"/>
              <a:t/>
            </a:r>
            <a:br>
              <a:rPr lang="en-US" dirty="0"/>
            </a:br>
            <a:r>
              <a:rPr lang="en-US" dirty="0"/>
              <a:t>	</a:t>
            </a:r>
            <a:endParaRPr lang="en-US" dirty="0" smtClean="0"/>
          </a:p>
          <a:p>
            <a:r>
              <a:rPr lang="en-US" dirty="0"/>
              <a:t>	</a:t>
            </a:r>
            <a:r>
              <a:rPr lang="en-US" dirty="0" smtClean="0"/>
              <a:t>1</a:t>
            </a:r>
            <a:r>
              <a:rPr lang="en-US" dirty="0"/>
              <a:t>)  </a:t>
            </a:r>
            <a:r>
              <a:rPr lang="en-US" b="1" dirty="0"/>
              <a:t>NO MISSING VALUES</a:t>
            </a:r>
            <a:r>
              <a:rPr lang="en-US" dirty="0" smtClean="0"/>
              <a:t>.</a:t>
            </a:r>
          </a:p>
          <a:p>
            <a:r>
              <a:rPr lang="en-US" dirty="0"/>
              <a:t/>
            </a:r>
            <a:br>
              <a:rPr lang="en-US" dirty="0"/>
            </a:br>
            <a:r>
              <a:rPr lang="en-US" dirty="0"/>
              <a:t>	2)  </a:t>
            </a:r>
            <a:r>
              <a:rPr lang="en-US" b="1" dirty="0"/>
              <a:t>OUTLIER TREATED BY USING CAPPING METHOD</a:t>
            </a:r>
            <a:r>
              <a:rPr lang="en-US" dirty="0"/>
              <a:t/>
            </a:r>
            <a:br>
              <a:rPr lang="en-US" dirty="0"/>
            </a:br>
            <a:r>
              <a:rPr lang="en-US" dirty="0"/>
              <a:t>			</a:t>
            </a:r>
            <a:r>
              <a:rPr lang="en-US" dirty="0" smtClean="0"/>
              <a:t>		</a:t>
            </a:r>
            <a:r>
              <a:rPr lang="en-US" dirty="0"/>
              <a:t/>
            </a:r>
            <a:br>
              <a:rPr lang="en-US" dirty="0"/>
            </a:br>
            <a:r>
              <a:rPr lang="en-US" dirty="0"/>
              <a:t>			</a:t>
            </a:r>
            <a:br>
              <a:rPr lang="en-US" dirty="0"/>
            </a:br>
            <a:r>
              <a:rPr lang="en-US" dirty="0"/>
              <a:t/>
            </a:r>
            <a:br>
              <a:rPr lang="en-US" dirty="0"/>
            </a:br>
            <a:r>
              <a:rPr lang="en-US" dirty="0"/>
              <a:t>		</a:t>
            </a:r>
            <a:br>
              <a:rPr lang="en-US" dirty="0"/>
            </a:br>
            <a:r>
              <a:rPr lang="en-US" dirty="0"/>
              <a:t>	 </a:t>
            </a:r>
            <a:endParaRPr lang="en-US" dirty="0" smtClean="0"/>
          </a:p>
          <a:p>
            <a:r>
              <a:rPr lang="en-US" dirty="0"/>
              <a:t>	</a:t>
            </a:r>
            <a:r>
              <a:rPr lang="en-US" dirty="0" smtClean="0"/>
              <a:t>3</a:t>
            </a:r>
            <a:r>
              <a:rPr lang="en-US" dirty="0"/>
              <a:t>) </a:t>
            </a:r>
            <a:r>
              <a:rPr lang="en-US" b="1" dirty="0"/>
              <a:t>ENCODING</a:t>
            </a:r>
            <a:br>
              <a:rPr lang="en-US" b="1" dirty="0"/>
            </a:br>
            <a:r>
              <a:rPr lang="en-US" b="1" dirty="0"/>
              <a:t>	</a:t>
            </a:r>
            <a:r>
              <a:rPr lang="en-US" dirty="0" smtClean="0"/>
              <a:t>4</a:t>
            </a:r>
            <a:r>
              <a:rPr lang="en-US" dirty="0"/>
              <a:t>) </a:t>
            </a:r>
            <a:r>
              <a:rPr lang="en-US" b="1" dirty="0"/>
              <a:t>IMBALANCE </a:t>
            </a:r>
            <a:r>
              <a:rPr lang="en-US" b="1" dirty="0" smtClean="0"/>
              <a:t>TREATMENT</a:t>
            </a:r>
          </a:p>
          <a:p>
            <a:r>
              <a:rPr lang="en-US" b="1" dirty="0"/>
              <a:t>	</a:t>
            </a:r>
            <a:r>
              <a:rPr lang="en-US" b="1" dirty="0" smtClean="0"/>
              <a:t>	</a:t>
            </a:r>
            <a:r>
              <a:rPr lang="en-US" dirty="0" smtClean="0"/>
              <a:t>Technique</a:t>
            </a:r>
            <a:r>
              <a:rPr lang="en-US" b="1" dirty="0" smtClean="0"/>
              <a:t> : </a:t>
            </a:r>
            <a:r>
              <a:rPr lang="en-US" dirty="0" smtClean="0"/>
              <a:t>SMOTE</a:t>
            </a:r>
            <a:endParaRPr lang="en-IN" dirty="0"/>
          </a:p>
        </p:txBody>
      </p:sp>
      <p:sp>
        <p:nvSpPr>
          <p:cNvPr id="5" name="TextBox 4"/>
          <p:cNvSpPr txBox="1"/>
          <p:nvPr/>
        </p:nvSpPr>
        <p:spPr>
          <a:xfrm>
            <a:off x="4659452" y="3495555"/>
            <a:ext cx="2345194" cy="1200329"/>
          </a:xfrm>
          <a:prstGeom prst="rect">
            <a:avLst/>
          </a:prstGeom>
          <a:noFill/>
        </p:spPr>
        <p:txBody>
          <a:bodyPr wrap="none" rtlCol="0">
            <a:spAutoFit/>
          </a:bodyPr>
          <a:lstStyle/>
          <a:p>
            <a:r>
              <a:rPr lang="en-US" dirty="0" smtClean="0"/>
              <a:t>FEATURE NAMES</a:t>
            </a:r>
          </a:p>
          <a:p>
            <a:pPr marL="285750" indent="-285750">
              <a:buFont typeface="Arial" pitchFamily="34" charset="0"/>
              <a:buChar char="•"/>
            </a:pPr>
            <a:r>
              <a:rPr lang="en-US" dirty="0" smtClean="0"/>
              <a:t>Age of car</a:t>
            </a:r>
          </a:p>
          <a:p>
            <a:pPr marL="285750" indent="-285750">
              <a:buFont typeface="Arial" pitchFamily="34" charset="0"/>
              <a:buChar char="•"/>
            </a:pPr>
            <a:r>
              <a:rPr lang="en-US" dirty="0" smtClean="0"/>
              <a:t>Population </a:t>
            </a:r>
            <a:r>
              <a:rPr lang="en-US" dirty="0" smtClean="0"/>
              <a:t>Density</a:t>
            </a:r>
          </a:p>
          <a:p>
            <a:pPr marL="285750" indent="-285750">
              <a:buFont typeface="Arial" pitchFamily="34" charset="0"/>
              <a:buChar char="•"/>
            </a:pPr>
            <a:r>
              <a:rPr lang="en-US" dirty="0" smtClean="0"/>
              <a:t>Age of policy holder</a:t>
            </a:r>
          </a:p>
        </p:txBody>
      </p:sp>
    </p:spTree>
    <p:extLst>
      <p:ext uri="{BB962C8B-B14F-4D97-AF65-F5344CB8AC3E}">
        <p14:creationId xmlns:p14="http://schemas.microsoft.com/office/powerpoint/2010/main" val="3807317472"/>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223" y="-1"/>
            <a:ext cx="10212726" cy="729205"/>
          </a:xfrm>
        </p:spPr>
        <p:txBody>
          <a:bodyPr>
            <a:normAutofit/>
          </a:bodyPr>
          <a:lstStyle/>
          <a:p>
            <a:r>
              <a:rPr lang="en-US" sz="3600" dirty="0">
                <a:solidFill>
                  <a:srgbClr val="FF0000"/>
                </a:solidFill>
              </a:rPr>
              <a:t> </a:t>
            </a:r>
            <a:r>
              <a:rPr lang="en-US" sz="3600" dirty="0" smtClean="0">
                <a:solidFill>
                  <a:srgbClr val="FF0000"/>
                </a:solidFill>
              </a:rPr>
              <a:t>		</a:t>
            </a:r>
            <a:r>
              <a:rPr lang="en-US" sz="3600" u="sng" dirty="0" smtClean="0">
                <a:solidFill>
                  <a:srgbClr val="FF0000"/>
                </a:solidFill>
              </a:rPr>
              <a:t>EXPLORATORY </a:t>
            </a:r>
            <a:r>
              <a:rPr lang="en-US" sz="3600" u="sng" dirty="0">
                <a:solidFill>
                  <a:srgbClr val="FF0000"/>
                </a:solidFill>
              </a:rPr>
              <a:t>DATA ANALYSIS(EDA</a:t>
            </a:r>
            <a:r>
              <a:rPr lang="en-US" sz="3600" b="0" dirty="0">
                <a:solidFill>
                  <a:srgbClr val="FF0000"/>
                </a:solidFill>
              </a:rPr>
              <a:t>)</a:t>
            </a:r>
            <a:endParaRPr lang="en-IN" sz="3600" u="sng" dirty="0">
              <a:solidFill>
                <a:srgbClr val="FF0000"/>
              </a:solidFill>
              <a:latin typeface="Arial Black" pitchFamily="34"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322" y="686549"/>
            <a:ext cx="4803493" cy="3781279"/>
          </a:xfr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2537" y="709700"/>
            <a:ext cx="5872222" cy="61483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897" y="4624354"/>
            <a:ext cx="5995686" cy="2233646"/>
          </a:xfrm>
          <a:prstGeom prst="rect">
            <a:avLst/>
          </a:prstGeom>
        </p:spPr>
      </p:pic>
    </p:spTree>
    <p:extLst>
      <p:ext uri="{BB962C8B-B14F-4D97-AF65-F5344CB8AC3E}">
        <p14:creationId xmlns:p14="http://schemas.microsoft.com/office/powerpoint/2010/main" val="2793906398"/>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9391"/>
            <a:ext cx="4987748" cy="36113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0974" y="159902"/>
            <a:ext cx="4754889" cy="353027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2648" y="3499197"/>
            <a:ext cx="4754889" cy="3179396"/>
          </a:xfrm>
          <a:prstGeom prst="rect">
            <a:avLst/>
          </a:prstGeom>
        </p:spPr>
      </p:pic>
    </p:spTree>
    <p:extLst>
      <p:ext uri="{BB962C8B-B14F-4D97-AF65-F5344CB8AC3E}">
        <p14:creationId xmlns:p14="http://schemas.microsoft.com/office/powerpoint/2010/main" val="1813645473"/>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551</TotalTime>
  <Words>248</Words>
  <Application>Microsoft Office PowerPoint</Application>
  <PresentationFormat>Custom</PresentationFormat>
  <Paragraphs>67</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Project Title   Predictive Modelling for Insurance Claim Probability Based on Comprehensive Car Policy Features and Safety Ratings           present by           G srimanth                               </vt:lpstr>
      <vt:lpstr>       Problem Statement   Develop 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  </vt:lpstr>
      <vt:lpstr>Agenda</vt:lpstr>
      <vt:lpstr>           INTRODUCTION   Intro:  This project focuses on leveraging data science techniques to build a predictive model for insurance claim probability using comprehensive car policy features and safety ratings.   Objective: The objective would be to understand the factors that influence claim frequency and severity in the period of six months and enable insurance companies to better assess risk and determine appropriate premiums for policyholders</vt:lpstr>
      <vt:lpstr>             DATA OVERVIEW          </vt:lpstr>
      <vt:lpstr>           DATA CLEANING  </vt:lpstr>
      <vt:lpstr>   EXPLORATORY DATA ANALYSIS(EDA)</vt:lpstr>
      <vt:lpstr>PowerPoint Presentation</vt:lpstr>
      <vt:lpstr>    METHODOLOGY Feature Selection Techniques:   Chi – square and ANOVA (To find weather predictors  have  relationship with target variable)  Machine Learning Models: Naïve bayes, Logistic regression, Decision tree, Random Forest, GradientBoostingClassifier and    XGBClassifier.             Model Selection:  XGBCLASSIFIER  is chosen due to high score among the models.</vt:lpstr>
      <vt:lpstr>                MODEL PERFORMANCE  .</vt:lpstr>
      <vt:lpstr>      KEY INSIGHTS AND FINDINGS   </vt:lpstr>
      <vt:lpstr>                        CONCLUSION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Suman 🔱🏃‍♂️</dc:creator>
  <cp:lastModifiedBy>HP</cp:lastModifiedBy>
  <cp:revision>34</cp:revision>
  <dcterms:created xsi:type="dcterms:W3CDTF">2024-07-10T08:40:52Z</dcterms:created>
  <dcterms:modified xsi:type="dcterms:W3CDTF">2024-07-18T03:40:56Z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