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7"/>
  </p:notesMasterIdLst>
  <p:sldIdLst>
    <p:sldId id="1300" r:id="rId5"/>
    <p:sldId id="1349" r:id="rId6"/>
    <p:sldId id="1291" r:id="rId7"/>
    <p:sldId id="1350" r:id="rId8"/>
    <p:sldId id="1351" r:id="rId9"/>
    <p:sldId id="1352" r:id="rId10"/>
    <p:sldId id="1353" r:id="rId11"/>
    <p:sldId id="1354" r:id="rId12"/>
    <p:sldId id="1357" r:id="rId13"/>
    <p:sldId id="1355" r:id="rId14"/>
    <p:sldId id="1356" r:id="rId15"/>
    <p:sldId id="1250" r:id="rId16"/>
  </p:sldIdLst>
  <p:sldSz cx="12192000" cy="6858000"/>
  <p:notesSz cx="6858000" cy="9144000"/>
  <p:custDataLst>
    <p:tags r:id="rId18"/>
  </p:custData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userDrawn="1">
          <p15:clr>
            <a:srgbClr val="A4A3A4"/>
          </p15:clr>
        </p15:guide>
        <p15:guide id="2" pos="192" userDrawn="1">
          <p15:clr>
            <a:srgbClr val="A4A3A4"/>
          </p15:clr>
        </p15:guide>
        <p15:guide id="3" orient="horz" pos="1080" userDrawn="1">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DEEFF"/>
    <a:srgbClr val="F9FFEB"/>
    <a:srgbClr val="EDFFC5"/>
    <a:srgbClr val="7FBA00"/>
    <a:srgbClr val="EBEEF9"/>
    <a:srgbClr val="213164"/>
    <a:srgbClr val="FED500"/>
    <a:srgbClr val="484F9E"/>
    <a:srgbClr val="F6AB1B"/>
    <a:srgbClr val="F7BA1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A1D601-D6A5-62D2-711B-43242659F1EF}" v="371" dt="2025-08-14T05:31:56.644"/>
    <p1510:client id="{9BD77350-E62D-A595-3CF0-F1230CA1306E}" v="18" dt="2025-08-14T05:34:50.96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94660"/>
  </p:normalViewPr>
  <p:slideViewPr>
    <p:cSldViewPr snapToGrid="0">
      <p:cViewPr varScale="1">
        <p:scale>
          <a:sx n="96" d="100"/>
          <a:sy n="96" d="100"/>
        </p:scale>
        <p:origin x="168" y="77"/>
      </p:cViewPr>
      <p:guideLst>
        <p:guide orient="horz" pos="792"/>
        <p:guide pos="192"/>
        <p:guide orient="horz" pos="10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ags" Target="tags/tag1.xml"/><Relationship Id="rId3" Type="http://schemas.openxmlformats.org/officeDocument/2006/relationships/customXml" Target="../customXml/item3.xml"/><Relationship Id="rId222"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21"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224"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txBody>
          <a:bodyPr/>
          <a:lstStyle/>
          <a:p>
            <a:endParaRPr lang="en-IN"/>
          </a:p>
        </p:txBody>
      </p:sp>
      <p:sp>
        <p:nvSpPr>
          <p:cNvPr id="3" name="Notes Placeholder 2"/>
          <p:cNvSpPr>
            <a:spLocks noGrp="1"/>
          </p:cNvSpPr>
          <p:nvPr>
            <p:ph type="body" idx="1"/>
          </p:nvPr>
        </p:nvSpPr>
        <p:spPr/>
        <p:txBody>
          <a:bodyPr/>
          <a:lstStyle/>
          <a:p>
            <a:r>
              <a:rPr lang="en-US" b="1"/>
              <a:t>Let's delve deeper into the exciting world of sustainability and AI.</a:t>
            </a:r>
            <a:endParaRPr lang="en-US"/>
          </a:p>
          <a:p>
            <a:r>
              <a:rPr lang="en-US"/>
              <a:t>In this chapter, we'll explore how artificial intelligence can be a powerful tool for addressing environmental challenges and promoting sustainable practices. We'll discuss specific applications of AI in various sectors and analyze its potential to drive positive change.</a:t>
            </a:r>
          </a:p>
          <a:p>
            <a:r>
              <a:rPr lang="en-US" b="1"/>
              <a:t>Get ready to discover the innovative ways AI is contributing to a more sustainable future!</a:t>
            </a:r>
            <a:endParaRPr lang="en-US"/>
          </a:p>
          <a:p>
            <a:pPr marL="158750" indent="0">
              <a:buNone/>
            </a:pPr>
            <a:endParaRPr lang="en-US" b="1"/>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619783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7839BF32-23F1-0514-1672-5AE4AB500FB3}"/>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EF06C08A-200A-0E8C-55D0-5D4BC07B5F4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C29C00B7-3928-D803-DCB2-F342254D8C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12332779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txBody>
          <a:bodyPr/>
          <a:lstStyle/>
          <a:p>
            <a:endParaRPr lang="en-IN"/>
          </a:p>
        </p:txBody>
      </p:sp>
      <p:sp>
        <p:nvSpPr>
          <p:cNvPr id="3" name="Notes Placeholder 2"/>
          <p:cNvSpPr>
            <a:spLocks noGrp="1"/>
          </p:cNvSpPr>
          <p:nvPr>
            <p:ph type="body" idx="1"/>
          </p:nvPr>
        </p:nvSpPr>
        <p:spPr/>
        <p:txBody>
          <a:bodyPr/>
          <a:lstStyle/>
          <a:p>
            <a:pPr marL="0" indent="0">
              <a:buNone/>
            </a:pPr>
            <a:r>
              <a:rPr lang="en-US" b="1" spc="-5">
                <a:solidFill>
                  <a:srgbClr val="223366"/>
                </a:solidFill>
              </a:rPr>
              <a:t>Thank You !!</a:t>
            </a:r>
            <a:endParaRPr lang="en-US" sz="1100" b="1" spc="-5">
              <a:solidFill>
                <a:srgbClr val="223366"/>
              </a:solidFill>
            </a:endParaRPr>
          </a:p>
        </p:txBody>
      </p:sp>
    </p:spTree>
    <p:extLst>
      <p:ext uri="{BB962C8B-B14F-4D97-AF65-F5344CB8AC3E}">
        <p14:creationId xmlns:p14="http://schemas.microsoft.com/office/powerpoint/2010/main" val="2544203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D97FCEE-C2A8-37D5-A996-49BB545B32C0}"/>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975B8980-94AA-8A6F-430D-0494B7C1765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Let's outline what you'll learn in this presentation.</a:t>
            </a:r>
            <a:endParaRPr lang="en-US"/>
          </a:p>
          <a:p>
            <a:r>
              <a:rPr lang="en-US"/>
              <a:t>By the end, you'll be able to:</a:t>
            </a:r>
          </a:p>
          <a:p>
            <a:pPr>
              <a:buFont typeface="Arial" panose="020B0604020202020204" pitchFamily="34" charset="0"/>
              <a:buChar char="•"/>
            </a:pPr>
            <a:r>
              <a:rPr lang="en-US"/>
              <a:t>Understand how AI helps solve problems like climate change, resource depletion, and biodiversity loss.</a:t>
            </a:r>
          </a:p>
          <a:p>
            <a:pPr>
              <a:buFont typeface="Arial" panose="020B0604020202020204" pitchFamily="34" charset="0"/>
              <a:buChar char="•"/>
            </a:pPr>
            <a:r>
              <a:rPr lang="en-US"/>
              <a:t>Identify key AI uses in energy efficiency, waste management, and climate change.</a:t>
            </a:r>
          </a:p>
          <a:p>
            <a:pPr>
              <a:buFont typeface="Arial" panose="020B0604020202020204" pitchFamily="34" charset="0"/>
              <a:buChar char="•"/>
            </a:pPr>
            <a:r>
              <a:rPr lang="en-US"/>
              <a:t>Analyze AI's role in sustainable agriculture and cities.</a:t>
            </a:r>
          </a:p>
          <a:p>
            <a:pPr>
              <a:buFont typeface="Arial" panose="020B0604020202020204" pitchFamily="34" charset="0"/>
              <a:buChar char="•"/>
            </a:pPr>
            <a:r>
              <a:rPr lang="en-US"/>
              <a:t>Evaluate AI's use in environmental monitoring using satellites, real-time data, and predictions.</a:t>
            </a:r>
          </a:p>
          <a:p>
            <a:pPr>
              <a:buFont typeface="Arial" panose="020B0604020202020204" pitchFamily="34" charset="0"/>
              <a:buChar char="•"/>
            </a:pPr>
            <a:r>
              <a:rPr lang="en-US"/>
              <a:t>Apply AI strategies in logistics and transportation to make them more sustainable.</a:t>
            </a:r>
          </a:p>
          <a:p>
            <a:r>
              <a:rPr lang="en-US" b="1"/>
              <a:t>Get ready to discover how AI can help create a greener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6A7D6731-161F-2215-BDD4-38D7B762C46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12442112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5fab984687_2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12110891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B634D27-F068-EBEB-8770-15B1970FD781}"/>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3EC7E5E5-08B1-E327-1392-BDBF8452465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962BD9A5-ADCC-1A80-1BEB-CABC569E0A2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38573199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CC7FEBF0-06E5-C2B8-032E-BD1140EC09E9}"/>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1C6BB7A9-64CC-4552-CA05-10714EF8D5E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696E12A9-0FB9-1C33-EAD4-8BC34D67D79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26801004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9912BB92-19C5-FEAF-8CF0-0A26FF157EBF}"/>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D21BCEAF-EE14-3457-B94E-B4E055AD964B}"/>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E33C037B-43A5-DBE4-60BB-7D8372DCD21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294613974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605ABAFC-C9BD-AB1E-8A8A-9EDC55689EC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3CC989CB-9A3F-2F71-382B-9645325FE3A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1EAE55A1-FB6B-6141-FCEA-50C1C0732E6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42474414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4F84F44-6F11-41C0-2531-B2D8400490BB}"/>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CFFEF418-B406-D0A7-8310-136EE4643B31}"/>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C7A9698E-E051-C03D-505A-30B549F0D0D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312060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a:extLst>
            <a:ext uri="{FF2B5EF4-FFF2-40B4-BE49-F238E27FC236}">
              <a16:creationId xmlns:a16="http://schemas.microsoft.com/office/drawing/2014/main" id="{D2949AFF-78D6-50DA-B607-940763F2C862}"/>
            </a:ext>
          </a:extLst>
        </p:cNvPr>
        <p:cNvGrpSpPr/>
        <p:nvPr/>
      </p:nvGrpSpPr>
      <p:grpSpPr>
        <a:xfrm>
          <a:off x="0" y="0"/>
          <a:ext cx="0" cy="0"/>
          <a:chOff x="0" y="0"/>
          <a:chExt cx="0" cy="0"/>
        </a:xfrm>
      </p:grpSpPr>
      <p:sp>
        <p:nvSpPr>
          <p:cNvPr id="58" name="Google Shape;58;g5fab984687_2_0:notes">
            <a:extLst>
              <a:ext uri="{FF2B5EF4-FFF2-40B4-BE49-F238E27FC236}">
                <a16:creationId xmlns:a16="http://schemas.microsoft.com/office/drawing/2014/main" id="{7361DAE3-574F-2869-A475-53A418F0F372}"/>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r>
              <a:rPr lang="en-US" b="1"/>
              <a:t>Sustainability and AI</a:t>
            </a:r>
            <a:endParaRPr lang="en-US"/>
          </a:p>
          <a:p>
            <a:r>
              <a:rPr lang="en-US" b="1"/>
              <a:t>Sustainability</a:t>
            </a:r>
            <a:r>
              <a:rPr lang="en-US"/>
              <a:t> is important because it helps meet our needs now and in the future. It includes protecting the environment, reducing pollution, and improving economic and social well-being.</a:t>
            </a:r>
          </a:p>
          <a:p>
            <a:r>
              <a:rPr lang="en-US" b="1"/>
              <a:t>AI can help us achieve sustainability.</a:t>
            </a:r>
            <a:r>
              <a:rPr lang="en-US"/>
              <a:t> AI can process data, make predictions, and optimize systems to solve problems like resource management, environmental conservation, and energy efficiency.</a:t>
            </a:r>
          </a:p>
          <a:p>
            <a:r>
              <a:rPr lang="en-US" b="1"/>
              <a:t>Examples:</a:t>
            </a:r>
            <a:endParaRPr lang="en-US"/>
          </a:p>
          <a:p>
            <a:pPr>
              <a:buFont typeface="Arial" panose="020B0604020202020204" pitchFamily="34" charset="0"/>
              <a:buChar char="•"/>
            </a:pPr>
            <a:r>
              <a:rPr lang="en-US" b="1"/>
              <a:t>Smart grids:</a:t>
            </a:r>
            <a:r>
              <a:rPr lang="en-US"/>
              <a:t> Reduce energy consumption.</a:t>
            </a:r>
          </a:p>
          <a:p>
            <a:pPr>
              <a:buFont typeface="Arial" panose="020B0604020202020204" pitchFamily="34" charset="0"/>
              <a:buChar char="•"/>
            </a:pPr>
            <a:r>
              <a:rPr lang="en-US" b="1"/>
              <a:t>Agriculture:</a:t>
            </a:r>
            <a:r>
              <a:rPr lang="en-US"/>
              <a:t> Optimize water and fertilizer use.</a:t>
            </a:r>
          </a:p>
          <a:p>
            <a:pPr>
              <a:buFont typeface="Arial" panose="020B0604020202020204" pitchFamily="34" charset="0"/>
              <a:buChar char="•"/>
            </a:pPr>
            <a:r>
              <a:rPr lang="en-US" b="1"/>
              <a:t>Biodiversity:</a:t>
            </a:r>
            <a:r>
              <a:rPr lang="en-US"/>
              <a:t> Monitor wildlife to protect biodiversity.</a:t>
            </a:r>
          </a:p>
          <a:p>
            <a:r>
              <a:rPr lang="en-US" b="1"/>
              <a:t>AI is a powerful tool for creating a more sustainable future.</a:t>
            </a:r>
            <a:endParaRPr lang="en-US"/>
          </a:p>
          <a:p>
            <a:pPr marL="0" indent="0">
              <a:buNone/>
            </a:pPr>
            <a:endParaRPr lang="en-US" b="1"/>
          </a:p>
        </p:txBody>
      </p:sp>
      <p:sp>
        <p:nvSpPr>
          <p:cNvPr id="59" name="Google Shape;59;g5fab984687_2_0:notes">
            <a:extLst>
              <a:ext uri="{FF2B5EF4-FFF2-40B4-BE49-F238E27FC236}">
                <a16:creationId xmlns:a16="http://schemas.microsoft.com/office/drawing/2014/main" id="{4598F59E-E26E-B08C-63A5-3796B218997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txBody>
          <a:bodyPr/>
          <a:lstStyle/>
          <a:p>
            <a:endParaRPr lang="en-IN"/>
          </a:p>
        </p:txBody>
      </p:sp>
    </p:spTree>
    <p:extLst>
      <p:ext uri="{BB962C8B-B14F-4D97-AF65-F5344CB8AC3E}">
        <p14:creationId xmlns:p14="http://schemas.microsoft.com/office/powerpoint/2010/main" val="16340775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txBody>
          <a:bodyPr/>
          <a:lstStyle/>
          <a:p>
            <a:endParaRPr lang="en-IN"/>
          </a:p>
        </p:txBody>
      </p:sp>
      <p:sp>
        <p:nvSpPr>
          <p:cNvPr id="3" name="Shape 1"/>
          <p:cNvSpPr/>
          <p:nvPr/>
        </p:nvSpPr>
        <p:spPr>
          <a:xfrm>
            <a:off x="0" y="0"/>
            <a:ext cx="12192000" cy="6858000"/>
          </a:xfrm>
          <a:prstGeom prst="rect">
            <a:avLst/>
          </a:prstGeom>
          <a:solidFill>
            <a:srgbClr val="FEF5E7"/>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0585872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txBody>
          <a:bodyPr/>
          <a:lstStyle/>
          <a:p>
            <a:endParaRPr lang="en-IN"/>
          </a:p>
        </p:txBody>
      </p:sp>
      <p:sp>
        <p:nvSpPr>
          <p:cNvPr id="3" name="Shape 1"/>
          <p:cNvSpPr/>
          <p:nvPr/>
        </p:nvSpPr>
        <p:spPr>
          <a:xfrm>
            <a:off x="0" y="0"/>
            <a:ext cx="12192000" cy="6858000"/>
          </a:xfrm>
          <a:prstGeom prst="rect">
            <a:avLst/>
          </a:prstGeom>
          <a:solidFill>
            <a:srgbClr val="FFFDE6"/>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5461519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txBody>
          <a:bodyPr/>
          <a:lstStyle/>
          <a:p>
            <a:endParaRPr lang="en-IN"/>
          </a:p>
        </p:txBody>
      </p:sp>
      <p:sp>
        <p:nvSpPr>
          <p:cNvPr id="3" name="Shape 1"/>
          <p:cNvSpPr/>
          <p:nvPr/>
        </p:nvSpPr>
        <p:spPr>
          <a:xfrm>
            <a:off x="0" y="0"/>
            <a:ext cx="12192000" cy="6858000"/>
          </a:xfrm>
          <a:prstGeom prst="rect">
            <a:avLst/>
          </a:prstGeom>
          <a:solidFill>
            <a:srgbClr val="FFFDE6"/>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32441954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txBody>
          <a:bodyPr/>
          <a:lstStyle/>
          <a:p>
            <a:endParaRPr lang="en-IN"/>
          </a:p>
        </p:txBody>
      </p:sp>
      <p:sp>
        <p:nvSpPr>
          <p:cNvPr id="3" name="Shape 1"/>
          <p:cNvSpPr/>
          <p:nvPr/>
        </p:nvSpPr>
        <p:spPr>
          <a:xfrm>
            <a:off x="0" y="0"/>
            <a:ext cx="12192000" cy="6858000"/>
          </a:xfrm>
          <a:prstGeom prst="rect">
            <a:avLst/>
          </a:prstGeom>
          <a:solidFill>
            <a:srgbClr val="FFFDE6"/>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21484248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txBody>
          <a:bodyPr/>
          <a:lstStyle/>
          <a:p>
            <a:endParaRPr lang="en-IN"/>
          </a:p>
        </p:txBody>
      </p:sp>
      <p:sp>
        <p:nvSpPr>
          <p:cNvPr id="3" name="Shape 1"/>
          <p:cNvSpPr/>
          <p:nvPr/>
        </p:nvSpPr>
        <p:spPr>
          <a:xfrm>
            <a:off x="0" y="0"/>
            <a:ext cx="12192000" cy="6858000"/>
          </a:xfrm>
          <a:prstGeom prst="rect">
            <a:avLst/>
          </a:prstGeom>
          <a:solidFill>
            <a:srgbClr val="FFFDE6"/>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6020833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9F4BE"/>
          </a:solidFill>
          <a:ln/>
        </p:spPr>
        <p:txBody>
          <a:bodyPr/>
          <a:lstStyle/>
          <a:p>
            <a:endParaRPr lang="en-IN"/>
          </a:p>
        </p:txBody>
      </p:sp>
      <p:sp>
        <p:nvSpPr>
          <p:cNvPr id="3" name="Shape 1"/>
          <p:cNvSpPr/>
          <p:nvPr/>
        </p:nvSpPr>
        <p:spPr>
          <a:xfrm>
            <a:off x="0" y="0"/>
            <a:ext cx="12192000" cy="6858000"/>
          </a:xfrm>
          <a:prstGeom prst="rect">
            <a:avLst/>
          </a:prstGeom>
          <a:solidFill>
            <a:srgbClr val="FFFDE6"/>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30669996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userDrawn="1">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258C18A-94E2-AE13-8B06-BA9F6BD6DD31}"/>
              </a:ext>
            </a:extLst>
          </p:cNvPr>
          <p:cNvSpPr>
            <a:spLocks noGrp="1"/>
          </p:cNvSpPr>
          <p:nvPr>
            <p:ph type="dt" sz="half" idx="10"/>
          </p:nvPr>
        </p:nvSpPr>
        <p:spPr/>
        <p:txBody>
          <a:bodyPr/>
          <a:lstStyle/>
          <a:p>
            <a:fld id="{4DE8089E-5BFA-40F0-B876-ADFE03496B7F}" type="datetimeFigureOut">
              <a:rPr lang="en-IN" smtClean="0"/>
              <a:t>29-10-2025</a:t>
            </a:fld>
            <a:endParaRPr lang="en-IN"/>
          </a:p>
        </p:txBody>
      </p:sp>
      <p:sp>
        <p:nvSpPr>
          <p:cNvPr id="3" name="Footer Placeholder 2">
            <a:extLst>
              <a:ext uri="{FF2B5EF4-FFF2-40B4-BE49-F238E27FC236}">
                <a16:creationId xmlns:a16="http://schemas.microsoft.com/office/drawing/2014/main" id="{21E892B4-0FB0-425D-7C43-06BB328A91DE}"/>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8D29878-4D45-882F-621F-195E0CE49B04}"/>
              </a:ext>
            </a:extLst>
          </p:cNvPr>
          <p:cNvSpPr>
            <a:spLocks noGrp="1"/>
          </p:cNvSpPr>
          <p:nvPr>
            <p:ph type="sldNum" sz="quarter" idx="12"/>
          </p:nvPr>
        </p:nvSpPr>
        <p:spPr/>
        <p:txBody>
          <a:bodyPr/>
          <a:lstStyle/>
          <a:p>
            <a:fld id="{CF63122C-94FD-45B7-812A-8C690DBDD321}" type="slidenum">
              <a:rPr lang="en-IN" smtClean="0"/>
              <a:t>‹#›</a:t>
            </a:fld>
            <a:endParaRPr lang="en-IN"/>
          </a:p>
        </p:txBody>
      </p:sp>
    </p:spTree>
    <p:extLst>
      <p:ext uri="{BB962C8B-B14F-4D97-AF65-F5344CB8AC3E}">
        <p14:creationId xmlns:p14="http://schemas.microsoft.com/office/powerpoint/2010/main" val="1509534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txBody>
          <a:bodyPr/>
          <a:lstStyle/>
          <a:p>
            <a:endParaRPr lang="en-IN"/>
          </a:p>
        </p:txBody>
      </p:sp>
      <p:sp>
        <p:nvSpPr>
          <p:cNvPr id="3" name="Shape 1"/>
          <p:cNvSpPr/>
          <p:nvPr/>
        </p:nvSpPr>
        <p:spPr>
          <a:xfrm>
            <a:off x="0" y="0"/>
            <a:ext cx="12192000" cy="6858000"/>
          </a:xfrm>
          <a:prstGeom prst="rect">
            <a:avLst/>
          </a:prstGeom>
          <a:solidFill>
            <a:srgbClr val="FEF5E7"/>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012180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txBody>
          <a:bodyPr/>
          <a:lstStyle/>
          <a:p>
            <a:endParaRPr lang="en-IN"/>
          </a:p>
        </p:txBody>
      </p:sp>
      <p:sp>
        <p:nvSpPr>
          <p:cNvPr id="3" name="Shape 1"/>
          <p:cNvSpPr/>
          <p:nvPr/>
        </p:nvSpPr>
        <p:spPr>
          <a:xfrm>
            <a:off x="0" y="0"/>
            <a:ext cx="12192000" cy="6858000"/>
          </a:xfrm>
          <a:prstGeom prst="rect">
            <a:avLst/>
          </a:prstGeom>
          <a:solidFill>
            <a:srgbClr val="FEF5E7"/>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3602828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txBody>
          <a:bodyPr/>
          <a:lstStyle/>
          <a:p>
            <a:endParaRPr lang="en-IN"/>
          </a:p>
        </p:txBody>
      </p:sp>
      <p:sp>
        <p:nvSpPr>
          <p:cNvPr id="3" name="Shape 1"/>
          <p:cNvSpPr/>
          <p:nvPr/>
        </p:nvSpPr>
        <p:spPr>
          <a:xfrm>
            <a:off x="0" y="0"/>
            <a:ext cx="12192000" cy="6858000"/>
          </a:xfrm>
          <a:prstGeom prst="rect">
            <a:avLst/>
          </a:prstGeom>
          <a:solidFill>
            <a:srgbClr val="FEF5E7"/>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2934448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2192000" cy="6858000"/>
          </a:xfrm>
          <a:prstGeom prst="rect">
            <a:avLst/>
          </a:prstGeom>
          <a:solidFill>
            <a:srgbClr val="F2E4CF"/>
          </a:solidFill>
          <a:ln/>
        </p:spPr>
        <p:txBody>
          <a:bodyPr/>
          <a:lstStyle/>
          <a:p>
            <a:endParaRPr lang="en-IN"/>
          </a:p>
        </p:txBody>
      </p:sp>
      <p:sp>
        <p:nvSpPr>
          <p:cNvPr id="3" name="Shape 1"/>
          <p:cNvSpPr/>
          <p:nvPr/>
        </p:nvSpPr>
        <p:spPr>
          <a:xfrm>
            <a:off x="0" y="0"/>
            <a:ext cx="12192000" cy="6858000"/>
          </a:xfrm>
          <a:prstGeom prst="rect">
            <a:avLst/>
          </a:prstGeom>
          <a:solidFill>
            <a:srgbClr val="FEF5E7"/>
          </a:solidFill>
          <a:ln/>
        </p:spPr>
        <p:txBody>
          <a:bodyPr/>
          <a:lstStyle/>
          <a:p>
            <a:endParaRPr lang="en-IN"/>
          </a:p>
        </p:txBody>
      </p:sp>
      <p:pic>
        <p:nvPicPr>
          <p:cNvPr id="4" name="Image 0" descr="preencoded.png">
            <a:hlinkClick r:id="rId2"/>
          </p:cNvPr>
          <p:cNvPicPr>
            <a:picLocks noChangeAspect="1"/>
          </p:cNvPicPr>
          <p:nvPr/>
        </p:nvPicPr>
        <p:blipFill>
          <a:blip r:embed="rId3"/>
          <a:stretch>
            <a:fillRect/>
          </a:stretch>
        </p:blipFill>
        <p:spPr>
          <a:xfrm>
            <a:off x="10699346" y="6457950"/>
            <a:ext cx="1435504" cy="342900"/>
          </a:xfrm>
          <a:prstGeom prst="rect">
            <a:avLst/>
          </a:prstGeom>
        </p:spPr>
      </p:pic>
    </p:spTree>
    <p:extLst>
      <p:ext uri="{BB962C8B-B14F-4D97-AF65-F5344CB8AC3E}">
        <p14:creationId xmlns:p14="http://schemas.microsoft.com/office/powerpoint/2010/main" val="19416934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userDrawn="1"/>
        </p:nvPicPr>
        <p:blipFill rotWithShape="1">
          <a:blip r:embed="rId17">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userDrawn="1"/>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userDrawn="1"/>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userDrawn="1"/>
        </p:nvPicPr>
        <p:blipFill rotWithShape="1">
          <a:blip r:embed="rId18">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userDrawn="1"/>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 id="2147483735" r:id="rId12"/>
    <p:sldLayoutId id="2147483736" r:id="rId13"/>
    <p:sldLayoutId id="2147483737" r:id="rId14"/>
    <p:sldLayoutId id="2147483738"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mailto:https://github.com/G-uday-kumar/EcoWatt-Smart-Energy-Consumption-Forecasting.git"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A person sitting at a desk with a computer&#10;&#10;Description automatically generated">
            <a:extLst>
              <a:ext uri="{FF2B5EF4-FFF2-40B4-BE49-F238E27FC236}">
                <a16:creationId xmlns:a16="http://schemas.microsoft.com/office/drawing/2014/main" id="{02540B31-8123-24C6-B0F3-4444B51E9487}"/>
              </a:ext>
            </a:extLst>
          </p:cNvPr>
          <p:cNvPicPr>
            <a:picLocks noChangeAspect="1"/>
          </p:cNvPicPr>
          <p:nvPr/>
        </p:nvPicPr>
        <p:blipFill>
          <a:blip r:embed="rId4"/>
          <a:stretch>
            <a:fillRect/>
          </a:stretch>
        </p:blipFill>
        <p:spPr>
          <a:xfrm>
            <a:off x="0" y="0"/>
            <a:ext cx="12192000" cy="6858000"/>
          </a:xfrm>
          <a:prstGeom prst="rect">
            <a:avLst/>
          </a:prstGeom>
        </p:spPr>
      </p:pic>
      <p:sp>
        <p:nvSpPr>
          <p:cNvPr id="5" name="Rectangle: Rounded Corners 4">
            <a:extLst>
              <a:ext uri="{FF2B5EF4-FFF2-40B4-BE49-F238E27FC236}">
                <a16:creationId xmlns:a16="http://schemas.microsoft.com/office/drawing/2014/main" id="{BB9AA95F-56F4-3F03-5804-8F7C6AFCE0BB}"/>
              </a:ext>
            </a:extLst>
          </p:cNvPr>
          <p:cNvSpPr/>
          <p:nvPr/>
        </p:nvSpPr>
        <p:spPr>
          <a:xfrm>
            <a:off x="8687544" y="584200"/>
            <a:ext cx="2110444"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TextBox 17">
            <a:extLst>
              <a:ext uri="{FF2B5EF4-FFF2-40B4-BE49-F238E27FC236}">
                <a16:creationId xmlns:a16="http://schemas.microsoft.com/office/drawing/2014/main" id="{E395316D-1E70-9E4D-C82D-DC6493EC4CED}"/>
              </a:ext>
            </a:extLst>
          </p:cNvPr>
          <p:cNvSpPr txBox="1"/>
          <p:nvPr/>
        </p:nvSpPr>
        <p:spPr>
          <a:xfrm>
            <a:off x="4093474" y="2008766"/>
            <a:ext cx="7280118" cy="707886"/>
          </a:xfrm>
          <a:prstGeom prst="rect">
            <a:avLst/>
          </a:prstGeom>
          <a:noFill/>
        </p:spPr>
        <p:txBody>
          <a:bodyPr wrap="square" lIns="91440" tIns="45720" rIns="91440" bIns="45720" rtlCol="0" anchor="t">
            <a:sp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Capstone</a:t>
            </a:r>
            <a:r>
              <a:rPr lang="en-US" sz="4000" b="1" dirty="0">
                <a:solidFill>
                  <a:schemeClr val="bg1"/>
                </a:solidFill>
              </a:rPr>
              <a:t> Project Title/Name</a:t>
            </a:r>
            <a:endParaRPr lang="en-US" dirty="0">
              <a:solidFill>
                <a:schemeClr val="bg1"/>
              </a:solidFill>
            </a:endParaRPr>
          </a:p>
        </p:txBody>
      </p:sp>
      <p:pic>
        <p:nvPicPr>
          <p:cNvPr id="19" name="Picture 18" descr="A close up of a logo&#10;&#10;Description automatically generated">
            <a:extLst>
              <a:ext uri="{FF2B5EF4-FFF2-40B4-BE49-F238E27FC236}">
                <a16:creationId xmlns:a16="http://schemas.microsoft.com/office/drawing/2014/main" id="{2A27540A-9E08-71C9-C49B-6AA04DE6EB1C}"/>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9061943" y="867733"/>
            <a:ext cx="1263157" cy="410834"/>
          </a:xfrm>
          <a:prstGeom prst="rect">
            <a:avLst/>
          </a:prstGeom>
        </p:spPr>
      </p:pic>
      <p:sp>
        <p:nvSpPr>
          <p:cNvPr id="2" name="TextBox 1">
            <a:extLst>
              <a:ext uri="{FF2B5EF4-FFF2-40B4-BE49-F238E27FC236}">
                <a16:creationId xmlns:a16="http://schemas.microsoft.com/office/drawing/2014/main" id="{7BC3452E-282B-E1CE-1049-3451E4122F16}"/>
              </a:ext>
            </a:extLst>
          </p:cNvPr>
          <p:cNvSpPr txBox="1"/>
          <p:nvPr/>
        </p:nvSpPr>
        <p:spPr>
          <a:xfrm>
            <a:off x="4760259" y="3494967"/>
            <a:ext cx="6347011" cy="2383025"/>
          </a:xfrm>
          <a:prstGeom prst="rect">
            <a:avLst/>
          </a:prstGeom>
          <a:noFill/>
        </p:spPr>
        <p:txBody>
          <a:bodyPr wrap="square" lIns="91440" tIns="45720" rIns="91440" bIns="45720" rtlCol="0" anchor="t">
            <a:spAutoFit/>
          </a:bodyPr>
          <a:lstStyle/>
          <a:p>
            <a:r>
              <a:rPr lang="en-IN" dirty="0">
                <a:solidFill>
                  <a:schemeClr val="bg1"/>
                </a:solidFill>
              </a:rPr>
              <a:t>G Uday </a:t>
            </a:r>
            <a:r>
              <a:rPr lang="en-IN" dirty="0">
                <a:solidFill>
                  <a:schemeClr val="bg1"/>
                </a:solidFill>
                <a:latin typeface="Times New Roman" panose="02020603050405020304" pitchFamily="18" charset="0"/>
                <a:cs typeface="Times New Roman" panose="02020603050405020304" pitchFamily="18" charset="0"/>
              </a:rPr>
              <a:t>Kumar</a:t>
            </a:r>
          </a:p>
          <a:p>
            <a:r>
              <a:rPr lang="en-IN" dirty="0">
                <a:solidFill>
                  <a:schemeClr val="bg1"/>
                </a:solidFill>
              </a:rPr>
              <a:t>Bhaskar V P</a:t>
            </a:r>
          </a:p>
          <a:p>
            <a:r>
              <a:rPr lang="en-IN" sz="1850" dirty="0">
                <a:solidFill>
                  <a:schemeClr val="bg1"/>
                </a:solidFill>
              </a:rPr>
              <a:t>Chethan Kumar M </a:t>
            </a:r>
          </a:p>
          <a:p>
            <a:r>
              <a:rPr lang="en-IN" sz="1850" dirty="0">
                <a:solidFill>
                  <a:schemeClr val="bg1"/>
                </a:solidFill>
              </a:rPr>
              <a:t>Kashinath R</a:t>
            </a:r>
          </a:p>
          <a:p>
            <a:endParaRPr lang="en-IN" sz="1850" dirty="0">
              <a:solidFill>
                <a:schemeClr val="bg1"/>
              </a:solidFill>
            </a:endParaRPr>
          </a:p>
          <a:p>
            <a:r>
              <a:rPr lang="en-IN" dirty="0">
                <a:solidFill>
                  <a:schemeClr val="bg1"/>
                </a:solidFill>
              </a:rPr>
              <a:t>                                                          Sanjay S C</a:t>
            </a:r>
          </a:p>
          <a:p>
            <a:endParaRPr lang="en-IN" dirty="0">
              <a:solidFill>
                <a:schemeClr val="bg1"/>
              </a:solidFill>
            </a:endParaRPr>
          </a:p>
          <a:p>
            <a:r>
              <a:rPr lang="en-IN" dirty="0">
                <a:solidFill>
                  <a:schemeClr val="bg1"/>
                </a:solidFill>
              </a:rPr>
              <a:t>College Name -  R L </a:t>
            </a:r>
            <a:r>
              <a:rPr lang="en-IN" dirty="0" err="1">
                <a:solidFill>
                  <a:schemeClr val="bg1"/>
                </a:solidFill>
              </a:rPr>
              <a:t>Jalappa</a:t>
            </a:r>
            <a:r>
              <a:rPr lang="en-IN" dirty="0">
                <a:solidFill>
                  <a:schemeClr val="bg1"/>
                </a:solidFill>
              </a:rPr>
              <a:t> Institute Of Technology</a:t>
            </a:r>
          </a:p>
        </p:txBody>
      </p:sp>
    </p:spTree>
    <p:custDataLst>
      <p:tags r:id="rId1"/>
    </p:custDataLst>
    <p:extLst>
      <p:ext uri="{BB962C8B-B14F-4D97-AF65-F5344CB8AC3E}">
        <p14:creationId xmlns:p14="http://schemas.microsoft.com/office/powerpoint/2010/main" val="20009507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42F31CEF-5515-4F5D-1100-281FEB2D194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E7B0A38-E51F-FAB3-43A3-E6F66F53FEEB}"/>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Conclusion</a:t>
            </a:r>
            <a:endParaRPr lang="en-US"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205A772F-AA2F-0824-304C-1925559E5831}"/>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0F63F4C3-21C1-6E47-835C-A7FDBB5B1E7F}"/>
              </a:ext>
            </a:extLst>
          </p:cNvPr>
          <p:cNvSpPr txBox="1"/>
          <p:nvPr/>
        </p:nvSpPr>
        <p:spPr>
          <a:xfrm>
            <a:off x="302150" y="1478943"/>
            <a:ext cx="8014914" cy="1210652"/>
          </a:xfrm>
          <a:prstGeom prst="rect">
            <a:avLst/>
          </a:prstGeom>
          <a:noFill/>
        </p:spPr>
        <p:txBody>
          <a:bodyPr wrap="square" rtlCol="0">
            <a:spAutoFit/>
          </a:bodyPr>
          <a:lstStyle/>
          <a:p>
            <a:pPr>
              <a:defRPr sz="1800"/>
            </a:pPr>
            <a:r>
              <a:rPr lang="en-US" dirty="0">
                <a:latin typeface="Times New Roman" panose="02020603050405020304" pitchFamily="18" charset="0"/>
                <a:cs typeface="Times New Roman" panose="02020603050405020304" pitchFamily="18" charset="0"/>
              </a:rPr>
              <a:t>EcoWatt demonstrates how machine learning can transform traditional energy management systems. It offers accurate, real-time forecasting and provides an accessible web interface for users to manage and interpret their data efficiently.</a:t>
            </a:r>
          </a:p>
          <a:p>
            <a:endParaRPr lang="en-IN" dirty="0"/>
          </a:p>
        </p:txBody>
      </p:sp>
    </p:spTree>
    <p:extLst>
      <p:ext uri="{BB962C8B-B14F-4D97-AF65-F5344CB8AC3E}">
        <p14:creationId xmlns:p14="http://schemas.microsoft.com/office/powerpoint/2010/main" val="154726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AD19869F-96B9-5203-AAF3-45AE6C4BE18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90D9D66-F842-8A54-E13C-54231FFCB3A9}"/>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Future Perspective</a:t>
            </a:r>
            <a:endParaRPr lang="en-US"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0775EF88-7E4D-D10C-498C-A7D20A3B78E2}"/>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AE06E382-9737-D9AF-1B2F-7B7DB28BFE9A}"/>
              </a:ext>
            </a:extLst>
          </p:cNvPr>
          <p:cNvSpPr txBox="1"/>
          <p:nvPr/>
        </p:nvSpPr>
        <p:spPr>
          <a:xfrm>
            <a:off x="202071" y="1590261"/>
            <a:ext cx="8293210" cy="1528945"/>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Irate IoT sensors for </a:t>
            </a:r>
            <a:r>
              <a:rPr lang="en-US" dirty="0" err="1">
                <a:latin typeface="Times New Roman" panose="02020603050405020304" pitchFamily="18" charset="0"/>
                <a:cs typeface="Times New Roman" panose="02020603050405020304" pitchFamily="18" charset="0"/>
              </a:rPr>
              <a:t>integeal</a:t>
            </a:r>
            <a:r>
              <a:rPr lang="en-US" dirty="0">
                <a:latin typeface="Times New Roman" panose="02020603050405020304" pitchFamily="18" charset="0"/>
                <a:cs typeface="Times New Roman" panose="02020603050405020304" pitchFamily="18" charset="0"/>
              </a:rPr>
              <a:t>-time data collection</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Deploy deep learning models (LSTM, RNN)</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Expand to renewable energy forecasting</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Mobile app integration for broader accessibility</a:t>
            </a:r>
          </a:p>
          <a:p>
            <a:endParaRPr lang="en-IN" dirty="0"/>
          </a:p>
        </p:txBody>
      </p:sp>
    </p:spTree>
    <p:extLst>
      <p:ext uri="{BB962C8B-B14F-4D97-AF65-F5344CB8AC3E}">
        <p14:creationId xmlns:p14="http://schemas.microsoft.com/office/powerpoint/2010/main" val="4592885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1;g5fab984687_2_0">
            <a:extLst>
              <a:ext uri="{FF2B5EF4-FFF2-40B4-BE49-F238E27FC236}">
                <a16:creationId xmlns:a16="http://schemas.microsoft.com/office/drawing/2014/main" id="{0C30A77F-BE9B-73CB-CC7F-A1F8B5B87AB9}"/>
              </a:ext>
            </a:extLst>
          </p:cNvPr>
          <p:cNvSpPr txBox="1">
            <a:spLocks/>
          </p:cNvSpPr>
          <p:nvPr/>
        </p:nvSpPr>
        <p:spPr>
          <a:xfrm>
            <a:off x="4315206" y="3214562"/>
            <a:ext cx="3561588" cy="987048"/>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5000" b="1" dirty="0">
                <a:solidFill>
                  <a:srgbClr val="213163"/>
                </a:solidFill>
                <a:latin typeface="Times New Roman" panose="02020603050405020304" pitchFamily="18" charset="0"/>
                <a:cs typeface="Times New Roman" panose="02020603050405020304" pitchFamily="18" charset="0"/>
              </a:rPr>
              <a:t>Thank</a:t>
            </a:r>
            <a:r>
              <a:rPr lang="en-US" sz="5000" b="1" dirty="0">
                <a:solidFill>
                  <a:srgbClr val="213163"/>
                </a:solidFill>
              </a:rPr>
              <a:t> You</a:t>
            </a:r>
            <a:endParaRPr lang="en-US" sz="5000" dirty="0"/>
          </a:p>
        </p:txBody>
      </p:sp>
    </p:spTree>
    <p:extLst>
      <p:ext uri="{BB962C8B-B14F-4D97-AF65-F5344CB8AC3E}">
        <p14:creationId xmlns:p14="http://schemas.microsoft.com/office/powerpoint/2010/main" val="35443651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982100C0-8C1F-4181-DD75-D87774F4B05D}"/>
            </a:ext>
          </a:extLst>
        </p:cNvPr>
        <p:cNvGrpSpPr/>
        <p:nvPr/>
      </p:nvGrpSpPr>
      <p:grpSpPr>
        <a:xfrm>
          <a:off x="0" y="0"/>
          <a:ext cx="0" cy="0"/>
          <a:chOff x="0" y="0"/>
          <a:chExt cx="0" cy="0"/>
        </a:xfrm>
      </p:grpSpPr>
      <p:cxnSp>
        <p:nvCxnSpPr>
          <p:cNvPr id="14" name="Straight Connector 13">
            <a:extLst>
              <a:ext uri="{FF2B5EF4-FFF2-40B4-BE49-F238E27FC236}">
                <a16:creationId xmlns:a16="http://schemas.microsoft.com/office/drawing/2014/main" id="{55DF1CE7-F465-D81C-97B0-79E3F2480924}"/>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Google Shape;61;g5fab984687_2_0">
            <a:extLst>
              <a:ext uri="{FF2B5EF4-FFF2-40B4-BE49-F238E27FC236}">
                <a16:creationId xmlns:a16="http://schemas.microsoft.com/office/drawing/2014/main" id="{583006E0-F63C-4BA4-389D-C91A4075610B}"/>
              </a:ext>
            </a:extLst>
          </p:cNvPr>
          <p:cNvSpPr txBox="1">
            <a:spLocks noGrp="1"/>
          </p:cNvSpPr>
          <p:nvPr/>
        </p:nvSpPr>
        <p:spPr>
          <a:xfrm>
            <a:off x="407838" y="873305"/>
            <a:ext cx="5025142" cy="687382"/>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lvl="0" indent="0" algn="l" rtl="0">
              <a:lnSpc>
                <a:spcPct val="100000"/>
              </a:lnSpc>
              <a:spcBef>
                <a:spcPts val="0"/>
              </a:spcBef>
              <a:spcAft>
                <a:spcPts val="0"/>
              </a:spcAft>
              <a:buSzPts val="2800"/>
              <a:buNone/>
            </a:pPr>
            <a:r>
              <a:rPr lang="en-GB" sz="2000" b="1">
                <a:solidFill>
                  <a:srgbClr val="213163"/>
                </a:solidFill>
              </a:rPr>
              <a:t>Project Objectives</a:t>
            </a:r>
            <a:endParaRPr lang="en-US" sz="2000"/>
          </a:p>
        </p:txBody>
      </p:sp>
      <p:pic>
        <p:nvPicPr>
          <p:cNvPr id="7" name="Picture 6">
            <a:extLst>
              <a:ext uri="{FF2B5EF4-FFF2-40B4-BE49-F238E27FC236}">
                <a16:creationId xmlns:a16="http://schemas.microsoft.com/office/drawing/2014/main" id="{E14668EA-F609-4C8E-7E33-C8D4F3A311A5}"/>
              </a:ext>
            </a:extLst>
          </p:cNvPr>
          <p:cNvPicPr>
            <a:picLocks noChangeAspect="1"/>
          </p:cNvPicPr>
          <p:nvPr/>
        </p:nvPicPr>
        <p:blipFill>
          <a:blip r:embed="rId3"/>
          <a:stretch>
            <a:fillRect/>
          </a:stretch>
        </p:blipFill>
        <p:spPr>
          <a:xfrm>
            <a:off x="7081265" y="1124611"/>
            <a:ext cx="4602826" cy="4613712"/>
          </a:xfrm>
          <a:prstGeom prst="rect">
            <a:avLst/>
          </a:prstGeom>
        </p:spPr>
      </p:pic>
      <p:sp>
        <p:nvSpPr>
          <p:cNvPr id="8" name="Google Shape;62;g5fab984687_2_0">
            <a:extLst>
              <a:ext uri="{FF2B5EF4-FFF2-40B4-BE49-F238E27FC236}">
                <a16:creationId xmlns:a16="http://schemas.microsoft.com/office/drawing/2014/main" id="{761FE11B-F08F-EA24-6ECA-6D0A1BF1E903}"/>
              </a:ext>
            </a:extLst>
          </p:cNvPr>
          <p:cNvSpPr txBox="1"/>
          <p:nvPr/>
        </p:nvSpPr>
        <p:spPr>
          <a:xfrm>
            <a:off x="407838" y="1715981"/>
            <a:ext cx="5369163" cy="318985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RPr/>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285750" indent="-285750">
              <a:lnSpc>
                <a:spcPct val="150000"/>
              </a:lnSpc>
              <a:buFont typeface="Wingdings" panose="05000000000000000000" pitchFamily="2" charset="2"/>
              <a:buChar char="q"/>
            </a:pPr>
            <a:r>
              <a:rPr lang="en-US" sz="1600" dirty="0"/>
              <a:t>Problem Statement</a:t>
            </a:r>
            <a:endParaRPr lang="en-US" sz="1100" dirty="0"/>
          </a:p>
          <a:p>
            <a:pPr marL="285750" indent="-285750">
              <a:lnSpc>
                <a:spcPct val="150000"/>
              </a:lnSpc>
              <a:buFont typeface="Wingdings" panose="05000000000000000000" pitchFamily="2" charset="2"/>
              <a:buChar char="q"/>
            </a:pPr>
            <a:r>
              <a:rPr lang="en-US" sz="1600" dirty="0"/>
              <a:t>Project Overview – Introduction</a:t>
            </a:r>
          </a:p>
          <a:p>
            <a:pPr marL="285750" indent="-285750">
              <a:lnSpc>
                <a:spcPct val="150000"/>
              </a:lnSpc>
              <a:buFont typeface="Wingdings" panose="05000000000000000000" pitchFamily="2" charset="2"/>
              <a:buChar char="q"/>
            </a:pPr>
            <a:r>
              <a:rPr lang="en-US" sz="1600" dirty="0"/>
              <a:t>End Users</a:t>
            </a:r>
          </a:p>
          <a:p>
            <a:pPr marL="285750" indent="-285750">
              <a:lnSpc>
                <a:spcPct val="150000"/>
              </a:lnSpc>
              <a:buFont typeface="Wingdings" panose="05000000000000000000" pitchFamily="2" charset="2"/>
              <a:buChar char="q"/>
            </a:pPr>
            <a:r>
              <a:rPr lang="en-US" sz="1600" dirty="0"/>
              <a:t>Wow Factor in Project</a:t>
            </a:r>
          </a:p>
          <a:p>
            <a:pPr marL="285750" indent="-285750">
              <a:lnSpc>
                <a:spcPct val="150000"/>
              </a:lnSpc>
              <a:buFont typeface="Wingdings" panose="05000000000000000000" pitchFamily="2" charset="2"/>
              <a:buChar char="q"/>
            </a:pPr>
            <a:r>
              <a:rPr lang="en-US" sz="1600" dirty="0"/>
              <a:t>Modelling/Block Diagram/Flow of Project</a:t>
            </a:r>
          </a:p>
          <a:p>
            <a:pPr marL="285750" indent="-285750">
              <a:lnSpc>
                <a:spcPct val="150000"/>
              </a:lnSpc>
              <a:buFont typeface="Wingdings" panose="05000000000000000000" pitchFamily="2" charset="2"/>
              <a:buChar char="q"/>
            </a:pPr>
            <a:r>
              <a:rPr lang="en-US" sz="1600" dirty="0"/>
              <a:t>Result/outcomes</a:t>
            </a:r>
          </a:p>
          <a:p>
            <a:pPr marL="285750" indent="-285750">
              <a:lnSpc>
                <a:spcPct val="150000"/>
              </a:lnSpc>
              <a:buFont typeface="Wingdings" panose="05000000000000000000" pitchFamily="2" charset="2"/>
              <a:buChar char="q"/>
            </a:pPr>
            <a:r>
              <a:rPr lang="en-US" sz="1600" dirty="0"/>
              <a:t>Conclusion</a:t>
            </a:r>
          </a:p>
          <a:p>
            <a:pPr marL="285750" indent="-285750">
              <a:lnSpc>
                <a:spcPct val="150000"/>
              </a:lnSpc>
              <a:buFont typeface="Wingdings" panose="05000000000000000000" pitchFamily="2" charset="2"/>
              <a:buChar char="q"/>
            </a:pPr>
            <a:r>
              <a:rPr lang="en-US" sz="1600" dirty="0"/>
              <a:t>Future Perspective</a:t>
            </a:r>
          </a:p>
          <a:p>
            <a:pPr marL="182880" indent="-182880">
              <a:buFont typeface="Arial" panose="020B0604020202020204" pitchFamily="34" charset="0"/>
              <a:buChar char="•"/>
            </a:pPr>
            <a:endParaRPr lang="en-US" sz="1100" dirty="0"/>
          </a:p>
        </p:txBody>
      </p:sp>
    </p:spTree>
    <p:extLst>
      <p:ext uri="{BB962C8B-B14F-4D97-AF65-F5344CB8AC3E}">
        <p14:creationId xmlns:p14="http://schemas.microsoft.com/office/powerpoint/2010/main" val="34426680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2" name="TextBox 1">
            <a:extLst>
              <a:ext uri="{FF2B5EF4-FFF2-40B4-BE49-F238E27FC236}">
                <a16:creationId xmlns:a16="http://schemas.microsoft.com/office/drawing/2014/main" id="{687AFAD5-578C-DC2D-F127-90FF4287354D}"/>
              </a:ext>
            </a:extLst>
          </p:cNvPr>
          <p:cNvSpPr txBox="1"/>
          <p:nvPr/>
        </p:nvSpPr>
        <p:spPr>
          <a:xfrm>
            <a:off x="286247" y="1401907"/>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Problem Statement</a:t>
            </a:r>
            <a:endParaRPr lang="en-US" sz="1850"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1365C893-2FDF-21FF-3B51-777D91501B7C}"/>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9881DDAB-C101-B6F5-1CD2-F9156C758A93}"/>
              </a:ext>
            </a:extLst>
          </p:cNvPr>
          <p:cNvSpPr txBox="1"/>
          <p:nvPr/>
        </p:nvSpPr>
        <p:spPr>
          <a:xfrm>
            <a:off x="286247" y="2056459"/>
            <a:ext cx="11338560" cy="923330"/>
          </a:xfrm>
          <a:prstGeom prst="rect">
            <a:avLst/>
          </a:prstGeom>
          <a:noFill/>
        </p:spPr>
        <p:txBody>
          <a:bodyPr wrap="square" rtlCol="0">
            <a:spAutoFit/>
          </a:bodyPr>
          <a:lstStyle/>
          <a:p>
            <a:pPr>
              <a:defRPr sz="1800"/>
            </a:pPr>
            <a:r>
              <a:rPr lang="en-US" dirty="0">
                <a:latin typeface="Times New Roman" panose="02020603050405020304" pitchFamily="18" charset="0"/>
                <a:cs typeface="Times New Roman" panose="02020603050405020304" pitchFamily="18" charset="0"/>
              </a:rPr>
              <a:t>With growing energy demand, predicting energy consumption accurately is essential for optimizing usage and reducing waste. Traditional forecasting methods often fail to adapt to dynamic consumption patterns and seasonal variations. EcoWatt addresses this by applying machine learning models to forecast energy usage based on historical data.</a:t>
            </a:r>
          </a:p>
        </p:txBody>
      </p:sp>
    </p:spTree>
    <p:extLst>
      <p:ext uri="{BB962C8B-B14F-4D97-AF65-F5344CB8AC3E}">
        <p14:creationId xmlns:p14="http://schemas.microsoft.com/office/powerpoint/2010/main" val="2746043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6CFA96E3-C7EB-55DF-2AA8-2936B30AF525}"/>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CBEBBBA-5CF4-5202-786C-054FC76F51FF}"/>
              </a:ext>
            </a:extLst>
          </p:cNvPr>
          <p:cNvSpPr txBox="1"/>
          <p:nvPr/>
        </p:nvSpPr>
        <p:spPr>
          <a:xfrm>
            <a:off x="278296" y="1537080"/>
            <a:ext cx="11696368"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Project</a:t>
            </a:r>
            <a:r>
              <a:rPr lang="en-IN" sz="2000" b="1" dirty="0">
                <a:solidFill>
                  <a:srgbClr val="213163"/>
                </a:solidFill>
              </a:rPr>
              <a:t> Overview - Introduction</a:t>
            </a:r>
            <a:endParaRPr lang="en-US" sz="1850" dirty="0"/>
          </a:p>
        </p:txBody>
      </p:sp>
      <p:cxnSp>
        <p:nvCxnSpPr>
          <p:cNvPr id="12" name="Straight Connector 11">
            <a:extLst>
              <a:ext uri="{FF2B5EF4-FFF2-40B4-BE49-F238E27FC236}">
                <a16:creationId xmlns:a16="http://schemas.microsoft.com/office/drawing/2014/main" id="{C9D36B33-2DAC-4F13-4E60-E206B01FE04F}"/>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E83C498A-BD06-5B39-78DD-822D7D87A443}"/>
              </a:ext>
            </a:extLst>
          </p:cNvPr>
          <p:cNvSpPr txBox="1"/>
          <p:nvPr/>
        </p:nvSpPr>
        <p:spPr>
          <a:xfrm>
            <a:off x="278296" y="2114981"/>
            <a:ext cx="9986839" cy="1210652"/>
          </a:xfrm>
          <a:prstGeom prst="rect">
            <a:avLst/>
          </a:prstGeom>
          <a:noFill/>
        </p:spPr>
        <p:txBody>
          <a:bodyPr wrap="square" rtlCol="0">
            <a:spAutoFit/>
          </a:bodyPr>
          <a:lstStyle/>
          <a:p>
            <a:endParaRPr lang="en-US" dirty="0">
              <a:latin typeface="Times New Roman" panose="02020603050405020304" pitchFamily="18" charset="0"/>
              <a:cs typeface="Times New Roman" panose="02020603050405020304" pitchFamily="18" charset="0"/>
            </a:endParaRPr>
          </a:p>
          <a:p>
            <a:pPr>
              <a:defRPr sz="1800"/>
            </a:pPr>
            <a:r>
              <a:rPr lang="en-US" dirty="0">
                <a:latin typeface="Times New Roman" panose="02020603050405020304" pitchFamily="18" charset="0"/>
                <a:cs typeface="Times New Roman" panose="02020603050405020304" pitchFamily="18" charset="0"/>
              </a:rPr>
              <a:t>EcoWatt is a comprehensive ML-powered platform that forecasts energy consumption using time-series analysis. It provides both user and admin dashboards with features like data upload, visualization, forecasting, and model training, all integrated within an intuitive </a:t>
            </a:r>
            <a:r>
              <a:rPr lang="en-US" dirty="0" err="1">
                <a:latin typeface="Times New Roman" panose="02020603050405020304" pitchFamily="18" charset="0"/>
                <a:cs typeface="Times New Roman" panose="02020603050405020304" pitchFamily="18" charset="0"/>
              </a:rPr>
              <a:t>Streamlit</a:t>
            </a:r>
            <a:r>
              <a:rPr lang="en-US" dirty="0">
                <a:latin typeface="Times New Roman" panose="02020603050405020304" pitchFamily="18" charset="0"/>
                <a:cs typeface="Times New Roman" panose="02020603050405020304" pitchFamily="18" charset="0"/>
              </a:rPr>
              <a:t> web interface.</a:t>
            </a:r>
          </a:p>
        </p:txBody>
      </p:sp>
    </p:spTree>
    <p:extLst>
      <p:ext uri="{BB962C8B-B14F-4D97-AF65-F5344CB8AC3E}">
        <p14:creationId xmlns:p14="http://schemas.microsoft.com/office/powerpoint/2010/main" val="4094747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2ED5FB8-425A-4665-42F5-5CC706CCA917}"/>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1B9B8291-8A2E-40AC-9C88-A70F47D7B60C}"/>
              </a:ext>
            </a:extLst>
          </p:cNvPr>
          <p:cNvSpPr txBox="1"/>
          <p:nvPr/>
        </p:nvSpPr>
        <p:spPr>
          <a:xfrm>
            <a:off x="205799" y="1028196"/>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End Users</a:t>
            </a:r>
            <a:endParaRPr lang="en-US"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A6FCDAF6-8CC4-501B-E7B6-453DC4924D09}"/>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58D770E5-8240-5989-BFC0-D092BDD98C1A}"/>
              </a:ext>
            </a:extLst>
          </p:cNvPr>
          <p:cNvSpPr txBox="1"/>
          <p:nvPr/>
        </p:nvSpPr>
        <p:spPr>
          <a:xfrm>
            <a:off x="202071" y="1553433"/>
            <a:ext cx="11815638" cy="1528945"/>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Residential consumers for personal energy tracking</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Industrial sectors to optimize load management</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Utility providers for demand forecasting</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Government and research organizations for energy analytics</a:t>
            </a:r>
          </a:p>
          <a:p>
            <a:endParaRPr lang="en-IN" dirty="0"/>
          </a:p>
        </p:txBody>
      </p:sp>
    </p:spTree>
    <p:extLst>
      <p:ext uri="{BB962C8B-B14F-4D97-AF65-F5344CB8AC3E}">
        <p14:creationId xmlns:p14="http://schemas.microsoft.com/office/powerpoint/2010/main" val="3284349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83201705-0A2B-4BCF-297B-D9722E1CC70D}"/>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15BFC9B-AE6E-0231-F153-9FA6A53336DE}"/>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Wow</a:t>
            </a:r>
            <a:r>
              <a:rPr lang="en-IN" sz="2000" b="1" dirty="0">
                <a:solidFill>
                  <a:srgbClr val="213163"/>
                </a:solidFill>
              </a:rPr>
              <a:t> Factors in Project</a:t>
            </a:r>
            <a:endParaRPr lang="en-US" dirty="0"/>
          </a:p>
        </p:txBody>
      </p:sp>
      <p:cxnSp>
        <p:nvCxnSpPr>
          <p:cNvPr id="12" name="Straight Connector 11">
            <a:extLst>
              <a:ext uri="{FF2B5EF4-FFF2-40B4-BE49-F238E27FC236}">
                <a16:creationId xmlns:a16="http://schemas.microsoft.com/office/drawing/2014/main" id="{13C30159-1BB7-8E93-3ABC-73786A089387}"/>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FC833743-5C11-EA65-9067-11AD8AFE42D2}"/>
              </a:ext>
            </a:extLst>
          </p:cNvPr>
          <p:cNvSpPr txBox="1"/>
          <p:nvPr/>
        </p:nvSpPr>
        <p:spPr>
          <a:xfrm>
            <a:off x="202071" y="1526650"/>
            <a:ext cx="11724886" cy="1816266"/>
          </a:xfrm>
          <a:prstGeom prst="rect">
            <a:avLst/>
          </a:prstGeom>
          <a:noFill/>
        </p:spPr>
        <p:txBody>
          <a:bodyPr wrap="square" rtlCol="0">
            <a:spAutoFit/>
          </a:bodyPr>
          <a:lstStyle/>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Real-time forecasting through </a:t>
            </a:r>
            <a:r>
              <a:rPr lang="en-IN" dirty="0" err="1">
                <a:latin typeface="Times New Roman" panose="02020603050405020304" pitchFamily="18" charset="0"/>
                <a:cs typeface="Times New Roman" panose="02020603050405020304" pitchFamily="18" charset="0"/>
              </a:rPr>
              <a:t>Streamlit</a:t>
            </a:r>
            <a:r>
              <a:rPr lang="en-IN" dirty="0">
                <a:latin typeface="Times New Roman" panose="02020603050405020304" pitchFamily="18" charset="0"/>
                <a:cs typeface="Times New Roman" panose="02020603050405020304" pitchFamily="18" charset="0"/>
              </a:rPr>
              <a:t> web interface</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Synthetic data generation for testing models</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Admin dashboard for user and model management</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Visualized results and CSV export functionality</a:t>
            </a:r>
          </a:p>
          <a:p>
            <a:pPr marL="342900" indent="-342900">
              <a:buFont typeface="Wingdings" panose="05000000000000000000" pitchFamily="2" charset="2"/>
              <a:buChar char="q"/>
            </a:pPr>
            <a:r>
              <a:rPr lang="en-IN" dirty="0">
                <a:latin typeface="Times New Roman" panose="02020603050405020304" pitchFamily="18" charset="0"/>
                <a:cs typeface="Times New Roman" panose="02020603050405020304" pitchFamily="18" charset="0"/>
              </a:rPr>
              <a:t> IoT compatibility using MQTT for future integration</a:t>
            </a:r>
          </a:p>
          <a:p>
            <a:endParaRPr lang="en-IN" dirty="0"/>
          </a:p>
        </p:txBody>
      </p:sp>
    </p:spTree>
    <p:extLst>
      <p:ext uri="{BB962C8B-B14F-4D97-AF65-F5344CB8AC3E}">
        <p14:creationId xmlns:p14="http://schemas.microsoft.com/office/powerpoint/2010/main" val="39373260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2DA83078-77BF-8732-F35D-B5E0418E304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FF43A1D2-BA94-C28C-CC33-20F2A8CBF8E6}"/>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Modelling</a:t>
            </a:r>
            <a:r>
              <a:rPr lang="en-IN" sz="2000" b="1" dirty="0">
                <a:solidFill>
                  <a:srgbClr val="213163"/>
                </a:solidFill>
              </a:rPr>
              <a:t>/Block Diagram/Flow of Project</a:t>
            </a:r>
            <a:endParaRPr lang="en-US" dirty="0"/>
          </a:p>
        </p:txBody>
      </p:sp>
      <p:cxnSp>
        <p:nvCxnSpPr>
          <p:cNvPr id="12" name="Straight Connector 11">
            <a:extLst>
              <a:ext uri="{FF2B5EF4-FFF2-40B4-BE49-F238E27FC236}">
                <a16:creationId xmlns:a16="http://schemas.microsoft.com/office/drawing/2014/main" id="{1ADAE0B2-C9ED-491C-8F68-0E6205CBB90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6" name="Content Placeholder 2">
            <a:extLst>
              <a:ext uri="{FF2B5EF4-FFF2-40B4-BE49-F238E27FC236}">
                <a16:creationId xmlns:a16="http://schemas.microsoft.com/office/drawing/2014/main" id="{F1F829A9-0B2F-B149-A9C8-5B13E52CF0C0}"/>
              </a:ext>
            </a:extLst>
          </p:cNvPr>
          <p:cNvSpPr>
            <a:spLocks noGrp="1"/>
          </p:cNvSpPr>
          <p:nvPr/>
        </p:nvSpPr>
        <p:spPr>
          <a:xfrm>
            <a:off x="202071" y="1359500"/>
            <a:ext cx="5143169" cy="4525963"/>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342900" marR="0" lvl="0" indent="-342900" algn="l" defTabSz="457200" rtl="0" eaLnBrk="1" fontAlgn="auto" latinLnBrk="0" hangingPunct="1">
              <a:lnSpc>
                <a:spcPct val="100000"/>
              </a:lnSpc>
              <a:spcBef>
                <a:spcPct val="20000"/>
              </a:spcBef>
              <a:spcAft>
                <a:spcPts val="0"/>
              </a:spcAft>
              <a:buClrTx/>
              <a:buSzTx/>
              <a:buFont typeface="Arial"/>
              <a:buChar char="•"/>
              <a:tabLst/>
              <a:defRPr/>
            </a:pPr>
            <a:endParaRPr kumimoji="0" sz="3200" b="0" i="0" u="none" strike="noStrike" kern="1200" cap="none" spc="0" normalizeH="0" baseline="0" noProof="0" dirty="0">
              <a:ln>
                <a:noFill/>
              </a:ln>
              <a:solidFill>
                <a:sysClr val="windowText" lastClr="000000"/>
              </a:solidFill>
              <a:effectLst/>
              <a:uLnTx/>
              <a:uFillTx/>
              <a:latin typeface="Calibri"/>
              <a:ea typeface="+mn-ea"/>
              <a:cs typeface="+mn-cs"/>
            </a:endParaRPr>
          </a:p>
          <a:p>
            <a:pPr marR="0" lvl="0" algn="l" defTabSz="457200" rtl="0" eaLnBrk="1" fontAlgn="auto" latinLnBrk="0" hangingPunct="1">
              <a:lnSpc>
                <a:spcPct val="100000"/>
              </a:lnSpc>
              <a:spcBef>
                <a:spcPct val="20000"/>
              </a:spcBef>
              <a:spcAft>
                <a:spcPts val="0"/>
              </a:spcAft>
              <a:buClrTx/>
              <a:buSzTx/>
              <a:buFont typeface="Wingdings" panose="05000000000000000000" pitchFamily="2" charset="2"/>
              <a:buChar char="q"/>
              <a:tabLst/>
              <a:defRPr sz="1800"/>
            </a:pP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Flow of Project:</a:t>
            </a:r>
            <a:b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1. Data Collection (Synthetic/Uploaded)</a:t>
            </a:r>
            <a:b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2. Preprocessing &amp; Feature Engineering</a:t>
            </a:r>
            <a:b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3. Model Training using Linear Regression</a:t>
            </a:r>
            <a:b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4. Forecast Generation</a:t>
            </a:r>
            <a:b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5. Data Visualization &amp; Export</a:t>
            </a:r>
            <a:b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r>
              <a:rPr kumimoji="0" sz="1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t>6. Admin &amp; User Management</a:t>
            </a:r>
          </a:p>
        </p:txBody>
      </p:sp>
    </p:spTree>
    <p:extLst>
      <p:ext uri="{BB962C8B-B14F-4D97-AF65-F5344CB8AC3E}">
        <p14:creationId xmlns:p14="http://schemas.microsoft.com/office/powerpoint/2010/main" val="12474160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0">
          <a:extLst>
            <a:ext uri="{FF2B5EF4-FFF2-40B4-BE49-F238E27FC236}">
              <a16:creationId xmlns:a16="http://schemas.microsoft.com/office/drawing/2014/main" id="{F514D052-F397-BC36-1052-36D19CF59B7B}"/>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565B80B1-3B59-EA2F-68D8-475020EC920F}"/>
              </a:ext>
            </a:extLst>
          </p:cNvPr>
          <p:cNvSpPr txBox="1"/>
          <p:nvPr/>
        </p:nvSpPr>
        <p:spPr>
          <a:xfrm>
            <a:off x="202071" y="972537"/>
            <a:ext cx="5904091" cy="400110"/>
          </a:xfrm>
          <a:prstGeom prst="rect">
            <a:avLst/>
          </a:prstGeom>
          <a:noFill/>
        </p:spPr>
        <p:txBody>
          <a:bodyPr wrap="square" lIns="91440" tIns="45720" rIns="91440" bIns="45720" anchor="t">
            <a:spAutoFit/>
          </a:bodyPr>
          <a:lstStyle/>
          <a:p>
            <a:r>
              <a:rPr lang="en-IN" sz="2000" b="1" dirty="0">
                <a:solidFill>
                  <a:srgbClr val="213163"/>
                </a:solidFill>
                <a:latin typeface="Times New Roman" panose="02020603050405020304" pitchFamily="18" charset="0"/>
                <a:cs typeface="Times New Roman" panose="02020603050405020304" pitchFamily="18" charset="0"/>
              </a:rPr>
              <a:t>Result/Outcomes</a:t>
            </a:r>
            <a:endParaRPr lang="en-US" dirty="0">
              <a:latin typeface="Times New Roman" panose="02020603050405020304" pitchFamily="18" charset="0"/>
              <a:cs typeface="Times New Roman" panose="02020603050405020304" pitchFamily="18" charset="0"/>
            </a:endParaRPr>
          </a:p>
        </p:txBody>
      </p:sp>
      <p:cxnSp>
        <p:nvCxnSpPr>
          <p:cNvPr id="12" name="Straight Connector 11">
            <a:extLst>
              <a:ext uri="{FF2B5EF4-FFF2-40B4-BE49-F238E27FC236}">
                <a16:creationId xmlns:a16="http://schemas.microsoft.com/office/drawing/2014/main" id="{8683DCBC-7A8C-07A8-ECE3-2959C5777DBD}"/>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994BF5F0-BBAC-F9FF-A3EA-5F47465E5B46}"/>
              </a:ext>
            </a:extLst>
          </p:cNvPr>
          <p:cNvSpPr txBox="1"/>
          <p:nvPr/>
        </p:nvSpPr>
        <p:spPr>
          <a:xfrm>
            <a:off x="286247" y="1614115"/>
            <a:ext cx="8722581" cy="1528945"/>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Accurate energy consumption forecasting with linear regression model</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Interactive dashboard for visualization</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Easy CSV export and data handling</a:t>
            </a:r>
          </a:p>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 High usability for both admins and end-users</a:t>
            </a:r>
          </a:p>
          <a:p>
            <a:endParaRPr lang="en-IN"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6647364C-91C4-EC44-A77C-EFCB07226EF8}"/>
              </a:ext>
            </a:extLst>
          </p:cNvPr>
          <p:cNvSpPr txBox="1"/>
          <p:nvPr/>
        </p:nvSpPr>
        <p:spPr>
          <a:xfrm>
            <a:off x="286247" y="3807797"/>
            <a:ext cx="9803958" cy="954300"/>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GitHub Repository link</a:t>
            </a:r>
          </a:p>
          <a:p>
            <a:endParaRPr lang="en-US" dirty="0">
              <a:latin typeface="Times New Roman" panose="02020603050405020304" pitchFamily="18" charset="0"/>
              <a:cs typeface="Times New Roman" panose="02020603050405020304" pitchFamily="18" charset="0"/>
              <a:hlinkClick r:id="rId3"/>
            </a:endParaRPr>
          </a:p>
          <a:p>
            <a:r>
              <a:rPr lang="en-US" dirty="0">
                <a:latin typeface="Times New Roman" panose="02020603050405020304" pitchFamily="18" charset="0"/>
                <a:cs typeface="Times New Roman" panose="02020603050405020304" pitchFamily="18" charset="0"/>
                <a:hlinkClick r:id="rId3"/>
              </a:rPr>
              <a:t>https://github.com/G-uday-kumar/EcoWatt-Smart-Energy-Consumption-Forecasting.git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11535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A1AD3D5-471F-9196-FF19-40C53E054443}"/>
              </a:ext>
            </a:extLst>
          </p:cNvPr>
          <p:cNvPicPr>
            <a:picLocks noChangeAspect="1"/>
          </p:cNvPicPr>
          <p:nvPr/>
        </p:nvPicPr>
        <p:blipFill>
          <a:blip r:embed="rId2"/>
          <a:stretch>
            <a:fillRect/>
          </a:stretch>
        </p:blipFill>
        <p:spPr>
          <a:xfrm>
            <a:off x="0" y="1566406"/>
            <a:ext cx="5876014" cy="4039263"/>
          </a:xfrm>
          <a:prstGeom prst="rect">
            <a:avLst/>
          </a:prstGeom>
        </p:spPr>
      </p:pic>
      <p:sp>
        <p:nvSpPr>
          <p:cNvPr id="4" name="TextBox 3">
            <a:extLst>
              <a:ext uri="{FF2B5EF4-FFF2-40B4-BE49-F238E27FC236}">
                <a16:creationId xmlns:a16="http://schemas.microsoft.com/office/drawing/2014/main" id="{7407B703-E23F-9A94-5066-1B6A19AC1930}"/>
              </a:ext>
            </a:extLst>
          </p:cNvPr>
          <p:cNvSpPr txBox="1"/>
          <p:nvPr/>
        </p:nvSpPr>
        <p:spPr>
          <a:xfrm>
            <a:off x="87464" y="954157"/>
            <a:ext cx="4993419" cy="379656"/>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Frontend Page</a:t>
            </a:r>
            <a:endParaRPr lang="en-IN" dirty="0">
              <a:latin typeface="Times New Roman" panose="02020603050405020304" pitchFamily="18" charset="0"/>
              <a:cs typeface="Times New Roman" panose="02020603050405020304" pitchFamily="18" charset="0"/>
            </a:endParaRPr>
          </a:p>
        </p:txBody>
      </p:sp>
      <p:pic>
        <p:nvPicPr>
          <p:cNvPr id="6" name="Picture 5">
            <a:extLst>
              <a:ext uri="{FF2B5EF4-FFF2-40B4-BE49-F238E27FC236}">
                <a16:creationId xmlns:a16="http://schemas.microsoft.com/office/drawing/2014/main" id="{0F1A9810-A1C4-2A7C-9692-3C55CB24E140}"/>
              </a:ext>
            </a:extLst>
          </p:cNvPr>
          <p:cNvPicPr>
            <a:picLocks noChangeAspect="1"/>
          </p:cNvPicPr>
          <p:nvPr/>
        </p:nvPicPr>
        <p:blipFill>
          <a:blip r:embed="rId3"/>
          <a:stretch>
            <a:fillRect/>
          </a:stretch>
        </p:blipFill>
        <p:spPr>
          <a:xfrm>
            <a:off x="5454593" y="1761522"/>
            <a:ext cx="5971431" cy="4076739"/>
          </a:xfrm>
          <a:prstGeom prst="rect">
            <a:avLst/>
          </a:prstGeom>
        </p:spPr>
      </p:pic>
      <p:sp>
        <p:nvSpPr>
          <p:cNvPr id="8" name="TextBox 7">
            <a:extLst>
              <a:ext uri="{FF2B5EF4-FFF2-40B4-BE49-F238E27FC236}">
                <a16:creationId xmlns:a16="http://schemas.microsoft.com/office/drawing/2014/main" id="{93214E34-F3D4-404B-17AB-7E8A4418E3D4}"/>
              </a:ext>
            </a:extLst>
          </p:cNvPr>
          <p:cNvSpPr txBox="1"/>
          <p:nvPr/>
        </p:nvSpPr>
        <p:spPr>
          <a:xfrm>
            <a:off x="5816377" y="954157"/>
            <a:ext cx="3919993" cy="379656"/>
          </a:xfrm>
          <a:prstGeom prst="rect">
            <a:avLst/>
          </a:prstGeom>
          <a:noFill/>
        </p:spPr>
        <p:txBody>
          <a:bodyPr wrap="square" rtlCol="0">
            <a:spAutoFit/>
          </a:bodyPr>
          <a:lstStyle/>
          <a:p>
            <a:pPr marL="342900" indent="-342900">
              <a:buFont typeface="Wingdings" panose="05000000000000000000" pitchFamily="2" charset="2"/>
              <a:buChar char="q"/>
            </a:pPr>
            <a:r>
              <a:rPr lang="en-US" dirty="0">
                <a:latin typeface="Times New Roman" panose="02020603050405020304" pitchFamily="18" charset="0"/>
                <a:cs typeface="Times New Roman" panose="02020603050405020304" pitchFamily="18" charset="0"/>
              </a:rPr>
              <a:t>Result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40696760"/>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 name="ARTICULATE_SLIDE_COUNT" val="59"/>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9162bd5b-4ed9-4da3-b376-05204580ba3f"/>
    <ds:schemaRef ds:uri="c0fa2617-96bd-425d-8578-e93563fe37c5"/>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12</TotalTime>
  <Words>1392</Words>
  <Application>Microsoft Office PowerPoint</Application>
  <PresentationFormat>Widescreen</PresentationFormat>
  <Paragraphs>132</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Times New Roman</vt:lpstr>
      <vt:lpstr>Wingdings</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Kashi Karthikeya</cp:lastModifiedBy>
  <cp:revision>3</cp:revision>
  <dcterms:modified xsi:type="dcterms:W3CDTF">2025-10-29T06:51:58Z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ArticulateGUID">
    <vt:lpwstr>9933309E-0FFA-4A0C-99DC-6F95618B9D68</vt:lpwstr>
  </property>
  <property fmtid="{D5CDD505-2E9C-101B-9397-08002B2CF9AE}" pid="4" name="ArticulatePath">
    <vt:lpwstr>https://edunetfoundationorg-my.sharepoint.com/personal/kaisar_edunetfoundation_org/Documents/Beutified ppt/Microsoft Shell/Skills4Future/Temp</vt:lpwstr>
  </property>
</Properties>
</file>