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ADLaM Display" panose="02010000000000000000" pitchFamily="2" charset="0"/>
      <p:regular r:id="rId12"/>
    </p:embeddedFont>
    <p:embeddedFont>
      <p:font typeface="Algerian" panose="04020705040A02060702" pitchFamily="82" charset="0"/>
      <p:regular r:id="rId13"/>
    </p:embeddedFont>
    <p:embeddedFont>
      <p:font typeface="Lato" panose="020F0502020204030203" pitchFamily="34" charset="0"/>
      <p:regular r:id="rId14"/>
    </p:embeddedFont>
    <p:embeddedFont>
      <p:font typeface="Lato Medium" panose="020F0502020204030203" pitchFamily="3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D41D08-BAF9-4C11-B320-34FC830ED038}" v="2" dt="2025-04-11T14:38:25.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0" d="100"/>
          <a:sy n="80" d="100"/>
        </p:scale>
        <p:origin x="1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8554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92898-96A0-39EB-FE65-287AE02F33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327E36-02E1-D94E-6D0F-D3B528A08C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662D43-7FB9-6542-138D-9B4CABC3DA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4B2A2B-8332-00AE-7243-F5B441C69338}"/>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27003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680443" y="1711514"/>
            <a:ext cx="5486400" cy="4333884"/>
          </a:xfrm>
          <a:prstGeom prst="rect">
            <a:avLst/>
          </a:prstGeom>
        </p:spPr>
      </p:pic>
      <p:sp>
        <p:nvSpPr>
          <p:cNvPr id="3" name="Text 0"/>
          <p:cNvSpPr/>
          <p:nvPr/>
        </p:nvSpPr>
        <p:spPr>
          <a:xfrm>
            <a:off x="6280190" y="2184083"/>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Title:-Smart Healthcare: Revolutionizing Patient Care</a:t>
            </a:r>
            <a:endParaRPr lang="en-US" sz="4450" dirty="0"/>
          </a:p>
        </p:txBody>
      </p:sp>
      <p:sp>
        <p:nvSpPr>
          <p:cNvPr id="4" name="Text 1"/>
          <p:cNvSpPr/>
          <p:nvPr/>
        </p:nvSpPr>
        <p:spPr>
          <a:xfrm>
            <a:off x="6916366" y="3941802"/>
            <a:ext cx="6920245" cy="1451610"/>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Discover how smart healthcare systems are transforming patient care. This presentation will cover the overview of smart healthcare systems and the importance of technology. Our objective is to show how to enhance efficiency and personalization in healthcare through innovative technologies.</a:t>
            </a:r>
            <a:endParaRPr lang="en-US" sz="1750" dirty="0"/>
          </a:p>
        </p:txBody>
      </p:sp>
      <p:sp>
        <p:nvSpPr>
          <p:cNvPr id="6" name="Text 3"/>
          <p:cNvSpPr/>
          <p:nvPr/>
        </p:nvSpPr>
        <p:spPr>
          <a:xfrm>
            <a:off x="6392704" y="5798106"/>
            <a:ext cx="137755" cy="97512"/>
          </a:xfrm>
          <a:prstGeom prst="rect">
            <a:avLst/>
          </a:prstGeom>
          <a:noFill/>
          <a:ln/>
        </p:spPr>
        <p:txBody>
          <a:bodyPr wrap="none" lIns="0" tIns="0" rIns="0" bIns="0" rtlCol="0" anchor="t"/>
          <a:lstStyle/>
          <a:p>
            <a:pPr marL="0" indent="0" algn="ctr">
              <a:lnSpc>
                <a:spcPts val="750"/>
              </a:lnSpc>
              <a:buNone/>
            </a:pPr>
            <a:r>
              <a:rPr lang="en-US" sz="750" dirty="0">
                <a:solidFill>
                  <a:srgbClr val="3C3838"/>
                </a:solidFill>
                <a:latin typeface="Lato Medium" pitchFamily="34" charset="0"/>
                <a:ea typeface="Lato Medium" pitchFamily="34" charset="-122"/>
                <a:cs typeface="Lato Medium" pitchFamily="34" charset="-120"/>
              </a:rPr>
              <a:t>DA</a:t>
            </a:r>
            <a:endParaRPr lang="en-US" sz="750" dirty="0"/>
          </a:p>
        </p:txBody>
      </p:sp>
      <p:sp>
        <p:nvSpPr>
          <p:cNvPr id="7" name="Text 4"/>
          <p:cNvSpPr/>
          <p:nvPr/>
        </p:nvSpPr>
        <p:spPr>
          <a:xfrm>
            <a:off x="6916366" y="5899590"/>
            <a:ext cx="1803797" cy="396835"/>
          </a:xfrm>
          <a:prstGeom prst="rect">
            <a:avLst/>
          </a:prstGeom>
          <a:noFill/>
          <a:ln/>
        </p:spPr>
        <p:txBody>
          <a:bodyPr wrap="none" lIns="0" tIns="0" rIns="0" bIns="0" rtlCol="0" anchor="t"/>
          <a:lstStyle/>
          <a:p>
            <a:pPr marL="0" indent="0" algn="l">
              <a:lnSpc>
                <a:spcPts val="3100"/>
              </a:lnSpc>
              <a:buNone/>
            </a:pPr>
            <a:r>
              <a:rPr lang="en-US" sz="2200" b="1" dirty="0">
                <a:solidFill>
                  <a:srgbClr val="4A4A45"/>
                </a:solidFill>
                <a:latin typeface="Lato Bold" pitchFamily="34" charset="0"/>
                <a:ea typeface="Lato Bold" pitchFamily="34" charset="-122"/>
                <a:cs typeface="Lato Bold" pitchFamily="34" charset="-120"/>
              </a:rPr>
              <a:t>by  G </a:t>
            </a:r>
            <a:r>
              <a:rPr lang="en-US" sz="2200" b="1" dirty="0" err="1">
                <a:solidFill>
                  <a:srgbClr val="4A4A45"/>
                </a:solidFill>
                <a:latin typeface="Lato Bold" pitchFamily="34" charset="0"/>
                <a:ea typeface="Lato Bold" pitchFamily="34" charset="-122"/>
                <a:cs typeface="Lato Bold" pitchFamily="34" charset="-120"/>
              </a:rPr>
              <a:t>uday</a:t>
            </a:r>
            <a:r>
              <a:rPr lang="en-US" sz="2200" b="1" dirty="0">
                <a:solidFill>
                  <a:srgbClr val="4A4A45"/>
                </a:solidFill>
                <a:latin typeface="Lato Bold" pitchFamily="34" charset="0"/>
                <a:ea typeface="Lato Bold" pitchFamily="34" charset="-122"/>
                <a:cs typeface="Lato Bold" pitchFamily="34" charset="-120"/>
              </a:rPr>
              <a:t> </a:t>
            </a:r>
            <a:r>
              <a:rPr lang="en-US" sz="2200" b="1" dirty="0" err="1">
                <a:solidFill>
                  <a:srgbClr val="4A4A45"/>
                </a:solidFill>
                <a:latin typeface="Lato Bold" pitchFamily="34" charset="0"/>
                <a:ea typeface="Lato Bold" pitchFamily="34" charset="-122"/>
                <a:cs typeface="Lato Bold" pitchFamily="34" charset="-120"/>
              </a:rPr>
              <a:t>kumar</a:t>
            </a:r>
            <a:r>
              <a:rPr lang="en-US" sz="2200" b="1" dirty="0">
                <a:solidFill>
                  <a:srgbClr val="4A4A45"/>
                </a:solidFill>
                <a:latin typeface="Lato Bold" pitchFamily="34" charset="0"/>
                <a:ea typeface="Lato Bold" pitchFamily="34" charset="-122"/>
                <a:cs typeface="Lato Bold" pitchFamily="34" charset="-120"/>
              </a:rPr>
              <a:t>  and team</a:t>
            </a:r>
          </a:p>
        </p:txBody>
      </p:sp>
      <p:sp>
        <p:nvSpPr>
          <p:cNvPr id="8" name="TextBox 7">
            <a:extLst>
              <a:ext uri="{FF2B5EF4-FFF2-40B4-BE49-F238E27FC236}">
                <a16:creationId xmlns:a16="http://schemas.microsoft.com/office/drawing/2014/main" id="{7870A70C-6945-F8E2-5A1A-036A762D614D}"/>
              </a:ext>
            </a:extLst>
          </p:cNvPr>
          <p:cNvSpPr txBox="1"/>
          <p:nvPr/>
        </p:nvSpPr>
        <p:spPr>
          <a:xfrm>
            <a:off x="680443" y="497450"/>
            <a:ext cx="13115925" cy="707886"/>
          </a:xfrm>
          <a:prstGeom prst="rect">
            <a:avLst/>
          </a:prstGeom>
          <a:noFill/>
        </p:spPr>
        <p:txBody>
          <a:bodyPr wrap="square" rtlCol="0">
            <a:spAutoFit/>
          </a:bodyPr>
          <a:lstStyle/>
          <a:p>
            <a:r>
              <a:rPr lang="en-IN" sz="4000" dirty="0">
                <a:latin typeface="ADLaM Display" panose="02010000000000000000" pitchFamily="2" charset="0"/>
                <a:ea typeface="ADLaM Display" panose="02010000000000000000" pitchFamily="2" charset="0"/>
                <a:cs typeface="ADLaM Display" panose="02010000000000000000" pitchFamily="2" charset="0"/>
              </a:rPr>
              <a:t>RL </a:t>
            </a:r>
            <a:r>
              <a:rPr lang="en-IN" sz="4000" dirty="0" err="1">
                <a:latin typeface="ADLaM Display" panose="02010000000000000000" pitchFamily="2" charset="0"/>
                <a:ea typeface="ADLaM Display" panose="02010000000000000000" pitchFamily="2" charset="0"/>
                <a:cs typeface="ADLaM Display" panose="02010000000000000000" pitchFamily="2" charset="0"/>
              </a:rPr>
              <a:t>Jalappa</a:t>
            </a:r>
            <a:r>
              <a:rPr lang="en-IN" sz="4000" dirty="0">
                <a:latin typeface="ADLaM Display" panose="02010000000000000000" pitchFamily="2" charset="0"/>
                <a:ea typeface="ADLaM Display" panose="02010000000000000000" pitchFamily="2" charset="0"/>
                <a:cs typeface="ADLaM Display" panose="02010000000000000000" pitchFamily="2" charset="0"/>
              </a:rPr>
              <a:t> institute of technology </a:t>
            </a:r>
            <a:r>
              <a:rPr lang="en-IN" sz="4000" dirty="0" err="1">
                <a:latin typeface="ADLaM Display" panose="02010000000000000000" pitchFamily="2" charset="0"/>
                <a:ea typeface="ADLaM Display" panose="02010000000000000000" pitchFamily="2" charset="0"/>
                <a:cs typeface="ADLaM Display" panose="02010000000000000000" pitchFamily="2" charset="0"/>
              </a:rPr>
              <a:t>doddaballapura</a:t>
            </a:r>
            <a:endParaRPr lang="en-IN" sz="4000"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24038"/>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What is a Smart Healthcare System?</a:t>
            </a:r>
            <a:endParaRPr lang="en-US" sz="4450" dirty="0"/>
          </a:p>
        </p:txBody>
      </p:sp>
      <p:sp>
        <p:nvSpPr>
          <p:cNvPr id="4" name="Text 1"/>
          <p:cNvSpPr/>
          <p:nvPr/>
        </p:nvSpPr>
        <p:spPr>
          <a:xfrm>
            <a:off x="793790" y="3581757"/>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A smart healthcare system integrates AI, IoT, cloud computing, and big data. This concept was inspired by IBM's "Smart Planet".</a:t>
            </a:r>
            <a:endParaRPr lang="en-US" sz="1750" dirty="0"/>
          </a:p>
        </p:txBody>
      </p:sp>
      <p:sp>
        <p:nvSpPr>
          <p:cNvPr id="5" name="Shape 2"/>
          <p:cNvSpPr/>
          <p:nvPr/>
        </p:nvSpPr>
        <p:spPr>
          <a:xfrm>
            <a:off x="793790" y="4562713"/>
            <a:ext cx="3664863" cy="807958"/>
          </a:xfrm>
          <a:prstGeom prst="roundRect">
            <a:avLst>
              <a:gd name="adj" fmla="val 4211"/>
            </a:avLst>
          </a:prstGeom>
          <a:solidFill>
            <a:srgbClr val="E5DFD2"/>
          </a:solidFill>
          <a:ln/>
        </p:spPr>
      </p:sp>
      <p:sp>
        <p:nvSpPr>
          <p:cNvPr id="6" name="Text 3"/>
          <p:cNvSpPr/>
          <p:nvPr/>
        </p:nvSpPr>
        <p:spPr>
          <a:xfrm>
            <a:off x="1020604" y="478952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Wearable Devices</a:t>
            </a:r>
            <a:endParaRPr lang="en-US" sz="2200" dirty="0"/>
          </a:p>
        </p:txBody>
      </p:sp>
      <p:sp>
        <p:nvSpPr>
          <p:cNvPr id="7" name="Shape 4"/>
          <p:cNvSpPr/>
          <p:nvPr/>
        </p:nvSpPr>
        <p:spPr>
          <a:xfrm>
            <a:off x="4685467" y="4562713"/>
            <a:ext cx="3664863" cy="807958"/>
          </a:xfrm>
          <a:prstGeom prst="roundRect">
            <a:avLst>
              <a:gd name="adj" fmla="val 4211"/>
            </a:avLst>
          </a:prstGeom>
          <a:solidFill>
            <a:srgbClr val="E5DFD2"/>
          </a:solidFill>
          <a:ln/>
        </p:spPr>
      </p:sp>
      <p:sp>
        <p:nvSpPr>
          <p:cNvPr id="8" name="Text 5"/>
          <p:cNvSpPr/>
          <p:nvPr/>
        </p:nvSpPr>
        <p:spPr>
          <a:xfrm>
            <a:off x="4912281" y="478952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Connected Systems</a:t>
            </a:r>
            <a:endParaRPr lang="en-US" sz="2200" dirty="0"/>
          </a:p>
        </p:txBody>
      </p:sp>
      <p:sp>
        <p:nvSpPr>
          <p:cNvPr id="9" name="Shape 6"/>
          <p:cNvSpPr/>
          <p:nvPr/>
        </p:nvSpPr>
        <p:spPr>
          <a:xfrm>
            <a:off x="793790" y="5597485"/>
            <a:ext cx="3664863" cy="807958"/>
          </a:xfrm>
          <a:prstGeom prst="roundRect">
            <a:avLst>
              <a:gd name="adj" fmla="val 4211"/>
            </a:avLst>
          </a:prstGeom>
          <a:solidFill>
            <a:srgbClr val="E5DFD2"/>
          </a:solidFill>
          <a:ln/>
        </p:spPr>
      </p:sp>
      <p:sp>
        <p:nvSpPr>
          <p:cNvPr id="10" name="Text 7"/>
          <p:cNvSpPr/>
          <p:nvPr/>
        </p:nvSpPr>
        <p:spPr>
          <a:xfrm>
            <a:off x="1020604" y="582429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Smart Hospitals</a:t>
            </a:r>
            <a:endParaRPr lang="en-US" sz="2200" dirty="0"/>
          </a:p>
        </p:txBody>
      </p:sp>
      <p:sp>
        <p:nvSpPr>
          <p:cNvPr id="11" name="Shape 4">
            <a:extLst>
              <a:ext uri="{FF2B5EF4-FFF2-40B4-BE49-F238E27FC236}">
                <a16:creationId xmlns:a16="http://schemas.microsoft.com/office/drawing/2014/main" id="{F0218321-B2EE-76A7-784B-084B3D405CD9}"/>
              </a:ext>
            </a:extLst>
          </p:cNvPr>
          <p:cNvSpPr/>
          <p:nvPr/>
        </p:nvSpPr>
        <p:spPr>
          <a:xfrm>
            <a:off x="4649509" y="5548493"/>
            <a:ext cx="3664863" cy="807958"/>
          </a:xfrm>
          <a:prstGeom prst="roundRect">
            <a:avLst>
              <a:gd name="adj" fmla="val 4211"/>
            </a:avLst>
          </a:prstGeom>
          <a:solidFill>
            <a:srgbClr val="E5DFD2"/>
          </a:solidFill>
          <a:ln/>
        </p:spPr>
      </p:sp>
      <p:sp>
        <p:nvSpPr>
          <p:cNvPr id="12" name="TextBox 11">
            <a:extLst>
              <a:ext uri="{FF2B5EF4-FFF2-40B4-BE49-F238E27FC236}">
                <a16:creationId xmlns:a16="http://schemas.microsoft.com/office/drawing/2014/main" id="{8FB4939E-1C2C-72AC-604E-C290B19139E9}"/>
              </a:ext>
            </a:extLst>
          </p:cNvPr>
          <p:cNvSpPr txBox="1"/>
          <p:nvPr/>
        </p:nvSpPr>
        <p:spPr>
          <a:xfrm>
            <a:off x="4912281" y="5775811"/>
            <a:ext cx="2593419" cy="523220"/>
          </a:xfrm>
          <a:prstGeom prst="rect">
            <a:avLst/>
          </a:prstGeom>
          <a:noFill/>
        </p:spPr>
        <p:txBody>
          <a:bodyPr wrap="square" rtlCol="0">
            <a:spAutoFit/>
          </a:bodyPr>
          <a:lstStyle/>
          <a:p>
            <a:r>
              <a:rPr lang="en-IN" sz="2800" dirty="0"/>
              <a:t>Speech to Text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325052"/>
          </a:xfrm>
          <a:prstGeom prst="rect">
            <a:avLst/>
          </a:prstGeom>
        </p:spPr>
      </p:pic>
      <p:sp>
        <p:nvSpPr>
          <p:cNvPr id="3" name="Text 0"/>
          <p:cNvSpPr/>
          <p:nvPr/>
        </p:nvSpPr>
        <p:spPr>
          <a:xfrm>
            <a:off x="650915" y="2837498"/>
            <a:ext cx="7825264" cy="581263"/>
          </a:xfrm>
          <a:prstGeom prst="rect">
            <a:avLst/>
          </a:prstGeom>
          <a:noFill/>
          <a:ln/>
        </p:spPr>
        <p:txBody>
          <a:bodyPr wrap="none" lIns="0" tIns="0" rIns="0" bIns="0" rtlCol="0" anchor="t"/>
          <a:lstStyle/>
          <a:p>
            <a:pPr marL="0" indent="0" algn="l">
              <a:lnSpc>
                <a:spcPts val="4550"/>
              </a:lnSpc>
              <a:buNone/>
            </a:pPr>
            <a:r>
              <a:rPr lang="en-US" sz="3650" b="1" dirty="0">
                <a:solidFill>
                  <a:srgbClr val="282824"/>
                </a:solidFill>
                <a:latin typeface="Lato Bold" pitchFamily="34" charset="0"/>
                <a:ea typeface="Lato Bold" pitchFamily="34" charset="-122"/>
                <a:cs typeface="Lato Bold" pitchFamily="34" charset="-120"/>
              </a:rPr>
              <a:t>Key Technologies in Smart Healthcare</a:t>
            </a:r>
            <a:endParaRPr lang="en-US" sz="3650" dirty="0"/>
          </a:p>
        </p:txBody>
      </p:sp>
      <p:sp>
        <p:nvSpPr>
          <p:cNvPr id="4" name="Text 1"/>
          <p:cNvSpPr/>
          <p:nvPr/>
        </p:nvSpPr>
        <p:spPr>
          <a:xfrm>
            <a:off x="650915" y="3697724"/>
            <a:ext cx="13328571" cy="595074"/>
          </a:xfrm>
          <a:prstGeom prst="rect">
            <a:avLst/>
          </a:prstGeom>
          <a:noFill/>
          <a:ln/>
        </p:spPr>
        <p:txBody>
          <a:bodyPr wrap="square" lIns="0" tIns="0" rIns="0" bIns="0" rtlCol="0" anchor="t"/>
          <a:lstStyle/>
          <a:p>
            <a:pPr marL="0" indent="0" algn="l">
              <a:lnSpc>
                <a:spcPts val="2300"/>
              </a:lnSpc>
              <a:buNone/>
            </a:pPr>
            <a:r>
              <a:rPr lang="en-US" sz="1450" dirty="0">
                <a:solidFill>
                  <a:srgbClr val="4A4A45"/>
                </a:solidFill>
                <a:latin typeface="Lato" pitchFamily="34" charset="0"/>
                <a:ea typeface="Lato" pitchFamily="34" charset="-122"/>
                <a:cs typeface="Lato" pitchFamily="34" charset="-120"/>
              </a:rPr>
              <a:t>Smart healthcare leverages several key technologies to enhance patient care and improve efficiency. These technologies are revolutionizing how healthcare is delivered.</a:t>
            </a:r>
            <a:endParaRPr lang="en-US" sz="1450" dirty="0"/>
          </a:p>
        </p:txBody>
      </p:sp>
      <p:pic>
        <p:nvPicPr>
          <p:cNvPr id="5" name="Image 1" descr="preencoded.png"/>
          <p:cNvPicPr>
            <a:picLocks noChangeAspect="1"/>
          </p:cNvPicPr>
          <p:nvPr/>
        </p:nvPicPr>
        <p:blipFill>
          <a:blip r:embed="rId4"/>
          <a:stretch>
            <a:fillRect/>
          </a:stretch>
        </p:blipFill>
        <p:spPr>
          <a:xfrm>
            <a:off x="650915" y="4534495"/>
            <a:ext cx="464939" cy="464939"/>
          </a:xfrm>
          <a:prstGeom prst="rect">
            <a:avLst/>
          </a:prstGeom>
        </p:spPr>
      </p:pic>
      <p:sp>
        <p:nvSpPr>
          <p:cNvPr id="6" name="Text 2"/>
          <p:cNvSpPr/>
          <p:nvPr/>
        </p:nvSpPr>
        <p:spPr>
          <a:xfrm>
            <a:off x="1301829" y="4501991"/>
            <a:ext cx="2325053" cy="290632"/>
          </a:xfrm>
          <a:prstGeom prst="rect">
            <a:avLst/>
          </a:prstGeom>
          <a:noFill/>
          <a:ln/>
        </p:spPr>
        <p:txBody>
          <a:bodyPr wrap="none" lIns="0" tIns="0" rIns="0" bIns="0" rtlCol="0" anchor="t"/>
          <a:lstStyle/>
          <a:p>
            <a:pPr marL="0" indent="0" algn="l">
              <a:lnSpc>
                <a:spcPts val="2250"/>
              </a:lnSpc>
              <a:buNone/>
            </a:pPr>
            <a:r>
              <a:rPr lang="en-US" sz="1800" b="1" dirty="0">
                <a:solidFill>
                  <a:srgbClr val="4A4A45"/>
                </a:solidFill>
                <a:latin typeface="Lato Bold" pitchFamily="34" charset="0"/>
                <a:ea typeface="Lato Bold" pitchFamily="34" charset="-122"/>
                <a:cs typeface="Lato Bold" pitchFamily="34" charset="-120"/>
              </a:rPr>
              <a:t>IoT</a:t>
            </a:r>
            <a:endParaRPr lang="en-US" sz="1800" dirty="0"/>
          </a:p>
        </p:txBody>
      </p:sp>
      <p:sp>
        <p:nvSpPr>
          <p:cNvPr id="7" name="Text 3"/>
          <p:cNvSpPr/>
          <p:nvPr/>
        </p:nvSpPr>
        <p:spPr>
          <a:xfrm>
            <a:off x="1301829" y="4904184"/>
            <a:ext cx="12677656" cy="297537"/>
          </a:xfrm>
          <a:prstGeom prst="rect">
            <a:avLst/>
          </a:prstGeom>
          <a:noFill/>
          <a:ln/>
        </p:spPr>
        <p:txBody>
          <a:bodyPr wrap="none" lIns="0" tIns="0" rIns="0" bIns="0" rtlCol="0" anchor="t"/>
          <a:lstStyle/>
          <a:p>
            <a:pPr marL="0" indent="0" algn="l">
              <a:lnSpc>
                <a:spcPts val="2300"/>
              </a:lnSpc>
              <a:buNone/>
            </a:pPr>
            <a:r>
              <a:rPr lang="en-US" sz="1450" dirty="0">
                <a:solidFill>
                  <a:srgbClr val="4A4A45"/>
                </a:solidFill>
                <a:latin typeface="Lato" pitchFamily="34" charset="0"/>
                <a:ea typeface="Lato" pitchFamily="34" charset="-122"/>
                <a:cs typeface="Lato" pitchFamily="34" charset="-120"/>
              </a:rPr>
              <a:t>Real-time patient monitoring, resource management.</a:t>
            </a:r>
            <a:endParaRPr lang="en-US" sz="1450" dirty="0"/>
          </a:p>
        </p:txBody>
      </p:sp>
      <p:pic>
        <p:nvPicPr>
          <p:cNvPr id="8" name="Image 2" descr="preencoded.png"/>
          <p:cNvPicPr>
            <a:picLocks noChangeAspect="1"/>
          </p:cNvPicPr>
          <p:nvPr/>
        </p:nvPicPr>
        <p:blipFill>
          <a:blip r:embed="rId5"/>
          <a:stretch>
            <a:fillRect/>
          </a:stretch>
        </p:blipFill>
        <p:spPr>
          <a:xfrm>
            <a:off x="650915" y="5792153"/>
            <a:ext cx="464939" cy="464939"/>
          </a:xfrm>
          <a:prstGeom prst="rect">
            <a:avLst/>
          </a:prstGeom>
        </p:spPr>
      </p:pic>
      <p:sp>
        <p:nvSpPr>
          <p:cNvPr id="9" name="Text 4"/>
          <p:cNvSpPr/>
          <p:nvPr/>
        </p:nvSpPr>
        <p:spPr>
          <a:xfrm>
            <a:off x="1301829" y="5759648"/>
            <a:ext cx="2325053" cy="290632"/>
          </a:xfrm>
          <a:prstGeom prst="rect">
            <a:avLst/>
          </a:prstGeom>
          <a:noFill/>
          <a:ln/>
        </p:spPr>
        <p:txBody>
          <a:bodyPr wrap="none" lIns="0" tIns="0" rIns="0" bIns="0" rtlCol="0" anchor="t"/>
          <a:lstStyle/>
          <a:p>
            <a:pPr marL="0" indent="0" algn="l">
              <a:lnSpc>
                <a:spcPts val="2250"/>
              </a:lnSpc>
              <a:buNone/>
            </a:pPr>
            <a:r>
              <a:rPr lang="en-US" sz="1800" b="1" dirty="0">
                <a:solidFill>
                  <a:srgbClr val="4A4A45"/>
                </a:solidFill>
                <a:latin typeface="Lato Bold" pitchFamily="34" charset="0"/>
                <a:ea typeface="Lato Bold" pitchFamily="34" charset="-122"/>
                <a:cs typeface="Lato Bold" pitchFamily="34" charset="-120"/>
              </a:rPr>
              <a:t>AI</a:t>
            </a:r>
            <a:endParaRPr lang="en-US" sz="1800" dirty="0"/>
          </a:p>
        </p:txBody>
      </p:sp>
      <p:sp>
        <p:nvSpPr>
          <p:cNvPr id="10" name="Text 5"/>
          <p:cNvSpPr/>
          <p:nvPr/>
        </p:nvSpPr>
        <p:spPr>
          <a:xfrm>
            <a:off x="1301829" y="6161842"/>
            <a:ext cx="12677656" cy="297537"/>
          </a:xfrm>
          <a:prstGeom prst="rect">
            <a:avLst/>
          </a:prstGeom>
          <a:noFill/>
          <a:ln/>
        </p:spPr>
        <p:txBody>
          <a:bodyPr wrap="none" lIns="0" tIns="0" rIns="0" bIns="0" rtlCol="0" anchor="t"/>
          <a:lstStyle/>
          <a:p>
            <a:pPr marL="0" indent="0" algn="l">
              <a:lnSpc>
                <a:spcPts val="2300"/>
              </a:lnSpc>
              <a:buNone/>
            </a:pPr>
            <a:r>
              <a:rPr lang="en-US" sz="1450" dirty="0">
                <a:solidFill>
                  <a:srgbClr val="4A4A45"/>
                </a:solidFill>
                <a:latin typeface="Lato" pitchFamily="34" charset="0"/>
                <a:ea typeface="Lato" pitchFamily="34" charset="-122"/>
                <a:cs typeface="Lato" pitchFamily="34" charset="-120"/>
              </a:rPr>
              <a:t>Diagnosis support, predictive analytics.</a:t>
            </a:r>
            <a:endParaRPr lang="en-US" sz="1450" dirty="0"/>
          </a:p>
        </p:txBody>
      </p:sp>
      <p:pic>
        <p:nvPicPr>
          <p:cNvPr id="11" name="Image 3" descr="preencoded.png"/>
          <p:cNvPicPr>
            <a:picLocks noChangeAspect="1"/>
          </p:cNvPicPr>
          <p:nvPr/>
        </p:nvPicPr>
        <p:blipFill>
          <a:blip r:embed="rId6"/>
          <a:stretch>
            <a:fillRect/>
          </a:stretch>
        </p:blipFill>
        <p:spPr>
          <a:xfrm>
            <a:off x="650915" y="7049810"/>
            <a:ext cx="464939" cy="464939"/>
          </a:xfrm>
          <a:prstGeom prst="rect">
            <a:avLst/>
          </a:prstGeom>
        </p:spPr>
      </p:pic>
      <p:sp>
        <p:nvSpPr>
          <p:cNvPr id="12" name="Text 6"/>
          <p:cNvSpPr/>
          <p:nvPr/>
        </p:nvSpPr>
        <p:spPr>
          <a:xfrm>
            <a:off x="1301829" y="7017306"/>
            <a:ext cx="2325053" cy="290632"/>
          </a:xfrm>
          <a:prstGeom prst="rect">
            <a:avLst/>
          </a:prstGeom>
          <a:noFill/>
          <a:ln/>
        </p:spPr>
        <p:txBody>
          <a:bodyPr wrap="none" lIns="0" tIns="0" rIns="0" bIns="0" rtlCol="0" anchor="t"/>
          <a:lstStyle/>
          <a:p>
            <a:pPr marL="0" indent="0" algn="l">
              <a:lnSpc>
                <a:spcPts val="2250"/>
              </a:lnSpc>
              <a:buNone/>
            </a:pPr>
            <a:r>
              <a:rPr lang="en-US" sz="1800" b="1" dirty="0">
                <a:solidFill>
                  <a:srgbClr val="4A4A45"/>
                </a:solidFill>
                <a:latin typeface="Lato Bold" pitchFamily="34" charset="0"/>
                <a:ea typeface="Lato Bold" pitchFamily="34" charset="-122"/>
                <a:cs typeface="Lato Bold" pitchFamily="34" charset="-120"/>
              </a:rPr>
              <a:t>Wearables</a:t>
            </a:r>
            <a:endParaRPr lang="en-US" sz="1800" dirty="0"/>
          </a:p>
        </p:txBody>
      </p:sp>
      <p:sp>
        <p:nvSpPr>
          <p:cNvPr id="13" name="Text 7"/>
          <p:cNvSpPr/>
          <p:nvPr/>
        </p:nvSpPr>
        <p:spPr>
          <a:xfrm>
            <a:off x="1301829" y="7419499"/>
            <a:ext cx="12677656" cy="297537"/>
          </a:xfrm>
          <a:prstGeom prst="rect">
            <a:avLst/>
          </a:prstGeom>
          <a:noFill/>
          <a:ln/>
        </p:spPr>
        <p:txBody>
          <a:bodyPr wrap="none" lIns="0" tIns="0" rIns="0" bIns="0" rtlCol="0" anchor="t"/>
          <a:lstStyle/>
          <a:p>
            <a:pPr marL="0" indent="0" algn="l">
              <a:lnSpc>
                <a:spcPts val="2300"/>
              </a:lnSpc>
              <a:buNone/>
            </a:pPr>
            <a:r>
              <a:rPr lang="en-US" sz="1450" dirty="0">
                <a:solidFill>
                  <a:srgbClr val="4A4A45"/>
                </a:solidFill>
                <a:latin typeface="Lato" pitchFamily="34" charset="0"/>
                <a:ea typeface="Lato" pitchFamily="34" charset="-122"/>
                <a:cs typeface="Lato" pitchFamily="34" charset="-120"/>
              </a:rPr>
              <a:t>Monitoring vitals like heart rate and blood pressure.</a:t>
            </a:r>
            <a:endParaRPr lang="en-US" sz="14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2" name="Text 0"/>
          <p:cNvSpPr/>
          <p:nvPr/>
        </p:nvSpPr>
        <p:spPr>
          <a:xfrm>
            <a:off x="793790" y="2196941"/>
            <a:ext cx="8813363"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Benefits for Patients and Providers</a:t>
            </a:r>
            <a:endParaRPr lang="en-US" sz="4450" dirty="0"/>
          </a:p>
        </p:txBody>
      </p:sp>
      <p:sp>
        <p:nvSpPr>
          <p:cNvPr id="3" name="Text 1"/>
          <p:cNvSpPr/>
          <p:nvPr/>
        </p:nvSpPr>
        <p:spPr>
          <a:xfrm>
            <a:off x="793790" y="335934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Smart healthcare offers numerous benefits for both patients and providers, enhancing the overall healthcare experience. These benefits range from personalized care to improved decision-making.</a:t>
            </a:r>
            <a:endParaRPr lang="en-US" sz="1750" dirty="0"/>
          </a:p>
        </p:txBody>
      </p:sp>
      <p:sp>
        <p:nvSpPr>
          <p:cNvPr id="4" name="Text 2"/>
          <p:cNvSpPr/>
          <p:nvPr/>
        </p:nvSpPr>
        <p:spPr>
          <a:xfrm>
            <a:off x="793790" y="456711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Personalized Care</a:t>
            </a:r>
            <a:endParaRPr lang="en-US" sz="2200" dirty="0"/>
          </a:p>
        </p:txBody>
      </p:sp>
      <p:sp>
        <p:nvSpPr>
          <p:cNvPr id="5" name="Text 3"/>
          <p:cNvSpPr/>
          <p:nvPr/>
        </p:nvSpPr>
        <p:spPr>
          <a:xfrm>
            <a:off x="793790" y="514826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Customized delivery and monitoring</a:t>
            </a:r>
            <a:endParaRPr lang="en-US" sz="1750" dirty="0"/>
          </a:p>
        </p:txBody>
      </p:sp>
      <p:sp>
        <p:nvSpPr>
          <p:cNvPr id="6" name="Text 4"/>
          <p:cNvSpPr/>
          <p:nvPr/>
        </p:nvSpPr>
        <p:spPr>
          <a:xfrm>
            <a:off x="793790" y="559046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Remote chronic condition management</a:t>
            </a:r>
            <a:endParaRPr lang="en-US" sz="1750" dirty="0"/>
          </a:p>
        </p:txBody>
      </p:sp>
      <p:sp>
        <p:nvSpPr>
          <p:cNvPr id="7" name="Text 5"/>
          <p:cNvSpPr/>
          <p:nvPr/>
        </p:nvSpPr>
        <p:spPr>
          <a:xfrm>
            <a:off x="7599521" y="456711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Improved Efficiency</a:t>
            </a:r>
            <a:endParaRPr lang="en-US" sz="2200" dirty="0"/>
          </a:p>
        </p:txBody>
      </p:sp>
      <p:sp>
        <p:nvSpPr>
          <p:cNvPr id="8" name="Text 6"/>
          <p:cNvSpPr/>
          <p:nvPr/>
        </p:nvSpPr>
        <p:spPr>
          <a:xfrm>
            <a:off x="7599521" y="514826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Reduced hospital visits through remote care</a:t>
            </a:r>
            <a:endParaRPr lang="en-US" sz="1750" dirty="0"/>
          </a:p>
        </p:txBody>
      </p:sp>
      <p:sp>
        <p:nvSpPr>
          <p:cNvPr id="9" name="Text 7"/>
          <p:cNvSpPr/>
          <p:nvPr/>
        </p:nvSpPr>
        <p:spPr>
          <a:xfrm>
            <a:off x="7599521" y="559046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Enhanced provider decision-making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160621"/>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Innovations Driving Healthcare Transformation</a:t>
            </a:r>
            <a:endParaRPr lang="en-US" sz="4450" dirty="0"/>
          </a:p>
        </p:txBody>
      </p:sp>
      <p:sp>
        <p:nvSpPr>
          <p:cNvPr id="4" name="Text 1"/>
          <p:cNvSpPr/>
          <p:nvPr/>
        </p:nvSpPr>
        <p:spPr>
          <a:xfrm>
            <a:off x="6280190" y="2918341"/>
            <a:ext cx="7556421"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Several innovations are at the forefront of transforming healthcare. From remote surgery to smart hospital systems, these advances are reshaping the industry.</a:t>
            </a:r>
            <a:endParaRPr lang="en-US" sz="1750" dirty="0"/>
          </a:p>
        </p:txBody>
      </p:sp>
      <p:sp>
        <p:nvSpPr>
          <p:cNvPr id="5" name="Shape 2"/>
          <p:cNvSpPr/>
          <p:nvPr/>
        </p:nvSpPr>
        <p:spPr>
          <a:xfrm>
            <a:off x="6280190" y="4517350"/>
            <a:ext cx="510302" cy="510302"/>
          </a:xfrm>
          <a:prstGeom prst="roundRect">
            <a:avLst>
              <a:gd name="adj" fmla="val 6667"/>
            </a:avLst>
          </a:prstGeom>
          <a:solidFill>
            <a:srgbClr val="E5DFD2"/>
          </a:solidFill>
          <a:ln/>
        </p:spPr>
      </p:sp>
      <p:sp>
        <p:nvSpPr>
          <p:cNvPr id="6" name="Text 3"/>
          <p:cNvSpPr/>
          <p:nvPr/>
        </p:nvSpPr>
        <p:spPr>
          <a:xfrm>
            <a:off x="7017306" y="451735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Telesurgery</a:t>
            </a:r>
            <a:endParaRPr lang="en-US" sz="2200" dirty="0"/>
          </a:p>
        </p:txBody>
      </p:sp>
      <p:sp>
        <p:nvSpPr>
          <p:cNvPr id="7" name="Text 4"/>
          <p:cNvSpPr/>
          <p:nvPr/>
        </p:nvSpPr>
        <p:spPr>
          <a:xfrm>
            <a:off x="7017306" y="5007769"/>
            <a:ext cx="2927747"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Remote robotic surgical procedures.</a:t>
            </a:r>
            <a:endParaRPr lang="en-US" sz="1750" dirty="0"/>
          </a:p>
        </p:txBody>
      </p:sp>
      <p:sp>
        <p:nvSpPr>
          <p:cNvPr id="8" name="Shape 5"/>
          <p:cNvSpPr/>
          <p:nvPr/>
        </p:nvSpPr>
        <p:spPr>
          <a:xfrm>
            <a:off x="10171867" y="4517350"/>
            <a:ext cx="510302" cy="510302"/>
          </a:xfrm>
          <a:prstGeom prst="roundRect">
            <a:avLst>
              <a:gd name="adj" fmla="val 6667"/>
            </a:avLst>
          </a:prstGeom>
          <a:solidFill>
            <a:srgbClr val="E5DFD2"/>
          </a:solidFill>
          <a:ln/>
        </p:spPr>
      </p:sp>
      <p:sp>
        <p:nvSpPr>
          <p:cNvPr id="9" name="Text 6"/>
          <p:cNvSpPr/>
          <p:nvPr/>
        </p:nvSpPr>
        <p:spPr>
          <a:xfrm>
            <a:off x="10908983" y="451735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Smart Hospitals</a:t>
            </a:r>
            <a:endParaRPr lang="en-US" sz="2200" dirty="0"/>
          </a:p>
        </p:txBody>
      </p:sp>
      <p:sp>
        <p:nvSpPr>
          <p:cNvPr id="10" name="Text 7"/>
          <p:cNvSpPr/>
          <p:nvPr/>
        </p:nvSpPr>
        <p:spPr>
          <a:xfrm>
            <a:off x="10908983" y="5007769"/>
            <a:ext cx="2927747"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Automated workflows and asset tracking.</a:t>
            </a:r>
            <a:endParaRPr lang="en-US" sz="1750" dirty="0"/>
          </a:p>
        </p:txBody>
      </p:sp>
      <p:sp>
        <p:nvSpPr>
          <p:cNvPr id="11" name="Shape 8"/>
          <p:cNvSpPr/>
          <p:nvPr/>
        </p:nvSpPr>
        <p:spPr>
          <a:xfrm>
            <a:off x="6280190" y="6215539"/>
            <a:ext cx="510302" cy="510302"/>
          </a:xfrm>
          <a:prstGeom prst="roundRect">
            <a:avLst>
              <a:gd name="adj" fmla="val 6667"/>
            </a:avLst>
          </a:prstGeom>
          <a:solidFill>
            <a:srgbClr val="E5DFD2"/>
          </a:solidFill>
          <a:ln/>
        </p:spPr>
      </p:sp>
      <p:sp>
        <p:nvSpPr>
          <p:cNvPr id="12" name="Text 9"/>
          <p:cNvSpPr/>
          <p:nvPr/>
        </p:nvSpPr>
        <p:spPr>
          <a:xfrm>
            <a:off x="7017306" y="621553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Emergency Response</a:t>
            </a:r>
            <a:endParaRPr lang="en-US" sz="2200" dirty="0"/>
          </a:p>
        </p:txBody>
      </p:sp>
      <p:sp>
        <p:nvSpPr>
          <p:cNvPr id="13" name="Text 10"/>
          <p:cNvSpPr/>
          <p:nvPr/>
        </p:nvSpPr>
        <p:spPr>
          <a:xfrm>
            <a:off x="7017306" y="6705957"/>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Faster data sharing for critical care.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704136"/>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Addressing Challenges in Smart Healthcare</a:t>
            </a:r>
            <a:endParaRPr lang="en-US" sz="4450" dirty="0"/>
          </a:p>
        </p:txBody>
      </p:sp>
      <p:sp>
        <p:nvSpPr>
          <p:cNvPr id="4" name="Text 1"/>
          <p:cNvSpPr/>
          <p:nvPr/>
        </p:nvSpPr>
        <p:spPr>
          <a:xfrm>
            <a:off x="793790" y="2461855"/>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Smart healthcare faces several challenges that need to be addressed. Overcoming these hurdles is crucial for successful implementation.</a:t>
            </a:r>
            <a:endParaRPr lang="en-US" sz="1750" dirty="0"/>
          </a:p>
        </p:txBody>
      </p:sp>
      <p:pic>
        <p:nvPicPr>
          <p:cNvPr id="5" name="Image 1" descr="preencoded.png"/>
          <p:cNvPicPr>
            <a:picLocks noChangeAspect="1"/>
          </p:cNvPicPr>
          <p:nvPr/>
        </p:nvPicPr>
        <p:blipFill>
          <a:blip r:embed="rId4"/>
          <a:stretch>
            <a:fillRect/>
          </a:stretch>
        </p:blipFill>
        <p:spPr>
          <a:xfrm>
            <a:off x="793790" y="3442811"/>
            <a:ext cx="1134070" cy="1360884"/>
          </a:xfrm>
          <a:prstGeom prst="rect">
            <a:avLst/>
          </a:prstGeom>
        </p:spPr>
      </p:pic>
      <p:sp>
        <p:nvSpPr>
          <p:cNvPr id="6" name="Text 2"/>
          <p:cNvSpPr/>
          <p:nvPr/>
        </p:nvSpPr>
        <p:spPr>
          <a:xfrm>
            <a:off x="2268022" y="366962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Privacy</a:t>
            </a:r>
            <a:endParaRPr lang="en-US" sz="2200" dirty="0"/>
          </a:p>
        </p:txBody>
      </p:sp>
      <p:sp>
        <p:nvSpPr>
          <p:cNvPr id="7" name="Text 3"/>
          <p:cNvSpPr/>
          <p:nvPr/>
        </p:nvSpPr>
        <p:spPr>
          <a:xfrm>
            <a:off x="2268022" y="4160044"/>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Address data security concerns.</a:t>
            </a:r>
            <a:endParaRPr lang="en-US" sz="1750" dirty="0"/>
          </a:p>
        </p:txBody>
      </p:sp>
      <p:pic>
        <p:nvPicPr>
          <p:cNvPr id="8" name="Image 2" descr="preencoded.png"/>
          <p:cNvPicPr>
            <a:picLocks noChangeAspect="1"/>
          </p:cNvPicPr>
          <p:nvPr/>
        </p:nvPicPr>
        <p:blipFill>
          <a:blip r:embed="rId5"/>
          <a:stretch>
            <a:fillRect/>
          </a:stretch>
        </p:blipFill>
        <p:spPr>
          <a:xfrm>
            <a:off x="793790" y="4803696"/>
            <a:ext cx="1134070" cy="1360884"/>
          </a:xfrm>
          <a:prstGeom prst="rect">
            <a:avLst/>
          </a:prstGeom>
        </p:spPr>
      </p:pic>
      <p:sp>
        <p:nvSpPr>
          <p:cNvPr id="9" name="Text 4"/>
          <p:cNvSpPr/>
          <p:nvPr/>
        </p:nvSpPr>
        <p:spPr>
          <a:xfrm>
            <a:off x="2268022" y="503051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Infrastructure</a:t>
            </a:r>
            <a:endParaRPr lang="en-US" sz="2200" dirty="0"/>
          </a:p>
        </p:txBody>
      </p:sp>
      <p:sp>
        <p:nvSpPr>
          <p:cNvPr id="10" name="Text 5"/>
          <p:cNvSpPr/>
          <p:nvPr/>
        </p:nvSpPr>
        <p:spPr>
          <a:xfrm>
            <a:off x="2268022" y="5520928"/>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Meet 5G and device requirements.</a:t>
            </a:r>
            <a:endParaRPr lang="en-US" sz="1750" dirty="0"/>
          </a:p>
        </p:txBody>
      </p:sp>
      <p:pic>
        <p:nvPicPr>
          <p:cNvPr id="11" name="Image 3" descr="preencoded.png"/>
          <p:cNvPicPr>
            <a:picLocks noChangeAspect="1"/>
          </p:cNvPicPr>
          <p:nvPr/>
        </p:nvPicPr>
        <p:blipFill>
          <a:blip r:embed="rId6"/>
          <a:stretch>
            <a:fillRect/>
          </a:stretch>
        </p:blipFill>
        <p:spPr>
          <a:xfrm>
            <a:off x="793790" y="6164580"/>
            <a:ext cx="1134070" cy="1360884"/>
          </a:xfrm>
          <a:prstGeom prst="rect">
            <a:avLst/>
          </a:prstGeom>
        </p:spPr>
      </p:pic>
      <p:sp>
        <p:nvSpPr>
          <p:cNvPr id="12" name="Text 6"/>
          <p:cNvSpPr/>
          <p:nvPr/>
        </p:nvSpPr>
        <p:spPr>
          <a:xfrm>
            <a:off x="2268022" y="639139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Training</a:t>
            </a:r>
            <a:endParaRPr lang="en-US" sz="2200" dirty="0"/>
          </a:p>
        </p:txBody>
      </p:sp>
      <p:sp>
        <p:nvSpPr>
          <p:cNvPr id="13" name="Text 7"/>
          <p:cNvSpPr/>
          <p:nvPr/>
        </p:nvSpPr>
        <p:spPr>
          <a:xfrm>
            <a:off x="2268022" y="6881813"/>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Educate healthcare staff.</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name="Slide 7">
    <p:spTree>
      <p:nvGrpSpPr>
        <p:cNvPr id="1" name=""/>
        <p:cNvGrpSpPr/>
        <p:nvPr/>
      </p:nvGrpSpPr>
      <p:grpSpPr>
        <a:xfrm>
          <a:off x="0" y="0"/>
          <a:ext cx="0" cy="0"/>
          <a:chOff x="0" y="0"/>
          <a:chExt cx="0" cy="0"/>
        </a:xfrm>
      </p:grpSpPr>
      <p:sp>
        <p:nvSpPr>
          <p:cNvPr id="2" name="Text 0"/>
          <p:cNvSpPr/>
          <p:nvPr/>
        </p:nvSpPr>
        <p:spPr>
          <a:xfrm>
            <a:off x="793790" y="1150739"/>
            <a:ext cx="8688943"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Future Trends in Smart Healthcare</a:t>
            </a:r>
            <a:endParaRPr lang="en-US" sz="4450" dirty="0"/>
          </a:p>
        </p:txBody>
      </p:sp>
      <p:sp>
        <p:nvSpPr>
          <p:cNvPr id="3" name="Text 1"/>
          <p:cNvSpPr/>
          <p:nvPr/>
        </p:nvSpPr>
        <p:spPr>
          <a:xfrm>
            <a:off x="793790" y="2313146"/>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The future of smart healthcare is filled with exciting trends that promise to revolutionize patient care and healthcare delivery.</a:t>
            </a:r>
            <a:endParaRPr lang="en-US" sz="1750" dirty="0"/>
          </a:p>
        </p:txBody>
      </p:sp>
      <p:sp>
        <p:nvSpPr>
          <p:cNvPr id="4" name="Shape 2"/>
          <p:cNvSpPr/>
          <p:nvPr/>
        </p:nvSpPr>
        <p:spPr>
          <a:xfrm>
            <a:off x="793790" y="2931200"/>
            <a:ext cx="2173724" cy="1306949"/>
          </a:xfrm>
          <a:prstGeom prst="roundRect">
            <a:avLst>
              <a:gd name="adj" fmla="val 2603"/>
            </a:avLst>
          </a:prstGeom>
          <a:solidFill>
            <a:srgbClr val="E5DFD2"/>
          </a:solidFill>
          <a:ln/>
        </p:spPr>
      </p:sp>
      <p:pic>
        <p:nvPicPr>
          <p:cNvPr id="5" name="Image 0" descr="preencoded.png"/>
          <p:cNvPicPr>
            <a:picLocks noChangeAspect="1"/>
          </p:cNvPicPr>
          <p:nvPr/>
        </p:nvPicPr>
        <p:blipFill>
          <a:blip r:embed="rId3"/>
          <a:stretch>
            <a:fillRect/>
          </a:stretch>
        </p:blipFill>
        <p:spPr>
          <a:xfrm>
            <a:off x="1721167" y="3385304"/>
            <a:ext cx="318968" cy="398621"/>
          </a:xfrm>
          <a:prstGeom prst="rect">
            <a:avLst/>
          </a:prstGeom>
        </p:spPr>
      </p:pic>
      <p:sp>
        <p:nvSpPr>
          <p:cNvPr id="6" name="Text 3"/>
          <p:cNvSpPr/>
          <p:nvPr/>
        </p:nvSpPr>
        <p:spPr>
          <a:xfrm>
            <a:off x="3194328" y="315801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AI-Driven</a:t>
            </a:r>
            <a:endParaRPr lang="en-US" sz="2200" dirty="0"/>
          </a:p>
        </p:txBody>
      </p:sp>
      <p:sp>
        <p:nvSpPr>
          <p:cNvPr id="7" name="Text 4"/>
          <p:cNvSpPr/>
          <p:nvPr/>
        </p:nvSpPr>
        <p:spPr>
          <a:xfrm>
            <a:off x="3194328" y="3648432"/>
            <a:ext cx="4421267"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Drug discovery and personalized treatments.</a:t>
            </a:r>
            <a:endParaRPr lang="en-US" sz="1750" dirty="0"/>
          </a:p>
        </p:txBody>
      </p:sp>
      <p:sp>
        <p:nvSpPr>
          <p:cNvPr id="8" name="Shape 5"/>
          <p:cNvSpPr/>
          <p:nvPr/>
        </p:nvSpPr>
        <p:spPr>
          <a:xfrm>
            <a:off x="3080861" y="4222909"/>
            <a:ext cx="10642402" cy="15240"/>
          </a:xfrm>
          <a:prstGeom prst="roundRect">
            <a:avLst>
              <a:gd name="adj" fmla="val 223256"/>
            </a:avLst>
          </a:prstGeom>
          <a:solidFill>
            <a:srgbClr val="CBC5B8"/>
          </a:solidFill>
          <a:ln/>
        </p:spPr>
      </p:sp>
      <p:sp>
        <p:nvSpPr>
          <p:cNvPr id="9" name="Shape 6"/>
          <p:cNvSpPr/>
          <p:nvPr/>
        </p:nvSpPr>
        <p:spPr>
          <a:xfrm>
            <a:off x="793790" y="4351496"/>
            <a:ext cx="4347567" cy="1306949"/>
          </a:xfrm>
          <a:prstGeom prst="roundRect">
            <a:avLst>
              <a:gd name="adj" fmla="val 2603"/>
            </a:avLst>
          </a:prstGeom>
          <a:solidFill>
            <a:srgbClr val="E5DFD2"/>
          </a:solidFill>
          <a:ln/>
        </p:spPr>
      </p:sp>
      <p:pic>
        <p:nvPicPr>
          <p:cNvPr id="10" name="Image 1" descr="preencoded.png"/>
          <p:cNvPicPr>
            <a:picLocks noChangeAspect="1"/>
          </p:cNvPicPr>
          <p:nvPr/>
        </p:nvPicPr>
        <p:blipFill>
          <a:blip r:embed="rId4"/>
          <a:stretch>
            <a:fillRect/>
          </a:stretch>
        </p:blipFill>
        <p:spPr>
          <a:xfrm>
            <a:off x="2808089" y="4805601"/>
            <a:ext cx="318968" cy="398621"/>
          </a:xfrm>
          <a:prstGeom prst="rect">
            <a:avLst/>
          </a:prstGeom>
        </p:spPr>
      </p:pic>
      <p:sp>
        <p:nvSpPr>
          <p:cNvPr id="11" name="Text 7"/>
          <p:cNvSpPr/>
          <p:nvPr/>
        </p:nvSpPr>
        <p:spPr>
          <a:xfrm>
            <a:off x="5368171" y="4578310"/>
            <a:ext cx="3034784"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Telemedicine Expansion</a:t>
            </a:r>
            <a:endParaRPr lang="en-US" sz="2200" dirty="0"/>
          </a:p>
        </p:txBody>
      </p:sp>
      <p:sp>
        <p:nvSpPr>
          <p:cNvPr id="12" name="Text 8"/>
          <p:cNvSpPr/>
          <p:nvPr/>
        </p:nvSpPr>
        <p:spPr>
          <a:xfrm>
            <a:off x="5368171" y="5068729"/>
            <a:ext cx="3034784"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Remote monitoring.</a:t>
            </a:r>
            <a:endParaRPr lang="en-US" sz="1750" dirty="0"/>
          </a:p>
        </p:txBody>
      </p:sp>
      <p:sp>
        <p:nvSpPr>
          <p:cNvPr id="13" name="Shape 9"/>
          <p:cNvSpPr/>
          <p:nvPr/>
        </p:nvSpPr>
        <p:spPr>
          <a:xfrm>
            <a:off x="5254704" y="5643205"/>
            <a:ext cx="8468558" cy="15240"/>
          </a:xfrm>
          <a:prstGeom prst="roundRect">
            <a:avLst>
              <a:gd name="adj" fmla="val 223256"/>
            </a:avLst>
          </a:prstGeom>
          <a:solidFill>
            <a:srgbClr val="CBC5B8"/>
          </a:solidFill>
          <a:ln/>
        </p:spPr>
      </p:sp>
      <p:sp>
        <p:nvSpPr>
          <p:cNvPr id="14" name="Shape 10"/>
          <p:cNvSpPr/>
          <p:nvPr/>
        </p:nvSpPr>
        <p:spPr>
          <a:xfrm>
            <a:off x="793790" y="5771793"/>
            <a:ext cx="6521410" cy="1306949"/>
          </a:xfrm>
          <a:prstGeom prst="roundRect">
            <a:avLst>
              <a:gd name="adj" fmla="val 2603"/>
            </a:avLst>
          </a:prstGeom>
          <a:solidFill>
            <a:srgbClr val="E5DFD2"/>
          </a:solidFill>
          <a:ln/>
        </p:spPr>
      </p:sp>
      <p:pic>
        <p:nvPicPr>
          <p:cNvPr id="15" name="Image 2" descr="preencoded.png"/>
          <p:cNvPicPr>
            <a:picLocks noChangeAspect="1"/>
          </p:cNvPicPr>
          <p:nvPr/>
        </p:nvPicPr>
        <p:blipFill>
          <a:blip r:embed="rId5"/>
          <a:stretch>
            <a:fillRect/>
          </a:stretch>
        </p:blipFill>
        <p:spPr>
          <a:xfrm>
            <a:off x="3895011" y="6225897"/>
            <a:ext cx="318968" cy="398621"/>
          </a:xfrm>
          <a:prstGeom prst="rect">
            <a:avLst/>
          </a:prstGeom>
        </p:spPr>
      </p:pic>
      <p:sp>
        <p:nvSpPr>
          <p:cNvPr id="16" name="Text 11"/>
          <p:cNvSpPr/>
          <p:nvPr/>
        </p:nvSpPr>
        <p:spPr>
          <a:xfrm>
            <a:off x="7542014" y="5998607"/>
            <a:ext cx="2013942"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Smart Hospitals</a:t>
            </a:r>
            <a:endParaRPr lang="en-US" sz="2200" dirty="0"/>
          </a:p>
        </p:txBody>
      </p:sp>
      <p:sp>
        <p:nvSpPr>
          <p:cNvPr id="17" name="Text 12"/>
          <p:cNvSpPr/>
          <p:nvPr/>
        </p:nvSpPr>
        <p:spPr>
          <a:xfrm>
            <a:off x="7542014" y="6489025"/>
            <a:ext cx="2013942"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AR/VR diagnostics.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121813"/>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Conclusion: A Healthier Tomorrow</a:t>
            </a:r>
            <a:endParaRPr lang="en-US" sz="4450" dirty="0"/>
          </a:p>
        </p:txBody>
      </p:sp>
      <p:sp>
        <p:nvSpPr>
          <p:cNvPr id="4" name="Text 1"/>
          <p:cNvSpPr/>
          <p:nvPr/>
        </p:nvSpPr>
        <p:spPr>
          <a:xfrm>
            <a:off x="6280190" y="3879533"/>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Smart healthcare is a game-changer for global health, offering a path to a healthier tomorrow. Collaboration will be key to accelerating adoption.</a:t>
            </a:r>
            <a:endParaRPr lang="en-US" sz="1750" dirty="0"/>
          </a:p>
        </p:txBody>
      </p:sp>
      <p:sp>
        <p:nvSpPr>
          <p:cNvPr id="5" name="Text 2"/>
          <p:cNvSpPr/>
          <p:nvPr/>
        </p:nvSpPr>
        <p:spPr>
          <a:xfrm>
            <a:off x="6280190" y="4860488"/>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Smart healthcare is transformative.</a:t>
            </a:r>
            <a:endParaRPr lang="en-US" sz="1750" dirty="0"/>
          </a:p>
        </p:txBody>
      </p:sp>
      <p:sp>
        <p:nvSpPr>
          <p:cNvPr id="6" name="Text 3"/>
          <p:cNvSpPr/>
          <p:nvPr/>
        </p:nvSpPr>
        <p:spPr>
          <a:xfrm>
            <a:off x="6280190" y="5302687"/>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Collaboration accelerates adoption.</a:t>
            </a:r>
            <a:endParaRPr lang="en-US" sz="1750" dirty="0"/>
          </a:p>
        </p:txBody>
      </p:sp>
      <p:sp>
        <p:nvSpPr>
          <p:cNvPr id="7" name="Text 4"/>
          <p:cNvSpPr/>
          <p:nvPr/>
        </p:nvSpPr>
        <p:spPr>
          <a:xfrm>
            <a:off x="6280190" y="5744885"/>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A data-driven ecosystem is our vision.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3F65E-AE27-63A9-6349-B42BB34AD003}"/>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E1335631-4E3A-AE76-08AE-E8D928430B77}"/>
              </a:ext>
            </a:extLst>
          </p:cNvPr>
          <p:cNvSpPr txBox="1"/>
          <p:nvPr/>
        </p:nvSpPr>
        <p:spPr>
          <a:xfrm>
            <a:off x="1857374" y="2047875"/>
            <a:ext cx="10467975" cy="2215991"/>
          </a:xfrm>
          <a:prstGeom prst="rect">
            <a:avLst/>
          </a:prstGeom>
          <a:noFill/>
        </p:spPr>
        <p:txBody>
          <a:bodyPr wrap="square" rtlCol="0">
            <a:spAutoFit/>
          </a:bodyPr>
          <a:lstStyle/>
          <a:p>
            <a:r>
              <a:rPr lang="en-IN" sz="13800" dirty="0">
                <a:latin typeface="Algerian" panose="04020705040A02060702" pitchFamily="82" charset="0"/>
              </a:rPr>
              <a:t>Thank you</a:t>
            </a:r>
          </a:p>
        </p:txBody>
      </p:sp>
    </p:spTree>
    <p:extLst>
      <p:ext uri="{BB962C8B-B14F-4D97-AF65-F5344CB8AC3E}">
        <p14:creationId xmlns:p14="http://schemas.microsoft.com/office/powerpoint/2010/main" val="2965778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408</Words>
  <Application>Microsoft Office PowerPoint</Application>
  <PresentationFormat>Custom</PresentationFormat>
  <Paragraphs>66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Algerian</vt:lpstr>
      <vt:lpstr>Lato</vt:lpstr>
      <vt:lpstr>ADLaM Display</vt:lpstr>
      <vt:lpstr>Lato Bold</vt:lpstr>
      <vt:lpstr>Lato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 Uday Kumar</cp:lastModifiedBy>
  <cp:revision>4</cp:revision>
  <dcterms:created xsi:type="dcterms:W3CDTF">2025-04-11T14:33:42Z</dcterms:created>
  <dcterms:modified xsi:type="dcterms:W3CDTF">2025-04-12T02:16:46Z</dcterms:modified>
</cp:coreProperties>
</file>