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90" r:id="rId2"/>
    <p:sldId id="284" r:id="rId3"/>
    <p:sldId id="277" r:id="rId4"/>
    <p:sldId id="298" r:id="rId5"/>
    <p:sldId id="323" r:id="rId6"/>
    <p:sldId id="324" r:id="rId7"/>
    <p:sldId id="325" r:id="rId8"/>
    <p:sldId id="302" r:id="rId9"/>
    <p:sldId id="303" r:id="rId10"/>
    <p:sldId id="308" r:id="rId11"/>
    <p:sldId id="326" r:id="rId12"/>
    <p:sldId id="327" r:id="rId13"/>
    <p:sldId id="328" r:id="rId14"/>
    <p:sldId id="292" r:id="rId15"/>
    <p:sldId id="320" r:id="rId16"/>
    <p:sldId id="321" r:id="rId17"/>
    <p:sldId id="318" r:id="rId18"/>
    <p:sldId id="322" r:id="rId19"/>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91" autoAdjust="0"/>
    <p:restoredTop sz="81215" autoAdjust="0"/>
  </p:normalViewPr>
  <p:slideViewPr>
    <p:cSldViewPr>
      <p:cViewPr varScale="1">
        <p:scale>
          <a:sx n="65" d="100"/>
          <a:sy n="65" d="100"/>
        </p:scale>
        <p:origin x="221" y="67"/>
      </p:cViewPr>
      <p:guideLst>
        <p:guide orient="horz" pos="2880"/>
        <p:guide pos="2160"/>
      </p:guideLst>
    </p:cSldViewPr>
  </p:slideViewPr>
  <p:outlineViewPr>
    <p:cViewPr>
      <p:scale>
        <a:sx n="33" d="100"/>
        <a:sy n="33" d="100"/>
      </p:scale>
      <p:origin x="0" y="-437"/>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noEditPoints="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27FFD47E-904A-4F5A-AAB0-C0BABC400D6D}" type="datetimeFigureOut">
              <a:rPr lang="en-IN" smtClean="0"/>
              <a:t>21-07-2024</a:t>
            </a:fld>
            <a:endParaRPr lang="en-IN"/>
          </a:p>
        </p:txBody>
      </p:sp>
      <p:sp>
        <p:nvSpPr>
          <p:cNvPr id="4" name="Slide Image Placeholder 3"/>
          <p:cNvSpPr>
            <a:spLocks noGrp="1" noRot="1" noChangeAspect="1" noEditPoints="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noEditPoints="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noEditPoints="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noEditPoints="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E1ECA205-23FC-47EE-8EC1-AD5A1D377AB8}" type="slidenum">
              <a:rPr lang="en-IN" smtClean="0"/>
              <a:t>‹#›</a:t>
            </a:fld>
            <a:endParaRPr lang="en-IN"/>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dirty="0"/>
          </a:p>
        </p:txBody>
      </p:sp>
      <p:sp>
        <p:nvSpPr>
          <p:cNvPr id="4" name="Slide Number Placeholder 3"/>
          <p:cNvSpPr>
            <a:spLocks noGrp="1" noEditPoints="1"/>
          </p:cNvSpPr>
          <p:nvPr>
            <p:ph type="sldNum" sz="quarter" idx="5"/>
          </p:nvPr>
        </p:nvSpPr>
        <p:spPr>
          <a:prstGeom prst="rect">
            <a:avLst/>
          </a:prstGeom>
        </p:spPr>
        <p:txBody>
          <a:bodyPr/>
          <a:lstStyle/>
          <a:p>
            <a:fld id="{1A07AC65-2E7C-4D51-BDBA-991783005D3D}"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057900" y="1285875"/>
            <a:ext cx="6172200" cy="3471863"/>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327BC22-A45A-4132-847B-263E483C1734}"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057900" y="1285875"/>
            <a:ext cx="6172200" cy="3471863"/>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C629E21-ED3E-45A5-8E1E-37F624C8539A}"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057900" y="1285875"/>
            <a:ext cx="6172200" cy="3471863"/>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C629E21-ED3E-45A5-8E1E-37F624C8539A}"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80563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noEditPoints="1"/>
          </p:cNvSpPr>
          <p:nvPr>
            <p:ph type="body" idx="3"/>
          </p:nvPr>
        </p:nvSpPr>
        <p:spPr>
          <a:prstGeom prst="rect">
            <a:avLst/>
          </a:prstGeo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noEditPoints="1"/>
          </p:cNvSpPr>
          <p:nvPr>
            <p:ph type="body" idx="3"/>
          </p:nvPr>
        </p:nvSpPr>
        <p:spPr>
          <a:prstGeom prst="rect">
            <a:avLst/>
          </a:prstGeo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057900" y="1285875"/>
            <a:ext cx="6172200" cy="3471863"/>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959CF5D-7EF9-49FE-A631-CE376C5918FA}" type="slidenum">
              <a:rPr lang="en-US" smtClean="0"/>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noEditPoints="1"/>
          </p:cNvSpPr>
          <p:nvPr>
            <p:ph type="ctrTitle"/>
          </p:nvPr>
        </p:nvSpPr>
        <p:spPr>
          <a:xfrm>
            <a:off x="5832001" y="4360052"/>
            <a:ext cx="6623996" cy="756920"/>
          </a:xfrm>
          <a:prstGeom prst="rect">
            <a:avLst/>
          </a:prstGeom>
        </p:spPr>
        <p:txBody>
          <a:bodyPr wrap="square" lIns="0" tIns="0" rIns="0" bIns="0">
            <a:spAutoFit/>
          </a:bodyPr>
          <a:lstStyle>
            <a:lvl1pPr>
              <a:defRPr sz="4800" b="1" i="0">
                <a:solidFill>
                  <a:srgbClr val="2B2A35"/>
                </a:solidFill>
                <a:latin typeface="Tahoma"/>
                <a:cs typeface="Tahoma"/>
              </a:defRPr>
            </a:lvl1pPr>
          </a:lstStyle>
          <a:p>
            <a:endParaRPr/>
          </a:p>
        </p:txBody>
      </p:sp>
      <p:sp>
        <p:nvSpPr>
          <p:cNvPr id="3" name="Holder 3"/>
          <p:cNvSpPr>
            <a:spLocks noGrp="1" noEditPoints="1"/>
          </p:cNvSpPr>
          <p:nvPr>
            <p:ph type="subTitle" idx="4"/>
          </p:nvPr>
        </p:nvSpPr>
        <p:spPr>
          <a:xfrm>
            <a:off x="2743200" y="5760720"/>
            <a:ext cx="12801600" cy="2571750"/>
          </a:xfrm>
          <a:prstGeom prst="rect">
            <a:avLst/>
          </a:prstGeom>
        </p:spPr>
        <p:txBody>
          <a:bodyPr wrap="square" lIns="0" tIns="0" rIns="0" bIns="0">
            <a:spAutoFit/>
          </a:bodyPr>
          <a:lstStyle/>
          <a:p>
            <a:pPr lvl="0"/>
            <a:endParaRPr/>
          </a:p>
        </p:txBody>
      </p:sp>
      <p:sp>
        <p:nvSpPr>
          <p:cNvPr id="4" name="Holder 4"/>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7/21/2024</a:t>
            </a:fld>
            <a:endParaRPr lang="en-US"/>
          </a:p>
        </p:txBody>
      </p:sp>
      <p:sp>
        <p:nvSpPr>
          <p:cNvPr id="6" name="Holder 6"/>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7200" b="1" i="0">
                <a:solidFill>
                  <a:srgbClr val="2B2A35"/>
                </a:solidFill>
                <a:latin typeface="Tahoma"/>
                <a:cs typeface="Tahoma"/>
              </a:defRPr>
            </a:lvl1pPr>
          </a:lstStyle>
          <a:p>
            <a:endParaRPr/>
          </a:p>
        </p:txBody>
      </p:sp>
      <p:sp>
        <p:nvSpPr>
          <p:cNvPr id="3" name="Holder 3"/>
          <p:cNvSpPr>
            <a:spLocks noGrp="1" noEditPoints="1"/>
          </p:cNvSpPr>
          <p:nvPr>
            <p:ph type="body" idx="1"/>
          </p:nvPr>
        </p:nvSpPr>
        <p:spPr/>
        <p:txBody>
          <a:bodyPr lIns="0" tIns="0" rIns="0" bIns="0"/>
          <a:lstStyle>
            <a:lvl1pPr>
              <a:defRPr b="0" i="0">
                <a:solidFill>
                  <a:schemeClr val="tx1"/>
                </a:solidFill>
              </a:defRPr>
            </a:lvl1pPr>
          </a:lstStyle>
          <a:p>
            <a:pPr lvl="0"/>
            <a:endParaRPr/>
          </a:p>
        </p:txBody>
      </p:sp>
      <p:sp>
        <p:nvSpPr>
          <p:cNvPr id="4" name="Holder 4"/>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7/21/2024</a:t>
            </a:fld>
            <a:endParaRPr lang="en-US"/>
          </a:p>
        </p:txBody>
      </p:sp>
      <p:sp>
        <p:nvSpPr>
          <p:cNvPr id="6" name="Holder 6"/>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7200" b="1" i="0">
                <a:solidFill>
                  <a:srgbClr val="2B2A35"/>
                </a:solidFill>
                <a:latin typeface="Tahoma"/>
                <a:cs typeface="Tahoma"/>
              </a:defRPr>
            </a:lvl1pPr>
          </a:lstStyle>
          <a:p>
            <a:endParaRPr/>
          </a:p>
        </p:txBody>
      </p:sp>
      <p:sp>
        <p:nvSpPr>
          <p:cNvPr id="3" name="Holder 3"/>
          <p:cNvSpPr>
            <a:spLocks noGrp="1" noEditPoints="1"/>
          </p:cNvSpPr>
          <p:nvPr>
            <p:ph sz="half" idx="2"/>
          </p:nvPr>
        </p:nvSpPr>
        <p:spPr>
          <a:xfrm>
            <a:off x="914400" y="2366010"/>
            <a:ext cx="7955280" cy="6789420"/>
          </a:xfrm>
          <a:prstGeom prst="rect">
            <a:avLst/>
          </a:prstGeom>
        </p:spPr>
        <p:txBody>
          <a:bodyPr wrap="square" lIns="0" tIns="0" rIns="0" bIns="0">
            <a:spAutoFit/>
          </a:bodyPr>
          <a:lstStyle/>
          <a:p>
            <a:pPr lvl="0"/>
            <a:endParaRPr/>
          </a:p>
        </p:txBody>
      </p:sp>
      <p:sp>
        <p:nvSpPr>
          <p:cNvPr id="4" name="Holder 4"/>
          <p:cNvSpPr>
            <a:spLocks noGrp="1" noEditPoints="1"/>
          </p:cNvSpPr>
          <p:nvPr>
            <p:ph sz="half" idx="3"/>
          </p:nvPr>
        </p:nvSpPr>
        <p:spPr>
          <a:xfrm>
            <a:off x="9418320" y="2366010"/>
            <a:ext cx="7955280" cy="6789420"/>
          </a:xfrm>
          <a:prstGeom prst="rect">
            <a:avLst/>
          </a:prstGeom>
        </p:spPr>
        <p:txBody>
          <a:bodyPr wrap="square" lIns="0" tIns="0" rIns="0" bIns="0">
            <a:spAutoFit/>
          </a:bodyPr>
          <a:lstStyle/>
          <a:p>
            <a:pPr lvl="0"/>
            <a:endParaRPr/>
          </a:p>
        </p:txBody>
      </p:sp>
      <p:sp>
        <p:nvSpPr>
          <p:cNvPr id="5" name="Holder 5"/>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7/21/2024</a:t>
            </a:fld>
            <a:endParaRPr lang="en-US"/>
          </a:p>
        </p:txBody>
      </p:sp>
      <p:sp>
        <p:nvSpPr>
          <p:cNvPr id="7" name="Holder 7"/>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7200" b="1" i="0">
                <a:solidFill>
                  <a:srgbClr val="2B2A35"/>
                </a:solidFill>
                <a:latin typeface="Tahoma"/>
                <a:cs typeface="Tahoma"/>
              </a:defRPr>
            </a:lvl1pPr>
          </a:lstStyle>
          <a:p>
            <a:endParaRPr/>
          </a:p>
        </p:txBody>
      </p:sp>
      <p:sp>
        <p:nvSpPr>
          <p:cNvPr id="3" name="Holder 3"/>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7/21/2024</a:t>
            </a:fld>
            <a:endParaRPr lang="en-US"/>
          </a:p>
        </p:txBody>
      </p:sp>
      <p:sp>
        <p:nvSpPr>
          <p:cNvPr id="5" name="Holder 5"/>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7/21/2024</a:t>
            </a:fld>
            <a:endParaRPr lang="en-US"/>
          </a:p>
        </p:txBody>
      </p:sp>
      <p:sp>
        <p:nvSpPr>
          <p:cNvPr id="4" name="Holder 4"/>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2286000" y="1683545"/>
            <a:ext cx="13716000" cy="3581400"/>
          </a:xfrm>
        </p:spPr>
        <p:txBody>
          <a:bodyPr anchor="b"/>
          <a:lstStyle>
            <a:lvl1pPr algn="ctr">
              <a:defRPr sz="9000"/>
            </a:lvl1pPr>
          </a:lstStyle>
          <a:p>
            <a:r>
              <a:rPr lang="en-US"/>
              <a:t>Click to edit Master title style</a:t>
            </a:r>
            <a:endParaRPr lang="en-GB"/>
          </a:p>
        </p:txBody>
      </p:sp>
      <p:sp>
        <p:nvSpPr>
          <p:cNvPr id="3" name="Subtitle 2"/>
          <p:cNvSpPr>
            <a:spLocks noGrp="1" noEditPoints="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pPr lvl="0"/>
            <a:r>
              <a:rPr lang="en-US"/>
              <a:t>Click to edit Master subtitle style</a:t>
            </a:r>
            <a:endParaRPr lang="en-GB"/>
          </a:p>
        </p:txBody>
      </p:sp>
      <p:sp>
        <p:nvSpPr>
          <p:cNvPr id="4" name="Date Placeholder 3"/>
          <p:cNvSpPr>
            <a:spLocks noGrp="1" noEditPoints="1"/>
          </p:cNvSpPr>
          <p:nvPr>
            <p:ph type="dt" sz="half" idx="10"/>
          </p:nvPr>
        </p:nvSpPr>
        <p:spPr/>
        <p:txBody>
          <a:bodyPr/>
          <a:lstStyle/>
          <a:p>
            <a:endParaRPr lang="en-GB"/>
          </a:p>
        </p:txBody>
      </p:sp>
      <p:sp>
        <p:nvSpPr>
          <p:cNvPr id="5" name="Footer Placeholder 4"/>
          <p:cNvSpPr>
            <a:spLocks noGrp="1" noEditPoints="1"/>
          </p:cNvSpPr>
          <p:nvPr>
            <p:ph type="ftr" sz="quarter" idx="11"/>
          </p:nvPr>
        </p:nvSpPr>
        <p:spPr/>
        <p:txBody>
          <a:bodyPr/>
          <a:lstStyle/>
          <a:p>
            <a:endParaRPr lang="en-GB"/>
          </a:p>
        </p:txBody>
      </p:sp>
      <p:sp>
        <p:nvSpPr>
          <p:cNvPr id="6" name="Slide Number Placeholder 5"/>
          <p:cNvSpPr>
            <a:spLocks noGrp="1" noEditPoints="1"/>
          </p:cNvSpPr>
          <p:nvPr>
            <p:ph type="sldNum" sz="quarter" idx="12"/>
          </p:nvPr>
        </p:nvSpPr>
        <p:spPr/>
        <p:txBody>
          <a:bodyPr/>
          <a:lstStyle/>
          <a:p>
            <a:fld id="{B6F15528-21DE-4FAA-801E-634DDDAF4B2B}" type="slidenum">
              <a:rPr lang="en-GB" smtClean="0"/>
              <a:t>‹#›</a:t>
            </a:fld>
            <a:endParaRPr lang="en-GB"/>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a:srcRect/>
          <a:stretch>
            <a:fillRect/>
          </a:stretch>
        </p:blipFill>
        <p:spPr>
          <a:xfrm>
            <a:off x="0" y="23"/>
            <a:ext cx="18288000" cy="10287000"/>
          </a:xfrm>
          <a:prstGeom prst="rect">
            <a:avLst/>
          </a:prstGeom>
        </p:spPr>
      </p:pic>
      <p:sp>
        <p:nvSpPr>
          <p:cNvPr id="2" name="Holder 2"/>
          <p:cNvSpPr>
            <a:spLocks noGrp="1" noEditPoints="1"/>
          </p:cNvSpPr>
          <p:nvPr>
            <p:ph type="title"/>
          </p:nvPr>
        </p:nvSpPr>
        <p:spPr>
          <a:xfrm>
            <a:off x="3808217" y="3940876"/>
            <a:ext cx="10671564" cy="1122679"/>
          </a:xfrm>
          <a:prstGeom prst="rect">
            <a:avLst/>
          </a:prstGeom>
        </p:spPr>
        <p:txBody>
          <a:bodyPr wrap="square" lIns="0" tIns="0" rIns="0" bIns="0">
            <a:spAutoFit/>
          </a:bodyPr>
          <a:lstStyle>
            <a:lvl1pPr>
              <a:defRPr sz="7200" b="1" i="0">
                <a:solidFill>
                  <a:srgbClr val="2B2A35"/>
                </a:solidFill>
                <a:latin typeface="Tahoma"/>
                <a:cs typeface="Tahoma"/>
              </a:defRPr>
            </a:lvl1pPr>
          </a:lstStyle>
          <a:p>
            <a:endParaRPr/>
          </a:p>
        </p:txBody>
      </p:sp>
      <p:sp>
        <p:nvSpPr>
          <p:cNvPr id="3" name="Holder 3"/>
          <p:cNvSpPr>
            <a:spLocks noGrp="1" noEditPoints="1"/>
          </p:cNvSpPr>
          <p:nvPr>
            <p:ph type="body" idx="1"/>
          </p:nvPr>
        </p:nvSpPr>
        <p:spPr>
          <a:xfrm>
            <a:off x="3429365" y="2305050"/>
            <a:ext cx="11344275" cy="4305300"/>
          </a:xfrm>
          <a:prstGeom prst="rect">
            <a:avLst/>
          </a:prstGeom>
        </p:spPr>
        <p:txBody>
          <a:bodyPr wrap="square" lIns="0" tIns="0" rIns="0" bIns="0">
            <a:spAutoFit/>
          </a:bodyPr>
          <a:lstStyle>
            <a:lvl1pPr>
              <a:defRPr b="0" i="0">
                <a:solidFill>
                  <a:schemeClr val="tx1"/>
                </a:solidFill>
              </a:defRPr>
            </a:lvl1pPr>
          </a:lstStyle>
          <a:p>
            <a:pPr lvl="0"/>
            <a:endParaRPr/>
          </a:p>
        </p:txBody>
      </p:sp>
      <p:sp>
        <p:nvSpPr>
          <p:cNvPr id="4" name="Holder 4"/>
          <p:cNvSpPr>
            <a:spLocks noGrp="1" noEditPoints="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noEditPoints="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7/21/2024</a:t>
            </a:fld>
            <a:endParaRPr lang="en-US"/>
          </a:p>
        </p:txBody>
      </p:sp>
      <p:sp>
        <p:nvSpPr>
          <p:cNvPr id="6" name="Holder 6"/>
          <p:cNvSpPr>
            <a:spLocks noGrp="1" noEditPoints="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10" name="Picture 9">
            <a:extLst>
              <a:ext uri="{FF2B5EF4-FFF2-40B4-BE49-F238E27FC236}">
                <a16:creationId xmlns:a16="http://schemas.microsoft.com/office/drawing/2014/main" id="{A38D3F4D-21ED-F691-56F9-D8ADC0CD0BE9}"/>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14399" y="9530768"/>
            <a:ext cx="1371601" cy="462853"/>
          </a:xfrm>
          <a:prstGeom prst="rect">
            <a:avLst/>
          </a:prstGeom>
        </p:spPr>
      </p:pic>
      <p:pic>
        <p:nvPicPr>
          <p:cNvPr id="12" name="Picture 11">
            <a:extLst>
              <a:ext uri="{FF2B5EF4-FFF2-40B4-BE49-F238E27FC236}">
                <a16:creationId xmlns:a16="http://schemas.microsoft.com/office/drawing/2014/main" id="{D30A1320-DCF9-0A45-2004-996234ED3AF5}"/>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3716000" y="288608"/>
            <a:ext cx="4229100" cy="107632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journals.lww.com/annalsofsurgery/fulltext/2020/03000/The_American_Association_of_Endocrine_Surgeons.28.aspx/" TargetMode="External"/><Relationship Id="rId2" Type="http://schemas.openxmlformats.org/officeDocument/2006/relationships/hyperlink" Target="https://www.liebertpub.com/doi/abs/10.1089/thy.2009.0157" TargetMode="External"/><Relationship Id="rId1" Type="http://schemas.openxmlformats.org/officeDocument/2006/relationships/slideLayout" Target="../slideLayouts/slideLayout2.xml"/><Relationship Id="rId5" Type="http://schemas.openxmlformats.org/officeDocument/2006/relationships/hyperlink" Target="https://onlinelibrary.wiley.com/doi/abs/10.1155/2019/6212759" TargetMode="External"/><Relationship Id="rId4" Type="http://schemas.openxmlformats.org/officeDocument/2006/relationships/hyperlink" Target="https://synapse.koreamed.org/articles/151608138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package" Target="../embeddings/Microsoft_Word_Document.docx"/></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noEditPoints="1"/>
          </p:cNvSpPr>
          <p:nvPr>
            <p:ph type="subTitle" idx="1"/>
          </p:nvPr>
        </p:nvSpPr>
        <p:spPr>
          <a:xfrm>
            <a:off x="2209800" y="6464654"/>
            <a:ext cx="14744610" cy="2082093"/>
          </a:xfrm>
        </p:spPr>
        <p:txBody>
          <a:bodyPr anchor="ctr">
            <a:noAutofit/>
          </a:bodyPr>
          <a:lstStyle/>
          <a:p>
            <a:pPr algn="ctr"/>
            <a:endParaRPr lang="en-US" sz="4800" b="1" dirty="0">
              <a:solidFill>
                <a:schemeClr val="accent6">
                  <a:lumMod val="75000"/>
                </a:schemeClr>
              </a:solidFill>
              <a:latin typeface="Calisto MT" panose="02040603050505030304" pitchFamily="18" charset="0"/>
            </a:endParaRPr>
          </a:p>
          <a:p>
            <a:pPr algn="ctr"/>
            <a:endParaRPr lang="en-US" sz="4800" b="1" dirty="0">
              <a:solidFill>
                <a:srgbClr val="92D050"/>
              </a:solidFill>
              <a:latin typeface="Calisto MT" panose="02040603050505030304" pitchFamily="18" charset="0"/>
            </a:endParaRPr>
          </a:p>
          <a:p>
            <a:pPr algn="ctr"/>
            <a:r>
              <a:rPr lang="en-US" sz="4800" b="1" dirty="0">
                <a:solidFill>
                  <a:srgbClr val="92D050"/>
                </a:solidFill>
                <a:latin typeface="Times New Roman" panose="02020603050405020304" pitchFamily="18" charset="0"/>
                <a:cs typeface="Times New Roman" panose="02020603050405020304" pitchFamily="18" charset="0"/>
              </a:rPr>
              <a:t>“Prediction of the level of hypothyroidism hormones for the middle age group and prototype model of modified punch biopsy”</a:t>
            </a:r>
            <a:endParaRPr lang="en-GB" sz="4800" b="1" dirty="0">
              <a:solidFill>
                <a:srgbClr val="92D050"/>
              </a:solidFill>
              <a:latin typeface="Times New Roman" panose="02020603050405020304" pitchFamily="18" charset="0"/>
              <a:cs typeface="Times New Roman" panose="02020603050405020304" pitchFamily="18" charset="0"/>
            </a:endParaRPr>
          </a:p>
          <a:p>
            <a:endParaRPr lang="en-GB" sz="4800" b="1" dirty="0">
              <a:solidFill>
                <a:srgbClr val="92D050"/>
              </a:solidFill>
              <a:latin typeface="Calisto MT" panose="02040603050505030304" pitchFamily="18" charset="0"/>
            </a:endParaRPr>
          </a:p>
          <a:p>
            <a:endParaRPr lang="en-GB" sz="4800" b="1" dirty="0">
              <a:solidFill>
                <a:srgbClr val="92D050"/>
              </a:solidFill>
              <a:latin typeface="Calisto MT" panose="02040603050505030304" pitchFamily="18" charset="0"/>
            </a:endParaRPr>
          </a:p>
        </p:txBody>
      </p:sp>
      <p:sp>
        <p:nvSpPr>
          <p:cNvPr id="4" name="Subtitle 2">
            <a:extLst>
              <a:ext uri="{FF2B5EF4-FFF2-40B4-BE49-F238E27FC236}">
                <a16:creationId xmlns:a16="http://schemas.microsoft.com/office/drawing/2014/main" id="{A7BEAD5F-14EF-DD86-F348-83F358649859}"/>
              </a:ext>
            </a:extLst>
          </p:cNvPr>
          <p:cNvSpPr txBox="1">
            <a:spLocks noEditPoints="1"/>
          </p:cNvSpPr>
          <p:nvPr/>
        </p:nvSpPr>
        <p:spPr>
          <a:xfrm>
            <a:off x="1295400" y="3061407"/>
            <a:ext cx="14744610" cy="2082093"/>
          </a:xfrm>
          <a:prstGeom prst="rect">
            <a:avLst/>
          </a:prstGeom>
        </p:spPr>
        <p:txBody>
          <a:bodyPr wrap="square" lIns="0" tIns="0" rIns="0" bIns="0" anchor="ctr">
            <a:noAutofit/>
          </a:bodyPr>
          <a:lstStyle>
            <a:lvl1pPr marL="0" indent="0" algn="ctr">
              <a:buNone/>
              <a:defRPr sz="3600" b="0" i="0">
                <a:solidFill>
                  <a:schemeClr val="tx1"/>
                </a:solidFill>
                <a:latin typeface="+mn-lt"/>
                <a:ea typeface="+mn-ea"/>
                <a:cs typeface="+mn-cs"/>
              </a:defRPr>
            </a:lvl1pPr>
            <a:lvl2pPr marL="685800" indent="0" algn="ctr">
              <a:buNone/>
              <a:defRPr sz="3000">
                <a:latin typeface="+mn-lt"/>
                <a:ea typeface="+mn-ea"/>
                <a:cs typeface="+mn-cs"/>
              </a:defRPr>
            </a:lvl2pPr>
            <a:lvl3pPr marL="1371600" indent="0" algn="ctr">
              <a:buNone/>
              <a:defRPr sz="2700">
                <a:latin typeface="+mn-lt"/>
                <a:ea typeface="+mn-ea"/>
                <a:cs typeface="+mn-cs"/>
              </a:defRPr>
            </a:lvl3pPr>
            <a:lvl4pPr marL="2057400" indent="0" algn="ctr">
              <a:buNone/>
              <a:defRPr sz="2400">
                <a:latin typeface="+mn-lt"/>
                <a:ea typeface="+mn-ea"/>
                <a:cs typeface="+mn-cs"/>
              </a:defRPr>
            </a:lvl4pPr>
            <a:lvl5pPr marL="2743200" indent="0" algn="ctr">
              <a:buNone/>
              <a:defRPr sz="2400">
                <a:latin typeface="+mn-lt"/>
                <a:ea typeface="+mn-ea"/>
                <a:cs typeface="+mn-cs"/>
              </a:defRPr>
            </a:lvl5pPr>
            <a:lvl6pPr marL="3429000" indent="0" algn="ctr">
              <a:buNone/>
              <a:defRPr sz="2400">
                <a:latin typeface="+mn-lt"/>
                <a:ea typeface="+mn-ea"/>
                <a:cs typeface="+mn-cs"/>
              </a:defRPr>
            </a:lvl6pPr>
            <a:lvl7pPr marL="4114800" indent="0" algn="ctr">
              <a:buNone/>
              <a:defRPr sz="2400">
                <a:latin typeface="+mn-lt"/>
                <a:ea typeface="+mn-ea"/>
                <a:cs typeface="+mn-cs"/>
              </a:defRPr>
            </a:lvl7pPr>
            <a:lvl8pPr marL="4800600" indent="0" algn="ctr">
              <a:buNone/>
              <a:defRPr sz="2400">
                <a:latin typeface="+mn-lt"/>
                <a:ea typeface="+mn-ea"/>
                <a:cs typeface="+mn-cs"/>
              </a:defRPr>
            </a:lvl8pPr>
            <a:lvl9pPr marL="5486400" indent="0" algn="ctr">
              <a:buNone/>
              <a:defRPr sz="2400">
                <a:latin typeface="+mn-lt"/>
                <a:ea typeface="+mn-ea"/>
                <a:cs typeface="+mn-cs"/>
              </a:defRPr>
            </a:lvl9pPr>
          </a:lstStyle>
          <a:p>
            <a:r>
              <a:rPr lang="en-US" sz="4800" b="1" u="sng" kern="0" dirty="0">
                <a:solidFill>
                  <a:schemeClr val="accent6">
                    <a:lumMod val="75000"/>
                  </a:schemeClr>
                </a:solidFill>
                <a:latin typeface="Times New Roman" panose="02020603050405020304" pitchFamily="18" charset="0"/>
                <a:cs typeface="Times New Roman" panose="02020603050405020304" pitchFamily="18" charset="0"/>
              </a:rPr>
              <a:t>WELL BEING FOR ALL AT ALL AGES</a:t>
            </a:r>
            <a:endParaRPr lang="en-GB" sz="4800" b="1" u="sng" kern="0" dirty="0">
              <a:solidFill>
                <a:schemeClr val="accent6">
                  <a:lumMod val="75000"/>
                </a:schemeClr>
              </a:solidFill>
              <a:latin typeface="Times New Roman" panose="02020603050405020304" pitchFamily="18" charset="0"/>
              <a:cs typeface="Times New Roman" panose="02020603050405020304" pitchFamily="18" charset="0"/>
            </a:endParaRPr>
          </a:p>
          <a:p>
            <a:endParaRPr lang="en-GB" sz="4800" b="1" kern="0" dirty="0">
              <a:solidFill>
                <a:srgbClr val="92D050"/>
              </a:solidFill>
              <a:latin typeface="Calisto MT" panose="0204060305050503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23077-E333-45E5-8517-5AB6549CC644}"/>
              </a:ext>
            </a:extLst>
          </p:cNvPr>
          <p:cNvSpPr txBox="1"/>
          <p:nvPr/>
        </p:nvSpPr>
        <p:spPr>
          <a:xfrm>
            <a:off x="990600" y="1333500"/>
            <a:ext cx="15011400" cy="3385542"/>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Ergonomic Designs:</a:t>
            </a:r>
            <a:endParaRPr lang="en-IN"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Improvements in the design of biopsy instruments may include features that enhance ergonomics for healthcare professionals, making the procedure more comfortable and efficient.</a:t>
            </a:r>
            <a:endParaRPr lang="en-IN"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Biopsy Plunger Systems: </a:t>
            </a:r>
            <a:endParaRPr lang="en-IN"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While the term "punch biopsy plunger system" may not be widely recognized, it's possible that it refers to a specific type of instrument or system designed to improve the ease and efficiency of obtaining tissue samples during a punch biopsy. This could include mechanisms for controlled sample retrieval.</a:t>
            </a: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09629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B8595C30-8BB8-4B74-8DD6-DD753A4D47E2}"/>
              </a:ext>
            </a:extLst>
          </p:cNvPr>
          <p:cNvSpPr>
            <a:spLocks noChangeArrowheads="1"/>
          </p:cNvSpPr>
          <p:nvPr/>
        </p:nvSpPr>
        <p:spPr bwMode="auto">
          <a:xfrm>
            <a:off x="914400" y="2573060"/>
            <a:ext cx="13944600"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illustrate the diet chart for thyroid health, the code defines lists for breakfast, lunch, dinner, and snacks, including healthy options and foods to avoid. It then creates a pie </a:t>
            </a:r>
            <a:r>
              <a:rPr lang="en-US" altLang="en-US" sz="2800" dirty="0">
                <a:latin typeface="Times New Roman" panose="02020603050405020304" pitchFamily="18" charset="0"/>
                <a:cs typeface="Times New Roman" panose="02020603050405020304" pitchFamily="18" charset="0"/>
              </a:rPr>
              <a:t>chart to represent the distribution of different food categories visually.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categories include "Low iodine foods" (60%), "Moderate iodine foods" (25%), "High iodine foods" (10%), and "Foods to avoid" (5%). Colors are assigned to each category: orange for low iodine, teal for moderate iodine, blue for high iodine, and gray for foods to avoid. </a:t>
            </a:r>
          </a:p>
          <a:p>
            <a:pPr lvl="0" eaLnBrk="0" fontAlgn="base" hangingPunct="0">
              <a:spcBef>
                <a:spcPct val="0"/>
              </a:spcBef>
              <a:spcAft>
                <a:spcPct val="0"/>
              </a:spcAft>
            </a:pPr>
            <a:endParaRPr lang="en-US" altLang="en-US" sz="28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2800" b="1" dirty="0">
                <a:latin typeface="Times New Roman" panose="02020603050405020304" pitchFamily="18" charset="0"/>
                <a:cs typeface="Times New Roman" panose="02020603050405020304" pitchFamily="18" charset="0"/>
              </a:rPr>
              <a:t>Display:</a:t>
            </a:r>
          </a:p>
          <a:p>
            <a:pPr lvl="0" eaLnBrk="0" fontAlgn="base" hangingPunct="0">
              <a:spcBef>
                <a:spcPct val="0"/>
              </a:spcBef>
              <a:spcAft>
                <a:spcPct val="0"/>
              </a:spcAft>
            </a:pPr>
            <a:r>
              <a:rPr lang="en-US" altLang="en-US" sz="2800" dirty="0">
                <a:latin typeface="Times New Roman" panose="02020603050405020304" pitchFamily="18" charset="0"/>
                <a:cs typeface="Times New Roman" panose="02020603050405020304" pitchFamily="18" charset="0"/>
              </a:rPr>
              <a:t>Pie chart showing the distribution of different food categories in the diet.</a:t>
            </a:r>
          </a:p>
          <a:p>
            <a:pPr lvl="0" eaLnBrk="0" fontAlgn="base" hangingPunct="0">
              <a:spcBef>
                <a:spcPct val="0"/>
              </a:spcBef>
              <a:spcAft>
                <a:spcPct val="0"/>
              </a:spcAft>
            </a:pPr>
            <a:r>
              <a:rPr lang="en-US" altLang="en-US" sz="2800" dirty="0">
                <a:latin typeface="Times New Roman" panose="02020603050405020304" pitchFamily="18" charset="0"/>
                <a:cs typeface="Times New Roman" panose="02020603050405020304" pitchFamily="18" charset="0"/>
              </a:rPr>
              <a:t>Use defined categories and colors for clear representation.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DBC0C27C-771D-4431-839C-7BBF9ECD991F}"/>
              </a:ext>
            </a:extLst>
          </p:cNvPr>
          <p:cNvSpPr txBox="1"/>
          <p:nvPr/>
        </p:nvSpPr>
        <p:spPr>
          <a:xfrm>
            <a:off x="914400" y="1181100"/>
            <a:ext cx="4572000" cy="861774"/>
          </a:xfrm>
          <a:prstGeom prst="rect">
            <a:avLst/>
          </a:prstGeom>
          <a:noFill/>
        </p:spPr>
        <p:txBody>
          <a:bodyPr wrap="square" rtlCol="0">
            <a:spAutoFit/>
          </a:bodyPr>
          <a:lstStyle/>
          <a:p>
            <a:r>
              <a:rPr lang="en-US" sz="5000" b="1" dirty="0">
                <a:latin typeface="Times New Roman" panose="02020603050405020304" pitchFamily="18" charset="0"/>
                <a:cs typeface="Times New Roman" panose="02020603050405020304" pitchFamily="18" charset="0"/>
              </a:rPr>
              <a:t>Diet Chart</a:t>
            </a:r>
            <a:endParaRPr lang="en-IN" sz="5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6321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9DD468E4-971E-4A92-B3C7-207154DA515E}"/>
              </a:ext>
            </a:extLst>
          </p:cNvPr>
          <p:cNvSpPr>
            <a:spLocks noChangeArrowheads="1"/>
          </p:cNvSpPr>
          <p:nvPr/>
        </p:nvSpPr>
        <p:spPr bwMode="auto">
          <a:xfrm>
            <a:off x="978877" y="2942897"/>
            <a:ext cx="140970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a:latin typeface="Times New Roman" panose="02020603050405020304" pitchFamily="18" charset="0"/>
                <a:cs typeface="Times New Roman" panose="02020603050405020304" pitchFamily="18" charset="0"/>
              </a:rPr>
              <a:t>The goal is to predict hypothyroidism using features like age, gender, and thyroid hormone levels (T3, T4, TSH) through a logistic regression model. The dataset, provided by the medical faculty at </a:t>
            </a:r>
            <a:r>
              <a:rPr lang="en-US" altLang="en-US" sz="2800" dirty="0" err="1">
                <a:latin typeface="Times New Roman" panose="02020603050405020304" pitchFamily="18" charset="0"/>
                <a:cs typeface="Times New Roman" panose="02020603050405020304" pitchFamily="18" charset="0"/>
              </a:rPr>
              <a:t>Kalasalingam</a:t>
            </a:r>
            <a:r>
              <a:rPr lang="en-US" altLang="en-US" sz="2800" dirty="0">
                <a:latin typeface="Times New Roman" panose="02020603050405020304" pitchFamily="18" charset="0"/>
                <a:cs typeface="Times New Roman" panose="02020603050405020304" pitchFamily="18" charset="0"/>
              </a:rPr>
              <a:t> University, contains 89 entries with key attributes: age, gender, T3, T4, TSH levels, and hypothyroidism status (HYP). The data undergoes preprocessing, including handling missing values and encoding categorical variables. The predictors are age, gender, T3, T4, and TSH, while the target variable is hypothyroidism status. To focus on middle-aged individuals (35-55) with hypothyroidism, the dataset is filtered, split into training (80%) and testing (20%) sets, and scaled using Standard Scaler. A logistic regression model is trained and evaluated using accuracy and a confusion matrix. Visualizations illustrate thyroid hormone distributions among middle-aged individuals with hypothyroidism.</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70477DA-DBA3-4587-A987-5C5EA87712F4}"/>
              </a:ext>
            </a:extLst>
          </p:cNvPr>
          <p:cNvSpPr txBox="1"/>
          <p:nvPr/>
        </p:nvSpPr>
        <p:spPr>
          <a:xfrm>
            <a:off x="990600" y="1104900"/>
            <a:ext cx="10591800" cy="861774"/>
          </a:xfrm>
          <a:prstGeom prst="rect">
            <a:avLst/>
          </a:prstGeom>
          <a:noFill/>
        </p:spPr>
        <p:txBody>
          <a:bodyPr wrap="square" rtlCol="0">
            <a:spAutoFit/>
          </a:bodyPr>
          <a:lstStyle/>
          <a:p>
            <a:r>
              <a:rPr lang="en-IN" sz="5000" b="1" dirty="0">
                <a:latin typeface="Times New Roman" panose="02020603050405020304" pitchFamily="18" charset="0"/>
                <a:cs typeface="Times New Roman" panose="02020603050405020304" pitchFamily="18" charset="0"/>
              </a:rPr>
              <a:t>Hypothyroidism Prediction Analysis</a:t>
            </a:r>
            <a:endParaRPr lang="en-IN" dirty="0"/>
          </a:p>
        </p:txBody>
      </p:sp>
    </p:spTree>
    <p:extLst>
      <p:ext uri="{BB962C8B-B14F-4D97-AF65-F5344CB8AC3E}">
        <p14:creationId xmlns:p14="http://schemas.microsoft.com/office/powerpoint/2010/main" val="1613808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819D6AE8-663C-45A6-919F-E5E02E429C87}"/>
              </a:ext>
            </a:extLst>
          </p:cNvPr>
          <p:cNvSpPr>
            <a:spLocks noChangeArrowheads="1"/>
          </p:cNvSpPr>
          <p:nvPr/>
        </p:nvSpPr>
        <p:spPr bwMode="auto">
          <a:xfrm>
            <a:off x="1371600" y="1714500"/>
            <a:ext cx="12877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Additionally, the performance of five machine learning algorithms—Logistic Regression, Decision Tree, Random Forest, SVM, and Gradient Boosting—are compared. After preprocessing and feature scaling, each model is trained and evaluated for accuracy. The model with the highest accuracy, Gradient Boosting, is identified as the best for hypothyroidism prediction.</a:t>
            </a:r>
          </a:p>
          <a:p>
            <a:pPr lvl="0" eaLnBrk="0" fontAlgn="base" hangingPunct="0">
              <a:spcBef>
                <a:spcPct val="0"/>
              </a:spcBef>
              <a:spcAft>
                <a:spcPct val="0"/>
              </a:spcAft>
            </a:pPr>
            <a:r>
              <a:rPr lang="en-US" altLang="en-US" sz="2800" dirty="0">
                <a:latin typeface="Times New Roman" panose="02020603050405020304" pitchFamily="18" charset="0"/>
                <a:cs typeface="Times New Roman" panose="02020603050405020304" pitchFamily="18" charset="0"/>
              </a:rPr>
              <a:t>Overall, the Gradient Boosting model emerged as the best-performing algorithm with the highest accuracy of 0.7222222222222222. This suggests that Gradient Boosting is the most effective algorithm among those tested for predicting hypothyroidism in this dataset. The subsequent analysis and visualizations focused on middle-aged individuals (ages 35-55) with hypothyroidism, highlighting the distribution of T3, T4, and TSH levels for males and females, further aiding in understanding the condition's demographic characteristics.</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2899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257300" y="1046389"/>
            <a:ext cx="15773400" cy="769441"/>
          </a:xfrm>
        </p:spPr>
        <p:txBody>
          <a:bodyPr/>
          <a:lstStyle/>
          <a:p>
            <a:r>
              <a:rPr lang="en-US" sz="5000" dirty="0">
                <a:latin typeface="Times New Roman" panose="02020603050405020304" pitchFamily="18" charset="0"/>
                <a:cs typeface="Times New Roman" panose="02020603050405020304" pitchFamily="18" charset="0"/>
              </a:rPr>
              <a:t>Outcome/Deliverables-Design</a:t>
            </a:r>
            <a:endParaRPr lang="en-IN" sz="50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6352733" y="8926919"/>
            <a:ext cx="5157788" cy="507831"/>
          </a:xfrm>
          <a:prstGeom prst="rect">
            <a:avLst/>
          </a:prstGeom>
          <a:noFill/>
        </p:spPr>
        <p:txBody>
          <a:bodyPr wrap="square" rtlCol="0">
            <a:spAutoFit/>
          </a:bodyPr>
          <a:lstStyle/>
          <a:p>
            <a:r>
              <a:rPr lang="en-IN" sz="2700" b="1" dirty="0">
                <a:solidFill>
                  <a:schemeClr val="bg1"/>
                </a:solidFill>
                <a:latin typeface="Söhne"/>
              </a:rPr>
              <a:t>Pride Mobility Go Chair</a:t>
            </a:r>
            <a:endParaRPr lang="en-IN" sz="2700" b="1" dirty="0">
              <a:solidFill>
                <a:schemeClr val="bg1"/>
              </a:solidFill>
            </a:endParaRPr>
          </a:p>
        </p:txBody>
      </p:sp>
      <p:pic>
        <p:nvPicPr>
          <p:cNvPr id="3" name="Picture 2">
            <a:extLst>
              <a:ext uri="{FF2B5EF4-FFF2-40B4-BE49-F238E27FC236}">
                <a16:creationId xmlns:a16="http://schemas.microsoft.com/office/drawing/2014/main" id="{4E80A21A-0CDB-4223-A079-B762EED13125}"/>
              </a:ext>
            </a:extLst>
          </p:cNvPr>
          <p:cNvPicPr>
            <a:picLocks noChangeAspect="1"/>
          </p:cNvPicPr>
          <p:nvPr/>
        </p:nvPicPr>
        <p:blipFill>
          <a:blip r:embed="rId3"/>
          <a:stretch>
            <a:fillRect/>
          </a:stretch>
        </p:blipFill>
        <p:spPr>
          <a:xfrm>
            <a:off x="8001000" y="2507135"/>
            <a:ext cx="9829800" cy="5272730"/>
          </a:xfrm>
          <a:prstGeom prst="rect">
            <a:avLst/>
          </a:prstGeom>
        </p:spPr>
      </p:pic>
      <p:pic>
        <p:nvPicPr>
          <p:cNvPr id="5" name="Picture 4">
            <a:extLst>
              <a:ext uri="{FF2B5EF4-FFF2-40B4-BE49-F238E27FC236}">
                <a16:creationId xmlns:a16="http://schemas.microsoft.com/office/drawing/2014/main" id="{F84516B1-1A2F-45A9-A345-F184E1AED912}"/>
              </a:ext>
            </a:extLst>
          </p:cNvPr>
          <p:cNvPicPr>
            <a:picLocks noChangeAspect="1"/>
          </p:cNvPicPr>
          <p:nvPr/>
        </p:nvPicPr>
        <p:blipFill>
          <a:blip r:embed="rId4"/>
          <a:stretch>
            <a:fillRect/>
          </a:stretch>
        </p:blipFill>
        <p:spPr>
          <a:xfrm>
            <a:off x="1828800" y="2735009"/>
            <a:ext cx="5458203" cy="481698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B1E8085-C9C4-401E-82CF-07ED4350E19F}"/>
              </a:ext>
            </a:extLst>
          </p:cNvPr>
          <p:cNvPicPr>
            <a:picLocks noChangeAspect="1"/>
          </p:cNvPicPr>
          <p:nvPr/>
        </p:nvPicPr>
        <p:blipFill>
          <a:blip r:embed="rId2"/>
          <a:stretch>
            <a:fillRect/>
          </a:stretch>
        </p:blipFill>
        <p:spPr>
          <a:xfrm>
            <a:off x="609599" y="3009900"/>
            <a:ext cx="8011027" cy="5181600"/>
          </a:xfrm>
          <a:prstGeom prst="rect">
            <a:avLst/>
          </a:prstGeom>
        </p:spPr>
      </p:pic>
      <p:pic>
        <p:nvPicPr>
          <p:cNvPr id="3" name="Picture 2">
            <a:extLst>
              <a:ext uri="{FF2B5EF4-FFF2-40B4-BE49-F238E27FC236}">
                <a16:creationId xmlns:a16="http://schemas.microsoft.com/office/drawing/2014/main" id="{1A451EA2-B871-4EDF-8C7B-CA85762BDB61}"/>
              </a:ext>
            </a:extLst>
          </p:cNvPr>
          <p:cNvPicPr>
            <a:picLocks noChangeAspect="1"/>
          </p:cNvPicPr>
          <p:nvPr/>
        </p:nvPicPr>
        <p:blipFill>
          <a:blip r:embed="rId3"/>
          <a:stretch>
            <a:fillRect/>
          </a:stretch>
        </p:blipFill>
        <p:spPr>
          <a:xfrm>
            <a:off x="9144000" y="3030415"/>
            <a:ext cx="8330956" cy="5161085"/>
          </a:xfrm>
          <a:prstGeom prst="rect">
            <a:avLst/>
          </a:prstGeom>
        </p:spPr>
      </p:pic>
    </p:spTree>
    <p:extLst>
      <p:ext uri="{BB962C8B-B14F-4D97-AF65-F5344CB8AC3E}">
        <p14:creationId xmlns:p14="http://schemas.microsoft.com/office/powerpoint/2010/main" val="3335586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4F34EAA-D24B-4FC5-B41E-4850025AEF26}"/>
              </a:ext>
            </a:extLst>
          </p:cNvPr>
          <p:cNvPicPr>
            <a:picLocks noChangeAspect="1"/>
          </p:cNvPicPr>
          <p:nvPr/>
        </p:nvPicPr>
        <p:blipFill>
          <a:blip r:embed="rId2"/>
          <a:stretch>
            <a:fillRect/>
          </a:stretch>
        </p:blipFill>
        <p:spPr>
          <a:xfrm>
            <a:off x="304799" y="2247900"/>
            <a:ext cx="8324851" cy="6051982"/>
          </a:xfrm>
          <a:prstGeom prst="rect">
            <a:avLst/>
          </a:prstGeom>
        </p:spPr>
      </p:pic>
      <p:pic>
        <p:nvPicPr>
          <p:cNvPr id="13" name="Picture 12">
            <a:extLst>
              <a:ext uri="{FF2B5EF4-FFF2-40B4-BE49-F238E27FC236}">
                <a16:creationId xmlns:a16="http://schemas.microsoft.com/office/drawing/2014/main" id="{57660A3C-49D9-452F-B269-CFA0F280344F}"/>
              </a:ext>
            </a:extLst>
          </p:cNvPr>
          <p:cNvPicPr>
            <a:picLocks noChangeAspect="1"/>
          </p:cNvPicPr>
          <p:nvPr/>
        </p:nvPicPr>
        <p:blipFill>
          <a:blip r:embed="rId3"/>
          <a:stretch>
            <a:fillRect/>
          </a:stretch>
        </p:blipFill>
        <p:spPr>
          <a:xfrm>
            <a:off x="8610600" y="2247900"/>
            <a:ext cx="9220200" cy="6051982"/>
          </a:xfrm>
          <a:prstGeom prst="rect">
            <a:avLst/>
          </a:prstGeom>
        </p:spPr>
      </p:pic>
    </p:spTree>
    <p:extLst>
      <p:ext uri="{BB962C8B-B14F-4D97-AF65-F5344CB8AC3E}">
        <p14:creationId xmlns:p14="http://schemas.microsoft.com/office/powerpoint/2010/main" val="3627263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CF6A3-E40F-CCB3-B479-D5C858723467}"/>
              </a:ext>
            </a:extLst>
          </p:cNvPr>
          <p:cNvSpPr>
            <a:spLocks noGrp="1"/>
          </p:cNvSpPr>
          <p:nvPr>
            <p:ph type="ctrTitle"/>
          </p:nvPr>
        </p:nvSpPr>
        <p:spPr>
          <a:xfrm>
            <a:off x="914400" y="800100"/>
            <a:ext cx="6623996" cy="1508105"/>
          </a:xfrm>
        </p:spPr>
        <p:txBody>
          <a:bodyPr/>
          <a:lstStyle/>
          <a:p>
            <a:r>
              <a:rPr lang="en-IN" sz="5000" b="1" kern="100" dirty="0">
                <a:effectLst/>
                <a:latin typeface="Times New Roman" panose="02020603050405020304" pitchFamily="18" charset="0"/>
                <a:ea typeface="Calibri" panose="020F0502020204030204" pitchFamily="34" charset="0"/>
                <a:cs typeface="Times New Roman" panose="02020603050405020304" pitchFamily="18" charset="0"/>
              </a:rPr>
              <a:t>Conclusion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81334F45-34A4-4A1F-54C1-E9F78AD1DC35}"/>
              </a:ext>
            </a:extLst>
          </p:cNvPr>
          <p:cNvSpPr>
            <a:spLocks noGrp="1"/>
          </p:cNvSpPr>
          <p:nvPr>
            <p:ph type="subTitle" idx="4"/>
          </p:nvPr>
        </p:nvSpPr>
        <p:spPr>
          <a:xfrm>
            <a:off x="914400" y="2095500"/>
            <a:ext cx="14630400" cy="5170646"/>
          </a:xfrm>
        </p:spPr>
        <p:txBody>
          <a:bodyPr/>
          <a:lstStyle/>
          <a:p>
            <a:r>
              <a:rPr lang="en-US" sz="2800" dirty="0">
                <a:latin typeface="Times New Roman" panose="02020603050405020304" pitchFamily="18" charset="0"/>
                <a:cs typeface="Times New Roman" panose="02020603050405020304" pitchFamily="18" charset="0"/>
              </a:rPr>
              <a:t>A comprehensive approach to thyroid disorder detection involves clinical assessments, laboratory tests, imaging studies, and advanced technologies like machine learning and AI algorithms. The double-click pen model for modified punch biopsy offers significant advantages, including customizable depth control, ergonomic design, procedural efficiency, and compatibility with standard biopsy needles. These features enhance diagnostic precision and patient satisfaction. Advanced technologies such as Logistic Regression, Decision Tree, Random Forest, Support Vector Machine (SVM), and Gradient Boosting algorithms improve diagnostic accuracy by analyzing factors like age, gender, and thyroid hormone levels. Among these, Gradient Boosting is identified as the best model for hypothyroidism prediction. Additionally, designing a balanced diet chart for middle-aged individuals, focusing on macronutrients and healthy foods, is essential for overall well-being and chronic disease prevention. This holistic approach underscores the importance of precision, efficiency, and advanced technology in improving patient outcomes.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0086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59168C-3281-48A3-BD0A-2E273981F072}"/>
              </a:ext>
            </a:extLst>
          </p:cNvPr>
          <p:cNvSpPr txBox="1"/>
          <p:nvPr/>
        </p:nvSpPr>
        <p:spPr>
          <a:xfrm>
            <a:off x="1143000" y="800100"/>
            <a:ext cx="5943600" cy="861774"/>
          </a:xfrm>
          <a:prstGeom prst="rect">
            <a:avLst/>
          </a:prstGeom>
          <a:noFill/>
        </p:spPr>
        <p:txBody>
          <a:bodyPr wrap="square" rtlCol="0">
            <a:spAutoFit/>
          </a:bodyPr>
          <a:lstStyle/>
          <a:p>
            <a:r>
              <a:rPr lang="en-US" sz="5000" b="1" dirty="0">
                <a:latin typeface="Times New Roman" panose="02020603050405020304" pitchFamily="18" charset="0"/>
                <a:cs typeface="Times New Roman" panose="02020603050405020304" pitchFamily="18" charset="0"/>
              </a:rPr>
              <a:t>Reference:</a:t>
            </a:r>
            <a:endParaRPr lang="en-IN" sz="50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0946806-F92F-4333-A8C7-2DCAFB496279}"/>
              </a:ext>
            </a:extLst>
          </p:cNvPr>
          <p:cNvSpPr txBox="1"/>
          <p:nvPr/>
        </p:nvSpPr>
        <p:spPr>
          <a:xfrm>
            <a:off x="1143000" y="2628900"/>
            <a:ext cx="10058400" cy="4401205"/>
          </a:xfrm>
          <a:prstGeom prst="rect">
            <a:avLst/>
          </a:prstGeom>
          <a:noFill/>
        </p:spPr>
        <p:txBody>
          <a:bodyPr wrap="square" rtlCol="0">
            <a:spAutoFit/>
          </a:bodyPr>
          <a:lstStyle/>
          <a:p>
            <a:r>
              <a:rPr lang="en-IN" sz="2800" u="sng" dirty="0">
                <a:hlinkClick r:id="rId2"/>
              </a:rPr>
              <a:t>https://www.liebertpub.com/doi/abs/10.1089/thy.2009.0157</a:t>
            </a:r>
            <a:endParaRPr lang="en-IN" sz="2800" u="sng" dirty="0"/>
          </a:p>
          <a:p>
            <a:endParaRPr lang="en-IN" sz="2800" dirty="0"/>
          </a:p>
          <a:p>
            <a:r>
              <a:rPr lang="en-IN" sz="2800" u="sng" dirty="0">
                <a:hlinkClick r:id="rId3"/>
              </a:rPr>
              <a:t>https://journals.lww.com/annalsofsurgery/fulltext/2020/03000/The_American_Association_of_Endocrine_Surgeons.28.aspx/</a:t>
            </a:r>
            <a:endParaRPr lang="en-IN" sz="2800" u="sng" dirty="0"/>
          </a:p>
          <a:p>
            <a:endParaRPr lang="en-IN" sz="2800" dirty="0"/>
          </a:p>
          <a:p>
            <a:r>
              <a:rPr lang="en-IN" sz="2800" u="sng" dirty="0">
                <a:hlinkClick r:id="rId4"/>
              </a:rPr>
              <a:t>https://synapse.koreamed.org/articles/1516081383</a:t>
            </a:r>
            <a:endParaRPr lang="en-IN" sz="2800" u="sng" dirty="0"/>
          </a:p>
          <a:p>
            <a:r>
              <a:rPr lang="en-IN" sz="2800" u="sng" dirty="0"/>
              <a:t> </a:t>
            </a:r>
            <a:endParaRPr lang="en-IN" sz="2800" dirty="0"/>
          </a:p>
          <a:p>
            <a:r>
              <a:rPr lang="en-IN" sz="2800" u="sng" dirty="0">
                <a:hlinkClick r:id="rId2"/>
              </a:rPr>
              <a:t>https://www.liebertpub.com/doi/abs/10.1089/thy.2009.0157</a:t>
            </a:r>
            <a:endParaRPr lang="en-IN" sz="2800" u="sng" dirty="0"/>
          </a:p>
          <a:p>
            <a:endParaRPr lang="en-IN" sz="2800" dirty="0"/>
          </a:p>
          <a:p>
            <a:r>
              <a:rPr lang="en-IN" sz="2800" u="sng" dirty="0">
                <a:hlinkClick r:id="rId5"/>
              </a:rPr>
              <a:t>https://onlinelibrary.wiley.com/doi/abs/10.1155/2019/6212759</a:t>
            </a:r>
            <a:endParaRPr lang="en-IN" sz="2800" dirty="0"/>
          </a:p>
        </p:txBody>
      </p:sp>
    </p:spTree>
    <p:extLst>
      <p:ext uri="{BB962C8B-B14F-4D97-AF65-F5344CB8AC3E}">
        <p14:creationId xmlns:p14="http://schemas.microsoft.com/office/powerpoint/2010/main" val="1249232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143000" y="876300"/>
            <a:ext cx="10671564" cy="1200329"/>
          </a:xfrm>
        </p:spPr>
        <p:txBody>
          <a:bodyPr/>
          <a:lstStyle/>
          <a:p>
            <a:r>
              <a:rPr lang="en-US" sz="2800" dirty="0">
                <a:latin typeface="Times New Roman" panose="02020603050405020304" pitchFamily="18" charset="0"/>
                <a:cs typeface="Times New Roman" panose="02020603050405020304" pitchFamily="18" charset="0"/>
              </a:rPr>
              <a:t>Team Members:</a:t>
            </a:r>
            <a:br>
              <a:rPr lang="en-US" sz="5000" dirty="0">
                <a:latin typeface="Times New Roman" panose="02020603050405020304" pitchFamily="18" charset="0"/>
                <a:cs typeface="Times New Roman" panose="02020603050405020304" pitchFamily="18" charset="0"/>
              </a:rPr>
            </a:br>
            <a:endParaRPr lang="en-IN" sz="5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BB1483DF-F8F7-9406-AA29-0776362A0B9C}"/>
              </a:ext>
            </a:extLst>
          </p:cNvPr>
          <p:cNvSpPr txBox="1">
            <a:spLocks noEditPoints="1"/>
          </p:cNvSpPr>
          <p:nvPr/>
        </p:nvSpPr>
        <p:spPr>
          <a:xfrm>
            <a:off x="1143000" y="7112392"/>
            <a:ext cx="10671564" cy="1538883"/>
          </a:xfrm>
          <a:prstGeom prst="rect">
            <a:avLst/>
          </a:prstGeom>
        </p:spPr>
        <p:txBody>
          <a:bodyPr wrap="square" lIns="0" tIns="0" rIns="0" bIns="0">
            <a:spAutoFit/>
          </a:bodyPr>
          <a:lstStyle>
            <a:lvl1pPr>
              <a:defRPr sz="7200" b="1" i="0">
                <a:solidFill>
                  <a:srgbClr val="2B2A35"/>
                </a:solidFill>
                <a:latin typeface="Tahoma"/>
                <a:ea typeface="+mj-ea"/>
                <a:cs typeface="Tahoma"/>
              </a:defRPr>
            </a:lvl1pPr>
          </a:lstStyle>
          <a:p>
            <a:r>
              <a:rPr lang="en-US" sz="5000" kern="0" dirty="0">
                <a:latin typeface="Times New Roman" panose="02020603050405020304" pitchFamily="18" charset="0"/>
                <a:cs typeface="Times New Roman" panose="02020603050405020304" pitchFamily="18" charset="0"/>
              </a:rPr>
              <a:t>PS No. 		:WB-PS30</a:t>
            </a:r>
          </a:p>
          <a:p>
            <a:r>
              <a:rPr lang="en-US" sz="5000" kern="0" dirty="0">
                <a:latin typeface="Times New Roman" panose="02020603050405020304" pitchFamily="18" charset="0"/>
                <a:cs typeface="Times New Roman" panose="02020603050405020304" pitchFamily="18" charset="0"/>
              </a:rPr>
              <a:t>Team No. 	:WB41</a:t>
            </a:r>
            <a:endParaRPr lang="en-IN" sz="5000" kern="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3C48A327-1D21-9DFB-7745-8D697A984B18}"/>
              </a:ext>
            </a:extLst>
          </p:cNvPr>
          <p:cNvSpPr txBox="1">
            <a:spLocks noEditPoints="1"/>
          </p:cNvSpPr>
          <p:nvPr/>
        </p:nvSpPr>
        <p:spPr>
          <a:xfrm>
            <a:off x="1093573" y="4401862"/>
            <a:ext cx="11887200" cy="769441"/>
          </a:xfrm>
          <a:prstGeom prst="rect">
            <a:avLst/>
          </a:prstGeom>
        </p:spPr>
        <p:txBody>
          <a:bodyPr wrap="square" lIns="0" tIns="0" rIns="0" bIns="0">
            <a:spAutoFit/>
          </a:bodyPr>
          <a:lstStyle>
            <a:lvl1pPr>
              <a:defRPr sz="7200" b="1" i="0">
                <a:solidFill>
                  <a:srgbClr val="2B2A35"/>
                </a:solidFill>
                <a:latin typeface="Tahoma"/>
                <a:ea typeface="+mj-ea"/>
                <a:cs typeface="Tahoma"/>
              </a:defRPr>
            </a:lvl1pPr>
          </a:lstStyle>
          <a:p>
            <a:r>
              <a:rPr lang="en-US" sz="5000" kern="0" dirty="0">
                <a:latin typeface="Times New Roman" panose="02020603050405020304" pitchFamily="18" charset="0"/>
                <a:cs typeface="Times New Roman" panose="02020603050405020304" pitchFamily="18" charset="0"/>
              </a:rPr>
              <a:t>Faculty Mentor: </a:t>
            </a:r>
            <a:r>
              <a:rPr lang="en-US" sz="5000" kern="0" dirty="0" err="1">
                <a:latin typeface="Times New Roman" panose="02020603050405020304" pitchFamily="18" charset="0"/>
                <a:cs typeface="Times New Roman" panose="02020603050405020304" pitchFamily="18" charset="0"/>
              </a:rPr>
              <a:t>Dr.R.Murugeswari</a:t>
            </a:r>
            <a:endParaRPr lang="en-IN" sz="5000" kern="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9054B86-3469-4391-987F-A23872697725}"/>
              </a:ext>
            </a:extLst>
          </p:cNvPr>
          <p:cNvSpPr txBox="1"/>
          <p:nvPr/>
        </p:nvSpPr>
        <p:spPr>
          <a:xfrm>
            <a:off x="4038600" y="800100"/>
            <a:ext cx="6858000" cy="2246769"/>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R. </a:t>
            </a:r>
            <a:r>
              <a:rPr lang="en-US" sz="2800" b="1" dirty="0" err="1">
                <a:latin typeface="Times New Roman" panose="02020603050405020304" pitchFamily="18" charset="0"/>
                <a:cs typeface="Times New Roman" panose="02020603050405020304" pitchFamily="18" charset="0"/>
              </a:rPr>
              <a:t>Seshu</a:t>
            </a:r>
            <a:r>
              <a:rPr lang="en-US" sz="2800" b="1" dirty="0">
                <a:latin typeface="Times New Roman" panose="02020603050405020304" pitchFamily="18" charset="0"/>
                <a:cs typeface="Times New Roman" panose="02020603050405020304" pitchFamily="18" charset="0"/>
              </a:rPr>
              <a:t> Vardhan Reddy-99210042076</a:t>
            </a:r>
          </a:p>
          <a:p>
            <a:r>
              <a:rPr lang="en-US" sz="2800" b="1" dirty="0">
                <a:latin typeface="Times New Roman" panose="02020603050405020304" pitchFamily="18" charset="0"/>
                <a:cs typeface="Times New Roman" panose="02020603050405020304" pitchFamily="18" charset="0"/>
              </a:rPr>
              <a:t>R. Shiri Sai Chandana-99210041626</a:t>
            </a:r>
          </a:p>
          <a:p>
            <a:r>
              <a:rPr lang="en-US" sz="2800" b="1" dirty="0">
                <a:latin typeface="Times New Roman" panose="02020603050405020304" pitchFamily="18" charset="0"/>
                <a:cs typeface="Times New Roman" panose="02020603050405020304" pitchFamily="18" charset="0"/>
              </a:rPr>
              <a:t>G. Srinivas Siddharath-9921004237</a:t>
            </a:r>
          </a:p>
          <a:p>
            <a:r>
              <a:rPr lang="en-US" sz="2800" b="1" dirty="0">
                <a:latin typeface="Times New Roman" panose="02020603050405020304" pitchFamily="18" charset="0"/>
                <a:cs typeface="Times New Roman" panose="02020603050405020304" pitchFamily="18" charset="0"/>
              </a:rPr>
              <a:t>G. Shiva Chaitanya-99210042047</a:t>
            </a:r>
          </a:p>
          <a:p>
            <a:r>
              <a:rPr lang="en-US" sz="2800" b="1" dirty="0">
                <a:latin typeface="Times New Roman" panose="02020603050405020304" pitchFamily="18" charset="0"/>
                <a:cs typeface="Times New Roman" panose="02020603050405020304" pitchFamily="18" charset="0"/>
              </a:rPr>
              <a:t>V. Sujay Sai Reddy-9921004768</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047415" y="986984"/>
            <a:ext cx="10671564" cy="762764"/>
          </a:xfrm>
        </p:spPr>
        <p:txBody>
          <a:bodyPr/>
          <a:lstStyle/>
          <a:p>
            <a:r>
              <a:rPr lang="en-US" sz="5000" dirty="0">
                <a:latin typeface="Times New Roman" panose="02020603050405020304" pitchFamily="18" charset="0"/>
                <a:cs typeface="Times New Roman" panose="02020603050405020304" pitchFamily="18" charset="0"/>
              </a:rPr>
              <a:t>Introduction</a:t>
            </a:r>
            <a:endParaRPr lang="en-IN" sz="5000" dirty="0">
              <a:latin typeface="Times New Roman" panose="02020603050405020304" pitchFamily="18" charset="0"/>
              <a:cs typeface="Times New Roman" panose="02020603050405020304" pitchFamily="18" charset="0"/>
            </a:endParaRPr>
          </a:p>
        </p:txBody>
      </p:sp>
      <p:sp>
        <p:nvSpPr>
          <p:cNvPr id="3" name="Content Placeholder 2"/>
          <p:cNvSpPr>
            <a:spLocks noGrp="1" noEditPoints="1"/>
          </p:cNvSpPr>
          <p:nvPr>
            <p:ph idx="1"/>
          </p:nvPr>
        </p:nvSpPr>
        <p:spPr>
          <a:xfrm>
            <a:off x="847619" y="3084576"/>
            <a:ext cx="8121569" cy="366454"/>
          </a:xfrm>
        </p:spPr>
        <p:txBody>
          <a:bodyPr>
            <a:normAutofit fontScale="77500" lnSpcReduction="20000"/>
          </a:bodyPr>
          <a:lstStyle/>
          <a:p>
            <a:r>
              <a:rPr lang="en-US" dirty="0"/>
              <a:t> 	</a:t>
            </a:r>
            <a:endParaRPr lang="en-US" sz="3000" dirty="0"/>
          </a:p>
          <a:p>
            <a:r>
              <a:rPr lang="en-US" dirty="0"/>
              <a:t>.</a:t>
            </a:r>
            <a:endParaRPr lang="en-IN" dirty="0"/>
          </a:p>
        </p:txBody>
      </p:sp>
      <p:sp>
        <p:nvSpPr>
          <p:cNvPr id="4" name="TextBox 3">
            <a:extLst>
              <a:ext uri="{FF2B5EF4-FFF2-40B4-BE49-F238E27FC236}">
                <a16:creationId xmlns:a16="http://schemas.microsoft.com/office/drawing/2014/main" id="{FAD71A1F-8038-43BA-B4E4-F783D099A3BB}"/>
              </a:ext>
            </a:extLst>
          </p:cNvPr>
          <p:cNvSpPr txBox="1"/>
          <p:nvPr/>
        </p:nvSpPr>
        <p:spPr>
          <a:xfrm>
            <a:off x="1047415" y="2247900"/>
            <a:ext cx="13506785" cy="440120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 punch biopsy is a medical procedure commonly used to obtain a tissue sample for diagnostic purposes. It involves using a small, circular blade to remove a cylindrical tissue core, typically the skin, from the body. This method allows healthcare professionals to collect a tissue sample for examination under a microscope to diagnose various skin conditions, including infections, tumors, and inflammatory diseases. Punch biopsies are often performed in outpatient settings and are generally safe and minimally invasive. Moreover, we are designing a diet chart for middle-aged individuals utilizing Python.</a:t>
            </a:r>
          </a:p>
          <a:p>
            <a:r>
              <a:rPr lang="en-US" sz="2800" dirty="0">
                <a:latin typeface="Times New Roman" panose="02020603050405020304" pitchFamily="18" charset="0"/>
                <a:cs typeface="Times New Roman" panose="02020603050405020304" pitchFamily="18" charset="0"/>
              </a:rPr>
              <a:t>Prediction of the level of hypothyroidism hormones for the middle age group using a dataset containing age, gender, thyroid-stimulating hormone (TSH) levels, triiodothyronine (T3), thyroxine (T4), and another pertinent medical history to make predictions.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047415" y="986984"/>
            <a:ext cx="12058986" cy="3077766"/>
          </a:xfrm>
        </p:spPr>
        <p:txBody>
          <a:bodyPr/>
          <a:lstStyle/>
          <a:p>
            <a:r>
              <a:rPr lang="en-US" sz="5000" dirty="0">
                <a:latin typeface="Times New Roman" panose="02020603050405020304" pitchFamily="18" charset="0"/>
                <a:cs typeface="Times New Roman" panose="02020603050405020304" pitchFamily="18" charset="0"/>
              </a:rPr>
              <a:t>Problem Statement and its evolution</a:t>
            </a:r>
            <a:br>
              <a:rPr lang="en-US" sz="5000" dirty="0"/>
            </a:br>
            <a:br>
              <a:rPr lang="en-US" sz="5000" dirty="0"/>
            </a:br>
            <a:br>
              <a:rPr lang="en-US" sz="5000" dirty="0"/>
            </a:br>
            <a:endParaRPr lang="en-IN" sz="5000" dirty="0"/>
          </a:p>
        </p:txBody>
      </p:sp>
      <p:sp>
        <p:nvSpPr>
          <p:cNvPr id="3" name="Content Placeholder 2"/>
          <p:cNvSpPr>
            <a:spLocks noGrp="1" noEditPoints="1"/>
          </p:cNvSpPr>
          <p:nvPr>
            <p:ph idx="1"/>
          </p:nvPr>
        </p:nvSpPr>
        <p:spPr>
          <a:xfrm>
            <a:off x="847619" y="3084576"/>
            <a:ext cx="8121569" cy="366454"/>
          </a:xfrm>
        </p:spPr>
        <p:txBody>
          <a:bodyPr>
            <a:normAutofit fontScale="77500" lnSpcReduction="20000"/>
          </a:bodyPr>
          <a:lstStyle/>
          <a:p>
            <a:r>
              <a:rPr lang="en-US" dirty="0"/>
              <a:t> 	</a:t>
            </a:r>
            <a:endParaRPr lang="en-US" sz="3000" dirty="0"/>
          </a:p>
          <a:p>
            <a:r>
              <a:rPr lang="en-US" dirty="0"/>
              <a:t>.</a:t>
            </a:r>
            <a:endParaRPr lang="en-IN" dirty="0"/>
          </a:p>
        </p:txBody>
      </p:sp>
      <p:sp>
        <p:nvSpPr>
          <p:cNvPr id="4" name="TextBox 3">
            <a:extLst>
              <a:ext uri="{FF2B5EF4-FFF2-40B4-BE49-F238E27FC236}">
                <a16:creationId xmlns:a16="http://schemas.microsoft.com/office/drawing/2014/main" id="{F094C874-A611-4199-A803-F55A494E8EA7}"/>
              </a:ext>
            </a:extLst>
          </p:cNvPr>
          <p:cNvSpPr txBox="1"/>
          <p:nvPr/>
        </p:nvSpPr>
        <p:spPr>
          <a:xfrm>
            <a:off x="1219200" y="3162300"/>
            <a:ext cx="12725400" cy="3970318"/>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•To implement precision Tissue sampling to ensure accuracy in obtaining high-quality punch biopsy.</a:t>
            </a:r>
          </a:p>
          <a:p>
            <a:r>
              <a:rPr lang="en-US" sz="2800" dirty="0">
                <a:latin typeface="Times New Roman" panose="02020603050405020304" pitchFamily="18" charset="0"/>
                <a:cs typeface="Times New Roman" panose="02020603050405020304" pitchFamily="18" charset="0"/>
              </a:rPr>
              <a:t>•Prediction of the level of hypothyroidism hormones for the middle age group using a dataset containing age, gender, thyroid-stimulating hormone (TSH) levels, triiodothyronine (T3), and thyroxine (T4).</a:t>
            </a:r>
          </a:p>
          <a:p>
            <a:r>
              <a:rPr lang="en-US" sz="2800" dirty="0">
                <a:latin typeface="Times New Roman" panose="02020603050405020304" pitchFamily="18" charset="0"/>
                <a:cs typeface="Times New Roman" panose="02020603050405020304" pitchFamily="18" charset="0"/>
              </a:rPr>
              <a:t>•Designing a diet chart for middle-aged group people using Python.</a:t>
            </a:r>
          </a:p>
          <a:p>
            <a:r>
              <a:rPr lang="en-US" sz="2800" dirty="0">
                <a:latin typeface="Times New Roman" panose="02020603050405020304" pitchFamily="18" charset="0"/>
                <a:cs typeface="Times New Roman" panose="02020603050405020304" pitchFamily="18" charset="0"/>
              </a:rPr>
              <a:t>      </a:t>
            </a:r>
          </a:p>
          <a:p>
            <a:r>
              <a:rPr lang="en-US" sz="2800" dirty="0"/>
              <a:t>  </a:t>
            </a:r>
            <a:br>
              <a:rPr lang="en-IN" sz="2800" dirty="0"/>
            </a:b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a:extLst>
              <a:ext uri="{FF2B5EF4-FFF2-40B4-BE49-F238E27FC236}">
                <a16:creationId xmlns:a16="http://schemas.microsoft.com/office/drawing/2014/main" id="{6D7BE379-A022-499D-B123-6A964437D50A}"/>
              </a:ext>
            </a:extLst>
          </p:cNvPr>
          <p:cNvGraphicFramePr>
            <a:graphicFrameLocks noChangeAspect="1"/>
          </p:cNvGraphicFramePr>
          <p:nvPr>
            <p:extLst>
              <p:ext uri="{D42A27DB-BD31-4B8C-83A1-F6EECF244321}">
                <p14:modId xmlns:p14="http://schemas.microsoft.com/office/powerpoint/2010/main" val="4026761179"/>
              </p:ext>
            </p:extLst>
          </p:nvPr>
        </p:nvGraphicFramePr>
        <p:xfrm>
          <a:off x="2362200" y="1485900"/>
          <a:ext cx="11353800" cy="8534400"/>
        </p:xfrm>
        <a:graphic>
          <a:graphicData uri="http://schemas.openxmlformats.org/presentationml/2006/ole">
            <mc:AlternateContent xmlns:mc="http://schemas.openxmlformats.org/markup-compatibility/2006">
              <mc:Choice xmlns:v="urn:schemas-microsoft-com:vml" Requires="v">
                <p:oleObj spid="_x0000_s2055" name="Document" r:id="rId4" imgW="5973206" imgH="8272377" progId="Word.Document.12">
                  <p:embed/>
                </p:oleObj>
              </mc:Choice>
              <mc:Fallback>
                <p:oleObj name="Document" r:id="rId4" imgW="5973206" imgH="8272377" progId="Word.Document.12">
                  <p:embed/>
                  <p:pic>
                    <p:nvPicPr>
                      <p:cNvPr id="0" name=""/>
                      <p:cNvPicPr/>
                      <p:nvPr/>
                    </p:nvPicPr>
                    <p:blipFill>
                      <a:blip r:embed="rId5"/>
                      <a:stretch>
                        <a:fillRect/>
                      </a:stretch>
                    </p:blipFill>
                    <p:spPr>
                      <a:xfrm>
                        <a:off x="2362200" y="1485900"/>
                        <a:ext cx="11353800" cy="8534400"/>
                      </a:xfrm>
                      <a:prstGeom prst="rect">
                        <a:avLst/>
                      </a:prstGeom>
                    </p:spPr>
                  </p:pic>
                </p:oleObj>
              </mc:Fallback>
            </mc:AlternateContent>
          </a:graphicData>
        </a:graphic>
      </p:graphicFrame>
      <p:sp>
        <p:nvSpPr>
          <p:cNvPr id="12" name="TextBox 11">
            <a:extLst>
              <a:ext uri="{FF2B5EF4-FFF2-40B4-BE49-F238E27FC236}">
                <a16:creationId xmlns:a16="http://schemas.microsoft.com/office/drawing/2014/main" id="{CE16AAF9-25B8-46C8-9529-DA4AF6B5E6E5}"/>
              </a:ext>
            </a:extLst>
          </p:cNvPr>
          <p:cNvSpPr txBox="1"/>
          <p:nvPr/>
        </p:nvSpPr>
        <p:spPr>
          <a:xfrm>
            <a:off x="1143000" y="266700"/>
            <a:ext cx="9067800" cy="861774"/>
          </a:xfrm>
          <a:prstGeom prst="rect">
            <a:avLst/>
          </a:prstGeom>
          <a:noFill/>
        </p:spPr>
        <p:txBody>
          <a:bodyPr wrap="square" rtlCol="0">
            <a:spAutoFit/>
          </a:bodyPr>
          <a:lstStyle/>
          <a:p>
            <a:r>
              <a:rPr lang="en-IN" sz="5000" b="1" dirty="0">
                <a:latin typeface="Times New Roman" panose="02020603050405020304" pitchFamily="18" charset="0"/>
                <a:cs typeface="Times New Roman" panose="02020603050405020304" pitchFamily="18" charset="0"/>
              </a:rPr>
              <a:t>Literature Survey:</a:t>
            </a:r>
            <a:endParaRPr lang="en-IN" sz="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4837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7EED73-A7E1-406D-8D1B-ECC123F153A8}"/>
              </a:ext>
            </a:extLst>
          </p:cNvPr>
          <p:cNvPicPr>
            <a:picLocks noChangeAspect="1"/>
          </p:cNvPicPr>
          <p:nvPr/>
        </p:nvPicPr>
        <p:blipFill>
          <a:blip r:embed="rId2"/>
          <a:stretch>
            <a:fillRect/>
          </a:stretch>
        </p:blipFill>
        <p:spPr>
          <a:xfrm>
            <a:off x="2514600" y="495300"/>
            <a:ext cx="10972800" cy="9601200"/>
          </a:xfrm>
          <a:prstGeom prst="rect">
            <a:avLst/>
          </a:prstGeom>
        </p:spPr>
      </p:pic>
    </p:spTree>
    <p:extLst>
      <p:ext uri="{BB962C8B-B14F-4D97-AF65-F5344CB8AC3E}">
        <p14:creationId xmlns:p14="http://schemas.microsoft.com/office/powerpoint/2010/main" val="2238438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4D8FA6C-FBA8-4340-9E92-A70EC301B5E5}"/>
              </a:ext>
            </a:extLst>
          </p:cNvPr>
          <p:cNvSpPr txBox="1"/>
          <p:nvPr/>
        </p:nvSpPr>
        <p:spPr>
          <a:xfrm>
            <a:off x="1752600" y="876300"/>
            <a:ext cx="6705600" cy="861774"/>
          </a:xfrm>
          <a:prstGeom prst="rect">
            <a:avLst/>
          </a:prstGeom>
          <a:noFill/>
        </p:spPr>
        <p:txBody>
          <a:bodyPr wrap="square" rtlCol="0">
            <a:spAutoFit/>
          </a:bodyPr>
          <a:lstStyle/>
          <a:p>
            <a:r>
              <a:rPr lang="en-US" sz="5000" b="1" dirty="0">
                <a:latin typeface="Times New Roman" panose="02020603050405020304" pitchFamily="18" charset="0"/>
                <a:cs typeface="Times New Roman" panose="02020603050405020304" pitchFamily="18" charset="0"/>
              </a:rPr>
              <a:t>Proposed </a:t>
            </a:r>
            <a:endParaRPr lang="en-IN" sz="5000" b="1" dirty="0">
              <a:latin typeface="Times New Roman" panose="02020603050405020304" pitchFamily="18" charset="0"/>
              <a:cs typeface="Times New Roman" panose="02020603050405020304" pitchFamily="18" charset="0"/>
            </a:endParaRPr>
          </a:p>
        </p:txBody>
      </p:sp>
      <p:sp>
        <p:nvSpPr>
          <p:cNvPr id="9" name="Rectangle 1">
            <a:extLst>
              <a:ext uri="{FF2B5EF4-FFF2-40B4-BE49-F238E27FC236}">
                <a16:creationId xmlns:a16="http://schemas.microsoft.com/office/drawing/2014/main" id="{6868C44D-D0BC-4BCC-878E-E84DD0F49CA9}"/>
              </a:ext>
            </a:extLst>
          </p:cNvPr>
          <p:cNvSpPr>
            <a:spLocks noChangeArrowheads="1"/>
          </p:cNvSpPr>
          <p:nvPr/>
        </p:nvSpPr>
        <p:spPr bwMode="auto">
          <a:xfrm>
            <a:off x="1752600" y="2857500"/>
            <a:ext cx="109728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a:latin typeface="Times New Roman" panose="02020603050405020304" pitchFamily="18" charset="0"/>
                <a:cs typeface="Times New Roman" panose="02020603050405020304" pitchFamily="18" charset="0"/>
              </a:rPr>
              <a:t>We propose a new punch biopsy prototype to improve diagnostic accuracy and patient comfort. Additionally, we are working on a project for predicting hypothyroidism in middle-aged groups using Gradient Boosting, a powerful machine-learning technique. Moreover, we are designing a diet chart tailored for middle-aged individuals utilizing Python, ensuring nutritional balance and health optimization</a:t>
            </a:r>
            <a:r>
              <a:rPr lang="en-US" altLang="en-US" dirty="0">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3937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990600" y="647701"/>
            <a:ext cx="16656786" cy="738664"/>
          </a:xfrm>
        </p:spPr>
        <p:txBody>
          <a:bodyPr/>
          <a:lstStyle/>
          <a:p>
            <a:r>
              <a:rPr lang="en-US" spc="20" dirty="0">
                <a:latin typeface="Times New Roman" panose="02020603050405020304" pitchFamily="18" charset="0"/>
                <a:cs typeface="Times New Roman" panose="02020603050405020304" pitchFamily="18" charset="0"/>
              </a:rPr>
              <a:t>Flow Chart</a:t>
            </a:r>
            <a:endParaRPr spc="2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B192BBC-08BD-4F5B-8ACE-CA2527F828F6}"/>
              </a:ext>
            </a:extLst>
          </p:cNvPr>
          <p:cNvPicPr>
            <a:picLocks noChangeAspect="1"/>
          </p:cNvPicPr>
          <p:nvPr/>
        </p:nvPicPr>
        <p:blipFill>
          <a:blip r:embed="rId3"/>
          <a:stretch>
            <a:fillRect/>
          </a:stretch>
        </p:blipFill>
        <p:spPr>
          <a:xfrm>
            <a:off x="2438400" y="1454629"/>
            <a:ext cx="5270376" cy="81846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914400" y="952500"/>
            <a:ext cx="16732986" cy="769441"/>
          </a:xfrm>
        </p:spPr>
        <p:txBody>
          <a:bodyPr/>
          <a:lstStyle/>
          <a:p>
            <a:pPr marL="6985" marR="110490">
              <a:spcBef>
                <a:spcPts val="400"/>
              </a:spcBef>
              <a:spcAft>
                <a:spcPts val="0"/>
              </a:spcAft>
            </a:pPr>
            <a:r>
              <a:rPr lang="en-US" sz="5000" kern="0" dirty="0">
                <a:effectLst/>
                <a:latin typeface="Times New Roman" panose="02020603050405020304" pitchFamily="18" charset="0"/>
                <a:ea typeface="Times New Roman" panose="02020603050405020304" pitchFamily="18" charset="0"/>
              </a:rPr>
              <a:t>Idea Matrix- identify, organize, and develop</a:t>
            </a:r>
            <a:endParaRPr lang="en-GB" sz="5000" kern="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214686DF-0A2E-4E38-956C-A735D74E32DA}"/>
              </a:ext>
            </a:extLst>
          </p:cNvPr>
          <p:cNvSpPr txBox="1"/>
          <p:nvPr/>
        </p:nvSpPr>
        <p:spPr>
          <a:xfrm>
            <a:off x="889686" y="2019300"/>
            <a:ext cx="14249400" cy="7848302"/>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-punch biopsy with a plunger system </a:t>
            </a:r>
            <a:endParaRPr lang="en-IN"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user-friendly design</a:t>
            </a:r>
            <a:endParaRPr lang="en-IN"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-one-time use product </a:t>
            </a:r>
            <a:endParaRPr lang="en-IN"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Material Selection:</a:t>
            </a:r>
            <a:endParaRPr lang="en-IN"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so many of punch biopsies are made of steel which will cost more to make of product.</a:t>
            </a:r>
            <a:endParaRPr lang="en-IN"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-we are doing it with simple plastic material which costs less than steel.</a:t>
            </a:r>
            <a:endParaRPr lang="en-IN"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-there is no need to use costly material for a one-time use product. </a:t>
            </a:r>
          </a:p>
          <a:p>
            <a:r>
              <a:rPr lang="en-US" sz="2800" b="1" dirty="0">
                <a:latin typeface="Times New Roman" panose="02020603050405020304" pitchFamily="18" charset="0"/>
                <a:cs typeface="Times New Roman" panose="02020603050405020304" pitchFamily="18" charset="0"/>
              </a:rPr>
              <a:t>Prototyping:</a:t>
            </a:r>
            <a:endParaRPr lang="en-IN"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-after checking the existing punch biopsy. </a:t>
            </a:r>
            <a:endParaRPr lang="en-IN"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-we are making the modifications from the existing prototype as a click pen model which is known as the plunger system.</a:t>
            </a:r>
          </a:p>
          <a:p>
            <a:r>
              <a:rPr lang="en-US" sz="2800" b="1" dirty="0">
                <a:latin typeface="Times New Roman" panose="02020603050405020304" pitchFamily="18" charset="0"/>
                <a:cs typeface="Times New Roman" panose="02020603050405020304" pitchFamily="18" charset="0"/>
              </a:rPr>
              <a:t>Modification:</a:t>
            </a:r>
            <a:endParaRPr lang="en-IN"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-spring will be inserted inside the body of the punch biopsy for easy movement of mm blade.</a:t>
            </a:r>
            <a:endParaRPr lang="en-IN"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-after placing on the thyroid gland if we click once with our fingers on the top of the punch biopsy then the mm blade will come out and it will insert into the skin for removal of thyroid gland.</a:t>
            </a:r>
            <a:endParaRPr lang="en-IN"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-if the punch biopsy is ready to remove then once again if we click the mm blade comes back.</a:t>
            </a:r>
            <a:endParaRPr lang="en-IN" sz="2800" dirty="0">
              <a:latin typeface="Times New Roman" panose="02020603050405020304" pitchFamily="18" charset="0"/>
              <a:cs typeface="Times New Roman" panose="02020603050405020304" pitchFamily="18" charset="0"/>
            </a:endParaRPr>
          </a:p>
          <a:p>
            <a:endParaRPr lang="en-IN" sz="2800" dirty="0"/>
          </a:p>
          <a:p>
            <a:endParaRPr lang="en-IN"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35364"/>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606</TotalTime>
  <Words>1343</Words>
  <Application>Microsoft Office PowerPoint</Application>
  <PresentationFormat>Custom</PresentationFormat>
  <Paragraphs>78</Paragraphs>
  <Slides>18</Slides>
  <Notes>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6" baseType="lpstr">
      <vt:lpstr>Arial</vt:lpstr>
      <vt:lpstr>Calibri</vt:lpstr>
      <vt:lpstr>Calisto MT</vt:lpstr>
      <vt:lpstr>Söhne</vt:lpstr>
      <vt:lpstr>Tahoma</vt:lpstr>
      <vt:lpstr>Times New Roman</vt:lpstr>
      <vt:lpstr>Office Theme</vt:lpstr>
      <vt:lpstr>Document</vt:lpstr>
      <vt:lpstr>PowerPoint Presentation</vt:lpstr>
      <vt:lpstr>Team Members: </vt:lpstr>
      <vt:lpstr>Introduction</vt:lpstr>
      <vt:lpstr>Problem Statement and its evolution   </vt:lpstr>
      <vt:lpstr>PowerPoint Presentation</vt:lpstr>
      <vt:lpstr>PowerPoint Presentation</vt:lpstr>
      <vt:lpstr>PowerPoint Presentation</vt:lpstr>
      <vt:lpstr>Flow Chart</vt:lpstr>
      <vt:lpstr>Idea Matrix- identify, organize, and develop</vt:lpstr>
      <vt:lpstr>PowerPoint Presentation</vt:lpstr>
      <vt:lpstr>PowerPoint Presentation</vt:lpstr>
      <vt:lpstr>PowerPoint Presentation</vt:lpstr>
      <vt:lpstr>PowerPoint Presentation</vt:lpstr>
      <vt:lpstr>Outcome/Deliverables-Design</vt:lpstr>
      <vt:lpstr>PowerPoint Presentation</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AMAR SEVA SANGAM</dc:title>
  <dc:creator>G Nandhan</dc:creator>
  <cp:lastModifiedBy>R. SHIRI</cp:lastModifiedBy>
  <cp:revision>52</cp:revision>
  <dcterms:created xsi:type="dcterms:W3CDTF">2023-04-19T09:13:42Z</dcterms:created>
  <dcterms:modified xsi:type="dcterms:W3CDTF">2024-07-21T17:28:27Z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2023-04-19T00:00:00Z</vt:filetime>
  </property>
  <property fmtid="{D5CDD505-2E9C-101B-9397-08002B2CF9AE}" pid="3" name="Creator">
    <vt:lpwstr>Chromium</vt:lpwstr>
  </property>
  <property fmtid="{D5CDD505-2E9C-101B-9397-08002B2CF9AE}" pid="4" name="LastSaved">
    <vt:filetime>2023-04-19T00:00:00Z</vt:filetime>
  </property>
</Properties>
</file>