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1F4A"/>
    <a:srgbClr val="C29CAE"/>
    <a:srgbClr val="301521"/>
    <a:srgbClr val="7B284E"/>
    <a:srgbClr val="010101"/>
    <a:srgbClr val="14247B"/>
    <a:srgbClr val="000066"/>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66"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8716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7862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82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378345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982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4341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2ECE02A-C020-489D-8576-085E85438356}" type="datetimeFigureOut">
              <a:rPr lang="pt-BR" smtClean="0"/>
              <a:t>25/09/2021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42600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2ECE02A-C020-489D-8576-085E85438356}" type="datetimeFigureOut">
              <a:rPr lang="pt-BR" smtClean="0"/>
              <a:t>25/09/2021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411801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2ECE02A-C020-489D-8576-085E85438356}" type="datetimeFigureOut">
              <a:rPr lang="pt-BR" smtClean="0"/>
              <a:t>25/09/2021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31823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200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52ECE02A-C020-489D-8576-085E85438356}" type="datetimeFigureOut">
              <a:rPr lang="pt-BR" smtClean="0"/>
              <a:t>25/09/2021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60198C1-D805-41AB-BB2D-D62530A94A2E}" type="slidenum">
              <a:rPr lang="pt-BR" smtClean="0"/>
              <a:t>‹nº›</a:t>
            </a:fld>
            <a:endParaRPr lang="pt-BR"/>
          </a:p>
        </p:txBody>
      </p:sp>
    </p:spTree>
    <p:extLst>
      <p:ext uri="{BB962C8B-B14F-4D97-AF65-F5344CB8AC3E}">
        <p14:creationId xmlns:p14="http://schemas.microsoft.com/office/powerpoint/2010/main" val="103393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E02A-C020-489D-8576-085E85438356}" type="datetimeFigureOut">
              <a:rPr lang="pt-BR" smtClean="0"/>
              <a:t>25/09/2021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98C1-D805-41AB-BB2D-D62530A94A2E}" type="slidenum">
              <a:rPr lang="pt-BR" smtClean="0"/>
              <a:t>‹nº›</a:t>
            </a:fld>
            <a:endParaRPr lang="pt-BR"/>
          </a:p>
        </p:txBody>
      </p:sp>
    </p:spTree>
    <p:extLst>
      <p:ext uri="{BB962C8B-B14F-4D97-AF65-F5344CB8AC3E}">
        <p14:creationId xmlns:p14="http://schemas.microsoft.com/office/powerpoint/2010/main" val="16733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9000">
              <a:srgbClr val="7B284E"/>
            </a:gs>
            <a:gs pos="0">
              <a:schemeClr val="bg1"/>
            </a:gs>
            <a:gs pos="86000">
              <a:srgbClr val="7B1F4A"/>
            </a:gs>
            <a:gs pos="94000">
              <a:srgbClr val="301521"/>
            </a:gs>
            <a:gs pos="100000">
              <a:srgbClr val="010101"/>
            </a:gs>
          </a:gsLst>
          <a:lin ang="16200000" scaled="1"/>
          <a:tileRect/>
        </a:gradFill>
        <a:effectLst/>
      </p:bgPr>
    </p:bg>
    <p:spTree>
      <p:nvGrpSpPr>
        <p:cNvPr id="1" name=""/>
        <p:cNvGrpSpPr/>
        <p:nvPr/>
      </p:nvGrpSpPr>
      <p:grpSpPr>
        <a:xfrm>
          <a:off x="0" y="0"/>
          <a:ext cx="0" cy="0"/>
          <a:chOff x="0" y="0"/>
          <a:chExt cx="0" cy="0"/>
        </a:xfrm>
      </p:grpSpPr>
      <p:sp>
        <p:nvSpPr>
          <p:cNvPr id="28" name="Retângulo 27"/>
          <p:cNvSpPr/>
          <p:nvPr/>
        </p:nvSpPr>
        <p:spPr>
          <a:xfrm>
            <a:off x="7306900" y="5817310"/>
            <a:ext cx="4680000" cy="855792"/>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rgbClr val="000000"/>
                </a:solidFill>
                <a:latin typeface="Arial" panose="020B0604020202020204" pitchFamily="34" charset="0"/>
                <a:ea typeface="Calibri" panose="020F0502020204030204" pitchFamily="34" charset="0"/>
              </a:rPr>
              <a:t>       Regarding </a:t>
            </a:r>
            <a:r>
              <a:rPr lang="en-US" sz="1400" dirty="0">
                <a:solidFill>
                  <a:srgbClr val="000000"/>
                </a:solidFill>
                <a:latin typeface="Arial" panose="020B0604020202020204" pitchFamily="34" charset="0"/>
                <a:ea typeface="Calibri" panose="020F0502020204030204" pitchFamily="34" charset="0"/>
              </a:rPr>
              <a:t>characteristics for fresh consumption, the genotype FS02 stood out, whereas for characteristics for industrial processing the genotypes IP16 and IP29 were the most </a:t>
            </a:r>
            <a:r>
              <a:rPr lang="en-US" sz="1400" dirty="0" smtClean="0">
                <a:solidFill>
                  <a:srgbClr val="000000"/>
                </a:solidFill>
                <a:latin typeface="Arial" panose="020B0604020202020204" pitchFamily="34" charset="0"/>
                <a:ea typeface="Calibri" panose="020F0502020204030204" pitchFamily="34" charset="0"/>
              </a:rPr>
              <a:t>promising.</a:t>
            </a:r>
            <a:r>
              <a:rPr lang="en-US" sz="1100" dirty="0" smtClean="0">
                <a:solidFill>
                  <a:srgbClr val="000000"/>
                </a:solidFill>
                <a:latin typeface="Arial" panose="020B0604020202020204" pitchFamily="34" charset="0"/>
                <a:ea typeface="Calibri" panose="020F0502020204030204" pitchFamily="34" charset="0"/>
              </a:rPr>
              <a:t> </a:t>
            </a:r>
            <a:endParaRPr lang="pt-BR" sz="1100" dirty="0">
              <a:solidFill>
                <a:schemeClr val="tx1"/>
              </a:solidFill>
            </a:endParaRPr>
          </a:p>
        </p:txBody>
      </p:sp>
      <p:sp>
        <p:nvSpPr>
          <p:cNvPr id="23" name="Retângulo 22"/>
          <p:cNvSpPr/>
          <p:nvPr/>
        </p:nvSpPr>
        <p:spPr>
          <a:xfrm>
            <a:off x="235917" y="3903924"/>
            <a:ext cx="3742556" cy="604130"/>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       The </a:t>
            </a:r>
            <a:r>
              <a:rPr lang="en-US" sz="1400" dirty="0">
                <a:solidFill>
                  <a:schemeClr val="tx1"/>
                </a:solidFill>
              </a:rPr>
              <a:t>objective was to perform the selection of F</a:t>
            </a:r>
            <a:r>
              <a:rPr lang="en-US" sz="1400" baseline="-25000" dirty="0">
                <a:solidFill>
                  <a:schemeClr val="tx1"/>
                </a:solidFill>
              </a:rPr>
              <a:t>1</a:t>
            </a:r>
            <a:r>
              <a:rPr lang="en-US" sz="1400" dirty="0">
                <a:solidFill>
                  <a:schemeClr val="tx1"/>
                </a:solidFill>
              </a:rPr>
              <a:t>BC</a:t>
            </a:r>
            <a:r>
              <a:rPr lang="en-US" sz="1400" baseline="-25000" dirty="0">
                <a:solidFill>
                  <a:schemeClr val="tx1"/>
                </a:solidFill>
              </a:rPr>
              <a:t>1</a:t>
            </a:r>
            <a:r>
              <a:rPr lang="en-US" sz="1400" dirty="0">
                <a:solidFill>
                  <a:schemeClr val="tx1"/>
                </a:solidFill>
              </a:rPr>
              <a:t> segregating genotypes tolerant to water deficit</a:t>
            </a:r>
            <a:r>
              <a:rPr lang="en-US" sz="1400" dirty="0" smtClean="0">
                <a:solidFill>
                  <a:schemeClr val="tx1"/>
                </a:solidFill>
              </a:rPr>
              <a:t>.</a:t>
            </a:r>
            <a:endParaRPr lang="pt-BR" sz="1400" dirty="0">
              <a:solidFill>
                <a:schemeClr val="tx1"/>
              </a:solidFill>
            </a:endParaRPr>
          </a:p>
        </p:txBody>
      </p:sp>
      <p:sp>
        <p:nvSpPr>
          <p:cNvPr id="30" name="Retângulo 29"/>
          <p:cNvSpPr/>
          <p:nvPr/>
        </p:nvSpPr>
        <p:spPr>
          <a:xfrm>
            <a:off x="232800" y="4765209"/>
            <a:ext cx="3742556" cy="2057751"/>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 </a:t>
            </a:r>
            <a:r>
              <a:rPr lang="en-US" sz="1400" dirty="0" smtClean="0">
                <a:solidFill>
                  <a:schemeClr val="tx1"/>
                </a:solidFill>
              </a:rPr>
              <a:t>      T</a:t>
            </a:r>
            <a:r>
              <a:rPr lang="en-US" sz="1400" dirty="0" smtClean="0">
                <a:solidFill>
                  <a:schemeClr val="tx1"/>
                </a:solidFill>
              </a:rPr>
              <a:t>he </a:t>
            </a:r>
            <a:r>
              <a:rPr lang="en-US" sz="1400" dirty="0">
                <a:solidFill>
                  <a:schemeClr val="tx1"/>
                </a:solidFill>
              </a:rPr>
              <a:t>experiment was carried out in a greenhouse with average temperature of 24.80 ºC ± 0.78, relative humidity of 77.83% ± 0.98 and 12 h of daily light. The F</a:t>
            </a:r>
            <a:r>
              <a:rPr lang="en-US" sz="1400" baseline="-25000" dirty="0">
                <a:solidFill>
                  <a:schemeClr val="tx1"/>
                </a:solidFill>
              </a:rPr>
              <a:t>1</a:t>
            </a:r>
            <a:r>
              <a:rPr lang="en-US" sz="1400" dirty="0">
                <a:solidFill>
                  <a:schemeClr val="tx1"/>
                </a:solidFill>
              </a:rPr>
              <a:t> hybrids Santa Clara × LA 716 and </a:t>
            </a:r>
            <a:r>
              <a:rPr lang="en-US" sz="1400" dirty="0" err="1">
                <a:solidFill>
                  <a:schemeClr val="tx1"/>
                </a:solidFill>
              </a:rPr>
              <a:t>Redenção</a:t>
            </a:r>
            <a:r>
              <a:rPr lang="en-US" sz="1400" dirty="0">
                <a:solidFill>
                  <a:schemeClr val="tx1"/>
                </a:solidFill>
              </a:rPr>
              <a:t> × RVTC 66 were backcrossed with the parents Santa Clara and </a:t>
            </a:r>
            <a:r>
              <a:rPr lang="en-US" sz="1400" dirty="0" err="1">
                <a:solidFill>
                  <a:schemeClr val="tx1"/>
                </a:solidFill>
              </a:rPr>
              <a:t>Redenção</a:t>
            </a:r>
            <a:r>
              <a:rPr lang="en-US" sz="1400" dirty="0">
                <a:solidFill>
                  <a:schemeClr val="tx1"/>
                </a:solidFill>
              </a:rPr>
              <a:t>, respectively, in order to obtain two populations F</a:t>
            </a:r>
            <a:r>
              <a:rPr lang="en-US" sz="1400" baseline="-25000" dirty="0">
                <a:solidFill>
                  <a:schemeClr val="tx1"/>
                </a:solidFill>
              </a:rPr>
              <a:t>1</a:t>
            </a:r>
            <a:r>
              <a:rPr lang="en-US" sz="1400" dirty="0">
                <a:solidFill>
                  <a:schemeClr val="tx1"/>
                </a:solidFill>
              </a:rPr>
              <a:t>BC</a:t>
            </a:r>
            <a:r>
              <a:rPr lang="en-US" sz="1400" baseline="-25000" dirty="0">
                <a:solidFill>
                  <a:schemeClr val="tx1"/>
                </a:solidFill>
              </a:rPr>
              <a:t>1</a:t>
            </a:r>
            <a:r>
              <a:rPr lang="en-US" sz="1400" dirty="0">
                <a:solidFill>
                  <a:schemeClr val="tx1"/>
                </a:solidFill>
              </a:rPr>
              <a:t> [Santa Clara × (Santa Clara × LA 716)] and [</a:t>
            </a:r>
            <a:r>
              <a:rPr lang="en-US" sz="1400" dirty="0" err="1">
                <a:solidFill>
                  <a:schemeClr val="tx1"/>
                </a:solidFill>
              </a:rPr>
              <a:t>Redenção</a:t>
            </a:r>
            <a:r>
              <a:rPr lang="en-US" sz="1400" dirty="0">
                <a:solidFill>
                  <a:schemeClr val="tx1"/>
                </a:solidFill>
              </a:rPr>
              <a:t> × (</a:t>
            </a:r>
            <a:r>
              <a:rPr lang="en-US" sz="1400" dirty="0" err="1">
                <a:solidFill>
                  <a:schemeClr val="tx1"/>
                </a:solidFill>
              </a:rPr>
              <a:t>Redenção</a:t>
            </a:r>
            <a:r>
              <a:rPr lang="en-US" sz="1400" dirty="0">
                <a:solidFill>
                  <a:schemeClr val="tx1"/>
                </a:solidFill>
              </a:rPr>
              <a:t> × LA 716)]. </a:t>
            </a:r>
            <a:endParaRPr lang="en-US" sz="1400" dirty="0" smtClean="0">
              <a:solidFill>
                <a:schemeClr val="tx1"/>
              </a:solidFill>
            </a:endParaRPr>
          </a:p>
        </p:txBody>
      </p:sp>
      <p:sp>
        <p:nvSpPr>
          <p:cNvPr id="24" name="Retângulo 23"/>
          <p:cNvSpPr/>
          <p:nvPr/>
        </p:nvSpPr>
        <p:spPr>
          <a:xfrm>
            <a:off x="7290859" y="1445111"/>
            <a:ext cx="4710311" cy="4030739"/>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 </a:t>
            </a:r>
            <a:endParaRPr lang="pt-BR" sz="1100" dirty="0">
              <a:solidFill>
                <a:schemeClr val="tx1"/>
              </a:solidFill>
            </a:endParaRP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r="65684"/>
          <a:stretch/>
        </p:blipFill>
        <p:spPr>
          <a:xfrm>
            <a:off x="341424" y="32578"/>
            <a:ext cx="1140039" cy="1047749"/>
          </a:xfrm>
          <a:prstGeom prst="rect">
            <a:avLst/>
          </a:prstGeom>
        </p:spPr>
      </p:pic>
      <p:sp>
        <p:nvSpPr>
          <p:cNvPr id="5" name="CaixaDeTexto 4"/>
          <p:cNvSpPr txBox="1"/>
          <p:nvPr/>
        </p:nvSpPr>
        <p:spPr>
          <a:xfrm>
            <a:off x="1388459" y="64619"/>
            <a:ext cx="1937657" cy="461665"/>
          </a:xfrm>
          <a:prstGeom prst="rect">
            <a:avLst/>
          </a:prstGeom>
          <a:noFill/>
        </p:spPr>
        <p:txBody>
          <a:bodyPr wrap="square" rtlCol="0">
            <a:spAutoFit/>
          </a:bodyPr>
          <a:lstStyle/>
          <a:p>
            <a:r>
              <a:rPr lang="pt-BR" sz="2400" dirty="0">
                <a:solidFill>
                  <a:schemeClr val="bg1">
                    <a:lumMod val="95000"/>
                  </a:schemeClr>
                </a:solidFill>
                <a:latin typeface="Arial" panose="020B0604020202020204" pitchFamily="34" charset="0"/>
                <a:cs typeface="Arial" panose="020B0604020202020204" pitchFamily="34" charset="0"/>
              </a:rPr>
              <a:t>5th IMPB</a:t>
            </a:r>
          </a:p>
        </p:txBody>
      </p:sp>
      <p:sp>
        <p:nvSpPr>
          <p:cNvPr id="6" name="CaixaDeTexto 5"/>
          <p:cNvSpPr txBox="1"/>
          <p:nvPr/>
        </p:nvSpPr>
        <p:spPr>
          <a:xfrm>
            <a:off x="2714506" y="32216"/>
            <a:ext cx="1617072" cy="553998"/>
          </a:xfrm>
          <a:prstGeom prst="rect">
            <a:avLst/>
          </a:prstGeom>
          <a:noFill/>
        </p:spPr>
        <p:txBody>
          <a:bodyPr wrap="square" rtlCol="0">
            <a:spAutoFit/>
          </a:bodyPr>
          <a:lstStyle/>
          <a:p>
            <a:r>
              <a:rPr lang="pt-BR" sz="1000" dirty="0">
                <a:solidFill>
                  <a:schemeClr val="bg1">
                    <a:lumMod val="95000"/>
                  </a:schemeClr>
                </a:solidFill>
                <a:latin typeface="Arial" panose="020B0604020202020204" pitchFamily="34" charset="0"/>
                <a:cs typeface="Arial" panose="020B0604020202020204" pitchFamily="34" charset="0"/>
              </a:rPr>
              <a:t>INTERNATIONAL MEETING ON PLANT BREEDING</a:t>
            </a:r>
          </a:p>
        </p:txBody>
      </p:sp>
      <p:sp>
        <p:nvSpPr>
          <p:cNvPr id="7" name="CaixaDeTexto 6"/>
          <p:cNvSpPr txBox="1"/>
          <p:nvPr/>
        </p:nvSpPr>
        <p:spPr>
          <a:xfrm>
            <a:off x="4711743" y="165490"/>
            <a:ext cx="6409508" cy="276999"/>
          </a:xfrm>
          <a:prstGeom prst="rect">
            <a:avLst/>
          </a:prstGeom>
          <a:noFill/>
        </p:spPr>
        <p:txBody>
          <a:bodyPr wrap="square"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INTEGRATED DATA ANALYSIS AS A TOOL TO REVOLUTIONIZE PLANT BREEDING</a:t>
            </a:r>
            <a:endParaRPr lang="pt-BR" sz="1200" dirty="0">
              <a:solidFill>
                <a:schemeClr val="bg1">
                  <a:lumMod val="95000"/>
                </a:schemeClr>
              </a:solidFill>
              <a:latin typeface="Arial" panose="020B0604020202020204" pitchFamily="34" charset="0"/>
              <a:cs typeface="Arial" panose="020B0604020202020204" pitchFamily="34" charset="0"/>
            </a:endParaRPr>
          </a:p>
        </p:txBody>
      </p:sp>
      <p:sp>
        <p:nvSpPr>
          <p:cNvPr id="9" name="CaixaDeTexto 8"/>
          <p:cNvSpPr txBox="1"/>
          <p:nvPr/>
        </p:nvSpPr>
        <p:spPr>
          <a:xfrm>
            <a:off x="1584959" y="575495"/>
            <a:ext cx="8577943" cy="400110"/>
          </a:xfrm>
          <a:prstGeom prst="rect">
            <a:avLst/>
          </a:prstGeom>
          <a:noFill/>
        </p:spPr>
        <p:txBody>
          <a:bodyPr wrap="square" rtlCol="0">
            <a:spAutoFit/>
          </a:bodyPr>
          <a:lstStyle/>
          <a:p>
            <a:pPr algn="ctr">
              <a:spcBef>
                <a:spcPct val="0"/>
              </a:spcBef>
              <a:defRPr/>
            </a:pPr>
            <a:r>
              <a:rPr lang="en-US" sz="2000" b="1" dirty="0">
                <a:solidFill>
                  <a:schemeClr val="bg1">
                    <a:lumMod val="95000"/>
                  </a:schemeClr>
                </a:solidFill>
                <a:latin typeface="Arial" panose="020B0604020202020204" pitchFamily="34" charset="0"/>
                <a:cs typeface="Arial" panose="020B0604020202020204" pitchFamily="34" charset="0"/>
              </a:rPr>
              <a:t>SELECTION OF GENOTYPES F</a:t>
            </a:r>
            <a:r>
              <a:rPr lang="en-US" sz="2000" b="1" baseline="-25000" dirty="0">
                <a:solidFill>
                  <a:schemeClr val="bg1">
                    <a:lumMod val="95000"/>
                  </a:schemeClr>
                </a:solidFill>
                <a:latin typeface="Arial" panose="020B0604020202020204" pitchFamily="34" charset="0"/>
                <a:cs typeface="Arial" panose="020B0604020202020204" pitchFamily="34" charset="0"/>
              </a:rPr>
              <a:t>2</a:t>
            </a:r>
            <a:r>
              <a:rPr lang="en-US" sz="2000" b="1" dirty="0">
                <a:solidFill>
                  <a:schemeClr val="bg1">
                    <a:lumMod val="95000"/>
                  </a:schemeClr>
                </a:solidFill>
                <a:latin typeface="Arial" panose="020B0604020202020204" pitchFamily="34" charset="0"/>
                <a:cs typeface="Arial" panose="020B0604020202020204" pitchFamily="34" charset="0"/>
              </a:rPr>
              <a:t>BC</a:t>
            </a:r>
            <a:r>
              <a:rPr lang="en-US" sz="2000" b="1" baseline="-25000" dirty="0">
                <a:solidFill>
                  <a:schemeClr val="bg1">
                    <a:lumMod val="95000"/>
                  </a:schemeClr>
                </a:solidFill>
                <a:latin typeface="Arial" panose="020B0604020202020204" pitchFamily="34" charset="0"/>
                <a:cs typeface="Arial" panose="020B0604020202020204" pitchFamily="34" charset="0"/>
              </a:rPr>
              <a:t>1</a:t>
            </a:r>
            <a:r>
              <a:rPr lang="en-US" sz="2000" b="1" dirty="0">
                <a:solidFill>
                  <a:schemeClr val="bg1">
                    <a:lumMod val="95000"/>
                  </a:schemeClr>
                </a:solidFill>
                <a:latin typeface="Arial" panose="020B0604020202020204" pitchFamily="34" charset="0"/>
                <a:cs typeface="Arial" panose="020B0604020202020204" pitchFamily="34" charset="0"/>
              </a:rPr>
              <a:t> TOLERANT TO WATER DEFICIT</a:t>
            </a:r>
          </a:p>
        </p:txBody>
      </p:sp>
      <p:sp>
        <p:nvSpPr>
          <p:cNvPr id="11" name="Rectangle 20"/>
          <p:cNvSpPr>
            <a:spLocks noChangeArrowheads="1"/>
          </p:cNvSpPr>
          <p:nvPr/>
        </p:nvSpPr>
        <p:spPr bwMode="auto">
          <a:xfrm rot="10800000" flipV="1">
            <a:off x="1763235" y="914879"/>
            <a:ext cx="8221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500">
                <a:solidFill>
                  <a:schemeClr val="tx1"/>
                </a:solidFill>
                <a:latin typeface="Arial" panose="020B0604020202020204" pitchFamily="34" charset="0"/>
              </a:defRPr>
            </a:lvl1pPr>
            <a:lvl2pPr marL="742950" indent="-285750">
              <a:defRPr sz="8500">
                <a:solidFill>
                  <a:schemeClr val="tx1"/>
                </a:solidFill>
                <a:latin typeface="Arial" panose="020B0604020202020204" pitchFamily="34" charset="0"/>
              </a:defRPr>
            </a:lvl2pPr>
            <a:lvl3pPr marL="1143000" indent="-228600">
              <a:defRPr sz="8500">
                <a:solidFill>
                  <a:schemeClr val="tx1"/>
                </a:solidFill>
                <a:latin typeface="Arial" panose="020B0604020202020204" pitchFamily="34" charset="0"/>
              </a:defRPr>
            </a:lvl3pPr>
            <a:lvl4pPr marL="1600200" indent="-228600">
              <a:defRPr sz="8500">
                <a:solidFill>
                  <a:schemeClr val="tx1"/>
                </a:solidFill>
                <a:latin typeface="Arial" panose="020B0604020202020204" pitchFamily="34" charset="0"/>
              </a:defRPr>
            </a:lvl4pPr>
            <a:lvl5pPr marL="2057400" indent="-228600">
              <a:defRPr sz="8500">
                <a:solidFill>
                  <a:schemeClr val="tx1"/>
                </a:solidFill>
                <a:latin typeface="Arial" panose="020B0604020202020204" pitchFamily="34" charset="0"/>
              </a:defRPr>
            </a:lvl5pPr>
            <a:lvl6pPr marL="2514600" indent="-228600" eaLnBrk="0" fontAlgn="base" hangingPunct="0">
              <a:spcBef>
                <a:spcPct val="0"/>
              </a:spcBef>
              <a:spcAft>
                <a:spcPct val="0"/>
              </a:spcAft>
              <a:defRPr sz="8500">
                <a:solidFill>
                  <a:schemeClr val="tx1"/>
                </a:solidFill>
                <a:latin typeface="Arial" panose="020B0604020202020204" pitchFamily="34" charset="0"/>
              </a:defRPr>
            </a:lvl6pPr>
            <a:lvl7pPr marL="2971800" indent="-228600" eaLnBrk="0" fontAlgn="base" hangingPunct="0">
              <a:spcBef>
                <a:spcPct val="0"/>
              </a:spcBef>
              <a:spcAft>
                <a:spcPct val="0"/>
              </a:spcAft>
              <a:defRPr sz="8500">
                <a:solidFill>
                  <a:schemeClr val="tx1"/>
                </a:solidFill>
                <a:latin typeface="Arial" panose="020B0604020202020204" pitchFamily="34" charset="0"/>
              </a:defRPr>
            </a:lvl7pPr>
            <a:lvl8pPr marL="3429000" indent="-228600" eaLnBrk="0" fontAlgn="base" hangingPunct="0">
              <a:spcBef>
                <a:spcPct val="0"/>
              </a:spcBef>
              <a:spcAft>
                <a:spcPct val="0"/>
              </a:spcAft>
              <a:defRPr sz="8500">
                <a:solidFill>
                  <a:schemeClr val="tx1"/>
                </a:solidFill>
                <a:latin typeface="Arial" panose="020B0604020202020204" pitchFamily="34" charset="0"/>
              </a:defRPr>
            </a:lvl8pPr>
            <a:lvl9pPr marL="3886200" indent="-228600" eaLnBrk="0" fontAlgn="base" hangingPunct="0">
              <a:spcBef>
                <a:spcPct val="0"/>
              </a:spcBef>
              <a:spcAft>
                <a:spcPct val="0"/>
              </a:spcAft>
              <a:defRPr sz="8500">
                <a:solidFill>
                  <a:schemeClr val="tx1"/>
                </a:solidFill>
                <a:latin typeface="Arial" panose="020B0604020202020204" pitchFamily="34" charset="0"/>
              </a:defRPr>
            </a:lvl9pPr>
          </a:lstStyle>
          <a:p>
            <a:pPr algn="ctr"/>
            <a:r>
              <a:rPr lang="en-US" altLang="pt-BR" sz="1200" dirty="0" smtClean="0">
                <a:solidFill>
                  <a:schemeClr val="bg1">
                    <a:lumMod val="95000"/>
                  </a:schemeClr>
                </a:solidFill>
              </a:rPr>
              <a:t>Bruno Da Rocha Toroco</a:t>
            </a:r>
            <a:r>
              <a:rPr lang="en-US" altLang="pt-BR" sz="1200" baseline="30000" dirty="0" smtClean="0">
                <a:solidFill>
                  <a:schemeClr val="bg1">
                    <a:lumMod val="95000"/>
                  </a:schemeClr>
                </a:solidFill>
              </a:rPr>
              <a:t>1</a:t>
            </a:r>
            <a:r>
              <a:rPr lang="en-US" altLang="pt-BR" sz="1200" dirty="0">
                <a:solidFill>
                  <a:schemeClr val="bg1">
                    <a:lumMod val="95000"/>
                  </a:schemeClr>
                </a:solidFill>
              </a:rPr>
              <a:t>*; </a:t>
            </a:r>
            <a:r>
              <a:rPr lang="en-US" altLang="pt-BR" sz="1200" dirty="0" err="1">
                <a:solidFill>
                  <a:schemeClr val="bg1">
                    <a:lumMod val="95000"/>
                  </a:schemeClr>
                </a:solidFill>
              </a:rPr>
              <a:t>Guilherme</a:t>
            </a:r>
            <a:r>
              <a:rPr lang="en-US" altLang="pt-BR" sz="1200" dirty="0">
                <a:solidFill>
                  <a:schemeClr val="bg1">
                    <a:lumMod val="95000"/>
                  </a:schemeClr>
                </a:solidFill>
              </a:rPr>
              <a:t> J. A. </a:t>
            </a:r>
            <a:r>
              <a:rPr lang="en-US" altLang="pt-BR" sz="1200" dirty="0" smtClean="0">
                <a:solidFill>
                  <a:schemeClr val="bg1">
                    <a:lumMod val="95000"/>
                  </a:schemeClr>
                </a:solidFill>
              </a:rPr>
              <a:t>Oliveira</a:t>
            </a:r>
            <a:r>
              <a:rPr lang="en-US" altLang="pt-BR" sz="1200" baseline="30000" dirty="0" smtClean="0">
                <a:solidFill>
                  <a:schemeClr val="bg1">
                    <a:lumMod val="95000"/>
                  </a:schemeClr>
                </a:solidFill>
              </a:rPr>
              <a:t>1</a:t>
            </a:r>
            <a:r>
              <a:rPr lang="en-US" altLang="pt-BR" sz="1200" dirty="0" smtClean="0">
                <a:solidFill>
                  <a:schemeClr val="bg1">
                    <a:lumMod val="95000"/>
                  </a:schemeClr>
                </a:solidFill>
              </a:rPr>
              <a:t>;</a:t>
            </a:r>
            <a:r>
              <a:rPr lang="pt-BR" altLang="pt-BR" sz="1200" dirty="0">
                <a:solidFill>
                  <a:schemeClr val="bg1">
                    <a:lumMod val="95000"/>
                  </a:schemeClr>
                </a:solidFill>
              </a:rPr>
              <a:t> Joana N. M. de </a:t>
            </a:r>
            <a:r>
              <a:rPr lang="pt-BR" altLang="pt-BR" sz="1200" dirty="0" smtClean="0">
                <a:solidFill>
                  <a:schemeClr val="bg1">
                    <a:lumMod val="95000"/>
                  </a:schemeClr>
                </a:solidFill>
              </a:rPr>
              <a:t>Oliveira</a:t>
            </a:r>
            <a:r>
              <a:rPr lang="en-US" altLang="pt-BR" sz="1200" baseline="30000" dirty="0" smtClean="0">
                <a:solidFill>
                  <a:schemeClr val="bg1">
                    <a:lumMod val="95000"/>
                  </a:schemeClr>
                </a:solidFill>
              </a:rPr>
              <a:t>1</a:t>
            </a:r>
            <a:r>
              <a:rPr lang="pt-BR" altLang="pt-BR" sz="1200" dirty="0">
                <a:solidFill>
                  <a:schemeClr val="bg1">
                    <a:lumMod val="95000"/>
                  </a:schemeClr>
                </a:solidFill>
              </a:rPr>
              <a:t>; André R. </a:t>
            </a:r>
            <a:r>
              <a:rPr lang="pt-BR" altLang="pt-BR" sz="1200" dirty="0" smtClean="0">
                <a:solidFill>
                  <a:schemeClr val="bg1">
                    <a:lumMod val="95000"/>
                  </a:schemeClr>
                </a:solidFill>
              </a:rPr>
              <a:t>Zeist</a:t>
            </a:r>
            <a:r>
              <a:rPr lang="en-US" altLang="pt-BR" sz="1200" baseline="30000" dirty="0" smtClean="0">
                <a:solidFill>
                  <a:schemeClr val="bg1">
                    <a:lumMod val="95000"/>
                  </a:schemeClr>
                </a:solidFill>
              </a:rPr>
              <a:t>1</a:t>
            </a:r>
            <a:endParaRPr lang="en-US" altLang="pt-BR" sz="1200" baseline="30000" dirty="0">
              <a:solidFill>
                <a:schemeClr val="bg1">
                  <a:lumMod val="95000"/>
                </a:schemeClr>
              </a:solidFill>
            </a:endParaRPr>
          </a:p>
        </p:txBody>
      </p:sp>
      <p:sp>
        <p:nvSpPr>
          <p:cNvPr id="12" name="Retângulo 11"/>
          <p:cNvSpPr/>
          <p:nvPr/>
        </p:nvSpPr>
        <p:spPr>
          <a:xfrm>
            <a:off x="2825930" y="1122627"/>
            <a:ext cx="6096000" cy="253916"/>
          </a:xfrm>
          <a:prstGeom prst="rect">
            <a:avLst/>
          </a:prstGeom>
        </p:spPr>
        <p:txBody>
          <a:bodyPr>
            <a:spAutoFit/>
          </a:bodyPr>
          <a:lstStyle/>
          <a:p>
            <a:pPr algn="ctr">
              <a:buFontTx/>
              <a:buNone/>
              <a:defRPr/>
            </a:pPr>
            <a:r>
              <a:rPr lang="en-US" sz="1050" baseline="30000" dirty="0" smtClean="0">
                <a:solidFill>
                  <a:schemeClr val="bg1">
                    <a:lumMod val="95000"/>
                  </a:schemeClr>
                </a:solidFill>
                <a:latin typeface="Arial" panose="020B0604020202020204" pitchFamily="34" charset="0"/>
                <a:cs typeface="Arial" panose="020B0604020202020204" pitchFamily="34" charset="0"/>
              </a:rPr>
              <a:t>1</a:t>
            </a:r>
            <a:r>
              <a:rPr lang="en-US" sz="1050" dirty="0">
                <a:solidFill>
                  <a:schemeClr val="bg1">
                    <a:lumMod val="95000"/>
                  </a:schemeClr>
                </a:solidFill>
                <a:latin typeface="Arial" panose="020B0604020202020204" pitchFamily="34" charset="0"/>
                <a:cs typeface="Arial" panose="020B0604020202020204" pitchFamily="34" charset="0"/>
              </a:rPr>
              <a:t>University of </a:t>
            </a:r>
            <a:r>
              <a:rPr lang="en-US" sz="1050" dirty="0" err="1">
                <a:solidFill>
                  <a:schemeClr val="bg1">
                    <a:lumMod val="95000"/>
                  </a:schemeClr>
                </a:solidFill>
                <a:latin typeface="Arial" panose="020B0604020202020204" pitchFamily="34" charset="0"/>
                <a:cs typeface="Arial" panose="020B0604020202020204" pitchFamily="34" charset="0"/>
              </a:rPr>
              <a:t>Oeste</a:t>
            </a:r>
            <a:r>
              <a:rPr lang="en-US" sz="1050" dirty="0">
                <a:solidFill>
                  <a:schemeClr val="bg1">
                    <a:lumMod val="95000"/>
                  </a:schemeClr>
                </a:solidFill>
                <a:latin typeface="Arial" panose="020B0604020202020204" pitchFamily="34" charset="0"/>
                <a:cs typeface="Arial" panose="020B0604020202020204" pitchFamily="34" charset="0"/>
              </a:rPr>
              <a:t> </a:t>
            </a:r>
            <a:r>
              <a:rPr lang="en-US" sz="1050" dirty="0" err="1">
                <a:solidFill>
                  <a:schemeClr val="bg1">
                    <a:lumMod val="95000"/>
                  </a:schemeClr>
                </a:solidFill>
                <a:latin typeface="Arial" panose="020B0604020202020204" pitchFamily="34" charset="0"/>
                <a:cs typeface="Arial" panose="020B0604020202020204" pitchFamily="34" charset="0"/>
              </a:rPr>
              <a:t>Paulista</a:t>
            </a:r>
            <a:r>
              <a:rPr lang="en-US" sz="1050" dirty="0">
                <a:solidFill>
                  <a:schemeClr val="bg1">
                    <a:lumMod val="95000"/>
                  </a:schemeClr>
                </a:solidFill>
                <a:latin typeface="Arial" panose="020B0604020202020204" pitchFamily="34" charset="0"/>
                <a:cs typeface="Arial" panose="020B0604020202020204" pitchFamily="34" charset="0"/>
              </a:rPr>
              <a:t>. </a:t>
            </a:r>
            <a:r>
              <a:rPr lang="en-US" sz="1050" dirty="0" smtClean="0">
                <a:solidFill>
                  <a:schemeClr val="bg1">
                    <a:lumMod val="95000"/>
                  </a:schemeClr>
                </a:solidFill>
                <a:latin typeface="Arial" panose="020B0604020202020204" pitchFamily="34" charset="0"/>
                <a:cs typeface="Arial" panose="020B0604020202020204" pitchFamily="34" charset="0"/>
              </a:rPr>
              <a:t>*</a:t>
            </a:r>
            <a:r>
              <a:rPr lang="en-US" sz="1050" u="sng" dirty="0" smtClean="0">
                <a:solidFill>
                  <a:schemeClr val="bg1">
                    <a:lumMod val="95000"/>
                  </a:schemeClr>
                </a:solidFill>
                <a:latin typeface="Arial" panose="020B0604020202020204" pitchFamily="34" charset="0"/>
                <a:cs typeface="Arial" panose="020B0604020202020204" pitchFamily="34" charset="0"/>
              </a:rPr>
              <a:t>bruno-taroco@hotmail.com</a:t>
            </a:r>
            <a:endParaRPr lang="en-US" sz="1050" dirty="0">
              <a:solidFill>
                <a:schemeClr val="bg1">
                  <a:lumMod val="95000"/>
                </a:schemeClr>
              </a:solidFill>
              <a:latin typeface="Arial" panose="020B0604020202020204" pitchFamily="34" charset="0"/>
              <a:cs typeface="Arial" panose="020B0604020202020204" pitchFamily="34" charset="0"/>
            </a:endParaRPr>
          </a:p>
        </p:txBody>
      </p:sp>
      <p:sp>
        <p:nvSpPr>
          <p:cNvPr id="13" name="Retângulo Arredondado 12"/>
          <p:cNvSpPr/>
          <p:nvPr/>
        </p:nvSpPr>
        <p:spPr>
          <a:xfrm>
            <a:off x="222023" y="1487010"/>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Introduction</a:t>
            </a:r>
            <a:endParaRPr lang="pt-BR" sz="1600" dirty="0">
              <a:solidFill>
                <a:schemeClr val="bg1">
                  <a:lumMod val="95000"/>
                </a:schemeClr>
              </a:solidFill>
              <a:cs typeface="Arial" panose="020B0604020202020204" pitchFamily="34" charset="0"/>
            </a:endParaRPr>
          </a:p>
        </p:txBody>
      </p:sp>
      <p:sp>
        <p:nvSpPr>
          <p:cNvPr id="16" name="Retângulo Arredondado 15"/>
          <p:cNvSpPr/>
          <p:nvPr/>
        </p:nvSpPr>
        <p:spPr>
          <a:xfrm>
            <a:off x="234536" y="4553519"/>
            <a:ext cx="3742555" cy="295972"/>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a:solidFill>
                  <a:schemeClr val="bg1">
                    <a:lumMod val="95000"/>
                  </a:schemeClr>
                </a:solidFill>
              </a:rPr>
              <a:t>Materials</a:t>
            </a:r>
            <a:r>
              <a:rPr lang="pt-BR" sz="1400" dirty="0">
                <a:solidFill>
                  <a:schemeClr val="bg1">
                    <a:lumMod val="95000"/>
                  </a:schemeClr>
                </a:solidFill>
              </a:rPr>
              <a:t> </a:t>
            </a:r>
            <a:r>
              <a:rPr lang="pt-BR" sz="1400" dirty="0" err="1">
                <a:solidFill>
                  <a:schemeClr val="bg1">
                    <a:lumMod val="95000"/>
                  </a:schemeClr>
                </a:solidFill>
              </a:rPr>
              <a:t>and</a:t>
            </a:r>
            <a:r>
              <a:rPr lang="pt-BR" sz="1400" dirty="0">
                <a:solidFill>
                  <a:schemeClr val="bg1">
                    <a:lumMod val="95000"/>
                  </a:schemeClr>
                </a:solidFill>
              </a:rPr>
              <a:t> </a:t>
            </a:r>
            <a:r>
              <a:rPr lang="pt-BR" sz="1400" dirty="0" err="1">
                <a:solidFill>
                  <a:schemeClr val="bg1">
                    <a:lumMod val="95000"/>
                  </a:schemeClr>
                </a:solidFill>
              </a:rPr>
              <a:t>methods</a:t>
            </a:r>
            <a:r>
              <a:rPr lang="pt-BR" sz="1400" dirty="0">
                <a:solidFill>
                  <a:schemeClr val="bg1">
                    <a:lumMod val="95000"/>
                  </a:schemeClr>
                </a:solidFill>
              </a:rPr>
              <a:t> </a:t>
            </a:r>
          </a:p>
        </p:txBody>
      </p:sp>
      <p:sp>
        <p:nvSpPr>
          <p:cNvPr id="17" name="Retângulo Arredondado 16"/>
          <p:cNvSpPr/>
          <p:nvPr/>
        </p:nvSpPr>
        <p:spPr>
          <a:xfrm>
            <a:off x="7282955" y="1458138"/>
            <a:ext cx="4716000" cy="286350"/>
          </a:xfrm>
          <a:prstGeom prst="roundRect">
            <a:avLst/>
          </a:prstGeom>
          <a:solidFill>
            <a:srgbClr val="3015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err="1" smtClean="0">
                <a:solidFill>
                  <a:schemeClr val="bg1">
                    <a:lumMod val="95000"/>
                  </a:schemeClr>
                </a:solidFill>
              </a:rPr>
              <a:t>Results</a:t>
            </a:r>
            <a:endParaRPr lang="pt-BR" sz="1400" dirty="0">
              <a:solidFill>
                <a:schemeClr val="bg1">
                  <a:lumMod val="95000"/>
                </a:schemeClr>
              </a:solidFill>
            </a:endParaRPr>
          </a:p>
        </p:txBody>
      </p:sp>
      <p:sp>
        <p:nvSpPr>
          <p:cNvPr id="20" name="Retângulo Arredondado 19"/>
          <p:cNvSpPr/>
          <p:nvPr/>
        </p:nvSpPr>
        <p:spPr>
          <a:xfrm>
            <a:off x="234537" y="3596208"/>
            <a:ext cx="3742555"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latin typeface="+mj-lt"/>
                <a:cs typeface="Arial" panose="020B0604020202020204" pitchFamily="34" charset="0"/>
              </a:rPr>
              <a:t>Objective</a:t>
            </a:r>
            <a:endParaRPr lang="pt-BR" sz="1600" dirty="0">
              <a:solidFill>
                <a:schemeClr val="bg1">
                  <a:lumMod val="95000"/>
                </a:schemeClr>
              </a:solidFill>
              <a:latin typeface="+mj-lt"/>
              <a:cs typeface="Arial" panose="020B0604020202020204" pitchFamily="34" charset="0"/>
            </a:endParaRPr>
          </a:p>
        </p:txBody>
      </p:sp>
      <p:sp>
        <p:nvSpPr>
          <p:cNvPr id="21" name="Retângulo Arredondado 20"/>
          <p:cNvSpPr/>
          <p:nvPr/>
        </p:nvSpPr>
        <p:spPr>
          <a:xfrm>
            <a:off x="7305446" y="5511169"/>
            <a:ext cx="4680000" cy="307489"/>
          </a:xfrm>
          <a:prstGeom prst="roundRect">
            <a:avLst/>
          </a:prstGeom>
          <a:solidFill>
            <a:srgbClr val="30152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dirty="0" err="1">
                <a:solidFill>
                  <a:schemeClr val="bg1">
                    <a:lumMod val="95000"/>
                  </a:schemeClr>
                </a:solidFill>
                <a:cs typeface="Arial" panose="020B0604020202020204" pitchFamily="34" charset="0"/>
              </a:rPr>
              <a:t>Conclusion</a:t>
            </a:r>
            <a:endParaRPr lang="pt-BR" sz="1600" dirty="0">
              <a:solidFill>
                <a:schemeClr val="bg1">
                  <a:lumMod val="95000"/>
                </a:schemeClr>
              </a:solidFill>
              <a:cs typeface="Arial" panose="020B0604020202020204" pitchFamily="34" charset="0"/>
            </a:endParaRPr>
          </a:p>
        </p:txBody>
      </p:sp>
      <p:sp>
        <p:nvSpPr>
          <p:cNvPr id="22" name="Retângulo 21"/>
          <p:cNvSpPr/>
          <p:nvPr/>
        </p:nvSpPr>
        <p:spPr>
          <a:xfrm>
            <a:off x="222024" y="1765493"/>
            <a:ext cx="3742556" cy="1791708"/>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       Water </a:t>
            </a:r>
            <a:r>
              <a:rPr lang="en-US" sz="1400" dirty="0">
                <a:solidFill>
                  <a:schemeClr val="tx1"/>
                </a:solidFill>
              </a:rPr>
              <a:t>is essential for the good development and productivity of tomato plants, so its scarcity is increasingly worrying. In its absence, productivity is compromised, thus more efficient plants in the use of this resource are desirable in an uncertain future. In breeding programs to obtain drought-tolerant plants, wild accessions are crossed with commercial plants. </a:t>
            </a:r>
            <a:endParaRPr lang="pt-BR" sz="1400" dirty="0">
              <a:solidFill>
                <a:schemeClr val="tx1"/>
              </a:solidFill>
            </a:endParaRPr>
          </a:p>
        </p:txBody>
      </p:sp>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549" y="104037"/>
            <a:ext cx="1370792" cy="1238985"/>
          </a:xfrm>
          <a:prstGeom prst="rect">
            <a:avLst/>
          </a:prstGeom>
        </p:spPr>
      </p:pic>
      <p:pic>
        <p:nvPicPr>
          <p:cNvPr id="32" name="Imagem 3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3783" y="1794499"/>
            <a:ext cx="4422119" cy="2688712"/>
          </a:xfrm>
          <a:prstGeom prst="rect">
            <a:avLst/>
          </a:prstGeom>
          <a:noFill/>
          <a:ln>
            <a:noFill/>
          </a:ln>
        </p:spPr>
      </p:pic>
      <p:sp>
        <p:nvSpPr>
          <p:cNvPr id="31" name="Retângulo 30"/>
          <p:cNvSpPr/>
          <p:nvPr/>
        </p:nvSpPr>
        <p:spPr>
          <a:xfrm>
            <a:off x="4002652" y="1744500"/>
            <a:ext cx="3256123" cy="5064812"/>
          </a:xfrm>
          <a:prstGeom prst="rect">
            <a:avLst/>
          </a:prstGeom>
          <a:solidFill>
            <a:schemeClr val="bg1"/>
          </a:solidFill>
          <a:ln>
            <a:solidFill>
              <a:srgbClr val="7B1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prstClr val="black"/>
                </a:solidFill>
              </a:rPr>
              <a:t> </a:t>
            </a:r>
            <a:r>
              <a:rPr lang="en-US" sz="1400" dirty="0" smtClean="0">
                <a:solidFill>
                  <a:prstClr val="black"/>
                </a:solidFill>
              </a:rPr>
              <a:t>      The </a:t>
            </a:r>
            <a:r>
              <a:rPr lang="en-US" sz="1400" dirty="0">
                <a:solidFill>
                  <a:prstClr val="black"/>
                </a:solidFill>
              </a:rPr>
              <a:t>second-generation genotypes from the first backcrossing (F</a:t>
            </a:r>
            <a:r>
              <a:rPr lang="en-US" sz="1400" baseline="-25000" dirty="0">
                <a:solidFill>
                  <a:prstClr val="black"/>
                </a:solidFill>
              </a:rPr>
              <a:t>2</a:t>
            </a:r>
            <a:r>
              <a:rPr lang="en-US" sz="1400" dirty="0">
                <a:solidFill>
                  <a:prstClr val="black"/>
                </a:solidFill>
              </a:rPr>
              <a:t>BC</a:t>
            </a:r>
            <a:r>
              <a:rPr lang="en-US" sz="1400" baseline="-25000" dirty="0">
                <a:solidFill>
                  <a:prstClr val="black"/>
                </a:solidFill>
              </a:rPr>
              <a:t>1</a:t>
            </a:r>
            <a:r>
              <a:rPr lang="en-US" sz="1400" dirty="0">
                <a:solidFill>
                  <a:prstClr val="black"/>
                </a:solidFill>
              </a:rPr>
              <a:t>) were obtained from the self-fertilization of F1BC1 plants. </a:t>
            </a:r>
            <a:r>
              <a:rPr lang="en-US" sz="1400" dirty="0" smtClean="0">
                <a:solidFill>
                  <a:prstClr val="black"/>
                </a:solidFill>
              </a:rPr>
              <a:t>From </a:t>
            </a:r>
            <a:r>
              <a:rPr lang="en-US" sz="1400" dirty="0">
                <a:solidFill>
                  <a:prstClr val="black"/>
                </a:solidFill>
              </a:rPr>
              <a:t>both segregating populations, 60 genotypes were evaluated using Federer’s augmented block design, in which the controls were equivalent to the common treatments and the segregating genotypes to the regular treatments.</a:t>
            </a:r>
          </a:p>
          <a:p>
            <a:pPr algn="just"/>
            <a:r>
              <a:rPr lang="en-US" sz="1400" dirty="0" smtClean="0">
                <a:solidFill>
                  <a:prstClr val="black"/>
                </a:solidFill>
              </a:rPr>
              <a:t>       The </a:t>
            </a:r>
            <a:r>
              <a:rPr lang="en-US" sz="1400" dirty="0">
                <a:solidFill>
                  <a:prstClr val="black"/>
                </a:solidFill>
              </a:rPr>
              <a:t>controls were the LA 716, Santa Clara, and </a:t>
            </a:r>
            <a:r>
              <a:rPr lang="en-US" sz="1400" dirty="0" err="1">
                <a:solidFill>
                  <a:prstClr val="black"/>
                </a:solidFill>
              </a:rPr>
              <a:t>Redenção</a:t>
            </a:r>
            <a:r>
              <a:rPr lang="en-US" sz="1400" dirty="0">
                <a:solidFill>
                  <a:prstClr val="black"/>
                </a:solidFill>
              </a:rPr>
              <a:t> genotypes. As for irrigation, all the plants were irrigated until 21 days after transplanting, using micro-drippers, then, irrigation was suspended. Relative water content was evaluated at 21 days after treatment imposition. Additionally, the plant wilt was evaluated based on the leaf aspect using a rating scale: 5 – 0% wilted leaves; 4 – 0 to 30% wilted leaves; 3 – &gt; 30% wilted green leaves; 2 – &gt; 30% wilted leaves beginning to dry; and 1 – completely dried </a:t>
            </a:r>
            <a:r>
              <a:rPr lang="en-US" sz="1400" dirty="0" smtClean="0">
                <a:solidFill>
                  <a:prstClr val="black"/>
                </a:solidFill>
              </a:rPr>
              <a:t>leaves.</a:t>
            </a:r>
            <a:endParaRPr lang="en-US" sz="1400" dirty="0">
              <a:solidFill>
                <a:prstClr val="black"/>
              </a:solidFill>
            </a:endParaRPr>
          </a:p>
        </p:txBody>
      </p:sp>
      <p:sp>
        <p:nvSpPr>
          <p:cNvPr id="10" name="Retângulo 9"/>
          <p:cNvSpPr/>
          <p:nvPr/>
        </p:nvSpPr>
        <p:spPr>
          <a:xfrm>
            <a:off x="7296847" y="4417390"/>
            <a:ext cx="4686133" cy="1015663"/>
          </a:xfrm>
          <a:prstGeom prst="rect">
            <a:avLst/>
          </a:prstGeom>
        </p:spPr>
        <p:txBody>
          <a:bodyPr wrap="square">
            <a:spAutoFit/>
          </a:bodyPr>
          <a:lstStyle/>
          <a:p>
            <a:pPr algn="just"/>
            <a:r>
              <a:rPr lang="pt-BR" sz="1200" dirty="0"/>
              <a:t>Fig. </a:t>
            </a:r>
            <a:r>
              <a:rPr lang="pt-BR" sz="1200" dirty="0" smtClean="0"/>
              <a:t>1. </a:t>
            </a:r>
            <a:r>
              <a:rPr lang="pt-BR" sz="1200" dirty="0"/>
              <a:t>Principal </a:t>
            </a:r>
            <a:r>
              <a:rPr lang="pt-BR" sz="1200" dirty="0" err="1"/>
              <a:t>component</a:t>
            </a:r>
            <a:r>
              <a:rPr lang="pt-BR" sz="1200" dirty="0"/>
              <a:t> </a:t>
            </a:r>
            <a:r>
              <a:rPr lang="pt-BR" sz="1200" dirty="0" err="1"/>
              <a:t>analysis</a:t>
            </a:r>
            <a:r>
              <a:rPr lang="pt-BR" sz="1200" dirty="0"/>
              <a:t> </a:t>
            </a:r>
            <a:r>
              <a:rPr lang="pt-BR" sz="1200" dirty="0" err="1"/>
              <a:t>between</a:t>
            </a:r>
            <a:r>
              <a:rPr lang="pt-BR" sz="1200" dirty="0"/>
              <a:t> </a:t>
            </a:r>
            <a:r>
              <a:rPr lang="pt-BR" sz="1200" dirty="0" err="1"/>
              <a:t>leaf</a:t>
            </a:r>
            <a:r>
              <a:rPr lang="pt-BR" sz="1200" dirty="0"/>
              <a:t> </a:t>
            </a:r>
            <a:r>
              <a:rPr lang="pt-BR" sz="1200" dirty="0" err="1"/>
              <a:t>relative</a:t>
            </a:r>
            <a:r>
              <a:rPr lang="pt-BR" sz="1200" dirty="0"/>
              <a:t> </a:t>
            </a:r>
            <a:r>
              <a:rPr lang="pt-BR" sz="1200" dirty="0" err="1"/>
              <a:t>water</a:t>
            </a:r>
            <a:r>
              <a:rPr lang="pt-BR" sz="1200" dirty="0"/>
              <a:t> </a:t>
            </a:r>
            <a:r>
              <a:rPr lang="pt-BR" sz="1200" dirty="0" err="1"/>
              <a:t>content</a:t>
            </a:r>
            <a:r>
              <a:rPr lang="pt-BR" sz="1200" dirty="0"/>
              <a:t> (RWC) </a:t>
            </a:r>
            <a:r>
              <a:rPr lang="pt-BR" sz="1200" dirty="0" err="1"/>
              <a:t>and</a:t>
            </a:r>
            <a:r>
              <a:rPr lang="pt-BR" sz="1200" dirty="0"/>
              <a:t> </a:t>
            </a:r>
            <a:r>
              <a:rPr lang="pt-BR" sz="1200" dirty="0" err="1"/>
              <a:t>plant</a:t>
            </a:r>
            <a:r>
              <a:rPr lang="pt-BR" sz="1200" dirty="0"/>
              <a:t> </a:t>
            </a:r>
            <a:r>
              <a:rPr lang="pt-BR" sz="1200" dirty="0" err="1"/>
              <a:t>wilt</a:t>
            </a:r>
            <a:r>
              <a:rPr lang="pt-BR" sz="1200" dirty="0"/>
              <a:t> </a:t>
            </a:r>
            <a:r>
              <a:rPr lang="pt-BR" sz="1200" dirty="0" err="1"/>
              <a:t>based</a:t>
            </a:r>
            <a:r>
              <a:rPr lang="pt-BR" sz="1200" dirty="0"/>
              <a:t> </a:t>
            </a:r>
            <a:r>
              <a:rPr lang="pt-BR" sz="1200" dirty="0" err="1"/>
              <a:t>on</a:t>
            </a:r>
            <a:r>
              <a:rPr lang="pt-BR" sz="1200" dirty="0"/>
              <a:t> </a:t>
            </a:r>
            <a:r>
              <a:rPr lang="pt-BR" sz="1200" dirty="0" err="1"/>
              <a:t>leaf</a:t>
            </a:r>
            <a:r>
              <a:rPr lang="pt-BR" sz="1200" dirty="0"/>
              <a:t> </a:t>
            </a:r>
            <a:r>
              <a:rPr lang="pt-BR" sz="1200" dirty="0" err="1"/>
              <a:t>aspects</a:t>
            </a:r>
            <a:r>
              <a:rPr lang="pt-BR" sz="1200" dirty="0"/>
              <a:t> (</a:t>
            </a:r>
            <a:r>
              <a:rPr lang="pt-BR" sz="1200" dirty="0" err="1"/>
              <a:t>Wilt</a:t>
            </a:r>
            <a:r>
              <a:rPr lang="pt-BR" sz="1200" dirty="0"/>
              <a:t>) </a:t>
            </a:r>
            <a:r>
              <a:rPr lang="pt-BR" sz="1200" dirty="0" err="1"/>
              <a:t>of</a:t>
            </a:r>
            <a:r>
              <a:rPr lang="pt-BR" sz="1200" dirty="0"/>
              <a:t> </a:t>
            </a:r>
            <a:r>
              <a:rPr lang="pt-BR" sz="1200" dirty="0" err="1"/>
              <a:t>tomatoes</a:t>
            </a:r>
            <a:r>
              <a:rPr lang="pt-BR" sz="1200" dirty="0"/>
              <a:t> </a:t>
            </a:r>
            <a:r>
              <a:rPr lang="pt-BR" sz="1200" dirty="0" err="1"/>
              <a:t>from</a:t>
            </a:r>
            <a:r>
              <a:rPr lang="pt-BR" sz="1200" dirty="0"/>
              <a:t> </a:t>
            </a:r>
            <a:r>
              <a:rPr lang="pt-BR" sz="1200" dirty="0" err="1"/>
              <a:t>the</a:t>
            </a:r>
            <a:r>
              <a:rPr lang="pt-BR" sz="1200" dirty="0"/>
              <a:t> </a:t>
            </a:r>
            <a:r>
              <a:rPr lang="pt-BR" sz="1200" dirty="0" err="1"/>
              <a:t>second-generation</a:t>
            </a:r>
            <a:r>
              <a:rPr lang="pt-BR" sz="1200" dirty="0"/>
              <a:t> </a:t>
            </a:r>
            <a:r>
              <a:rPr lang="pt-BR" sz="1200" dirty="0" err="1"/>
              <a:t>of</a:t>
            </a:r>
            <a:r>
              <a:rPr lang="pt-BR" sz="1200" dirty="0"/>
              <a:t> </a:t>
            </a:r>
            <a:r>
              <a:rPr lang="pt-BR" sz="1200" dirty="0" err="1"/>
              <a:t>first</a:t>
            </a:r>
            <a:r>
              <a:rPr lang="pt-BR" sz="1200" dirty="0"/>
              <a:t> </a:t>
            </a:r>
            <a:r>
              <a:rPr lang="pt-BR" sz="1200" dirty="0" err="1"/>
              <a:t>backcrossing</a:t>
            </a:r>
            <a:r>
              <a:rPr lang="pt-BR" sz="1200" dirty="0"/>
              <a:t> (F</a:t>
            </a:r>
            <a:r>
              <a:rPr lang="pt-BR" sz="1200" baseline="-25000" dirty="0"/>
              <a:t>2</a:t>
            </a:r>
            <a:r>
              <a:rPr lang="pt-BR" sz="1200" dirty="0"/>
              <a:t>BC</a:t>
            </a:r>
            <a:r>
              <a:rPr lang="pt-BR" sz="1200" baseline="-25000" dirty="0"/>
              <a:t>1</a:t>
            </a:r>
            <a:r>
              <a:rPr lang="pt-BR" sz="1200" dirty="0"/>
              <a:t>) </a:t>
            </a:r>
            <a:r>
              <a:rPr lang="pt-BR" sz="1200" dirty="0" err="1"/>
              <a:t>with</a:t>
            </a:r>
            <a:r>
              <a:rPr lang="pt-BR" sz="1200" dirty="0"/>
              <a:t> </a:t>
            </a:r>
            <a:r>
              <a:rPr lang="pt-BR" sz="1200" dirty="0" err="1"/>
              <a:t>characteristics</a:t>
            </a:r>
            <a:r>
              <a:rPr lang="pt-BR" sz="1200" dirty="0"/>
              <a:t> </a:t>
            </a:r>
            <a:r>
              <a:rPr lang="pt-BR" sz="1200" dirty="0" err="1"/>
              <a:t>suitable</a:t>
            </a:r>
            <a:r>
              <a:rPr lang="pt-BR" sz="1200" dirty="0"/>
              <a:t> for </a:t>
            </a:r>
            <a:r>
              <a:rPr lang="pt-BR" sz="1200" dirty="0" err="1"/>
              <a:t>fresh</a:t>
            </a:r>
            <a:r>
              <a:rPr lang="pt-BR" sz="1200" dirty="0"/>
              <a:t> </a:t>
            </a:r>
            <a:r>
              <a:rPr lang="pt-BR" sz="1200" dirty="0" err="1"/>
              <a:t>consumption</a:t>
            </a:r>
            <a:r>
              <a:rPr lang="pt-BR" sz="1200" dirty="0"/>
              <a:t> [Santa Clara × (Santa Clara × LA 716)] </a:t>
            </a:r>
            <a:r>
              <a:rPr lang="pt-BR" sz="1200" dirty="0" err="1"/>
              <a:t>or</a:t>
            </a:r>
            <a:r>
              <a:rPr lang="pt-BR" sz="1200" dirty="0"/>
              <a:t> for industrial </a:t>
            </a:r>
            <a:r>
              <a:rPr lang="pt-BR" sz="1200" dirty="0" err="1"/>
              <a:t>processing</a:t>
            </a:r>
            <a:r>
              <a:rPr lang="pt-BR" sz="1200" dirty="0"/>
              <a:t> [Redenção × (Redenção × LA 716)]</a:t>
            </a:r>
          </a:p>
        </p:txBody>
      </p:sp>
    </p:spTree>
    <p:extLst>
      <p:ext uri="{BB962C8B-B14F-4D97-AF65-F5344CB8AC3E}">
        <p14:creationId xmlns:p14="http://schemas.microsoft.com/office/powerpoint/2010/main" val="2584446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model-poster-2021 (2)</Template>
  <TotalTime>137</TotalTime>
  <Words>490</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Rocha Taroco</dc:creator>
  <cp:lastModifiedBy>André Zeist</cp:lastModifiedBy>
  <cp:revision>9</cp:revision>
  <dcterms:created xsi:type="dcterms:W3CDTF">2021-09-23T18:04:50Z</dcterms:created>
  <dcterms:modified xsi:type="dcterms:W3CDTF">2021-09-25T17:04:38Z</dcterms:modified>
</cp:coreProperties>
</file>