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1F4A"/>
    <a:srgbClr val="C29CAE"/>
    <a:srgbClr val="301521"/>
    <a:srgbClr val="7B284E"/>
    <a:srgbClr val="010101"/>
    <a:srgbClr val="14247B"/>
    <a:srgbClr val="000066"/>
    <a:srgbClr val="CC00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E02A-C020-489D-8576-085E85438356}" type="datetimeFigureOut">
              <a:rPr lang="pt-BR" smtClean="0"/>
              <a:t>24/09/2021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98C1-D805-41AB-BB2D-D62530A94A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1627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E02A-C020-489D-8576-085E85438356}" type="datetimeFigureOut">
              <a:rPr lang="pt-BR" smtClean="0"/>
              <a:t>24/09/2021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98C1-D805-41AB-BB2D-D62530A94A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6249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E02A-C020-489D-8576-085E85438356}" type="datetimeFigureOut">
              <a:rPr lang="pt-BR" smtClean="0"/>
              <a:t>24/09/2021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98C1-D805-41AB-BB2D-D62530A94A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8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E02A-C020-489D-8576-085E85438356}" type="datetimeFigureOut">
              <a:rPr lang="pt-BR" smtClean="0"/>
              <a:t>24/09/2021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98C1-D805-41AB-BB2D-D62530A94A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3450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E02A-C020-489D-8576-085E85438356}" type="datetimeFigureOut">
              <a:rPr lang="pt-BR" smtClean="0"/>
              <a:t>24/09/2021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98C1-D805-41AB-BB2D-D62530A94A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823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E02A-C020-489D-8576-085E85438356}" type="datetimeFigureOut">
              <a:rPr lang="pt-BR" smtClean="0"/>
              <a:t>24/09/2021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98C1-D805-41AB-BB2D-D62530A94A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3418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E02A-C020-489D-8576-085E85438356}" type="datetimeFigureOut">
              <a:rPr lang="pt-BR" smtClean="0"/>
              <a:t>24/09/2021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98C1-D805-41AB-BB2D-D62530A94A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6005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E02A-C020-489D-8576-085E85438356}" type="datetimeFigureOut">
              <a:rPr lang="pt-BR" smtClean="0"/>
              <a:t>24/09/2021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98C1-D805-41AB-BB2D-D62530A94A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8014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E02A-C020-489D-8576-085E85438356}" type="datetimeFigureOut">
              <a:rPr lang="pt-BR" smtClean="0"/>
              <a:t>24/09/2021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98C1-D805-41AB-BB2D-D62530A94A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8234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E02A-C020-489D-8576-085E85438356}" type="datetimeFigureOut">
              <a:rPr lang="pt-BR" smtClean="0"/>
              <a:t>24/09/2021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98C1-D805-41AB-BB2D-D62530A94A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6056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E02A-C020-489D-8576-085E85438356}" type="datetimeFigureOut">
              <a:rPr lang="pt-BR" smtClean="0"/>
              <a:t>24/09/2021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98C1-D805-41AB-BB2D-D62530A94A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3934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CE02A-C020-489D-8576-085E85438356}" type="datetimeFigureOut">
              <a:rPr lang="pt-BR" smtClean="0"/>
              <a:t>24/09/2021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198C1-D805-41AB-BB2D-D62530A94A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350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49000">
              <a:srgbClr val="7B284E"/>
            </a:gs>
            <a:gs pos="0">
              <a:schemeClr val="bg1"/>
            </a:gs>
            <a:gs pos="86000">
              <a:srgbClr val="7B1F4A"/>
            </a:gs>
            <a:gs pos="94000">
              <a:srgbClr val="301521"/>
            </a:gs>
            <a:gs pos="100000">
              <a:srgbClr val="01010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84"/>
          <a:stretch/>
        </p:blipFill>
        <p:spPr>
          <a:xfrm>
            <a:off x="341424" y="32578"/>
            <a:ext cx="1140039" cy="104774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388459" y="64619"/>
            <a:ext cx="1937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5th IMPB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714506" y="32216"/>
            <a:ext cx="16170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INTERNATIONAL MEETING ON PLANT BREEDING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4711743" y="165490"/>
            <a:ext cx="6409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INTEGRATED DATA ANALYSIS AS A TOOL TO REVOLUTIONIZE PLANT BREEDING</a:t>
            </a:r>
            <a:endParaRPr lang="pt-BR" sz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Arredondado 7"/>
          <p:cNvSpPr/>
          <p:nvPr/>
        </p:nvSpPr>
        <p:spPr>
          <a:xfrm>
            <a:off x="10894424" y="111186"/>
            <a:ext cx="1114697" cy="1018903"/>
          </a:xfrm>
          <a:prstGeom prst="roundRect">
            <a:avLst/>
          </a:prstGeom>
          <a:solidFill>
            <a:srgbClr val="C29CAE"/>
          </a:solidFill>
          <a:ln>
            <a:solidFill>
              <a:srgbClr val="7B1F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1070748" y="442489"/>
            <a:ext cx="100505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SELECTION OF VEGETATION INDICES TO ESTIMATE THE LEAF NITROGEN CONTENT IN CORN</a:t>
            </a:r>
          </a:p>
        </p:txBody>
      </p:sp>
      <p:sp>
        <p:nvSpPr>
          <p:cNvPr id="11" name="Rectangle 20"/>
          <p:cNvSpPr>
            <a:spLocks noChangeArrowheads="1"/>
          </p:cNvSpPr>
          <p:nvPr/>
        </p:nvSpPr>
        <p:spPr bwMode="auto">
          <a:xfrm rot="10800000" flipV="1">
            <a:off x="1785164" y="1010858"/>
            <a:ext cx="822139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8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pt-BR" sz="1100" dirty="0">
                <a:solidFill>
                  <a:schemeClr val="bg1">
                    <a:lumMod val="95000"/>
                  </a:schemeClr>
                </a:solidFill>
              </a:rPr>
              <a:t>Dthenifer Cordeiro Santana</a:t>
            </a:r>
            <a:r>
              <a:rPr lang="en-US" altLang="pt-BR" sz="1100" baseline="30000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en-US" altLang="pt-BR" sz="1100" dirty="0">
                <a:solidFill>
                  <a:schemeClr val="bg1">
                    <a:lumMod val="95000"/>
                  </a:schemeClr>
                </a:solidFill>
              </a:rPr>
              <a:t>*; Paulo Eduardo Teodoro</a:t>
            </a:r>
            <a:r>
              <a:rPr lang="en-US" altLang="pt-BR" sz="1100" baseline="30000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en-US" altLang="pt-BR" sz="1100" dirty="0">
                <a:solidFill>
                  <a:schemeClr val="bg1">
                    <a:lumMod val="95000"/>
                  </a:schemeClr>
                </a:solidFill>
              </a:rPr>
              <a:t>; Larissa Pereira Ribeiro Teodoro</a:t>
            </a:r>
            <a:r>
              <a:rPr lang="en-US" altLang="pt-BR" sz="1100" baseline="30000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en-US" altLang="pt-BR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en-US" altLang="pt-BR" sz="1100" baseline="30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2714506" y="1173246"/>
            <a:ext cx="737575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Tx/>
              <a:buNone/>
              <a:defRPr/>
            </a:pPr>
            <a:r>
              <a:rPr lang="en-US" sz="1000" baseline="30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Paulista State University “Júlio de Mesquita Filho” *</a:t>
            </a:r>
            <a:r>
              <a:rPr lang="en-US" sz="1000" u="sng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dthenifer.santana@unesp.br</a:t>
            </a:r>
            <a:r>
              <a:rPr lang="en-US" sz="1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² Federal University of Mato Grosso do Sul</a:t>
            </a:r>
            <a:endParaRPr lang="en-US" altLang="en-US" sz="10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tângulo Arredondado 12"/>
          <p:cNvSpPr/>
          <p:nvPr/>
        </p:nvSpPr>
        <p:spPr>
          <a:xfrm>
            <a:off x="235917" y="1445111"/>
            <a:ext cx="3742555" cy="307489"/>
          </a:xfrm>
          <a:prstGeom prst="roundRect">
            <a:avLst/>
          </a:prstGeom>
          <a:solidFill>
            <a:srgbClr val="30152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pt-BR" sz="16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tângulo Arredondado 15"/>
          <p:cNvSpPr/>
          <p:nvPr/>
        </p:nvSpPr>
        <p:spPr>
          <a:xfrm>
            <a:off x="4173942" y="1456628"/>
            <a:ext cx="3742555" cy="295972"/>
          </a:xfrm>
          <a:prstGeom prst="roundRect">
            <a:avLst/>
          </a:prstGeom>
          <a:solidFill>
            <a:srgbClr val="30152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Materials</a:t>
            </a:r>
            <a:r>
              <a:rPr lang="pt-BR" sz="1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1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r>
              <a:rPr lang="pt-BR" sz="1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7" name="Retângulo Arredondado 16"/>
          <p:cNvSpPr/>
          <p:nvPr/>
        </p:nvSpPr>
        <p:spPr>
          <a:xfrm>
            <a:off x="8135276" y="1447638"/>
            <a:ext cx="3742555" cy="307489"/>
          </a:xfrm>
          <a:prstGeom prst="roundRect">
            <a:avLst/>
          </a:prstGeom>
          <a:solidFill>
            <a:srgbClr val="30152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pt-BR" sz="1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1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  <a:endParaRPr lang="pt-BR" sz="1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tângulo Arredondado 19"/>
          <p:cNvSpPr/>
          <p:nvPr/>
        </p:nvSpPr>
        <p:spPr>
          <a:xfrm>
            <a:off x="248420" y="5404822"/>
            <a:ext cx="3742555" cy="307489"/>
          </a:xfrm>
          <a:prstGeom prst="roundRect">
            <a:avLst/>
          </a:prstGeom>
          <a:solidFill>
            <a:srgbClr val="30152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endParaRPr lang="pt-BR" sz="16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Arredondado 20"/>
          <p:cNvSpPr/>
          <p:nvPr/>
        </p:nvSpPr>
        <p:spPr>
          <a:xfrm>
            <a:off x="8106402" y="4307729"/>
            <a:ext cx="3742555" cy="307489"/>
          </a:xfrm>
          <a:prstGeom prst="roundRect">
            <a:avLst/>
          </a:prstGeom>
          <a:solidFill>
            <a:srgbClr val="30152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pt-BR" sz="16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235916" y="1790650"/>
            <a:ext cx="3742556" cy="3543350"/>
          </a:xfrm>
          <a:prstGeom prst="rect">
            <a:avLst/>
          </a:prstGeom>
          <a:solidFill>
            <a:schemeClr val="bg1"/>
          </a:solidFill>
          <a:ln>
            <a:solidFill>
              <a:srgbClr val="7B1F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Vegetation indices (VIs) provide information about the crop, assisting in management decisions in the </a:t>
            </a:r>
            <a:r>
              <a:rPr lang="en-US" sz="11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Zea</a:t>
            </a:r>
            <a:r>
              <a:rPr lang="en-US" sz="11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mays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L. corn, especially in fertilizing crop treatments.</a:t>
            </a:r>
            <a:endParaRPr lang="pt-BR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48420" y="5783134"/>
            <a:ext cx="3742556" cy="855792"/>
          </a:xfrm>
          <a:prstGeom prst="rect">
            <a:avLst/>
          </a:prstGeom>
          <a:solidFill>
            <a:schemeClr val="bg1"/>
          </a:solidFill>
          <a:ln>
            <a:solidFill>
              <a:srgbClr val="7B1F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Therefore, the objective of this work was to determine the best VIs in the estimation of leaf nitrogen content in corn.</a:t>
            </a:r>
            <a:endParaRPr lang="pt-BR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4174632" y="1790650"/>
            <a:ext cx="3742556" cy="4848276"/>
          </a:xfrm>
          <a:prstGeom prst="rect">
            <a:avLst/>
          </a:prstGeom>
          <a:solidFill>
            <a:schemeClr val="bg1"/>
          </a:solidFill>
          <a:ln>
            <a:solidFill>
              <a:srgbClr val="7B1F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crop seasons 2017/2018 and 2018/2019, two experiments were carried out with maize cultivation in the experimental field of the Federal University of Mato Grosso do Sul,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Chapadão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Sul Campus. The design used in the experiment was a randomized block design with three repetitions in a factorial scheme. The first factor was composed of 11 open-pollinated maize cultivars and the second factor was composed of two contrasting levels of Nitrogen (N) (60 kg ha</a:t>
            </a:r>
            <a:r>
              <a:rPr lang="en-US" sz="1100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180 kg ha</a:t>
            </a:r>
            <a:r>
              <a:rPr lang="en-US" sz="1100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At 50 days after emergence, when the crop was in full flowering, samples from the middle third of five diagnostic leaves were collected to obtain the N content. The wavelengths evaluated were green (550 nm), red (660 nm), Rededge (near infrared; 735 nm) and NIR (infrared wavelength; 790 nm). Through the evaluated lengths, the vegetation indices were calculated: NDVI, NDRE, GNDVI and SAVI. The statistical analyzes evaluated were the path analysis, considering the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Nleaf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content as the main dependent variable and the wavelengths and IVs as explanatory. Subsequently, a multiple regression analysis was performed, evaluating the relationship of selected indices with leaf nitrogen content.</a:t>
            </a:r>
            <a:endParaRPr lang="pt-BR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8113347" y="1790650"/>
            <a:ext cx="3742556" cy="2414991"/>
          </a:xfrm>
          <a:prstGeom prst="rect">
            <a:avLst/>
          </a:prstGeom>
          <a:solidFill>
            <a:schemeClr val="bg1"/>
          </a:solidFill>
          <a:ln>
            <a:solidFill>
              <a:srgbClr val="7B1F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path analysis showed a high coefficient of determination (R</a:t>
            </a:r>
            <a:r>
              <a:rPr lang="en-US" sz="1100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=0.7573) and a residual effect of medium magnitude (0.4926).</a:t>
            </a:r>
            <a:r>
              <a:rPr lang="pt-B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vegetation indices that had high magnitude correlation with leaf nitrogen were Rededge, NIR and SAVI, the first showing a positive correlation and the other a negative correlation. After selecting these IVs, a multiple regression analysis was performed, evaluating the relationship of the IVs with the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Nleaf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The multiple regression coefficients between the main variable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Nleaf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the vegetation index NIR were expressed in a negative and moderate way (-31.59). Between NF and Rededge, the coefficient was positive and high (73.07). The coefficient between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Nleaf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SAVI were positive, with low magnitude (9.24).</a:t>
            </a:r>
            <a:endParaRPr lang="pt-BR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tângulo Arredondado 26"/>
          <p:cNvSpPr/>
          <p:nvPr/>
        </p:nvSpPr>
        <p:spPr>
          <a:xfrm>
            <a:off x="8106402" y="5640874"/>
            <a:ext cx="3742555" cy="307489"/>
          </a:xfrm>
          <a:prstGeom prst="roundRect">
            <a:avLst/>
          </a:prstGeom>
          <a:solidFill>
            <a:srgbClr val="30152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Acknowledgments</a:t>
            </a:r>
            <a:endParaRPr lang="pt-BR" sz="16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8113347" y="4694431"/>
            <a:ext cx="3742556" cy="855792"/>
          </a:xfrm>
          <a:prstGeom prst="rect">
            <a:avLst/>
          </a:prstGeom>
          <a:solidFill>
            <a:schemeClr val="bg1"/>
          </a:solidFill>
          <a:ln>
            <a:solidFill>
              <a:srgbClr val="7B1F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spectral variables NIR, Rededge and SAVI proved to be better than the others in the determination of leaf nitrogen, especially Rededge</a:t>
            </a:r>
            <a:r>
              <a:rPr lang="en-US" sz="1100" dirty="0">
                <a:solidFill>
                  <a:schemeClr val="tx1"/>
                </a:solidFill>
              </a:rPr>
              <a:t>.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8106403" y="6039014"/>
            <a:ext cx="3742556" cy="599912"/>
          </a:xfrm>
          <a:prstGeom prst="rect">
            <a:avLst/>
          </a:prstGeom>
          <a:solidFill>
            <a:schemeClr val="bg1"/>
          </a:solidFill>
          <a:ln>
            <a:solidFill>
              <a:srgbClr val="7B1F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CAPES (Coordination for the Improvement of Higher Education Personnel) for the granting of the scholarship</a:t>
            </a:r>
            <a:endParaRPr lang="pt-BR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UNESP Logo – Universidade Estadual Paulista - PNG e Vetor - Download de Logo">
            <a:extLst>
              <a:ext uri="{FF2B5EF4-FFF2-40B4-BE49-F238E27FC236}">
                <a16:creationId xmlns:a16="http://schemas.microsoft.com/office/drawing/2014/main" id="{54751A05-3AD4-49FF-972D-E01B4C12A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7687" y="151825"/>
            <a:ext cx="868169" cy="937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446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3938</TotalTime>
  <Words>514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Roberta</dc:creator>
  <cp:lastModifiedBy>Dthenifer Cordeiro</cp:lastModifiedBy>
  <cp:revision>14</cp:revision>
  <dcterms:created xsi:type="dcterms:W3CDTF">2020-08-13T21:50:11Z</dcterms:created>
  <dcterms:modified xsi:type="dcterms:W3CDTF">2021-09-24T20:20:53Z</dcterms:modified>
</cp:coreProperties>
</file>