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F4A"/>
    <a:srgbClr val="C29CAE"/>
    <a:srgbClr val="301521"/>
    <a:srgbClr val="7B284E"/>
    <a:srgbClr val="010101"/>
    <a:srgbClr val="14247B"/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0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josé" userId="815d3ba5ec66270c" providerId="LiveId" clId="{D9CB726F-CAB2-4759-B4EB-7A5A4F23E39C}"/>
    <pc:docChg chg="undo custSel modSld">
      <pc:chgData name="Guilherme josé" userId="815d3ba5ec66270c" providerId="LiveId" clId="{D9CB726F-CAB2-4759-B4EB-7A5A4F23E39C}" dt="2021-09-23T17:37:31.318" v="134"/>
      <pc:docMkLst>
        <pc:docMk/>
      </pc:docMkLst>
      <pc:sldChg chg="addSp delSp modSp mod">
        <pc:chgData name="Guilherme josé" userId="815d3ba5ec66270c" providerId="LiveId" clId="{D9CB726F-CAB2-4759-B4EB-7A5A4F23E39C}" dt="2021-09-23T17:37:31.318" v="134"/>
        <pc:sldMkLst>
          <pc:docMk/>
          <pc:sldMk cId="258444643" sldId="256"/>
        </pc:sldMkLst>
        <pc:spChg chg="del">
          <ac:chgData name="Guilherme josé" userId="815d3ba5ec66270c" providerId="LiveId" clId="{D9CB726F-CAB2-4759-B4EB-7A5A4F23E39C}" dt="2021-09-22T16:26:44.719" v="0" actId="478"/>
          <ac:spMkLst>
            <pc:docMk/>
            <pc:sldMk cId="258444643" sldId="256"/>
            <ac:spMk id="8" creationId="{00000000-0000-0000-0000-000000000000}"/>
          </ac:spMkLst>
        </pc:spChg>
        <pc:spChg chg="mod">
          <ac:chgData name="Guilherme josé" userId="815d3ba5ec66270c" providerId="LiveId" clId="{D9CB726F-CAB2-4759-B4EB-7A5A4F23E39C}" dt="2021-09-22T16:29:25.278" v="20" actId="1076"/>
          <ac:spMkLst>
            <pc:docMk/>
            <pc:sldMk cId="258444643" sldId="256"/>
            <ac:spMk id="16" creationId="{00000000-0000-0000-0000-000000000000}"/>
          </ac:spMkLst>
        </pc:spChg>
        <pc:spChg chg="mod">
          <ac:chgData name="Guilherme josé" userId="815d3ba5ec66270c" providerId="LiveId" clId="{D9CB726F-CAB2-4759-B4EB-7A5A4F23E39C}" dt="2021-09-22T16:29:35.134" v="22" actId="1076"/>
          <ac:spMkLst>
            <pc:docMk/>
            <pc:sldMk cId="258444643" sldId="256"/>
            <ac:spMk id="20" creationId="{00000000-0000-0000-0000-000000000000}"/>
          </ac:spMkLst>
        </pc:spChg>
        <pc:spChg chg="mod">
          <ac:chgData name="Guilherme josé" userId="815d3ba5ec66270c" providerId="LiveId" clId="{D9CB726F-CAB2-4759-B4EB-7A5A4F23E39C}" dt="2021-09-23T17:01:52.596" v="111" actId="1076"/>
          <ac:spMkLst>
            <pc:docMk/>
            <pc:sldMk cId="258444643" sldId="256"/>
            <ac:spMk id="21" creationId="{00000000-0000-0000-0000-000000000000}"/>
          </ac:spMkLst>
        </pc:spChg>
        <pc:spChg chg="mod">
          <ac:chgData name="Guilherme josé" userId="815d3ba5ec66270c" providerId="LiveId" clId="{D9CB726F-CAB2-4759-B4EB-7A5A4F23E39C}" dt="2021-09-23T16:48:39.525" v="45" actId="255"/>
          <ac:spMkLst>
            <pc:docMk/>
            <pc:sldMk cId="258444643" sldId="256"/>
            <ac:spMk id="22" creationId="{00000000-0000-0000-0000-000000000000}"/>
          </ac:spMkLst>
        </pc:spChg>
        <pc:spChg chg="mod">
          <ac:chgData name="Guilherme josé" userId="815d3ba5ec66270c" providerId="LiveId" clId="{D9CB726F-CAB2-4759-B4EB-7A5A4F23E39C}" dt="2021-09-23T16:48:45.067" v="46" actId="255"/>
          <ac:spMkLst>
            <pc:docMk/>
            <pc:sldMk cId="258444643" sldId="256"/>
            <ac:spMk id="23" creationId="{00000000-0000-0000-0000-000000000000}"/>
          </ac:spMkLst>
        </pc:spChg>
        <pc:spChg chg="mod">
          <ac:chgData name="Guilherme josé" userId="815d3ba5ec66270c" providerId="LiveId" clId="{D9CB726F-CAB2-4759-B4EB-7A5A4F23E39C}" dt="2021-09-23T16:47:58.408" v="44"/>
          <ac:spMkLst>
            <pc:docMk/>
            <pc:sldMk cId="258444643" sldId="256"/>
            <ac:spMk id="24" creationId="{00000000-0000-0000-0000-000000000000}"/>
          </ac:spMkLst>
        </pc:spChg>
        <pc:spChg chg="mod">
          <ac:chgData name="Guilherme josé" userId="815d3ba5ec66270c" providerId="LiveId" clId="{D9CB726F-CAB2-4759-B4EB-7A5A4F23E39C}" dt="2021-09-23T16:50:01.204" v="47"/>
          <ac:spMkLst>
            <pc:docMk/>
            <pc:sldMk cId="258444643" sldId="256"/>
            <ac:spMk id="25" creationId="{00000000-0000-0000-0000-000000000000}"/>
          </ac:spMkLst>
        </pc:spChg>
        <pc:spChg chg="mod">
          <ac:chgData name="Guilherme josé" userId="815d3ba5ec66270c" providerId="LiveId" clId="{D9CB726F-CAB2-4759-B4EB-7A5A4F23E39C}" dt="2021-09-23T17:02:14.444" v="119" actId="14100"/>
          <ac:spMkLst>
            <pc:docMk/>
            <pc:sldMk cId="258444643" sldId="256"/>
            <ac:spMk id="26" creationId="{00000000-0000-0000-0000-000000000000}"/>
          </ac:spMkLst>
        </pc:spChg>
        <pc:spChg chg="del">
          <ac:chgData name="Guilherme josé" userId="815d3ba5ec66270c" providerId="LiveId" clId="{D9CB726F-CAB2-4759-B4EB-7A5A4F23E39C}" dt="2021-09-23T17:01:39.197" v="108" actId="478"/>
          <ac:spMkLst>
            <pc:docMk/>
            <pc:sldMk cId="258444643" sldId="256"/>
            <ac:spMk id="27" creationId="{00000000-0000-0000-0000-000000000000}"/>
          </ac:spMkLst>
        </pc:spChg>
        <pc:spChg chg="add del mod">
          <ac:chgData name="Guilherme josé" userId="815d3ba5ec66270c" providerId="LiveId" clId="{D9CB726F-CAB2-4759-B4EB-7A5A4F23E39C}" dt="2021-09-23T17:37:31.318" v="134"/>
          <ac:spMkLst>
            <pc:docMk/>
            <pc:sldMk cId="258444643" sldId="256"/>
            <ac:spMk id="28" creationId="{00000000-0000-0000-0000-000000000000}"/>
          </ac:spMkLst>
        </pc:spChg>
        <pc:spChg chg="del">
          <ac:chgData name="Guilherme josé" userId="815d3ba5ec66270c" providerId="LiveId" clId="{D9CB726F-CAB2-4759-B4EB-7A5A4F23E39C}" dt="2021-09-23T17:01:42.590" v="109" actId="478"/>
          <ac:spMkLst>
            <pc:docMk/>
            <pc:sldMk cId="258444643" sldId="256"/>
            <ac:spMk id="29" creationId="{00000000-0000-0000-0000-000000000000}"/>
          </ac:spMkLst>
        </pc:spChg>
        <pc:picChg chg="add mod">
          <ac:chgData name="Guilherme josé" userId="815d3ba5ec66270c" providerId="LiveId" clId="{D9CB726F-CAB2-4759-B4EB-7A5A4F23E39C}" dt="2021-09-22T16:26:54.462" v="3" actId="14100"/>
          <ac:picMkLst>
            <pc:docMk/>
            <pc:sldMk cId="258444643" sldId="256"/>
            <ac:picMk id="10" creationId="{F239F867-7347-4B72-BF4F-9621A7747B3C}"/>
          </ac:picMkLst>
        </pc:picChg>
        <pc:picChg chg="add mod">
          <ac:chgData name="Guilherme josé" userId="815d3ba5ec66270c" providerId="LiveId" clId="{D9CB726F-CAB2-4759-B4EB-7A5A4F23E39C}" dt="2021-09-23T17:02:30.436" v="121" actId="1076"/>
          <ac:picMkLst>
            <pc:docMk/>
            <pc:sldMk cId="258444643" sldId="256"/>
            <ac:picMk id="14" creationId="{62DF0434-9028-4F3F-B285-D45E7DDB71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02A-C020-489D-8576-085E85438356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9000">
              <a:srgbClr val="7B284E"/>
            </a:gs>
            <a:gs pos="0">
              <a:schemeClr val="bg1"/>
            </a:gs>
            <a:gs pos="86000">
              <a:srgbClr val="7B1F4A"/>
            </a:gs>
            <a:gs pos="94000">
              <a:srgbClr val="301521"/>
            </a:gs>
            <a:gs pos="100000">
              <a:srgbClr val="01010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4087409" y="2212594"/>
            <a:ext cx="7770265" cy="4536851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27486" y="4133850"/>
            <a:ext cx="3742556" cy="2615595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chemeClr val="tx1"/>
                </a:solidFill>
              </a:rPr>
              <a:t> 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       Seven </a:t>
            </a:r>
            <a:r>
              <a:rPr lang="en-US" sz="1100" dirty="0">
                <a:solidFill>
                  <a:schemeClr val="tx1"/>
                </a:solidFill>
              </a:rPr>
              <a:t>wild tomato species genotypes were assessed, namely: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pimpinellifolium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accession AF 26970,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galapagense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accession LA 1401,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peruvianum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accession AF 19684,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chilense</a:t>
            </a:r>
            <a:r>
              <a:rPr lang="en-US" sz="1100" dirty="0">
                <a:solidFill>
                  <a:schemeClr val="tx1"/>
                </a:solidFill>
              </a:rPr>
              <a:t> accession LA 1967,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habrochaites</a:t>
            </a:r>
            <a:r>
              <a:rPr lang="en-US" sz="1100" dirty="0">
                <a:solidFill>
                  <a:schemeClr val="tx1"/>
                </a:solidFill>
              </a:rPr>
              <a:t> var. </a:t>
            </a:r>
            <a:r>
              <a:rPr lang="en-US" sz="1100" i="1" dirty="0" err="1">
                <a:solidFill>
                  <a:schemeClr val="tx1"/>
                </a:solidFill>
              </a:rPr>
              <a:t>hirsutum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accession PI 127826,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habrochaites</a:t>
            </a:r>
            <a:r>
              <a:rPr lang="en-US" sz="1100" dirty="0">
                <a:solidFill>
                  <a:schemeClr val="tx1"/>
                </a:solidFill>
              </a:rPr>
              <a:t> var. </a:t>
            </a:r>
            <a:r>
              <a:rPr lang="en-US" sz="1100" i="1" dirty="0" err="1">
                <a:solidFill>
                  <a:schemeClr val="tx1"/>
                </a:solidFill>
              </a:rPr>
              <a:t>glabratum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accession PI 134417, and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pennellii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accession LA 716; three 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lycopersicum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var. </a:t>
            </a:r>
            <a:r>
              <a:rPr lang="en-US" sz="1100" i="1" dirty="0" err="1">
                <a:solidFill>
                  <a:schemeClr val="tx1"/>
                </a:solidFill>
              </a:rPr>
              <a:t>cerasiforme</a:t>
            </a:r>
            <a:r>
              <a:rPr lang="en-US" sz="1100" dirty="0">
                <a:solidFill>
                  <a:schemeClr val="tx1"/>
                </a:solidFill>
              </a:rPr>
              <a:t> genotypes, accession RVTC 03, RVTC 20, and RVTC 66; six commercial tomatoes (</a:t>
            </a:r>
            <a:r>
              <a:rPr lang="en-US" sz="1100" i="1" dirty="0">
                <a:solidFill>
                  <a:schemeClr val="tx1"/>
                </a:solidFill>
              </a:rPr>
              <a:t>S. </a:t>
            </a:r>
            <a:r>
              <a:rPr lang="en-US" sz="1100" i="1" dirty="0" err="1">
                <a:solidFill>
                  <a:schemeClr val="tx1"/>
                </a:solidFill>
              </a:rPr>
              <a:t>lycopersicum</a:t>
            </a:r>
            <a:r>
              <a:rPr lang="en-US" sz="1100" dirty="0">
                <a:solidFill>
                  <a:schemeClr val="tx1"/>
                </a:solidFill>
              </a:rPr>
              <a:t>), including the four lines Santa Cruz </a:t>
            </a:r>
            <a:r>
              <a:rPr lang="en-US" sz="1100" dirty="0" err="1">
                <a:solidFill>
                  <a:schemeClr val="tx1"/>
                </a:solidFill>
              </a:rPr>
              <a:t>Kada</a:t>
            </a:r>
            <a:r>
              <a:rPr lang="en-US" sz="1100" dirty="0">
                <a:solidFill>
                  <a:schemeClr val="tx1"/>
                </a:solidFill>
              </a:rPr>
              <a:t>, Santa Clara I-5300, BRS </a:t>
            </a:r>
            <a:r>
              <a:rPr lang="en-US" sz="1100" dirty="0" err="1">
                <a:solidFill>
                  <a:schemeClr val="tx1"/>
                </a:solidFill>
              </a:rPr>
              <a:t>Tospodoro</a:t>
            </a:r>
            <a:r>
              <a:rPr lang="en-US" sz="1100" dirty="0">
                <a:solidFill>
                  <a:schemeClr val="tx1"/>
                </a:solidFill>
              </a:rPr>
              <a:t>, and </a:t>
            </a:r>
            <a:r>
              <a:rPr lang="en-US" sz="1100" dirty="0" err="1">
                <a:solidFill>
                  <a:schemeClr val="tx1"/>
                </a:solidFill>
              </a:rPr>
              <a:t>Redenção</a:t>
            </a:r>
            <a:r>
              <a:rPr lang="en-US" sz="1100" dirty="0">
                <a:solidFill>
                  <a:schemeClr val="tx1"/>
                </a:solidFill>
              </a:rPr>
              <a:t> and the two F</a:t>
            </a:r>
            <a:r>
              <a:rPr lang="en-US" sz="1100" baseline="-25000" dirty="0">
                <a:solidFill>
                  <a:schemeClr val="tx1"/>
                </a:solidFill>
              </a:rPr>
              <a:t>1 </a:t>
            </a:r>
            <a:r>
              <a:rPr lang="en-US" sz="1100" dirty="0">
                <a:solidFill>
                  <a:schemeClr val="tx1"/>
                </a:solidFill>
              </a:rPr>
              <a:t>hybrids, </a:t>
            </a:r>
            <a:r>
              <a:rPr lang="en-US" sz="1100" baseline="-250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Giuliana and Milagros.  The experiment was carried out in a greenhouse with average temperature of 24.80 ºC ± 0.78, relative humidity of 77.83% ± 0.98 and 12 h of daily light. A randomized block design was </a:t>
            </a:r>
            <a:r>
              <a:rPr lang="en-US" sz="1100" dirty="0" smtClean="0">
                <a:solidFill>
                  <a:schemeClr val="tx1"/>
                </a:solidFill>
              </a:rPr>
              <a:t>used.</a:t>
            </a:r>
            <a:endParaRPr lang="pt-BR" sz="11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/>
        </p:blipFill>
        <p:spPr>
          <a:xfrm>
            <a:off x="341424" y="32578"/>
            <a:ext cx="1140039" cy="10477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88459" y="64619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IMPB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14506" y="32216"/>
            <a:ext cx="161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MEETING ON PLANT BREEDING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1743" y="165490"/>
            <a:ext cx="640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DATA ANALYSIS AS A TOOL TO REVOLUTIONIZE PLANT BREEDING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84959" y="575495"/>
            <a:ext cx="8577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 AND INTERSPECIFIC VARIABILITY OF TOMATO GENOTYPES FOR WATER DEFICIT RESISTANCE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rot="10800000" flipV="1">
            <a:off x="1934524" y="1330292"/>
            <a:ext cx="82213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0" dirty="0">
                <a:solidFill>
                  <a:schemeClr val="bg1">
                    <a:lumMod val="95000"/>
                  </a:schemeClr>
                </a:solidFill>
              </a:rPr>
              <a:t>Guilherme J. A. Oliveira</a:t>
            </a:r>
            <a:r>
              <a:rPr lang="pt-BR" altLang="pt-BR" sz="11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pt-BR" altLang="pt-BR" sz="1100" dirty="0">
                <a:solidFill>
                  <a:schemeClr val="bg1">
                    <a:lumMod val="95000"/>
                  </a:schemeClr>
                </a:solidFill>
              </a:rPr>
              <a:t>*; Joana N. M. Oliveira</a:t>
            </a:r>
            <a:r>
              <a:rPr lang="pt-BR" altLang="pt-BR" sz="11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pt-BR" altLang="pt-BR" sz="1100" dirty="0">
                <a:solidFill>
                  <a:schemeClr val="bg1">
                    <a:lumMod val="95000"/>
                  </a:schemeClr>
                </a:solidFill>
              </a:rPr>
              <a:t>; Bruno Da R. Toroco</a:t>
            </a:r>
            <a:r>
              <a:rPr lang="pt-BR" altLang="pt-BR" sz="11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pt-BR" altLang="pt-BR" sz="1100" dirty="0">
                <a:solidFill>
                  <a:schemeClr val="bg1">
                    <a:lumMod val="95000"/>
                  </a:schemeClr>
                </a:solidFill>
              </a:rPr>
              <a:t>; André R. </a:t>
            </a:r>
            <a:r>
              <a:rPr lang="pt-BR" altLang="pt-BR" sz="1100" dirty="0" smtClean="0">
                <a:solidFill>
                  <a:schemeClr val="bg1">
                    <a:lumMod val="95000"/>
                  </a:schemeClr>
                </a:solidFill>
              </a:rPr>
              <a:t>Zeist</a:t>
            </a:r>
            <a:r>
              <a:rPr lang="pt-BR" altLang="pt-BR" sz="1100" baseline="300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altLang="pt-BR" sz="1100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25930" y="154535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¹University of Oeste Paulista.  *guilhermejaost@hotmail.com</a:t>
            </a:r>
            <a:r>
              <a:rPr lang="en-US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Retângulo Arredondado 12"/>
          <p:cNvSpPr/>
          <p:nvPr/>
        </p:nvSpPr>
        <p:spPr>
          <a:xfrm>
            <a:off x="235916" y="1900623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Introduction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224966" y="3963202"/>
            <a:ext cx="3742555" cy="295972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methods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4078692" y="1894718"/>
            <a:ext cx="6844996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235915" y="3084199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Objective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35916" y="2202207"/>
            <a:ext cx="3742556" cy="826201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      </a:t>
            </a:r>
            <a:r>
              <a:rPr lang="en-US" sz="1100" dirty="0" smtClean="0">
                <a:solidFill>
                  <a:schemeClr val="tx1"/>
                </a:solidFill>
              </a:rPr>
              <a:t>The </a:t>
            </a:r>
            <a:r>
              <a:rPr lang="en-US" sz="1100" dirty="0">
                <a:solidFill>
                  <a:schemeClr val="tx1"/>
                </a:solidFill>
              </a:rPr>
              <a:t>tomato crop requires great demand for water, being susceptible to water deficit. With this finite resource increasingly scarce, there is a need to develop cultivars that are more efficient in the use of water. 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5915" y="3409234"/>
            <a:ext cx="3742556" cy="49526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       The </a:t>
            </a:r>
            <a:r>
              <a:rPr lang="en-US" sz="1100" dirty="0">
                <a:solidFill>
                  <a:schemeClr val="tx1"/>
                </a:solidFill>
              </a:rPr>
              <a:t>objective was to explore the intra and interspecific variability of wild accessions, hybrid and commercial genotypes regarding resistance to water deficit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 rot="16200000">
            <a:off x="9289404" y="4179081"/>
            <a:ext cx="4504329" cy="632211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       The </a:t>
            </a:r>
            <a:r>
              <a:rPr lang="en-US" sz="1100" dirty="0">
                <a:solidFill>
                  <a:schemeClr val="tx1"/>
                </a:solidFill>
              </a:rPr>
              <a:t>accession LA716 was the genotype in which it showed a greater tolerance to water deficit, and may be indicated for breeding programs as a source of genetics for this characteristic.</a:t>
            </a:r>
            <a:endParaRPr lang="pt-BR" sz="11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39F867-7347-4B72-BF4F-9621A774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447" y="64619"/>
            <a:ext cx="1487553" cy="134721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DF0434-9028-4F3F-B285-D45E7DDB7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947" y="2230991"/>
            <a:ext cx="6408000" cy="4010602"/>
          </a:xfrm>
          <a:prstGeom prst="rect">
            <a:avLst/>
          </a:prstGeom>
        </p:spPr>
      </p:pic>
      <p:sp>
        <p:nvSpPr>
          <p:cNvPr id="21" name="Retângulo Arredondado 20"/>
          <p:cNvSpPr/>
          <p:nvPr/>
        </p:nvSpPr>
        <p:spPr>
          <a:xfrm rot="16200000">
            <a:off x="8799688" y="4335352"/>
            <a:ext cx="4536000" cy="288000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78692" y="6195448"/>
            <a:ext cx="69302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1275" algn="just">
              <a:spcAft>
                <a:spcPts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Fig. 1 </a:t>
            </a:r>
            <a:r>
              <a:rPr lang="en-US" sz="1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Net CO</a:t>
            </a:r>
            <a:r>
              <a:rPr lang="en-US" sz="1000" baseline="-25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2</a:t>
            </a:r>
            <a:r>
              <a:rPr lang="en-US" sz="1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assimilation rate (</a:t>
            </a:r>
            <a:r>
              <a:rPr lang="en-US" sz="1000" dirty="0" err="1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Anet</a:t>
            </a:r>
            <a:r>
              <a:rPr lang="en-US" sz="1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), transpiration rate (Et), stomatal conductance (</a:t>
            </a:r>
            <a:r>
              <a:rPr lang="en-US" sz="1000" dirty="0" err="1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gs</a:t>
            </a:r>
            <a:r>
              <a:rPr lang="en-US" sz="1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), and water use efficiency (WUE) of tomatoes after eight and 15 days with 50 and 100% of water requirement supplied. *indicates a significant difference between treatments at </a:t>
            </a:r>
            <a:r>
              <a:rPr lang="en-US" sz="1000" i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 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&lt; 0.05 level (t-test). Bars indicate standard deviation of the </a:t>
            </a:r>
            <a:r>
              <a:rPr lang="en-US" sz="1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mean.</a:t>
            </a:r>
            <a:endParaRPr lang="pt-BR" sz="10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393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Roberta</dc:creator>
  <cp:lastModifiedBy>André Zeist</cp:lastModifiedBy>
  <cp:revision>17</cp:revision>
  <dcterms:created xsi:type="dcterms:W3CDTF">2020-08-13T21:50:11Z</dcterms:created>
  <dcterms:modified xsi:type="dcterms:W3CDTF">2021-09-25T15:24:49Z</dcterms:modified>
</cp:coreProperties>
</file>