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 roundtripDataSignature="AMtx7mhcDFLaRD1KJqzjwRtnYIUxujirx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67" autoAdjust="0"/>
  </p:normalViewPr>
  <p:slideViewPr>
    <p:cSldViewPr snapToGrid="0">
      <p:cViewPr>
        <p:scale>
          <a:sx n="70" d="100"/>
          <a:sy n="70" d="100"/>
        </p:scale>
        <p:origin x="636"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0" Type="http://schemas.openxmlformats.org/officeDocument/2006/relationships/tableStyles" Target="tableStyles.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5183188" y="987425"/>
            <a:ext cx="6172200" cy="4873625"/>
          </a:xfrm>
          <a:prstGeom prst="rect">
            <a:avLst/>
          </a:prstGeom>
          <a:noFill/>
          <a:ln>
            <a:noFill/>
          </a:ln>
        </p:spPr>
      </p:sp>
      <p:sp>
        <p:nvSpPr>
          <p:cNvPr id="64" name="Google Shape;64;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mailto:*ojoana140@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49000">
              <a:srgbClr val="7B284E"/>
            </a:gs>
            <a:gs pos="86000">
              <a:srgbClr val="7B1F4A"/>
            </a:gs>
            <a:gs pos="94000">
              <a:srgbClr val="301521"/>
            </a:gs>
            <a:gs pos="100000">
              <a:srgbClr val="010101"/>
            </a:gs>
          </a:gsLst>
          <a:lin ang="16200000" scaled="0"/>
        </a:gradFill>
        <a:effectLst/>
      </p:bgPr>
    </p:bg>
    <p:spTree>
      <p:nvGrpSpPr>
        <p:cNvPr id="1" name="Shape 83"/>
        <p:cNvGrpSpPr/>
        <p:nvPr/>
      </p:nvGrpSpPr>
      <p:grpSpPr>
        <a:xfrm>
          <a:off x="0" y="0"/>
          <a:ext cx="0" cy="0"/>
          <a:chOff x="0" y="0"/>
          <a:chExt cx="0" cy="0"/>
        </a:xfrm>
      </p:grpSpPr>
      <p:sp>
        <p:nvSpPr>
          <p:cNvPr id="84" name="Google Shape;84;p1"/>
          <p:cNvSpPr/>
          <p:nvPr/>
        </p:nvSpPr>
        <p:spPr>
          <a:xfrm>
            <a:off x="4173940" y="6362412"/>
            <a:ext cx="7833575" cy="325767"/>
          </a:xfrm>
          <a:prstGeom prst="rect">
            <a:avLst/>
          </a:prstGeom>
          <a:solidFill>
            <a:schemeClr val="lt1"/>
          </a:solidFill>
          <a:ln w="12700" cap="flat" cmpd="sng">
            <a:solidFill>
              <a:srgbClr val="7B1F4A"/>
            </a:solidFill>
            <a:prstDash val="solid"/>
            <a:miter lim="800000"/>
            <a:headEnd type="none" w="sm" len="sm"/>
            <a:tailEnd type="none" w="sm" len="sm"/>
          </a:ln>
        </p:spPr>
        <p:txBody>
          <a:bodyPr spcFirstLastPara="1" wrap="square" lIns="91425" tIns="45700" rIns="91425" bIns="45700" anchor="ctr" anchorCtr="0">
            <a:noAutofit/>
          </a:bodyPr>
          <a:lstStyle/>
          <a:p>
            <a:pPr lvl="0" indent="457200" algn="just"/>
            <a:r>
              <a:rPr lang="pt-BR" sz="1100" dirty="0">
                <a:solidFill>
                  <a:schemeClr val="dk1"/>
                </a:solidFill>
                <a:latin typeface="Calibri"/>
                <a:ea typeface="Calibri"/>
                <a:cs typeface="Calibri"/>
                <a:sym typeface="Calibri"/>
              </a:rPr>
              <a:t>The LA716 </a:t>
            </a:r>
            <a:r>
              <a:rPr lang="pt-BR" sz="1100" dirty="0" err="1">
                <a:solidFill>
                  <a:schemeClr val="dk1"/>
                </a:solidFill>
                <a:latin typeface="Calibri"/>
                <a:ea typeface="Calibri"/>
                <a:cs typeface="Calibri"/>
                <a:sym typeface="Calibri"/>
              </a:rPr>
              <a:t>access</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and</a:t>
            </a:r>
            <a:r>
              <a:rPr lang="pt-BR" sz="1100" dirty="0">
                <a:solidFill>
                  <a:schemeClr val="dk1"/>
                </a:solidFill>
                <a:latin typeface="Calibri"/>
                <a:ea typeface="Calibri"/>
                <a:cs typeface="Calibri"/>
                <a:sym typeface="Calibri"/>
              </a:rPr>
              <a:t> its </a:t>
            </a:r>
            <a:r>
              <a:rPr lang="pt-BR" sz="1100" dirty="0" err="1">
                <a:solidFill>
                  <a:schemeClr val="dk1"/>
                </a:solidFill>
                <a:latin typeface="Calibri"/>
                <a:ea typeface="Calibri"/>
                <a:cs typeface="Calibri"/>
                <a:sym typeface="Calibri"/>
              </a:rPr>
              <a:t>descendants</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proved</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to</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be</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the</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most</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tolerant</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of</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water</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shortages</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These</a:t>
            </a:r>
            <a:r>
              <a:rPr lang="pt-BR" sz="1100" dirty="0">
                <a:solidFill>
                  <a:schemeClr val="dk1"/>
                </a:solidFill>
                <a:latin typeface="Calibri"/>
                <a:ea typeface="Calibri"/>
                <a:cs typeface="Calibri"/>
                <a:sym typeface="Calibri"/>
              </a:rPr>
              <a:t> are </a:t>
            </a:r>
            <a:r>
              <a:rPr lang="pt-BR" sz="1100" dirty="0" err="1">
                <a:solidFill>
                  <a:schemeClr val="dk1"/>
                </a:solidFill>
                <a:latin typeface="Calibri"/>
                <a:ea typeface="Calibri"/>
                <a:cs typeface="Calibri"/>
                <a:sym typeface="Calibri"/>
              </a:rPr>
              <a:t>the</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ones</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that</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can</a:t>
            </a:r>
            <a:r>
              <a:rPr lang="pt-BR" sz="1100" dirty="0">
                <a:solidFill>
                  <a:schemeClr val="dk1"/>
                </a:solidFill>
                <a:latin typeface="Calibri"/>
                <a:ea typeface="Calibri"/>
                <a:cs typeface="Calibri"/>
                <a:sym typeface="Calibri"/>
              </a:rPr>
              <a:t> serve as a </a:t>
            </a:r>
            <a:r>
              <a:rPr lang="pt-BR" sz="1100" dirty="0" err="1">
                <a:solidFill>
                  <a:schemeClr val="dk1"/>
                </a:solidFill>
                <a:latin typeface="Calibri"/>
                <a:ea typeface="Calibri"/>
                <a:cs typeface="Calibri"/>
                <a:sym typeface="Calibri"/>
              </a:rPr>
              <a:t>source</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of</a:t>
            </a:r>
            <a:r>
              <a:rPr lang="pt-BR" sz="1100" dirty="0">
                <a:solidFill>
                  <a:schemeClr val="dk1"/>
                </a:solidFill>
                <a:latin typeface="Calibri"/>
                <a:ea typeface="Calibri"/>
                <a:cs typeface="Calibri"/>
                <a:sym typeface="Calibri"/>
              </a:rPr>
              <a:t> genes </a:t>
            </a:r>
            <a:r>
              <a:rPr lang="pt-BR" sz="1100" dirty="0" err="1">
                <a:solidFill>
                  <a:schemeClr val="dk1"/>
                </a:solidFill>
                <a:latin typeface="Calibri"/>
                <a:ea typeface="Calibri"/>
                <a:cs typeface="Calibri"/>
                <a:sym typeface="Calibri"/>
              </a:rPr>
              <a:t>of</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interest</a:t>
            </a:r>
            <a:r>
              <a:rPr lang="pt-BR" sz="1100" dirty="0">
                <a:solidFill>
                  <a:schemeClr val="dk1"/>
                </a:solidFill>
                <a:latin typeface="Calibri"/>
                <a:ea typeface="Calibri"/>
                <a:cs typeface="Calibri"/>
                <a:sym typeface="Calibri"/>
              </a:rPr>
              <a:t> for </a:t>
            </a:r>
            <a:r>
              <a:rPr lang="pt-BR" sz="1100" dirty="0" err="1">
                <a:solidFill>
                  <a:schemeClr val="dk1"/>
                </a:solidFill>
                <a:latin typeface="Calibri"/>
                <a:ea typeface="Calibri"/>
                <a:cs typeface="Calibri"/>
                <a:sym typeface="Calibri"/>
              </a:rPr>
              <a:t>tomato</a:t>
            </a:r>
            <a:r>
              <a:rPr lang="pt-BR" sz="1100" dirty="0">
                <a:solidFill>
                  <a:schemeClr val="dk1"/>
                </a:solidFill>
                <a:latin typeface="Calibri"/>
                <a:ea typeface="Calibri"/>
                <a:cs typeface="Calibri"/>
                <a:sym typeface="Calibri"/>
              </a:rPr>
              <a:t> </a:t>
            </a:r>
            <a:r>
              <a:rPr lang="pt-BR" sz="1100" dirty="0" err="1" smtClean="0">
                <a:solidFill>
                  <a:schemeClr val="dk1"/>
                </a:solidFill>
                <a:latin typeface="Calibri"/>
                <a:ea typeface="Calibri"/>
                <a:cs typeface="Calibri"/>
                <a:sym typeface="Calibri"/>
              </a:rPr>
              <a:t>breeding</a:t>
            </a:r>
            <a:r>
              <a:rPr lang="pt-BR" sz="1100" dirty="0" smtClean="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programs</a:t>
            </a:r>
            <a:r>
              <a:rPr lang="pt-BR" sz="1100" dirty="0">
                <a:solidFill>
                  <a:schemeClr val="dk1"/>
                </a:solidFill>
                <a:latin typeface="Calibri"/>
                <a:ea typeface="Calibri"/>
                <a:cs typeface="Calibri"/>
                <a:sym typeface="Calibri"/>
              </a:rPr>
              <a:t>.</a:t>
            </a:r>
            <a:endParaRPr sz="1100" dirty="0">
              <a:solidFill>
                <a:schemeClr val="dk1"/>
              </a:solidFill>
              <a:latin typeface="Calibri"/>
              <a:ea typeface="Calibri"/>
              <a:cs typeface="Calibri"/>
              <a:sym typeface="Calibri"/>
            </a:endParaRPr>
          </a:p>
        </p:txBody>
      </p:sp>
      <p:pic>
        <p:nvPicPr>
          <p:cNvPr id="85" name="Google Shape;85;p1"/>
          <p:cNvPicPr preferRelativeResize="0"/>
          <p:nvPr/>
        </p:nvPicPr>
        <p:blipFill rotWithShape="1">
          <a:blip r:embed="rId3">
            <a:alphaModFix/>
          </a:blip>
          <a:srcRect r="65684"/>
          <a:stretch/>
        </p:blipFill>
        <p:spPr>
          <a:xfrm>
            <a:off x="341424" y="32578"/>
            <a:ext cx="1140039" cy="1047749"/>
          </a:xfrm>
          <a:prstGeom prst="rect">
            <a:avLst/>
          </a:prstGeom>
          <a:noFill/>
          <a:ln>
            <a:noFill/>
          </a:ln>
        </p:spPr>
      </p:pic>
      <p:sp>
        <p:nvSpPr>
          <p:cNvPr id="86" name="Google Shape;86;p1"/>
          <p:cNvSpPr txBox="1"/>
          <p:nvPr/>
        </p:nvSpPr>
        <p:spPr>
          <a:xfrm>
            <a:off x="1388459" y="64619"/>
            <a:ext cx="193765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2400" b="0" i="0" u="none" strike="noStrike" cap="none">
                <a:solidFill>
                  <a:srgbClr val="F2F2F2"/>
                </a:solidFill>
                <a:latin typeface="Arial"/>
                <a:ea typeface="Arial"/>
                <a:cs typeface="Arial"/>
                <a:sym typeface="Arial"/>
              </a:rPr>
              <a:t>5th IMPB</a:t>
            </a:r>
            <a:endParaRPr/>
          </a:p>
        </p:txBody>
      </p:sp>
      <p:sp>
        <p:nvSpPr>
          <p:cNvPr id="87" name="Google Shape;87;p1"/>
          <p:cNvSpPr txBox="1"/>
          <p:nvPr/>
        </p:nvSpPr>
        <p:spPr>
          <a:xfrm>
            <a:off x="2714506" y="32216"/>
            <a:ext cx="1617072"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000">
                <a:solidFill>
                  <a:srgbClr val="F2F2F2"/>
                </a:solidFill>
                <a:latin typeface="Arial"/>
                <a:ea typeface="Arial"/>
                <a:cs typeface="Arial"/>
                <a:sym typeface="Arial"/>
              </a:rPr>
              <a:t>INTERNATIONAL MEETING ON PLANT BREEDING</a:t>
            </a:r>
            <a:endParaRPr/>
          </a:p>
        </p:txBody>
      </p:sp>
      <p:sp>
        <p:nvSpPr>
          <p:cNvPr id="88" name="Google Shape;88;p1"/>
          <p:cNvSpPr txBox="1"/>
          <p:nvPr/>
        </p:nvSpPr>
        <p:spPr>
          <a:xfrm>
            <a:off x="4711743" y="165490"/>
            <a:ext cx="6409508" cy="27699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200">
                <a:solidFill>
                  <a:srgbClr val="F2F2F2"/>
                </a:solidFill>
                <a:latin typeface="Arial"/>
                <a:ea typeface="Arial"/>
                <a:cs typeface="Arial"/>
                <a:sym typeface="Arial"/>
              </a:rPr>
              <a:t>INTEGRATED DATA ANALYSIS AS A TOOL TO REVOLUTIONIZE PLANT BREEDING</a:t>
            </a:r>
            <a:endParaRPr sz="1200">
              <a:solidFill>
                <a:srgbClr val="F2F2F2"/>
              </a:solidFill>
              <a:latin typeface="Arial"/>
              <a:ea typeface="Arial"/>
              <a:cs typeface="Arial"/>
              <a:sym typeface="Arial"/>
            </a:endParaRPr>
          </a:p>
        </p:txBody>
      </p:sp>
      <p:sp>
        <p:nvSpPr>
          <p:cNvPr id="89" name="Google Shape;89;p1"/>
          <p:cNvSpPr txBox="1"/>
          <p:nvPr/>
        </p:nvSpPr>
        <p:spPr>
          <a:xfrm>
            <a:off x="1584958" y="476667"/>
            <a:ext cx="8577943"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2000" b="1">
                <a:solidFill>
                  <a:srgbClr val="F2F2F2"/>
                </a:solidFill>
                <a:latin typeface="Arial"/>
                <a:ea typeface="Arial"/>
                <a:cs typeface="Arial"/>
                <a:sym typeface="Arial"/>
              </a:rPr>
              <a:t>TOLERANCE OF INTRA AND INTERSPECIFIC TOMATO HYBRIDS TO WATER DEFICIT</a:t>
            </a:r>
            <a:endParaRPr/>
          </a:p>
        </p:txBody>
      </p:sp>
      <p:sp>
        <p:nvSpPr>
          <p:cNvPr id="90" name="Google Shape;90;p1"/>
          <p:cNvSpPr/>
          <p:nvPr/>
        </p:nvSpPr>
        <p:spPr>
          <a:xfrm flipH="1">
            <a:off x="1763234" y="1148236"/>
            <a:ext cx="8221390" cy="27695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1200" b="0" u="none" dirty="0">
                <a:solidFill>
                  <a:srgbClr val="F2F2F2"/>
                </a:solidFill>
                <a:latin typeface="Arial"/>
                <a:ea typeface="Arial"/>
                <a:cs typeface="Arial"/>
                <a:sym typeface="Arial"/>
              </a:rPr>
              <a:t>Joana N. M. de Oliveira¹*; Bruno Da Rocha¹; Guilherme J. A. Oliveira¹; André R. Zeist¹  </a:t>
            </a:r>
            <a:endParaRPr sz="1200" b="0" u="none" baseline="30000" dirty="0">
              <a:solidFill>
                <a:srgbClr val="F2F2F2"/>
              </a:solidFill>
              <a:latin typeface="Arial"/>
              <a:ea typeface="Arial"/>
              <a:cs typeface="Arial"/>
              <a:sym typeface="Arial"/>
            </a:endParaRPr>
          </a:p>
        </p:txBody>
      </p:sp>
      <p:sp>
        <p:nvSpPr>
          <p:cNvPr id="91" name="Google Shape;91;p1"/>
          <p:cNvSpPr/>
          <p:nvPr/>
        </p:nvSpPr>
        <p:spPr>
          <a:xfrm>
            <a:off x="2825929" y="1517504"/>
            <a:ext cx="6096000" cy="4154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2F2F2"/>
              </a:buClr>
              <a:buSzPts val="1000"/>
              <a:buFont typeface="Arial"/>
              <a:buNone/>
            </a:pPr>
            <a:r>
              <a:rPr lang="pt-BR" sz="1050" baseline="30000" dirty="0">
                <a:solidFill>
                  <a:srgbClr val="F2F2F2"/>
                </a:solidFill>
                <a:latin typeface="Arial"/>
                <a:ea typeface="Arial"/>
                <a:cs typeface="Arial"/>
                <a:sym typeface="Arial"/>
              </a:rPr>
              <a:t>1</a:t>
            </a:r>
            <a:r>
              <a:rPr lang="pt-BR" sz="1050" dirty="0">
                <a:solidFill>
                  <a:srgbClr val="F2F2F2"/>
                </a:solidFill>
                <a:latin typeface="Arial"/>
                <a:ea typeface="Arial"/>
                <a:cs typeface="Arial"/>
                <a:sym typeface="Arial"/>
              </a:rPr>
              <a:t>University </a:t>
            </a:r>
            <a:r>
              <a:rPr lang="pt-BR" sz="1050" dirty="0" err="1">
                <a:solidFill>
                  <a:srgbClr val="F2F2F2"/>
                </a:solidFill>
                <a:latin typeface="Arial"/>
                <a:ea typeface="Arial"/>
                <a:cs typeface="Arial"/>
                <a:sym typeface="Arial"/>
              </a:rPr>
              <a:t>of</a:t>
            </a:r>
            <a:r>
              <a:rPr lang="pt-BR" sz="1050" dirty="0">
                <a:solidFill>
                  <a:srgbClr val="F2F2F2"/>
                </a:solidFill>
                <a:latin typeface="Arial"/>
                <a:ea typeface="Arial"/>
                <a:cs typeface="Arial"/>
                <a:sym typeface="Arial"/>
              </a:rPr>
              <a:t> Oeste Paulista.  </a:t>
            </a:r>
            <a:r>
              <a:rPr lang="pt-BR" sz="1050" u="sng" dirty="0">
                <a:solidFill>
                  <a:srgbClr val="F2F2F2"/>
                </a:solid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*ojoana140@gmail.com</a:t>
            </a:r>
            <a:endParaRPr sz="1050" u="sng" dirty="0">
              <a:solidFill>
                <a:srgbClr val="F2F2F2"/>
              </a:solidFill>
              <a:latin typeface="Arial"/>
              <a:ea typeface="Arial"/>
              <a:cs typeface="Arial"/>
              <a:sym typeface="Arial"/>
            </a:endParaRPr>
          </a:p>
          <a:p>
            <a:pPr marL="0" marR="0" lvl="0" indent="0" algn="ctr" rtl="0">
              <a:spcBef>
                <a:spcPts val="0"/>
              </a:spcBef>
              <a:spcAft>
                <a:spcPts val="0"/>
              </a:spcAft>
              <a:buClr>
                <a:schemeClr val="dk1"/>
              </a:buClr>
              <a:buSzPts val="1000"/>
              <a:buFont typeface="Calibri"/>
              <a:buNone/>
            </a:pPr>
            <a:endParaRPr sz="1050" dirty="0">
              <a:solidFill>
                <a:srgbClr val="F2F2F2"/>
              </a:solidFill>
              <a:latin typeface="Arial"/>
              <a:ea typeface="Arial"/>
              <a:cs typeface="Arial"/>
              <a:sym typeface="Arial"/>
            </a:endParaRPr>
          </a:p>
        </p:txBody>
      </p:sp>
      <p:sp>
        <p:nvSpPr>
          <p:cNvPr id="92" name="Google Shape;92;p1"/>
          <p:cNvSpPr/>
          <p:nvPr/>
        </p:nvSpPr>
        <p:spPr>
          <a:xfrm>
            <a:off x="234537" y="1890466"/>
            <a:ext cx="3742555" cy="307489"/>
          </a:xfrm>
          <a:prstGeom prst="roundRect">
            <a:avLst>
              <a:gd name="adj" fmla="val 16667"/>
            </a:avLst>
          </a:prstGeom>
          <a:solidFill>
            <a:srgbClr val="30152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pt-BR" sz="1400">
                <a:solidFill>
                  <a:srgbClr val="F2F2F2"/>
                </a:solidFill>
                <a:latin typeface="Calibri"/>
                <a:ea typeface="Calibri"/>
                <a:cs typeface="Calibri"/>
                <a:sym typeface="Calibri"/>
              </a:rPr>
              <a:t>Introduction</a:t>
            </a:r>
            <a:endParaRPr sz="1600">
              <a:solidFill>
                <a:srgbClr val="F2F2F2"/>
              </a:solidFill>
              <a:latin typeface="Calibri"/>
              <a:ea typeface="Calibri"/>
              <a:cs typeface="Calibri"/>
              <a:sym typeface="Calibri"/>
            </a:endParaRPr>
          </a:p>
        </p:txBody>
      </p:sp>
      <p:sp>
        <p:nvSpPr>
          <p:cNvPr id="93" name="Google Shape;93;p1"/>
          <p:cNvSpPr/>
          <p:nvPr/>
        </p:nvSpPr>
        <p:spPr>
          <a:xfrm>
            <a:off x="234536" y="4055890"/>
            <a:ext cx="3742555" cy="295972"/>
          </a:xfrm>
          <a:prstGeom prst="roundRect">
            <a:avLst>
              <a:gd name="adj" fmla="val 16667"/>
            </a:avLst>
          </a:prstGeom>
          <a:solidFill>
            <a:srgbClr val="30152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pt-BR" sz="1400">
                <a:solidFill>
                  <a:srgbClr val="F2F2F2"/>
                </a:solidFill>
                <a:latin typeface="Calibri"/>
                <a:ea typeface="Calibri"/>
                <a:cs typeface="Calibri"/>
                <a:sym typeface="Calibri"/>
              </a:rPr>
              <a:t>Materials and methods </a:t>
            </a:r>
            <a:endParaRPr/>
          </a:p>
        </p:txBody>
      </p:sp>
      <p:sp>
        <p:nvSpPr>
          <p:cNvPr id="94" name="Google Shape;94;p1"/>
          <p:cNvSpPr/>
          <p:nvPr/>
        </p:nvSpPr>
        <p:spPr>
          <a:xfrm>
            <a:off x="4173942" y="1904927"/>
            <a:ext cx="7833574" cy="307489"/>
          </a:xfrm>
          <a:prstGeom prst="roundRect">
            <a:avLst>
              <a:gd name="adj" fmla="val 16667"/>
            </a:avLst>
          </a:prstGeom>
          <a:solidFill>
            <a:srgbClr val="30152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pt-BR" sz="1400" dirty="0" err="1" smtClean="0">
                <a:solidFill>
                  <a:srgbClr val="F2F2F2"/>
                </a:solidFill>
                <a:latin typeface="Calibri"/>
                <a:ea typeface="Calibri"/>
                <a:cs typeface="Calibri"/>
                <a:sym typeface="Calibri"/>
              </a:rPr>
              <a:t>Results</a:t>
            </a:r>
            <a:endParaRPr sz="1400" dirty="0">
              <a:solidFill>
                <a:srgbClr val="F2F2F2"/>
              </a:solidFill>
              <a:latin typeface="Calibri"/>
              <a:ea typeface="Calibri"/>
              <a:cs typeface="Calibri"/>
              <a:sym typeface="Calibri"/>
            </a:endParaRPr>
          </a:p>
        </p:txBody>
      </p:sp>
      <p:sp>
        <p:nvSpPr>
          <p:cNvPr id="95" name="Google Shape;95;p1"/>
          <p:cNvSpPr/>
          <p:nvPr/>
        </p:nvSpPr>
        <p:spPr>
          <a:xfrm>
            <a:off x="234536" y="3297329"/>
            <a:ext cx="3742555" cy="307489"/>
          </a:xfrm>
          <a:prstGeom prst="roundRect">
            <a:avLst>
              <a:gd name="adj" fmla="val 16667"/>
            </a:avLst>
          </a:prstGeom>
          <a:solidFill>
            <a:srgbClr val="30152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pt-BR" sz="1400">
                <a:solidFill>
                  <a:srgbClr val="F2F2F2"/>
                </a:solidFill>
                <a:latin typeface="Calibri"/>
                <a:ea typeface="Calibri"/>
                <a:cs typeface="Calibri"/>
                <a:sym typeface="Calibri"/>
              </a:rPr>
              <a:t>Objective</a:t>
            </a:r>
            <a:endParaRPr sz="1600">
              <a:solidFill>
                <a:srgbClr val="F2F2F2"/>
              </a:solidFill>
              <a:latin typeface="Calibri"/>
              <a:ea typeface="Calibri"/>
              <a:cs typeface="Calibri"/>
              <a:sym typeface="Calibri"/>
            </a:endParaRPr>
          </a:p>
        </p:txBody>
      </p:sp>
      <p:sp>
        <p:nvSpPr>
          <p:cNvPr id="96" name="Google Shape;96;p1"/>
          <p:cNvSpPr/>
          <p:nvPr/>
        </p:nvSpPr>
        <p:spPr>
          <a:xfrm>
            <a:off x="4173942" y="5993527"/>
            <a:ext cx="7846628" cy="370805"/>
          </a:xfrm>
          <a:prstGeom prst="roundRect">
            <a:avLst>
              <a:gd name="adj" fmla="val 16667"/>
            </a:avLst>
          </a:prstGeom>
          <a:solidFill>
            <a:srgbClr val="30152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pt-BR" sz="1400" dirty="0" err="1">
                <a:solidFill>
                  <a:srgbClr val="F2F2F2"/>
                </a:solidFill>
                <a:latin typeface="Calibri"/>
                <a:ea typeface="Calibri"/>
                <a:cs typeface="Calibri"/>
                <a:sym typeface="Calibri"/>
              </a:rPr>
              <a:t>Conclusion</a:t>
            </a:r>
            <a:endParaRPr sz="1600" dirty="0">
              <a:solidFill>
                <a:srgbClr val="F2F2F2"/>
              </a:solidFill>
              <a:latin typeface="Calibri"/>
              <a:ea typeface="Calibri"/>
              <a:cs typeface="Calibri"/>
              <a:sym typeface="Calibri"/>
            </a:endParaRPr>
          </a:p>
        </p:txBody>
      </p:sp>
      <p:sp>
        <p:nvSpPr>
          <p:cNvPr id="97" name="Google Shape;97;p1"/>
          <p:cNvSpPr/>
          <p:nvPr/>
        </p:nvSpPr>
        <p:spPr>
          <a:xfrm>
            <a:off x="214623" y="2187804"/>
            <a:ext cx="3742556" cy="978843"/>
          </a:xfrm>
          <a:prstGeom prst="rect">
            <a:avLst/>
          </a:prstGeom>
          <a:solidFill>
            <a:schemeClr val="lt1"/>
          </a:solidFill>
          <a:ln w="12700" cap="flat" cmpd="sng">
            <a:solidFill>
              <a:srgbClr val="7B1F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457200" algn="just" rtl="0">
              <a:spcBef>
                <a:spcPts val="0"/>
              </a:spcBef>
              <a:spcAft>
                <a:spcPts val="0"/>
              </a:spcAft>
              <a:buNone/>
            </a:pPr>
            <a:r>
              <a:rPr lang="pt-BR" sz="1100" dirty="0">
                <a:solidFill>
                  <a:schemeClr val="dk1"/>
                </a:solidFill>
                <a:latin typeface="Calibri"/>
                <a:ea typeface="Calibri"/>
                <a:cs typeface="Calibri"/>
                <a:sym typeface="Calibri"/>
              </a:rPr>
              <a:t>The </a:t>
            </a:r>
            <a:r>
              <a:rPr lang="pt-BR" sz="1100" dirty="0" err="1">
                <a:solidFill>
                  <a:schemeClr val="dk1"/>
                </a:solidFill>
                <a:latin typeface="Calibri"/>
                <a:ea typeface="Calibri"/>
                <a:cs typeface="Calibri"/>
                <a:sym typeface="Calibri"/>
              </a:rPr>
              <a:t>tomato</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is</a:t>
            </a:r>
            <a:r>
              <a:rPr lang="pt-BR" sz="1100" dirty="0">
                <a:solidFill>
                  <a:schemeClr val="dk1"/>
                </a:solidFill>
                <a:latin typeface="Calibri"/>
                <a:ea typeface="Calibri"/>
                <a:cs typeface="Calibri"/>
                <a:sym typeface="Calibri"/>
              </a:rPr>
              <a:t> a </a:t>
            </a:r>
            <a:r>
              <a:rPr lang="pt-BR" sz="1100" dirty="0" err="1">
                <a:solidFill>
                  <a:schemeClr val="dk1"/>
                </a:solidFill>
                <a:latin typeface="Calibri"/>
                <a:ea typeface="Calibri"/>
                <a:cs typeface="Calibri"/>
                <a:sym typeface="Calibri"/>
              </a:rPr>
              <a:t>plant</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that</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needs</a:t>
            </a:r>
            <a:r>
              <a:rPr lang="pt-BR" sz="1100" dirty="0">
                <a:solidFill>
                  <a:schemeClr val="dk1"/>
                </a:solidFill>
                <a:latin typeface="Calibri"/>
                <a:ea typeface="Calibri"/>
                <a:cs typeface="Calibri"/>
                <a:sym typeface="Calibri"/>
              </a:rPr>
              <a:t> a </a:t>
            </a:r>
            <a:r>
              <a:rPr lang="pt-BR" sz="1100" dirty="0" err="1">
                <a:solidFill>
                  <a:schemeClr val="dk1"/>
                </a:solidFill>
                <a:latin typeface="Calibri"/>
                <a:ea typeface="Calibri"/>
                <a:cs typeface="Calibri"/>
                <a:sym typeface="Calibri"/>
              </a:rPr>
              <a:t>constant</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supply</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of</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water</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whether</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by</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rain</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or</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irrigation</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With</a:t>
            </a:r>
            <a:r>
              <a:rPr lang="pt-BR" sz="1100" dirty="0">
                <a:solidFill>
                  <a:schemeClr val="dk1"/>
                </a:solidFill>
                <a:latin typeface="Calibri"/>
                <a:ea typeface="Calibri"/>
                <a:cs typeface="Calibri"/>
                <a:sym typeface="Calibri"/>
              </a:rPr>
              <a:t> global </a:t>
            </a:r>
            <a:r>
              <a:rPr lang="pt-BR" sz="1100" dirty="0" err="1">
                <a:solidFill>
                  <a:schemeClr val="dk1"/>
                </a:solidFill>
                <a:latin typeface="Calibri"/>
                <a:ea typeface="Calibri"/>
                <a:cs typeface="Calibri"/>
                <a:sym typeface="Calibri"/>
              </a:rPr>
              <a:t>warming</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this</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important</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resource</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tends</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to</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become</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scarce</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To</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get</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around</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this</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the</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selection</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of</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genotypes</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that</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remain</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productive</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even</a:t>
            </a:r>
            <a:r>
              <a:rPr lang="pt-BR" sz="1100" dirty="0">
                <a:solidFill>
                  <a:schemeClr val="dk1"/>
                </a:solidFill>
                <a:latin typeface="Calibri"/>
                <a:ea typeface="Calibri"/>
                <a:cs typeface="Calibri"/>
                <a:sym typeface="Calibri"/>
              </a:rPr>
              <a:t> in </a:t>
            </a:r>
            <a:r>
              <a:rPr lang="pt-BR" sz="1100" dirty="0" err="1">
                <a:solidFill>
                  <a:schemeClr val="dk1"/>
                </a:solidFill>
                <a:latin typeface="Calibri"/>
                <a:ea typeface="Calibri"/>
                <a:cs typeface="Calibri"/>
                <a:sym typeface="Calibri"/>
              </a:rPr>
              <a:t>the</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absence</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of</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water</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is</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essential</a:t>
            </a:r>
            <a:r>
              <a:rPr lang="pt-BR" sz="1100" dirty="0">
                <a:solidFill>
                  <a:schemeClr val="dk1"/>
                </a:solidFill>
                <a:latin typeface="Calibri"/>
                <a:ea typeface="Calibri"/>
                <a:cs typeface="Calibri"/>
                <a:sym typeface="Calibri"/>
              </a:rPr>
              <a:t>.</a:t>
            </a:r>
            <a:endParaRPr sz="1100" dirty="0">
              <a:solidFill>
                <a:schemeClr val="dk1"/>
              </a:solidFill>
              <a:latin typeface="Calibri"/>
              <a:ea typeface="Calibri"/>
              <a:cs typeface="Calibri"/>
              <a:sym typeface="Calibri"/>
            </a:endParaRPr>
          </a:p>
        </p:txBody>
      </p:sp>
      <p:sp>
        <p:nvSpPr>
          <p:cNvPr id="98" name="Google Shape;98;p1"/>
          <p:cNvSpPr/>
          <p:nvPr/>
        </p:nvSpPr>
        <p:spPr>
          <a:xfrm>
            <a:off x="214623" y="3590726"/>
            <a:ext cx="3742556" cy="430593"/>
          </a:xfrm>
          <a:prstGeom prst="rect">
            <a:avLst/>
          </a:prstGeom>
          <a:solidFill>
            <a:schemeClr val="lt1"/>
          </a:solidFill>
          <a:ln w="12700" cap="flat" cmpd="sng">
            <a:solidFill>
              <a:srgbClr val="7B1F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457200" algn="just" rtl="0">
              <a:spcBef>
                <a:spcPts val="0"/>
              </a:spcBef>
              <a:spcAft>
                <a:spcPts val="0"/>
              </a:spcAft>
              <a:buNone/>
            </a:pPr>
            <a:r>
              <a:rPr lang="pt-BR" sz="1100" dirty="0">
                <a:solidFill>
                  <a:schemeClr val="dk1"/>
                </a:solidFill>
                <a:latin typeface="Calibri"/>
                <a:ea typeface="Calibri"/>
                <a:cs typeface="Calibri"/>
                <a:sym typeface="Calibri"/>
              </a:rPr>
              <a:t>The </a:t>
            </a:r>
            <a:r>
              <a:rPr lang="pt-BR" sz="1100" dirty="0" err="1">
                <a:solidFill>
                  <a:schemeClr val="dk1"/>
                </a:solidFill>
                <a:latin typeface="Calibri"/>
                <a:ea typeface="Calibri"/>
                <a:cs typeface="Calibri"/>
                <a:sym typeface="Calibri"/>
              </a:rPr>
              <a:t>objective</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was</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to</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evaluate</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the</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tolerance</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of</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intra</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and</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interspecific</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hybrids</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of</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tomato</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plants</a:t>
            </a:r>
            <a:r>
              <a:rPr lang="pt-BR" sz="1100" dirty="0">
                <a:solidFill>
                  <a:schemeClr val="dk1"/>
                </a:solidFill>
                <a:latin typeface="Calibri"/>
                <a:ea typeface="Calibri"/>
                <a:cs typeface="Calibri"/>
                <a:sym typeface="Calibri"/>
              </a:rPr>
              <a:t> for </a:t>
            </a:r>
            <a:r>
              <a:rPr lang="pt-BR" sz="1100" dirty="0" err="1">
                <a:solidFill>
                  <a:schemeClr val="dk1"/>
                </a:solidFill>
                <a:latin typeface="Calibri"/>
                <a:ea typeface="Calibri"/>
                <a:cs typeface="Calibri"/>
                <a:sym typeface="Calibri"/>
              </a:rPr>
              <a:t>water</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deficit</a:t>
            </a:r>
            <a:r>
              <a:rPr lang="pt-BR"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99" name="Google Shape;99;p1"/>
          <p:cNvSpPr/>
          <p:nvPr/>
        </p:nvSpPr>
        <p:spPr>
          <a:xfrm>
            <a:off x="4174632" y="2239389"/>
            <a:ext cx="7832884" cy="3721222"/>
          </a:xfrm>
          <a:prstGeom prst="rect">
            <a:avLst/>
          </a:prstGeom>
          <a:solidFill>
            <a:schemeClr val="lt1"/>
          </a:solidFill>
          <a:ln w="12700" cap="flat" cmpd="sng">
            <a:solidFill>
              <a:srgbClr val="7B1F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457200" algn="just" rtl="0">
              <a:spcBef>
                <a:spcPts val="0"/>
              </a:spcBef>
              <a:spcAft>
                <a:spcPts val="0"/>
              </a:spcAft>
              <a:buNone/>
            </a:pPr>
            <a:endParaRPr sz="1100" dirty="0">
              <a:solidFill>
                <a:schemeClr val="dk1"/>
              </a:solidFill>
              <a:latin typeface="Calibri"/>
              <a:ea typeface="Calibri"/>
              <a:cs typeface="Calibri"/>
              <a:sym typeface="Calibri"/>
            </a:endParaRPr>
          </a:p>
        </p:txBody>
      </p:sp>
      <p:pic>
        <p:nvPicPr>
          <p:cNvPr id="102" name="Google Shape;102;p1"/>
          <p:cNvPicPr preferRelativeResize="0"/>
          <p:nvPr/>
        </p:nvPicPr>
        <p:blipFill rotWithShape="1">
          <a:blip r:embed="rId5">
            <a:alphaModFix/>
          </a:blip>
          <a:srcRect/>
          <a:stretch/>
        </p:blipFill>
        <p:spPr>
          <a:xfrm>
            <a:off x="10707835" y="46733"/>
            <a:ext cx="1487553" cy="1347333"/>
          </a:xfrm>
          <a:prstGeom prst="rect">
            <a:avLst/>
          </a:prstGeom>
          <a:noFill/>
          <a:ln>
            <a:noFill/>
          </a:ln>
        </p:spPr>
      </p:pic>
      <p:sp>
        <p:nvSpPr>
          <p:cNvPr id="103" name="Google Shape;103;p1"/>
          <p:cNvSpPr/>
          <p:nvPr/>
        </p:nvSpPr>
        <p:spPr>
          <a:xfrm>
            <a:off x="234536" y="4351862"/>
            <a:ext cx="3742556" cy="2340647"/>
          </a:xfrm>
          <a:prstGeom prst="rect">
            <a:avLst/>
          </a:prstGeom>
          <a:solidFill>
            <a:schemeClr val="lt1"/>
          </a:solidFill>
          <a:ln w="12700" cap="flat" cmpd="sng">
            <a:solidFill>
              <a:srgbClr val="7B1F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457200" algn="just" rtl="0">
              <a:spcBef>
                <a:spcPts val="0"/>
              </a:spcBef>
              <a:spcAft>
                <a:spcPts val="0"/>
              </a:spcAft>
              <a:buNone/>
            </a:pPr>
            <a:r>
              <a:rPr lang="pt-BR" sz="1100" dirty="0">
                <a:solidFill>
                  <a:schemeClr val="dk1"/>
                </a:solidFill>
                <a:latin typeface="Calibri"/>
                <a:ea typeface="Calibri"/>
                <a:cs typeface="Calibri"/>
                <a:sym typeface="Calibri"/>
              </a:rPr>
              <a:t>The </a:t>
            </a:r>
            <a:r>
              <a:rPr lang="pt-BR" sz="1100" dirty="0" err="1">
                <a:solidFill>
                  <a:schemeClr val="dk1"/>
                </a:solidFill>
                <a:latin typeface="Calibri"/>
                <a:ea typeface="Calibri"/>
                <a:cs typeface="Calibri"/>
                <a:sym typeface="Calibri"/>
              </a:rPr>
              <a:t>genotypes</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included</a:t>
            </a:r>
            <a:r>
              <a:rPr lang="pt-BR" sz="1100" dirty="0">
                <a:solidFill>
                  <a:schemeClr val="dk1"/>
                </a:solidFill>
                <a:latin typeface="Calibri"/>
                <a:ea typeface="Calibri"/>
                <a:cs typeface="Calibri"/>
                <a:sym typeface="Calibri"/>
              </a:rPr>
              <a:t> in </a:t>
            </a:r>
            <a:r>
              <a:rPr lang="pt-BR" sz="1100" dirty="0" err="1">
                <a:solidFill>
                  <a:schemeClr val="dk1"/>
                </a:solidFill>
                <a:latin typeface="Calibri"/>
                <a:ea typeface="Calibri"/>
                <a:cs typeface="Calibri"/>
                <a:sym typeface="Calibri"/>
              </a:rPr>
              <a:t>this</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experiment</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were</a:t>
            </a:r>
            <a:r>
              <a:rPr lang="pt-BR" sz="1100" dirty="0">
                <a:solidFill>
                  <a:schemeClr val="dk1"/>
                </a:solidFill>
                <a:latin typeface="Calibri"/>
                <a:ea typeface="Calibri"/>
                <a:cs typeface="Calibri"/>
                <a:sym typeface="Calibri"/>
              </a:rPr>
              <a:t>: Santa Clara I-5300, Redenção, LA 716, </a:t>
            </a:r>
            <a:r>
              <a:rPr lang="pt-BR" sz="1100" dirty="0" err="1">
                <a:solidFill>
                  <a:schemeClr val="dk1"/>
                </a:solidFill>
                <a:latin typeface="Calibri"/>
                <a:ea typeface="Calibri"/>
                <a:cs typeface="Calibri"/>
                <a:sym typeface="Calibri"/>
              </a:rPr>
              <a:t>and</a:t>
            </a:r>
            <a:r>
              <a:rPr lang="pt-BR" sz="1100" dirty="0">
                <a:solidFill>
                  <a:schemeClr val="dk1"/>
                </a:solidFill>
                <a:latin typeface="Calibri"/>
                <a:ea typeface="Calibri"/>
                <a:cs typeface="Calibri"/>
                <a:sym typeface="Calibri"/>
              </a:rPr>
              <a:t> RVTC 66, </a:t>
            </a:r>
            <a:r>
              <a:rPr lang="pt-BR" sz="1100" dirty="0" err="1">
                <a:solidFill>
                  <a:schemeClr val="dk1"/>
                </a:solidFill>
                <a:latin typeface="Calibri"/>
                <a:ea typeface="Calibri"/>
                <a:cs typeface="Calibri"/>
                <a:sym typeface="Calibri"/>
              </a:rPr>
              <a:t>along</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with</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five</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hybrids</a:t>
            </a:r>
            <a:r>
              <a:rPr lang="pt-BR" sz="1100" dirty="0">
                <a:solidFill>
                  <a:schemeClr val="dk1"/>
                </a:solidFill>
                <a:latin typeface="Calibri"/>
                <a:ea typeface="Calibri"/>
                <a:cs typeface="Calibri"/>
                <a:sym typeface="Calibri"/>
              </a:rPr>
              <a:t>, F</a:t>
            </a:r>
            <a:r>
              <a:rPr lang="pt-BR" sz="1100" baseline="-25000" dirty="0">
                <a:solidFill>
                  <a:schemeClr val="dk1"/>
                </a:solidFill>
                <a:latin typeface="Calibri"/>
                <a:ea typeface="Calibri"/>
                <a:cs typeface="Calibri"/>
                <a:sym typeface="Calibri"/>
              </a:rPr>
              <a:t>1</a:t>
            </a:r>
            <a:r>
              <a:rPr lang="pt-BR" sz="1100" dirty="0">
                <a:solidFill>
                  <a:schemeClr val="dk1"/>
                </a:solidFill>
                <a:latin typeface="Calibri"/>
                <a:ea typeface="Calibri"/>
                <a:cs typeface="Calibri"/>
                <a:sym typeface="Calibri"/>
              </a:rPr>
              <a:t>(Santa Clara × RVTC 66), F</a:t>
            </a:r>
            <a:r>
              <a:rPr lang="pt-BR" sz="1100" baseline="-25000" dirty="0">
                <a:solidFill>
                  <a:schemeClr val="dk1"/>
                </a:solidFill>
                <a:latin typeface="Calibri"/>
                <a:ea typeface="Calibri"/>
                <a:cs typeface="Calibri"/>
                <a:sym typeface="Calibri"/>
              </a:rPr>
              <a:t>1</a:t>
            </a:r>
            <a:r>
              <a:rPr lang="pt-BR" sz="1100" dirty="0">
                <a:solidFill>
                  <a:schemeClr val="dk1"/>
                </a:solidFill>
                <a:latin typeface="Calibri"/>
                <a:ea typeface="Calibri"/>
                <a:cs typeface="Calibri"/>
                <a:sym typeface="Calibri"/>
              </a:rPr>
              <a:t>(Santa Clara × LA 716), F</a:t>
            </a:r>
            <a:r>
              <a:rPr lang="pt-BR" sz="1100" baseline="-25000" dirty="0">
                <a:solidFill>
                  <a:schemeClr val="dk1"/>
                </a:solidFill>
                <a:latin typeface="Calibri"/>
                <a:ea typeface="Calibri"/>
                <a:cs typeface="Calibri"/>
                <a:sym typeface="Calibri"/>
              </a:rPr>
              <a:t>1</a:t>
            </a:r>
            <a:r>
              <a:rPr lang="pt-BR" sz="1100" dirty="0">
                <a:solidFill>
                  <a:schemeClr val="dk1"/>
                </a:solidFill>
                <a:latin typeface="Calibri"/>
                <a:ea typeface="Calibri"/>
                <a:cs typeface="Calibri"/>
                <a:sym typeface="Calibri"/>
              </a:rPr>
              <a:t>(Redenção × RVTC 66), F</a:t>
            </a:r>
            <a:r>
              <a:rPr lang="pt-BR" sz="1100" baseline="-25000" dirty="0">
                <a:solidFill>
                  <a:schemeClr val="dk1"/>
                </a:solidFill>
                <a:latin typeface="Calibri"/>
                <a:ea typeface="Calibri"/>
                <a:cs typeface="Calibri"/>
                <a:sym typeface="Calibri"/>
              </a:rPr>
              <a:t>1</a:t>
            </a:r>
            <a:r>
              <a:rPr lang="pt-BR" sz="1100" dirty="0">
                <a:solidFill>
                  <a:schemeClr val="dk1"/>
                </a:solidFill>
                <a:latin typeface="Calibri"/>
                <a:ea typeface="Calibri"/>
                <a:cs typeface="Calibri"/>
                <a:sym typeface="Calibri"/>
              </a:rPr>
              <a:t>(Redenção × LA 716), </a:t>
            </a:r>
            <a:r>
              <a:rPr lang="pt-BR" sz="1100" dirty="0" err="1">
                <a:solidFill>
                  <a:schemeClr val="dk1"/>
                </a:solidFill>
                <a:latin typeface="Calibri"/>
                <a:ea typeface="Calibri"/>
                <a:cs typeface="Calibri"/>
                <a:sym typeface="Calibri"/>
              </a:rPr>
              <a:t>and</a:t>
            </a:r>
            <a:r>
              <a:rPr lang="pt-BR" sz="1100" dirty="0">
                <a:solidFill>
                  <a:schemeClr val="dk1"/>
                </a:solidFill>
                <a:latin typeface="Calibri"/>
                <a:ea typeface="Calibri"/>
                <a:cs typeface="Calibri"/>
                <a:sym typeface="Calibri"/>
              </a:rPr>
              <a:t> F</a:t>
            </a:r>
            <a:r>
              <a:rPr lang="pt-BR" sz="1100" baseline="-25000" dirty="0">
                <a:solidFill>
                  <a:schemeClr val="dk1"/>
                </a:solidFill>
                <a:latin typeface="Calibri"/>
                <a:ea typeface="Calibri"/>
                <a:cs typeface="Calibri"/>
                <a:sym typeface="Calibri"/>
              </a:rPr>
              <a:t>1</a:t>
            </a:r>
            <a:r>
              <a:rPr lang="pt-BR" sz="1100" dirty="0">
                <a:solidFill>
                  <a:schemeClr val="dk1"/>
                </a:solidFill>
                <a:latin typeface="Calibri"/>
                <a:ea typeface="Calibri"/>
                <a:cs typeface="Calibri"/>
                <a:sym typeface="Calibri"/>
              </a:rPr>
              <a:t>(RVTC 66 × LA 716). </a:t>
            </a:r>
            <a:r>
              <a:rPr lang="pt-BR" sz="1100" dirty="0" err="1" smtClean="0">
                <a:solidFill>
                  <a:schemeClr val="dk1"/>
                </a:solidFill>
                <a:latin typeface="Calibri"/>
                <a:ea typeface="Calibri"/>
                <a:cs typeface="Calibri"/>
                <a:sym typeface="Calibri"/>
              </a:rPr>
              <a:t>Plants</a:t>
            </a:r>
            <a:r>
              <a:rPr lang="pt-BR" sz="1100" dirty="0" smtClean="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were</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subjected</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to</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five</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levels</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of</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irrigation</a:t>
            </a:r>
            <a:r>
              <a:rPr lang="pt-BR" sz="1100" dirty="0">
                <a:solidFill>
                  <a:schemeClr val="dk1"/>
                </a:solidFill>
                <a:latin typeface="Calibri"/>
                <a:ea typeface="Calibri"/>
                <a:cs typeface="Calibri"/>
                <a:sym typeface="Calibri"/>
              </a:rPr>
              <a:t>, 0, 20, 40, 60, 80, </a:t>
            </a:r>
            <a:r>
              <a:rPr lang="pt-BR" sz="1100" dirty="0" err="1">
                <a:solidFill>
                  <a:schemeClr val="dk1"/>
                </a:solidFill>
                <a:latin typeface="Calibri"/>
                <a:ea typeface="Calibri"/>
                <a:cs typeface="Calibri"/>
                <a:sym typeface="Calibri"/>
              </a:rPr>
              <a:t>and</a:t>
            </a:r>
            <a:r>
              <a:rPr lang="pt-BR" sz="1100" dirty="0">
                <a:solidFill>
                  <a:schemeClr val="dk1"/>
                </a:solidFill>
                <a:latin typeface="Calibri"/>
                <a:ea typeface="Calibri"/>
                <a:cs typeface="Calibri"/>
                <a:sym typeface="Calibri"/>
              </a:rPr>
              <a:t> 100% (</a:t>
            </a:r>
            <a:r>
              <a:rPr lang="pt-BR" sz="1100" dirty="0" err="1">
                <a:solidFill>
                  <a:schemeClr val="dk1"/>
                </a:solidFill>
                <a:latin typeface="Calibri"/>
                <a:ea typeface="Calibri"/>
                <a:cs typeface="Calibri"/>
                <a:sym typeface="Calibri"/>
              </a:rPr>
              <a:t>control</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of</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optimal</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water</a:t>
            </a:r>
            <a:r>
              <a:rPr lang="pt-BR" sz="1100" dirty="0">
                <a:solidFill>
                  <a:schemeClr val="dk1"/>
                </a:solidFill>
                <a:latin typeface="Calibri"/>
                <a:ea typeface="Calibri"/>
                <a:cs typeface="Calibri"/>
                <a:sym typeface="Calibri"/>
              </a:rPr>
              <a:t> </a:t>
            </a:r>
            <a:r>
              <a:rPr lang="pt-BR" sz="1100" dirty="0" err="1">
                <a:solidFill>
                  <a:schemeClr val="dk1"/>
                </a:solidFill>
                <a:latin typeface="Calibri"/>
                <a:ea typeface="Calibri"/>
                <a:cs typeface="Calibri"/>
                <a:sym typeface="Calibri"/>
              </a:rPr>
              <a:t>supply</a:t>
            </a:r>
            <a:r>
              <a:rPr lang="pt-BR" sz="1100" dirty="0">
                <a:solidFill>
                  <a:schemeClr val="dk1"/>
                </a:solidFill>
                <a:latin typeface="Calibri"/>
                <a:ea typeface="Calibri"/>
                <a:cs typeface="Calibri"/>
                <a:sym typeface="Calibri"/>
              </a:rPr>
              <a:t>. </a:t>
            </a:r>
            <a:r>
              <a:rPr lang="en-US" sz="1100" dirty="0">
                <a:solidFill>
                  <a:schemeClr val="dk1"/>
                </a:solidFill>
                <a:latin typeface="Calibri"/>
                <a:ea typeface="Calibri"/>
                <a:cs typeface="Calibri"/>
                <a:sym typeface="Calibri"/>
              </a:rPr>
              <a:t>All plants were irrigated until 21 days after transplanting, using micro-drippers. CO</a:t>
            </a:r>
            <a:r>
              <a:rPr lang="en-US" sz="1100" baseline="-25000" dirty="0">
                <a:solidFill>
                  <a:schemeClr val="dk1"/>
                </a:solidFill>
                <a:latin typeface="Calibri"/>
                <a:ea typeface="Calibri"/>
                <a:cs typeface="Calibri"/>
                <a:sym typeface="Calibri"/>
              </a:rPr>
              <a:t>2 </a:t>
            </a:r>
            <a:r>
              <a:rPr lang="en-US" sz="1100" dirty="0">
                <a:solidFill>
                  <a:schemeClr val="dk1"/>
                </a:solidFill>
                <a:latin typeface="Calibri"/>
                <a:ea typeface="Calibri"/>
                <a:cs typeface="Calibri"/>
                <a:sym typeface="Calibri"/>
              </a:rPr>
              <a:t>assimilation rate (</a:t>
            </a:r>
            <a:r>
              <a:rPr lang="en-US" sz="1100" dirty="0" err="1">
                <a:solidFill>
                  <a:schemeClr val="dk1"/>
                </a:solidFill>
                <a:latin typeface="Calibri"/>
                <a:ea typeface="Calibri"/>
                <a:cs typeface="Calibri"/>
                <a:sym typeface="Calibri"/>
              </a:rPr>
              <a:t>Anet</a:t>
            </a:r>
            <a:r>
              <a:rPr lang="en-US" sz="1100" dirty="0">
                <a:solidFill>
                  <a:schemeClr val="dk1"/>
                </a:solidFill>
                <a:latin typeface="Calibri"/>
                <a:ea typeface="Calibri"/>
                <a:cs typeface="Calibri"/>
                <a:sym typeface="Calibri"/>
              </a:rPr>
              <a:t>), transpiration rate (Et), stomatal conductance (</a:t>
            </a:r>
            <a:r>
              <a:rPr lang="en-US" sz="1100" dirty="0" err="1">
                <a:solidFill>
                  <a:schemeClr val="dk1"/>
                </a:solidFill>
                <a:latin typeface="Calibri"/>
                <a:ea typeface="Calibri"/>
                <a:cs typeface="Calibri"/>
                <a:sym typeface="Calibri"/>
              </a:rPr>
              <a:t>gs</a:t>
            </a:r>
            <a:r>
              <a:rPr lang="en-US" sz="1100" dirty="0">
                <a:solidFill>
                  <a:schemeClr val="dk1"/>
                </a:solidFill>
                <a:latin typeface="Calibri"/>
                <a:ea typeface="Calibri"/>
                <a:cs typeface="Calibri"/>
                <a:sym typeface="Calibri"/>
              </a:rPr>
              <a:t>), and water use efficiency (WUE) were evaluated at 15 days and leaf area index (LAI), root dry matter (RDM), stem dry matter (SDM), and leaf dry matter (LDM) at 16 days after treatment imposition. Additionally, the leaf relative water content (RWC) was measured at 16 days after treatment. </a:t>
            </a:r>
            <a:endParaRPr sz="1100" dirty="0">
              <a:solidFill>
                <a:schemeClr val="dk1"/>
              </a:solidFill>
              <a:latin typeface="Calibri"/>
              <a:ea typeface="Calibri"/>
              <a:cs typeface="Calibri"/>
              <a:sym typeface="Calibri"/>
            </a:endParaRPr>
          </a:p>
        </p:txBody>
      </p:sp>
      <p:pic>
        <p:nvPicPr>
          <p:cNvPr id="25" name="image2.png"/>
          <p:cNvPicPr/>
          <p:nvPr/>
        </p:nvPicPr>
        <p:blipFill>
          <a:blip r:embed="rId6"/>
          <a:srcRect/>
          <a:stretch>
            <a:fillRect/>
          </a:stretch>
        </p:blipFill>
        <p:spPr>
          <a:xfrm>
            <a:off x="4187686" y="2256553"/>
            <a:ext cx="3240000" cy="3600000"/>
          </a:xfrm>
          <a:prstGeom prst="rect">
            <a:avLst/>
          </a:prstGeom>
          <a:ln/>
        </p:spPr>
      </p:pic>
      <p:pic>
        <p:nvPicPr>
          <p:cNvPr id="26" name="image4.png"/>
          <p:cNvPicPr/>
          <p:nvPr/>
        </p:nvPicPr>
        <p:blipFill>
          <a:blip r:embed="rId7"/>
          <a:srcRect/>
          <a:stretch>
            <a:fillRect/>
          </a:stretch>
        </p:blipFill>
        <p:spPr>
          <a:xfrm>
            <a:off x="7476468" y="2360611"/>
            <a:ext cx="3240000" cy="3600000"/>
          </a:xfrm>
          <a:prstGeom prst="rect">
            <a:avLst/>
          </a:prstGeom>
          <a:ln/>
        </p:spPr>
      </p:pic>
      <p:sp>
        <p:nvSpPr>
          <p:cNvPr id="101" name="Google Shape;101;p1"/>
          <p:cNvSpPr/>
          <p:nvPr/>
        </p:nvSpPr>
        <p:spPr>
          <a:xfrm>
            <a:off x="10563726" y="2252325"/>
            <a:ext cx="1443789" cy="2187326"/>
          </a:xfrm>
          <a:prstGeom prst="rect">
            <a:avLst/>
          </a:prstGeom>
          <a:solidFill>
            <a:schemeClr val="lt1"/>
          </a:solid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pt-BR" sz="1100" dirty="0" smtClean="0">
                <a:solidFill>
                  <a:schemeClr val="dk1"/>
                </a:solidFill>
                <a:latin typeface="Calibri"/>
                <a:ea typeface="Calibri"/>
                <a:cs typeface="Calibri"/>
                <a:sym typeface="Calibri"/>
              </a:rPr>
              <a:t>Fig. 1.</a:t>
            </a:r>
            <a:r>
              <a:rPr lang="pt-BR" sz="1100" dirty="0">
                <a:solidFill>
                  <a:schemeClr val="dk1"/>
                </a:solidFill>
                <a:latin typeface="Calibri"/>
                <a:ea typeface="Calibri"/>
                <a:cs typeface="Calibri"/>
                <a:sym typeface="Calibri"/>
              </a:rPr>
              <a:t> </a:t>
            </a:r>
            <a:r>
              <a:rPr lang="en-US" sz="1100" dirty="0" smtClean="0">
                <a:latin typeface="Calibri" panose="020F0502020204030204" pitchFamily="34" charset="0"/>
                <a:cs typeface="Calibri" panose="020F0502020204030204" pitchFamily="34" charset="0"/>
              </a:rPr>
              <a:t>Net </a:t>
            </a:r>
            <a:r>
              <a:rPr lang="en-US" sz="1100" dirty="0">
                <a:latin typeface="Calibri" panose="020F0502020204030204" pitchFamily="34" charset="0"/>
                <a:cs typeface="Calibri" panose="020F0502020204030204" pitchFamily="34" charset="0"/>
              </a:rPr>
              <a:t>CO</a:t>
            </a:r>
            <a:r>
              <a:rPr lang="en-US" sz="1100" baseline="-25000" dirty="0">
                <a:latin typeface="Calibri" panose="020F0502020204030204" pitchFamily="34" charset="0"/>
                <a:cs typeface="Calibri" panose="020F0502020204030204" pitchFamily="34" charset="0"/>
              </a:rPr>
              <a:t>2</a:t>
            </a:r>
            <a:r>
              <a:rPr lang="en-US" sz="1100" dirty="0">
                <a:latin typeface="Calibri" panose="020F0502020204030204" pitchFamily="34" charset="0"/>
                <a:cs typeface="Calibri" panose="020F0502020204030204" pitchFamily="34" charset="0"/>
              </a:rPr>
              <a:t> assimilation rate (</a:t>
            </a:r>
            <a:r>
              <a:rPr lang="en-US" sz="1100" dirty="0" err="1">
                <a:latin typeface="Calibri" panose="020F0502020204030204" pitchFamily="34" charset="0"/>
                <a:cs typeface="Calibri" panose="020F0502020204030204" pitchFamily="34" charset="0"/>
              </a:rPr>
              <a:t>Anet</a:t>
            </a:r>
            <a:r>
              <a:rPr lang="en-US" sz="1100" dirty="0">
                <a:latin typeface="Calibri" panose="020F0502020204030204" pitchFamily="34" charset="0"/>
                <a:cs typeface="Calibri" panose="020F0502020204030204" pitchFamily="34" charset="0"/>
              </a:rPr>
              <a:t>), transpiration rate (Et), stomatal conductance (</a:t>
            </a:r>
            <a:r>
              <a:rPr lang="en-US" sz="1100" dirty="0" err="1">
                <a:latin typeface="Calibri" panose="020F0502020204030204" pitchFamily="34" charset="0"/>
                <a:cs typeface="Calibri" panose="020F0502020204030204" pitchFamily="34" charset="0"/>
              </a:rPr>
              <a:t>gs</a:t>
            </a:r>
            <a:r>
              <a:rPr lang="en-US" sz="1100" dirty="0">
                <a:latin typeface="Calibri" panose="020F0502020204030204" pitchFamily="34" charset="0"/>
                <a:cs typeface="Calibri" panose="020F0502020204030204" pitchFamily="34" charset="0"/>
              </a:rPr>
              <a:t>), water use efficiency (WUE), leaf area index, stem dry matter, leaf dry matter, and leaf relative water content of tomatoes after 16 days with 0, 20, 40, 60, 80 and 100% of water requirement supplied. Different letters indicate a significant difference between treatments at </a:t>
            </a:r>
            <a:r>
              <a:rPr lang="en-US" sz="1100" i="1" dirty="0">
                <a:latin typeface="Calibri" panose="020F0502020204030204" pitchFamily="34" charset="0"/>
                <a:cs typeface="Calibri" panose="020F0502020204030204" pitchFamily="34" charset="0"/>
              </a:rPr>
              <a:t>P</a:t>
            </a:r>
            <a:r>
              <a:rPr lang="en-US" sz="1100" dirty="0">
                <a:latin typeface="Calibri" panose="020F0502020204030204" pitchFamily="34" charset="0"/>
                <a:cs typeface="Calibri" panose="020F0502020204030204" pitchFamily="34" charset="0"/>
              </a:rPr>
              <a:t> &lt; 0.05 level (Tukey HSD). </a:t>
            </a:r>
            <a:endParaRPr sz="1100" dirty="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430</Words>
  <Application>Microsoft Office PowerPoint</Application>
  <PresentationFormat>Widescreen</PresentationFormat>
  <Paragraphs>16</Paragraphs>
  <Slides>1</Slides>
  <Notes>1</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vt:i4>
      </vt:variant>
    </vt:vector>
  </HeadingPairs>
  <TitlesOfParts>
    <vt:vector size="4" baseType="lpstr">
      <vt:lpstr>Arial</vt:lpstr>
      <vt:lpstr>Calibri</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Roberta</dc:creator>
  <cp:lastModifiedBy>André Zeist</cp:lastModifiedBy>
  <cp:revision>5</cp:revision>
  <dcterms:created xsi:type="dcterms:W3CDTF">2020-08-13T21:50:11Z</dcterms:created>
  <dcterms:modified xsi:type="dcterms:W3CDTF">2021-09-25T15:26:41Z</dcterms:modified>
</cp:coreProperties>
</file>