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F4A"/>
    <a:srgbClr val="C29CAE"/>
    <a:srgbClr val="301521"/>
    <a:srgbClr val="7B284E"/>
    <a:srgbClr val="010101"/>
    <a:srgbClr val="14247B"/>
    <a:srgbClr val="000066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2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41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0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3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5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E02A-C020-489D-8576-085E85438356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eline.caixeta@embrapa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9000">
              <a:srgbClr val="7B284E"/>
            </a:gs>
            <a:gs pos="0">
              <a:schemeClr val="bg1"/>
            </a:gs>
            <a:gs pos="86000">
              <a:srgbClr val="7B1F4A"/>
            </a:gs>
            <a:gs pos="94000">
              <a:srgbClr val="301521"/>
            </a:gs>
            <a:gs pos="100000">
              <a:srgbClr val="01010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4"/>
          <a:stretch/>
        </p:blipFill>
        <p:spPr>
          <a:xfrm>
            <a:off x="341424" y="32578"/>
            <a:ext cx="1140039" cy="10477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88459" y="64619"/>
            <a:ext cx="193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IMPB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14506" y="32216"/>
            <a:ext cx="1617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MEETING ON PLANT BREEDING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11743" y="165490"/>
            <a:ext cx="640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DATA ANALYSIS AS A TOOL TO REVOLUTIONIZE PLANT BREEDING</a:t>
            </a:r>
            <a:endParaRPr lang="pt-BR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11036" y="526284"/>
            <a:ext cx="8577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TRANSLOCATION 2NS/AS IN WHEAT GENOTYPES SAMPLES FROM UFV BANK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 rot="10800000" flipV="1">
            <a:off x="1731855" y="1191317"/>
            <a:ext cx="82213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0" u="sng" dirty="0">
                <a:solidFill>
                  <a:schemeClr val="bg1">
                    <a:lumMod val="95000"/>
                  </a:schemeClr>
                </a:solidFill>
              </a:rPr>
              <a:t>Lídia do Nascimento </a:t>
            </a:r>
            <a:r>
              <a:rPr lang="pt-BR" altLang="pt-BR" sz="1100" u="sng">
                <a:solidFill>
                  <a:schemeClr val="bg1">
                    <a:lumMod val="95000"/>
                  </a:schemeClr>
                </a:solidFill>
              </a:rPr>
              <a:t>Cavalcante¹</a:t>
            </a:r>
            <a:r>
              <a:rPr lang="pt-BR" altLang="pt-BR" sz="110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pt-BR" sz="1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Claudio Magaton</a:t>
            </a:r>
            <a:r>
              <a:rPr lang="pt-BR" sz="1100" baseline="30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  </a:t>
            </a:r>
            <a:r>
              <a:rPr lang="pt-BR" altLang="pt-BR" sz="1100" dirty="0">
                <a:solidFill>
                  <a:schemeClr val="bg1">
                    <a:lumMod val="95000"/>
                  </a:schemeClr>
                </a:solidFill>
              </a:rPr>
              <a:t>Maicon Nardino³; Eveline Teixeira Caixeta4; </a:t>
            </a:r>
            <a:endParaRPr lang="pt-BR" sz="12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pt-BR" altLang="pt-BR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algn="ctr" eaLnBrk="1" hangingPunct="1"/>
            <a:endParaRPr lang="pt-BR" altLang="pt-BR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859209" y="1427977"/>
            <a:ext cx="6096000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pt-BR" sz="10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u="sng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¹Genetic </a:t>
            </a:r>
            <a:r>
              <a:rPr lang="pt-BR" sz="1000" u="sng" baseline="30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pt-BR" sz="1000" u="sng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Master, Universidade Federal de Viçosa. E-mail:  lidiancavalcant@gmail.com</a:t>
            </a:r>
          </a:p>
          <a:p>
            <a:pPr algn="ctr">
              <a:defRPr/>
            </a:pPr>
            <a:r>
              <a:rPr lang="pt-BR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²Forestry </a:t>
            </a:r>
            <a:r>
              <a:rPr lang="pt-BR" sz="1000" baseline="30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pt-BR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aseline="30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pt-BR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Universidade Federal de Viçosa e-mail claudio.campos@ufv.br</a:t>
            </a:r>
            <a:endParaRPr lang="pt-BR" sz="1000" baseline="30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10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³Adjunct Professor, Universidade Federal de Viçosa. e-mail: nardino@ufv.br</a:t>
            </a:r>
          </a:p>
          <a:p>
            <a:pPr algn="ctr">
              <a:buFontTx/>
              <a:buNone/>
              <a:defRPr/>
            </a:pPr>
            <a:r>
              <a:rPr lang="pt-BR" sz="1000" baseline="30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Researcher</a:t>
            </a:r>
            <a:r>
              <a:rPr lang="pt-BR" sz="10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000" baseline="30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Brazilian</a:t>
            </a:r>
            <a:r>
              <a:rPr lang="pt-BR" sz="10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aseline="30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Agricultural</a:t>
            </a:r>
            <a:r>
              <a:rPr lang="pt-BR" sz="10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aseline="30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pt-BR" sz="10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Corporation (EMBRAPA/Café) * e-mail </a:t>
            </a:r>
            <a:r>
              <a:rPr lang="pt-BR" sz="10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eveline.caixeta@embrapa.br</a:t>
            </a:r>
            <a:endParaRPr lang="pt-BR" sz="1000" baseline="30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  <a:defRPr/>
            </a:pPr>
            <a:endParaRPr lang="en-US" altLang="en-US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186830" y="2041258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Introduction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4194923" y="3008460"/>
            <a:ext cx="3742555" cy="295972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Materials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methods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4224722" y="5540299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discussion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4215905" y="2041258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+mj-lt"/>
                <a:cs typeface="Arial" panose="020B0604020202020204" pitchFamily="34" charset="0"/>
              </a:rPr>
              <a:t>Objective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8317195" y="4048247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Conclusion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46723" y="2481159"/>
            <a:ext cx="3660281" cy="2194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Wheat blast is caused by the fungus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Magnaporthe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oryzae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has a great impact on the yield and quality of wheat grains.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chromosomal segment that confers resistance to blast: </a:t>
            </a:r>
          </a:p>
          <a:p>
            <a:pPr algn="just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Triticum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ventricosum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(2NS) which was translocated to chromosome 2AS of the common wheat lineage VPM1.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173941" y="2237151"/>
            <a:ext cx="3742556" cy="855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presence of the 2NS/AS translocation in a panel of 10 cultivars from UFV Wheat Program Bank.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278726" y="5936266"/>
            <a:ext cx="3691775" cy="69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tested genotypes showed amplification of the 259 base pair fragment indicating the presence of the 2NS/AS chromosome segment in their genome (Figure 1.)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307202" y="4478504"/>
            <a:ext cx="3742556" cy="855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necessary to improve the mapping, searching for new sources of resistance, as the durability of  2NS/2AS translocation resistance is not fully effective since the aggressiveness of the fungus becomes increasingly greater over the years.</a:t>
            </a:r>
            <a:endParaRPr lang="pt-B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dentidade Visual | DCI">
            <a:extLst>
              <a:ext uri="{FF2B5EF4-FFF2-40B4-BE49-F238E27FC236}">
                <a16:creationId xmlns:a16="http://schemas.microsoft.com/office/drawing/2014/main" id="{D4505B30-9D59-4BA1-ACF1-76FFF89B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962" y="180363"/>
            <a:ext cx="1560968" cy="117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 temida brusone do arroz e do trigo e como lidar com ela - Agroadvance">
            <a:extLst>
              <a:ext uri="{FF2B5EF4-FFF2-40B4-BE49-F238E27FC236}">
                <a16:creationId xmlns:a16="http://schemas.microsoft.com/office/drawing/2014/main" id="{19BDEB85-5B90-4741-9DD1-855F81458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" b="46945"/>
          <a:stretch/>
        </p:blipFill>
        <p:spPr bwMode="auto">
          <a:xfrm>
            <a:off x="968189" y="4816675"/>
            <a:ext cx="1972223" cy="111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7F60B6-E7DD-4254-A9B0-16AFA3942C8A}"/>
              </a:ext>
            </a:extLst>
          </p:cNvPr>
          <p:cNvSpPr txBox="1"/>
          <p:nvPr/>
        </p:nvSpPr>
        <p:spPr>
          <a:xfrm>
            <a:off x="8307202" y="3402129"/>
            <a:ext cx="3742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although most breeding programs use translocation as a source of resistance, it has shown susceptibility in certain environments. 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DBB587F8-C956-4B5C-ACB1-C1010412D3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757" t="6956" r="8573" b="65820"/>
          <a:stretch/>
        </p:blipFill>
        <p:spPr>
          <a:xfrm>
            <a:off x="8472486" y="1777136"/>
            <a:ext cx="3334276" cy="1120214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7F015D37-5E2F-495C-9C46-E5CDEE9E05E1}"/>
              </a:ext>
            </a:extLst>
          </p:cNvPr>
          <p:cNvSpPr txBox="1"/>
          <p:nvPr/>
        </p:nvSpPr>
        <p:spPr>
          <a:xfrm>
            <a:off x="8445654" y="2904207"/>
            <a:ext cx="3334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Amplification of 10 individuals in the VENTRIUP/LN2 primer.</a:t>
            </a:r>
          </a:p>
          <a:p>
            <a:pPr algn="just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Cavalcante, LN</a:t>
            </a: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34E70CE-5BA6-4C48-9342-414A4EC27340}"/>
              </a:ext>
            </a:extLst>
          </p:cNvPr>
          <p:cNvSpPr/>
          <p:nvPr/>
        </p:nvSpPr>
        <p:spPr>
          <a:xfrm>
            <a:off x="4224722" y="3429000"/>
            <a:ext cx="1170725" cy="580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 from 10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genotypes were extracted</a:t>
            </a:r>
            <a:endParaRPr lang="pt-BR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9D78DEA9-BB50-4188-B711-A9BE5176C6E1}"/>
              </a:ext>
            </a:extLst>
          </p:cNvPr>
          <p:cNvSpPr/>
          <p:nvPr/>
        </p:nvSpPr>
        <p:spPr>
          <a:xfrm>
            <a:off x="5551263" y="3602212"/>
            <a:ext cx="355946" cy="2959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7185CEA7-1623-4275-B0E3-2E9CB9D82B87}"/>
              </a:ext>
            </a:extLst>
          </p:cNvPr>
          <p:cNvSpPr/>
          <p:nvPr/>
        </p:nvSpPr>
        <p:spPr>
          <a:xfrm>
            <a:off x="6000008" y="3406795"/>
            <a:ext cx="1447746" cy="6479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VENTRIUP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LN2 primers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translocation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2DE666FA-C36F-410F-B4A3-A016C4A2C64D}"/>
              </a:ext>
            </a:extLst>
          </p:cNvPr>
          <p:cNvSpPr/>
          <p:nvPr/>
        </p:nvSpPr>
        <p:spPr>
          <a:xfrm>
            <a:off x="4125093" y="4293141"/>
            <a:ext cx="2073188" cy="1134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Amplification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thermocycler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60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DNA; 2.0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MgCl2; 0.25 µM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dNTP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0.35 µM primer; 1 U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DNA </a:t>
            </a:r>
            <a:r>
              <a:rPr lang="pt-B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polymerase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Invitrogen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2BDC0BA0-81D5-452A-9B8F-00DC05AE7D4C}"/>
              </a:ext>
            </a:extLst>
          </p:cNvPr>
          <p:cNvSpPr/>
          <p:nvPr/>
        </p:nvSpPr>
        <p:spPr>
          <a:xfrm rot="8932202">
            <a:off x="6268289" y="4146439"/>
            <a:ext cx="355946" cy="2959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D43C3145-73C4-4764-AEC6-458FAD57F427}"/>
              </a:ext>
            </a:extLst>
          </p:cNvPr>
          <p:cNvSpPr/>
          <p:nvPr/>
        </p:nvSpPr>
        <p:spPr>
          <a:xfrm>
            <a:off x="6844036" y="4479245"/>
            <a:ext cx="1207435" cy="860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amplification product was analyzed on a 2% agarose gel.</a:t>
            </a:r>
          </a:p>
        </p:txBody>
      </p:sp>
      <p:sp>
        <p:nvSpPr>
          <p:cNvPr id="51" name="Seta: para a Direita 50">
            <a:extLst>
              <a:ext uri="{FF2B5EF4-FFF2-40B4-BE49-F238E27FC236}">
                <a16:creationId xmlns:a16="http://schemas.microsoft.com/office/drawing/2014/main" id="{D4734895-303A-4BCD-A643-EDCED2FCC5EE}"/>
              </a:ext>
            </a:extLst>
          </p:cNvPr>
          <p:cNvSpPr/>
          <p:nvPr/>
        </p:nvSpPr>
        <p:spPr>
          <a:xfrm>
            <a:off x="6295789" y="4810532"/>
            <a:ext cx="355946" cy="2959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628471D-C20B-4CC2-B88D-C9B5095C87E3}"/>
              </a:ext>
            </a:extLst>
          </p:cNvPr>
          <p:cNvSpPr txBox="1"/>
          <p:nvPr/>
        </p:nvSpPr>
        <p:spPr>
          <a:xfrm>
            <a:off x="3048000" y="3248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FC901248-812F-499E-A67B-B850A740A586}"/>
              </a:ext>
            </a:extLst>
          </p:cNvPr>
          <p:cNvSpPr/>
          <p:nvPr/>
        </p:nvSpPr>
        <p:spPr>
          <a:xfrm>
            <a:off x="1038374" y="3415379"/>
            <a:ext cx="1861756" cy="630806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2NS/ AS translocation</a:t>
            </a:r>
            <a:endParaRPr lang="pt-BR" sz="1200" dirty="0"/>
          </a:p>
        </p:txBody>
      </p:sp>
      <p:sp>
        <p:nvSpPr>
          <p:cNvPr id="32" name="Retângulo Arredondado 20">
            <a:extLst>
              <a:ext uri="{FF2B5EF4-FFF2-40B4-BE49-F238E27FC236}">
                <a16:creationId xmlns:a16="http://schemas.microsoft.com/office/drawing/2014/main" id="{13F35636-46D1-44F5-9937-851259A860B1}"/>
              </a:ext>
            </a:extLst>
          </p:cNvPr>
          <p:cNvSpPr/>
          <p:nvPr/>
        </p:nvSpPr>
        <p:spPr>
          <a:xfrm>
            <a:off x="8388375" y="5466195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Acknowledgments</a:t>
            </a:r>
            <a:endParaRPr lang="pt-BR" sz="14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D8308BD-7650-495E-95FA-EA8FF3C0FAFB}"/>
              </a:ext>
            </a:extLst>
          </p:cNvPr>
          <p:cNvSpPr txBox="1"/>
          <p:nvPr/>
        </p:nvSpPr>
        <p:spPr>
          <a:xfrm>
            <a:off x="8364416" y="5768787"/>
            <a:ext cx="376651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financed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Coordenação de Aperfeiçoamento de Pessoal de Nível Superior - Brasil (CAPES) -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001.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Conselho Nacional de Desenvolvimento Científico e Tecnológico (CNPq) for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financial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scholarships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granted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44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427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Roberta</dc:creator>
  <cp:lastModifiedBy>Lidia Cavalcante</cp:lastModifiedBy>
  <cp:revision>19</cp:revision>
  <dcterms:created xsi:type="dcterms:W3CDTF">2020-08-13T21:50:11Z</dcterms:created>
  <dcterms:modified xsi:type="dcterms:W3CDTF">2021-09-15T13:53:01Z</dcterms:modified>
</cp:coreProperties>
</file>