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1F4A"/>
    <a:srgbClr val="C29CAE"/>
    <a:srgbClr val="301521"/>
    <a:srgbClr val="7B284E"/>
    <a:srgbClr val="010101"/>
    <a:srgbClr val="14247B"/>
    <a:srgbClr val="000066"/>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27/09/2021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87162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27/09/2021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78624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27/09/2021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828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27/09/2021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378345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27/09/2021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49823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52ECE02A-C020-489D-8576-085E85438356}" type="datetimeFigureOut">
              <a:rPr lang="pt-BR" smtClean="0"/>
              <a:t>27/09/2021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34341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52ECE02A-C020-489D-8576-085E85438356}" type="datetimeFigureOut">
              <a:rPr lang="pt-BR" smtClean="0"/>
              <a:t>27/09/2021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42600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52ECE02A-C020-489D-8576-085E85438356}" type="datetimeFigureOut">
              <a:rPr lang="pt-BR" smtClean="0"/>
              <a:t>27/09/2021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411801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2ECE02A-C020-489D-8576-085E85438356}" type="datetimeFigureOut">
              <a:rPr lang="pt-BR" smtClean="0"/>
              <a:t>27/09/2021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31823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52ECE02A-C020-489D-8576-085E85438356}" type="datetimeFigureOut">
              <a:rPr lang="pt-BR" smtClean="0"/>
              <a:t>27/09/2021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00605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52ECE02A-C020-489D-8576-085E85438356}" type="datetimeFigureOut">
              <a:rPr lang="pt-BR" smtClean="0"/>
              <a:t>27/09/2021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03393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CE02A-C020-489D-8576-085E85438356}" type="datetimeFigureOut">
              <a:rPr lang="pt-BR" smtClean="0"/>
              <a:t>27/09/2021</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198C1-D805-41AB-BB2D-D62530A94A2E}" type="slidenum">
              <a:rPr lang="pt-BR" smtClean="0"/>
              <a:t>‹nº›</a:t>
            </a:fld>
            <a:endParaRPr lang="pt-BR"/>
          </a:p>
        </p:txBody>
      </p:sp>
    </p:spTree>
    <p:extLst>
      <p:ext uri="{BB962C8B-B14F-4D97-AF65-F5344CB8AC3E}">
        <p14:creationId xmlns:p14="http://schemas.microsoft.com/office/powerpoint/2010/main" val="167335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image" Target="../media/image10.png"/><Relationship Id="rId18" Type="http://schemas.openxmlformats.org/officeDocument/2006/relationships/image" Target="../media/image14.png"/><Relationship Id="rId3" Type="http://schemas.openxmlformats.org/officeDocument/2006/relationships/hyperlink" Target="mailto:maiaraoliveira@email.br" TargetMode="External"/><Relationship Id="rId21" Type="http://schemas.openxmlformats.org/officeDocument/2006/relationships/image" Target="../media/image17.png"/><Relationship Id="rId7" Type="http://schemas.openxmlformats.org/officeDocument/2006/relationships/image" Target="../media/image4.jpg"/><Relationship Id="rId12" Type="http://schemas.openxmlformats.org/officeDocument/2006/relationships/image" Target="../media/image9.png"/><Relationship Id="rId17" Type="http://schemas.microsoft.com/office/2007/relationships/hdphoto" Target="../media/hdphoto2.wdp"/><Relationship Id="rId25" Type="http://schemas.openxmlformats.org/officeDocument/2006/relationships/image" Target="../media/image21.pn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image" Target="../media/image16.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8.png"/><Relationship Id="rId24" Type="http://schemas.openxmlformats.org/officeDocument/2006/relationships/image" Target="../media/image20.gif"/><Relationship Id="rId5" Type="http://schemas.openxmlformats.org/officeDocument/2006/relationships/image" Target="../media/image3.png"/><Relationship Id="rId15" Type="http://schemas.openxmlformats.org/officeDocument/2006/relationships/image" Target="../media/image12.png"/><Relationship Id="rId23" Type="http://schemas.openxmlformats.org/officeDocument/2006/relationships/image" Target="../media/image19.jpeg"/><Relationship Id="rId10" Type="http://schemas.openxmlformats.org/officeDocument/2006/relationships/image" Target="../media/image7.jpg"/><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6.jpg"/><Relationship Id="rId14" Type="http://schemas.openxmlformats.org/officeDocument/2006/relationships/image" Target="../media/image11.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49000">
              <a:srgbClr val="7B284E"/>
            </a:gs>
            <a:gs pos="0">
              <a:schemeClr val="bg1"/>
            </a:gs>
            <a:gs pos="86000">
              <a:srgbClr val="7B1F4A"/>
            </a:gs>
            <a:gs pos="94000">
              <a:srgbClr val="301521"/>
            </a:gs>
            <a:gs pos="100000">
              <a:srgbClr val="010101"/>
            </a:gs>
          </a:gsLst>
          <a:lin ang="16200000" scaled="1"/>
          <a:tileRect/>
        </a:gradFill>
        <a:effectLst/>
      </p:bgPr>
    </p:bg>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r="65684"/>
          <a:stretch/>
        </p:blipFill>
        <p:spPr>
          <a:xfrm>
            <a:off x="341424" y="32578"/>
            <a:ext cx="1140039" cy="1047749"/>
          </a:xfrm>
          <a:prstGeom prst="rect">
            <a:avLst/>
          </a:prstGeom>
        </p:spPr>
      </p:pic>
      <p:sp>
        <p:nvSpPr>
          <p:cNvPr id="5" name="CaixaDeTexto 4"/>
          <p:cNvSpPr txBox="1"/>
          <p:nvPr/>
        </p:nvSpPr>
        <p:spPr>
          <a:xfrm>
            <a:off x="1334712" y="-35957"/>
            <a:ext cx="1937657" cy="369332"/>
          </a:xfrm>
          <a:prstGeom prst="rect">
            <a:avLst/>
          </a:prstGeom>
          <a:noFill/>
        </p:spPr>
        <p:txBody>
          <a:bodyPr wrap="square" rtlCol="0">
            <a:spAutoFit/>
          </a:bodyPr>
          <a:lstStyle/>
          <a:p>
            <a:r>
              <a:rPr lang="pt-BR" dirty="0">
                <a:solidFill>
                  <a:schemeClr val="bg1">
                    <a:lumMod val="95000"/>
                  </a:schemeClr>
                </a:solidFill>
                <a:latin typeface="Arial" panose="020B0604020202020204" pitchFamily="34" charset="0"/>
                <a:cs typeface="Arial" panose="020B0604020202020204" pitchFamily="34" charset="0"/>
              </a:rPr>
              <a:t>5th IMPB</a:t>
            </a:r>
          </a:p>
        </p:txBody>
      </p:sp>
      <p:sp>
        <p:nvSpPr>
          <p:cNvPr id="6" name="CaixaDeTexto 5"/>
          <p:cNvSpPr txBox="1"/>
          <p:nvPr/>
        </p:nvSpPr>
        <p:spPr>
          <a:xfrm>
            <a:off x="2361473" y="-10403"/>
            <a:ext cx="2135790" cy="400110"/>
          </a:xfrm>
          <a:prstGeom prst="rect">
            <a:avLst/>
          </a:prstGeom>
          <a:noFill/>
        </p:spPr>
        <p:txBody>
          <a:bodyPr wrap="square" rtlCol="0">
            <a:spAutoFit/>
          </a:bodyPr>
          <a:lstStyle/>
          <a:p>
            <a:r>
              <a:rPr lang="pt-BR" sz="1000" dirty="0">
                <a:solidFill>
                  <a:schemeClr val="bg1">
                    <a:lumMod val="95000"/>
                  </a:schemeClr>
                </a:solidFill>
                <a:latin typeface="Arial" panose="020B0604020202020204" pitchFamily="34" charset="0"/>
                <a:cs typeface="Arial" panose="020B0604020202020204" pitchFamily="34" charset="0"/>
              </a:rPr>
              <a:t>INTERNATIONAL MEETING ON PLANT BREEDING</a:t>
            </a:r>
          </a:p>
        </p:txBody>
      </p:sp>
      <p:sp>
        <p:nvSpPr>
          <p:cNvPr id="7" name="CaixaDeTexto 6"/>
          <p:cNvSpPr txBox="1"/>
          <p:nvPr/>
        </p:nvSpPr>
        <p:spPr>
          <a:xfrm>
            <a:off x="4908593" y="-7375"/>
            <a:ext cx="6409508" cy="276999"/>
          </a:xfrm>
          <a:prstGeom prst="rect">
            <a:avLst/>
          </a:prstGeom>
          <a:noFill/>
        </p:spPr>
        <p:txBody>
          <a:bodyPr wrap="square" rtlCol="0">
            <a:spAutoFit/>
          </a:bodyPr>
          <a:lstStyle/>
          <a:p>
            <a:pPr algn="just"/>
            <a:r>
              <a:rPr lang="en-US" sz="1200" dirty="0">
                <a:solidFill>
                  <a:schemeClr val="bg1">
                    <a:lumMod val="95000"/>
                  </a:schemeClr>
                </a:solidFill>
                <a:latin typeface="Arial" panose="020B0604020202020204" pitchFamily="34" charset="0"/>
                <a:cs typeface="Arial" panose="020B0604020202020204" pitchFamily="34" charset="0"/>
              </a:rPr>
              <a:t>INTEGRATED DATA ANALYSIS AS A TOOL TO REVOLUTIONIZE PLANT BREEDING</a:t>
            </a:r>
            <a:endParaRPr lang="pt-BR" sz="1200" dirty="0">
              <a:solidFill>
                <a:schemeClr val="bg1">
                  <a:lumMod val="95000"/>
                </a:schemeClr>
              </a:solidFill>
              <a:latin typeface="Arial" panose="020B0604020202020204" pitchFamily="34" charset="0"/>
              <a:cs typeface="Arial" panose="020B0604020202020204" pitchFamily="34" charset="0"/>
            </a:endParaRPr>
          </a:p>
        </p:txBody>
      </p:sp>
      <p:sp>
        <p:nvSpPr>
          <p:cNvPr id="9" name="CaixaDeTexto 8"/>
          <p:cNvSpPr txBox="1"/>
          <p:nvPr/>
        </p:nvSpPr>
        <p:spPr>
          <a:xfrm>
            <a:off x="1898972" y="308064"/>
            <a:ext cx="8577943" cy="695319"/>
          </a:xfrm>
          <a:prstGeom prst="rect">
            <a:avLst/>
          </a:prstGeom>
          <a:noFill/>
        </p:spPr>
        <p:txBody>
          <a:bodyPr wrap="square" rtlCol="0">
            <a:spAutoFit/>
          </a:bodyPr>
          <a:lstStyle/>
          <a:p>
            <a:pPr algn="ctr">
              <a:lnSpc>
                <a:spcPct val="107000"/>
              </a:lnSpc>
              <a:spcAft>
                <a:spcPts val="800"/>
              </a:spcAft>
            </a:pPr>
            <a:r>
              <a:rPr lang="en-US" sz="1900" b="1" dirty="0">
                <a:solidFill>
                  <a:schemeClr val="bg1"/>
                </a:solidFill>
                <a:effectLst/>
                <a:latin typeface="Arial" panose="020B0604020202020204" pitchFamily="34" charset="0"/>
                <a:ea typeface="Arial" panose="020B0604020202020204" pitchFamily="34" charset="0"/>
              </a:rPr>
              <a:t>POTENTIAL USE OF PREDICTION FOR SELECTION OF SOYBEAN GENOTYPES WITH RESISTANCE TO THE STINK BUG COMPLEX</a:t>
            </a:r>
            <a:endParaRPr lang="pt-BR" sz="1900" dirty="0">
              <a:solidFill>
                <a:schemeClr val="bg1"/>
              </a:solidFill>
              <a:effectLst/>
              <a:latin typeface="Arial" panose="020B0604020202020204" pitchFamily="34" charset="0"/>
              <a:ea typeface="Arial" panose="020B0604020202020204" pitchFamily="34" charset="0"/>
            </a:endParaRPr>
          </a:p>
        </p:txBody>
      </p:sp>
      <p:sp>
        <p:nvSpPr>
          <p:cNvPr id="11" name="Rectangle 20"/>
          <p:cNvSpPr>
            <a:spLocks noChangeArrowheads="1"/>
          </p:cNvSpPr>
          <p:nvPr/>
        </p:nvSpPr>
        <p:spPr bwMode="auto">
          <a:xfrm rot="10800000" flipV="1">
            <a:off x="1197975" y="910535"/>
            <a:ext cx="9696448" cy="441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500">
                <a:solidFill>
                  <a:schemeClr val="tx1"/>
                </a:solidFill>
                <a:latin typeface="Arial" panose="020B0604020202020204" pitchFamily="34" charset="0"/>
              </a:defRPr>
            </a:lvl1pPr>
            <a:lvl2pPr marL="742950" indent="-285750">
              <a:defRPr sz="8500">
                <a:solidFill>
                  <a:schemeClr val="tx1"/>
                </a:solidFill>
                <a:latin typeface="Arial" panose="020B0604020202020204" pitchFamily="34" charset="0"/>
              </a:defRPr>
            </a:lvl2pPr>
            <a:lvl3pPr marL="1143000" indent="-228600">
              <a:defRPr sz="8500">
                <a:solidFill>
                  <a:schemeClr val="tx1"/>
                </a:solidFill>
                <a:latin typeface="Arial" panose="020B0604020202020204" pitchFamily="34" charset="0"/>
              </a:defRPr>
            </a:lvl3pPr>
            <a:lvl4pPr marL="1600200" indent="-228600">
              <a:defRPr sz="8500">
                <a:solidFill>
                  <a:schemeClr val="tx1"/>
                </a:solidFill>
                <a:latin typeface="Arial" panose="020B0604020202020204" pitchFamily="34" charset="0"/>
              </a:defRPr>
            </a:lvl4pPr>
            <a:lvl5pPr marL="2057400" indent="-228600">
              <a:defRPr sz="8500">
                <a:solidFill>
                  <a:schemeClr val="tx1"/>
                </a:solidFill>
                <a:latin typeface="Arial" panose="020B0604020202020204" pitchFamily="34" charset="0"/>
              </a:defRPr>
            </a:lvl5pPr>
            <a:lvl6pPr marL="2514600" indent="-228600" eaLnBrk="0" fontAlgn="base" hangingPunct="0">
              <a:spcBef>
                <a:spcPct val="0"/>
              </a:spcBef>
              <a:spcAft>
                <a:spcPct val="0"/>
              </a:spcAft>
              <a:defRPr sz="8500">
                <a:solidFill>
                  <a:schemeClr val="tx1"/>
                </a:solidFill>
                <a:latin typeface="Arial" panose="020B0604020202020204" pitchFamily="34" charset="0"/>
              </a:defRPr>
            </a:lvl6pPr>
            <a:lvl7pPr marL="2971800" indent="-228600" eaLnBrk="0" fontAlgn="base" hangingPunct="0">
              <a:spcBef>
                <a:spcPct val="0"/>
              </a:spcBef>
              <a:spcAft>
                <a:spcPct val="0"/>
              </a:spcAft>
              <a:defRPr sz="8500">
                <a:solidFill>
                  <a:schemeClr val="tx1"/>
                </a:solidFill>
                <a:latin typeface="Arial" panose="020B0604020202020204" pitchFamily="34" charset="0"/>
              </a:defRPr>
            </a:lvl7pPr>
            <a:lvl8pPr marL="3429000" indent="-228600" eaLnBrk="0" fontAlgn="base" hangingPunct="0">
              <a:spcBef>
                <a:spcPct val="0"/>
              </a:spcBef>
              <a:spcAft>
                <a:spcPct val="0"/>
              </a:spcAft>
              <a:defRPr sz="8500">
                <a:solidFill>
                  <a:schemeClr val="tx1"/>
                </a:solidFill>
                <a:latin typeface="Arial" panose="020B0604020202020204" pitchFamily="34" charset="0"/>
              </a:defRPr>
            </a:lvl8pPr>
            <a:lvl9pPr marL="3886200" indent="-228600" eaLnBrk="0" fontAlgn="base" hangingPunct="0">
              <a:spcBef>
                <a:spcPct val="0"/>
              </a:spcBef>
              <a:spcAft>
                <a:spcPct val="0"/>
              </a:spcAft>
              <a:defRPr sz="8500">
                <a:solidFill>
                  <a:schemeClr val="tx1"/>
                </a:solidFill>
                <a:latin typeface="Arial" panose="020B0604020202020204" pitchFamily="34" charset="0"/>
              </a:defRPr>
            </a:lvl9pPr>
          </a:lstStyle>
          <a:p>
            <a:pPr>
              <a:lnSpc>
                <a:spcPct val="107000"/>
              </a:lnSpc>
              <a:spcAft>
                <a:spcPts val="800"/>
              </a:spcAft>
            </a:pPr>
            <a:r>
              <a:rPr lang="pt-BR" sz="1100" dirty="0">
                <a:solidFill>
                  <a:schemeClr val="bg1"/>
                </a:solidFill>
                <a:effectLst/>
                <a:latin typeface="Arial" panose="020B0604020202020204" pitchFamily="34" charset="0"/>
                <a:ea typeface="Arial" panose="020B0604020202020204" pitchFamily="34" charset="0"/>
              </a:rPr>
              <a:t>Maiara de Oliveira</a:t>
            </a:r>
            <a:r>
              <a:rPr lang="pt-BR" sz="1100" baseline="30000" dirty="0">
                <a:solidFill>
                  <a:schemeClr val="bg1"/>
                </a:solidFill>
                <a:effectLst/>
                <a:latin typeface="Arial" panose="020B0604020202020204" pitchFamily="34" charset="0"/>
                <a:ea typeface="Arial" panose="020B0604020202020204" pitchFamily="34" charset="0"/>
              </a:rPr>
              <a:t>1</a:t>
            </a:r>
            <a:r>
              <a:rPr lang="pt-BR" sz="1100" dirty="0">
                <a:solidFill>
                  <a:schemeClr val="bg1"/>
                </a:solidFill>
                <a:effectLst/>
                <a:latin typeface="Arial" panose="020B0604020202020204" pitchFamily="34" charset="0"/>
                <a:ea typeface="Arial" panose="020B0604020202020204" pitchFamily="34" charset="0"/>
              </a:rPr>
              <a:t>; </a:t>
            </a:r>
            <a:r>
              <a:rPr lang="pt-BR" sz="1100" dirty="0" err="1">
                <a:solidFill>
                  <a:schemeClr val="bg1"/>
                </a:solidFill>
                <a:effectLst/>
                <a:latin typeface="Arial" panose="020B0604020202020204" pitchFamily="34" charset="0"/>
                <a:ea typeface="Arial" panose="020B0604020202020204" pitchFamily="34" charset="0"/>
              </a:rPr>
              <a:t>Patricia</a:t>
            </a:r>
            <a:r>
              <a:rPr lang="pt-BR" sz="1100" dirty="0">
                <a:solidFill>
                  <a:schemeClr val="bg1"/>
                </a:solidFill>
                <a:effectLst/>
                <a:latin typeface="Arial" panose="020B0604020202020204" pitchFamily="34" charset="0"/>
                <a:ea typeface="Arial" panose="020B0604020202020204" pitchFamily="34" charset="0"/>
              </a:rPr>
              <a:t> Braga</a:t>
            </a:r>
            <a:r>
              <a:rPr lang="pt-BR" sz="1100" baseline="30000" dirty="0">
                <a:solidFill>
                  <a:schemeClr val="bg1"/>
                </a:solidFill>
                <a:effectLst/>
                <a:latin typeface="Arial" panose="020B0604020202020204" pitchFamily="34" charset="0"/>
                <a:ea typeface="Arial" panose="020B0604020202020204" pitchFamily="34" charset="0"/>
              </a:rPr>
              <a:t>1</a:t>
            </a:r>
            <a:r>
              <a:rPr lang="pt-BR" sz="1100" dirty="0">
                <a:solidFill>
                  <a:schemeClr val="bg1"/>
                </a:solidFill>
                <a:effectLst/>
                <a:latin typeface="Arial" panose="020B0604020202020204" pitchFamily="34" charset="0"/>
                <a:ea typeface="Arial" panose="020B0604020202020204" pitchFamily="34" charset="0"/>
              </a:rPr>
              <a:t>; Emanoel Sanches Martins</a:t>
            </a:r>
            <a:r>
              <a:rPr lang="pt-BR" sz="1100" baseline="30000" dirty="0">
                <a:solidFill>
                  <a:schemeClr val="bg1"/>
                </a:solidFill>
                <a:effectLst/>
                <a:latin typeface="Arial" panose="020B0604020202020204" pitchFamily="34" charset="0"/>
                <a:ea typeface="Arial" panose="020B0604020202020204" pitchFamily="34" charset="0"/>
              </a:rPr>
              <a:t>2,</a:t>
            </a:r>
            <a:r>
              <a:rPr lang="pt-BR" sz="1100" dirty="0">
                <a:solidFill>
                  <a:schemeClr val="bg1"/>
                </a:solidFill>
                <a:effectLst/>
                <a:latin typeface="Arial" panose="020B0604020202020204" pitchFamily="34" charset="0"/>
                <a:ea typeface="Arial" panose="020B0604020202020204" pitchFamily="34" charset="0"/>
              </a:rPr>
              <a:t> Adriano Abreu Moreira</a:t>
            </a:r>
            <a:r>
              <a:rPr lang="pt-BR" sz="1100" baseline="30000" dirty="0">
                <a:solidFill>
                  <a:schemeClr val="bg1"/>
                </a:solidFill>
                <a:effectLst/>
                <a:latin typeface="Arial" panose="020B0604020202020204" pitchFamily="34" charset="0"/>
                <a:ea typeface="Arial" panose="020B0604020202020204" pitchFamily="34" charset="0"/>
              </a:rPr>
              <a:t>1</a:t>
            </a:r>
            <a:r>
              <a:rPr lang="pt-BR" sz="1100" dirty="0">
                <a:solidFill>
                  <a:schemeClr val="bg1"/>
                </a:solidFill>
                <a:effectLst/>
                <a:latin typeface="Arial" panose="020B0604020202020204" pitchFamily="34" charset="0"/>
                <a:ea typeface="Arial" panose="020B0604020202020204" pitchFamily="34" charset="0"/>
              </a:rPr>
              <a:t>; Felipe Augusto Krause</a:t>
            </a:r>
            <a:r>
              <a:rPr lang="pt-BR" sz="1100" baseline="30000" dirty="0">
                <a:solidFill>
                  <a:schemeClr val="bg1"/>
                </a:solidFill>
                <a:effectLst/>
                <a:latin typeface="Arial" panose="020B0604020202020204" pitchFamily="34" charset="0"/>
                <a:ea typeface="Arial" panose="020B0604020202020204" pitchFamily="34" charset="0"/>
              </a:rPr>
              <a:t>1</a:t>
            </a:r>
            <a:r>
              <a:rPr lang="pt-BR" sz="1100" dirty="0">
                <a:solidFill>
                  <a:schemeClr val="bg1"/>
                </a:solidFill>
                <a:effectLst/>
                <a:latin typeface="Arial" panose="020B0604020202020204" pitchFamily="34" charset="0"/>
                <a:ea typeface="Arial" panose="020B0604020202020204" pitchFamily="34" charset="0"/>
              </a:rPr>
              <a:t>; </a:t>
            </a:r>
            <a:r>
              <a:rPr lang="pt-BR" sz="1100" strike="noStrike" dirty="0">
                <a:solidFill>
                  <a:schemeClr val="bg1"/>
                </a:solidFill>
                <a:effectLst/>
                <a:latin typeface="Arial" panose="020B0604020202020204" pitchFamily="34" charset="0"/>
                <a:ea typeface="Arial" panose="020B0604020202020204" pitchFamily="34" charset="0"/>
              </a:rPr>
              <a:t>Fernanda </a:t>
            </a:r>
            <a:r>
              <a:rPr lang="pt-BR" sz="1100" strike="noStrike" dirty="0" err="1">
                <a:solidFill>
                  <a:schemeClr val="bg1"/>
                </a:solidFill>
                <a:effectLst/>
                <a:latin typeface="Arial" panose="020B0604020202020204" pitchFamily="34" charset="0"/>
                <a:ea typeface="Arial" panose="020B0604020202020204" pitchFamily="34" charset="0"/>
              </a:rPr>
              <a:t>Smaniotto</a:t>
            </a:r>
            <a:r>
              <a:rPr lang="pt-BR" sz="1100" strike="noStrike" dirty="0">
                <a:solidFill>
                  <a:schemeClr val="bg1"/>
                </a:solidFill>
                <a:effectLst/>
                <a:latin typeface="Arial" panose="020B0604020202020204" pitchFamily="34" charset="0"/>
                <a:ea typeface="Arial" panose="020B0604020202020204" pitchFamily="34" charset="0"/>
              </a:rPr>
              <a:t> Campion</a:t>
            </a:r>
            <a:r>
              <a:rPr lang="pt-BR" sz="1100" baseline="30000" dirty="0">
                <a:solidFill>
                  <a:schemeClr val="bg1"/>
                </a:solidFill>
                <a:effectLst/>
                <a:latin typeface="Arial" panose="020B0604020202020204" pitchFamily="34" charset="0"/>
                <a:ea typeface="Arial" panose="020B0604020202020204" pitchFamily="34" charset="0"/>
              </a:rPr>
              <a:t>1</a:t>
            </a:r>
            <a:r>
              <a:rPr lang="pt-BR" sz="1100" dirty="0">
                <a:solidFill>
                  <a:schemeClr val="bg1"/>
                </a:solidFill>
                <a:effectLst/>
                <a:latin typeface="Arial" panose="020B0604020202020204" pitchFamily="34" charset="0"/>
                <a:ea typeface="Arial" panose="020B0604020202020204" pitchFamily="34" charset="0"/>
              </a:rPr>
              <a:t>; José </a:t>
            </a:r>
            <a:r>
              <a:rPr lang="pt-BR" sz="1100" dirty="0" err="1">
                <a:solidFill>
                  <a:schemeClr val="bg1"/>
                </a:solidFill>
                <a:effectLst/>
                <a:latin typeface="Arial" panose="020B0604020202020204" pitchFamily="34" charset="0"/>
                <a:ea typeface="Arial" panose="020B0604020202020204" pitchFamily="34" charset="0"/>
              </a:rPr>
              <a:t>Baldin</a:t>
            </a:r>
            <a:r>
              <a:rPr lang="pt-BR" sz="1100" dirty="0">
                <a:solidFill>
                  <a:schemeClr val="bg1"/>
                </a:solidFill>
                <a:effectLst/>
                <a:latin typeface="Arial" panose="020B0604020202020204" pitchFamily="34" charset="0"/>
                <a:ea typeface="Arial" panose="020B0604020202020204" pitchFamily="34" charset="0"/>
              </a:rPr>
              <a:t> Pinheiro</a:t>
            </a:r>
            <a:r>
              <a:rPr lang="pt-BR" sz="1100" baseline="30000" dirty="0">
                <a:solidFill>
                  <a:schemeClr val="bg1"/>
                </a:solidFill>
                <a:effectLst/>
                <a:latin typeface="Arial" panose="020B0604020202020204" pitchFamily="34" charset="0"/>
                <a:ea typeface="Arial" panose="020B0604020202020204" pitchFamily="34" charset="0"/>
              </a:rPr>
              <a:t>1</a:t>
            </a:r>
            <a:r>
              <a:rPr lang="pt-BR" sz="1100" dirty="0">
                <a:solidFill>
                  <a:schemeClr val="bg1"/>
                </a:solidFill>
                <a:effectLst/>
                <a:latin typeface="Arial" panose="020B0604020202020204" pitchFamily="34" charset="0"/>
                <a:ea typeface="Arial" panose="020B0604020202020204" pitchFamily="34" charset="0"/>
              </a:rPr>
              <a:t>.</a:t>
            </a:r>
          </a:p>
        </p:txBody>
      </p:sp>
      <p:sp>
        <p:nvSpPr>
          <p:cNvPr id="12" name="Retângulo 11"/>
          <p:cNvSpPr/>
          <p:nvPr/>
        </p:nvSpPr>
        <p:spPr>
          <a:xfrm>
            <a:off x="2812678" y="1174995"/>
            <a:ext cx="6096000" cy="400110"/>
          </a:xfrm>
          <a:prstGeom prst="rect">
            <a:avLst/>
          </a:prstGeom>
        </p:spPr>
        <p:txBody>
          <a:bodyPr>
            <a:spAutoFit/>
          </a:bodyPr>
          <a:lstStyle/>
          <a:p>
            <a:pPr algn="ctr">
              <a:buFontTx/>
              <a:buNone/>
              <a:defRPr/>
            </a:pPr>
            <a:r>
              <a:rPr lang="pt-BR" sz="1000" baseline="30000" dirty="0">
                <a:solidFill>
                  <a:schemeClr val="bg1"/>
                </a:solidFill>
                <a:effectLst/>
                <a:latin typeface="Arial" panose="020B0604020202020204" pitchFamily="34" charset="0"/>
                <a:ea typeface="Arial" panose="020B0604020202020204" pitchFamily="34" charset="0"/>
              </a:rPr>
              <a:t>1</a:t>
            </a:r>
            <a:r>
              <a:rPr lang="pt-BR" sz="1000" dirty="0">
                <a:solidFill>
                  <a:schemeClr val="bg1"/>
                </a:solidFill>
                <a:effectLst/>
                <a:latin typeface="Arial" panose="020B0604020202020204" pitchFamily="34" charset="0"/>
                <a:ea typeface="Arial" panose="020B0604020202020204" pitchFamily="34" charset="0"/>
              </a:rPr>
              <a:t>University </a:t>
            </a:r>
            <a:r>
              <a:rPr lang="pt-BR" sz="1000" dirty="0" err="1">
                <a:solidFill>
                  <a:schemeClr val="bg1"/>
                </a:solidFill>
                <a:effectLst/>
                <a:latin typeface="Arial" panose="020B0604020202020204" pitchFamily="34" charset="0"/>
                <a:ea typeface="Arial" panose="020B0604020202020204" pitchFamily="34" charset="0"/>
              </a:rPr>
              <a:t>of</a:t>
            </a:r>
            <a:r>
              <a:rPr lang="pt-BR" sz="1000" dirty="0">
                <a:solidFill>
                  <a:schemeClr val="bg1"/>
                </a:solidFill>
                <a:effectLst/>
                <a:latin typeface="Arial" panose="020B0604020202020204" pitchFamily="34" charset="0"/>
                <a:ea typeface="Arial" panose="020B0604020202020204" pitchFamily="34" charset="0"/>
              </a:rPr>
              <a:t> São Paulo – </a:t>
            </a:r>
            <a:r>
              <a:rPr lang="pt-BR" sz="1000" dirty="0" err="1">
                <a:solidFill>
                  <a:schemeClr val="bg1"/>
                </a:solidFill>
                <a:effectLst/>
                <a:latin typeface="Arial" panose="020B0604020202020204" pitchFamily="34" charset="0"/>
                <a:ea typeface="Arial" panose="020B0604020202020204" pitchFamily="34" charset="0"/>
              </a:rPr>
              <a:t>College</a:t>
            </a:r>
            <a:r>
              <a:rPr lang="pt-BR" sz="1000" dirty="0">
                <a:solidFill>
                  <a:schemeClr val="bg1"/>
                </a:solidFill>
                <a:effectLst/>
                <a:latin typeface="Arial" panose="020B0604020202020204" pitchFamily="34" charset="0"/>
                <a:ea typeface="Arial" panose="020B0604020202020204" pitchFamily="34" charset="0"/>
              </a:rPr>
              <a:t> </a:t>
            </a:r>
            <a:r>
              <a:rPr lang="pt-BR" sz="1000" dirty="0" err="1">
                <a:solidFill>
                  <a:schemeClr val="bg1"/>
                </a:solidFill>
                <a:effectLst/>
                <a:latin typeface="Arial" panose="020B0604020202020204" pitchFamily="34" charset="0"/>
                <a:ea typeface="Arial" panose="020B0604020202020204" pitchFamily="34" charset="0"/>
              </a:rPr>
              <a:t>of</a:t>
            </a:r>
            <a:r>
              <a:rPr lang="pt-BR" sz="1000" dirty="0">
                <a:solidFill>
                  <a:schemeClr val="bg1"/>
                </a:solidFill>
                <a:effectLst/>
                <a:latin typeface="Arial" panose="020B0604020202020204" pitchFamily="34" charset="0"/>
                <a:ea typeface="Arial" panose="020B0604020202020204" pitchFamily="34" charset="0"/>
              </a:rPr>
              <a:t> </a:t>
            </a:r>
            <a:r>
              <a:rPr lang="pt-BR" sz="1000" dirty="0" err="1">
                <a:solidFill>
                  <a:schemeClr val="bg1"/>
                </a:solidFill>
                <a:effectLst/>
                <a:latin typeface="Arial" panose="020B0604020202020204" pitchFamily="34" charset="0"/>
                <a:ea typeface="Arial" panose="020B0604020202020204" pitchFamily="34" charset="0"/>
              </a:rPr>
              <a:t>Agriculture</a:t>
            </a:r>
            <a:r>
              <a:rPr lang="pt-BR" sz="1000" dirty="0">
                <a:solidFill>
                  <a:schemeClr val="bg1"/>
                </a:solidFill>
                <a:effectLst/>
                <a:latin typeface="Arial" panose="020B0604020202020204" pitchFamily="34" charset="0"/>
                <a:ea typeface="Arial" panose="020B0604020202020204" pitchFamily="34" charset="0"/>
              </a:rPr>
              <a:t> “Luiz de Queiroz”;</a:t>
            </a:r>
            <a:r>
              <a:rPr lang="pt-BR" sz="1000" baseline="30000" dirty="0">
                <a:solidFill>
                  <a:schemeClr val="bg1"/>
                </a:solidFill>
                <a:effectLst/>
                <a:latin typeface="Arial" panose="020B0604020202020204" pitchFamily="34" charset="0"/>
                <a:ea typeface="Arial" panose="020B0604020202020204" pitchFamily="34" charset="0"/>
              </a:rPr>
              <a:t> 2</a:t>
            </a:r>
            <a:r>
              <a:rPr lang="en-US" sz="1000" dirty="0">
                <a:solidFill>
                  <a:schemeClr val="bg1">
                    <a:lumMod val="95000"/>
                  </a:schemeClr>
                </a:solidFill>
                <a:latin typeface="Arial" panose="020B0604020202020204" pitchFamily="34" charset="0"/>
                <a:cs typeface="Arial" panose="020B0604020202020204" pitchFamily="34" charset="0"/>
              </a:rPr>
              <a:t>Corteva Agriscience *</a:t>
            </a:r>
            <a:r>
              <a:rPr lang="en-US" sz="1000" u="sng" dirty="0">
                <a:solidFill>
                  <a:schemeClr val="bg1">
                    <a:lumMod val="95000"/>
                  </a:schemeClr>
                </a:solidFill>
                <a:latin typeface="Arial" panose="020B0604020202020204" pitchFamily="34" charset="0"/>
                <a:cs typeface="Arial" panose="020B0604020202020204" pitchFamily="34" charset="0"/>
                <a:hlinkClick r:id="rId3"/>
              </a:rPr>
              <a:t>maiaraoliveira@usp.br</a:t>
            </a:r>
            <a:endParaRPr lang="en-US" sz="1000" dirty="0">
              <a:solidFill>
                <a:schemeClr val="bg1">
                  <a:lumMod val="95000"/>
                </a:schemeClr>
              </a:solidFill>
              <a:latin typeface="Arial" panose="020B0604020202020204" pitchFamily="34" charset="0"/>
              <a:cs typeface="Arial" panose="020B0604020202020204" pitchFamily="34" charset="0"/>
            </a:endParaRPr>
          </a:p>
        </p:txBody>
      </p:sp>
      <p:sp>
        <p:nvSpPr>
          <p:cNvPr id="13" name="Retângulo Arredondado 12"/>
          <p:cNvSpPr/>
          <p:nvPr/>
        </p:nvSpPr>
        <p:spPr>
          <a:xfrm>
            <a:off x="235917" y="1524623"/>
            <a:ext cx="3742555" cy="307489"/>
          </a:xfrm>
          <a:prstGeom prst="roundRect">
            <a:avLst/>
          </a:prstGeom>
          <a:solidFill>
            <a:srgbClr val="30152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err="1">
                <a:solidFill>
                  <a:schemeClr val="bg1">
                    <a:lumMod val="95000"/>
                  </a:schemeClr>
                </a:solidFill>
                <a:cs typeface="Arial" panose="020B0604020202020204" pitchFamily="34" charset="0"/>
              </a:rPr>
              <a:t>Introduction</a:t>
            </a:r>
            <a:endParaRPr lang="pt-BR" sz="1600" dirty="0">
              <a:solidFill>
                <a:schemeClr val="bg1">
                  <a:lumMod val="95000"/>
                </a:schemeClr>
              </a:solidFill>
              <a:cs typeface="Arial" panose="020B0604020202020204" pitchFamily="34" charset="0"/>
            </a:endParaRPr>
          </a:p>
        </p:txBody>
      </p:sp>
      <p:sp>
        <p:nvSpPr>
          <p:cNvPr id="16" name="Retângulo Arredondado 15"/>
          <p:cNvSpPr/>
          <p:nvPr/>
        </p:nvSpPr>
        <p:spPr>
          <a:xfrm>
            <a:off x="4174632" y="1536140"/>
            <a:ext cx="3742555" cy="295972"/>
          </a:xfrm>
          <a:prstGeom prst="roundRect">
            <a:avLst/>
          </a:prstGeom>
          <a:solidFill>
            <a:srgbClr val="3015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a:solidFill>
                  <a:schemeClr val="bg1">
                    <a:lumMod val="95000"/>
                  </a:schemeClr>
                </a:solidFill>
              </a:rPr>
              <a:t>Materials</a:t>
            </a:r>
            <a:r>
              <a:rPr lang="pt-BR" sz="1400" dirty="0">
                <a:solidFill>
                  <a:schemeClr val="bg1">
                    <a:lumMod val="95000"/>
                  </a:schemeClr>
                </a:solidFill>
              </a:rPr>
              <a:t> </a:t>
            </a:r>
            <a:r>
              <a:rPr lang="pt-BR" sz="1400" dirty="0" err="1">
                <a:solidFill>
                  <a:schemeClr val="bg1">
                    <a:lumMod val="95000"/>
                  </a:schemeClr>
                </a:solidFill>
              </a:rPr>
              <a:t>and</a:t>
            </a:r>
            <a:r>
              <a:rPr lang="pt-BR" sz="1400" dirty="0">
                <a:solidFill>
                  <a:schemeClr val="bg1">
                    <a:lumMod val="95000"/>
                  </a:schemeClr>
                </a:solidFill>
              </a:rPr>
              <a:t> </a:t>
            </a:r>
            <a:r>
              <a:rPr lang="pt-BR" sz="1400" dirty="0" err="1">
                <a:solidFill>
                  <a:schemeClr val="bg1">
                    <a:lumMod val="95000"/>
                  </a:schemeClr>
                </a:solidFill>
              </a:rPr>
              <a:t>methods</a:t>
            </a:r>
            <a:r>
              <a:rPr lang="pt-BR" sz="1400" dirty="0">
                <a:solidFill>
                  <a:schemeClr val="bg1">
                    <a:lumMod val="95000"/>
                  </a:schemeClr>
                </a:solidFill>
              </a:rPr>
              <a:t> </a:t>
            </a:r>
          </a:p>
        </p:txBody>
      </p:sp>
      <p:sp>
        <p:nvSpPr>
          <p:cNvPr id="17" name="Retângulo Arredondado 16"/>
          <p:cNvSpPr/>
          <p:nvPr/>
        </p:nvSpPr>
        <p:spPr>
          <a:xfrm>
            <a:off x="4173942" y="4965787"/>
            <a:ext cx="3742555" cy="307489"/>
          </a:xfrm>
          <a:prstGeom prst="roundRect">
            <a:avLst/>
          </a:prstGeom>
          <a:solidFill>
            <a:srgbClr val="3015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a:solidFill>
                  <a:schemeClr val="bg1">
                    <a:lumMod val="95000"/>
                  </a:schemeClr>
                </a:solidFill>
              </a:rPr>
              <a:t>Results</a:t>
            </a:r>
            <a:r>
              <a:rPr lang="pt-BR" sz="1400" dirty="0">
                <a:solidFill>
                  <a:schemeClr val="bg1">
                    <a:lumMod val="95000"/>
                  </a:schemeClr>
                </a:solidFill>
              </a:rPr>
              <a:t> </a:t>
            </a:r>
            <a:r>
              <a:rPr lang="pt-BR" sz="1400" dirty="0" err="1">
                <a:solidFill>
                  <a:schemeClr val="bg1">
                    <a:lumMod val="95000"/>
                  </a:schemeClr>
                </a:solidFill>
              </a:rPr>
              <a:t>and</a:t>
            </a:r>
            <a:r>
              <a:rPr lang="pt-BR" sz="1400" dirty="0">
                <a:solidFill>
                  <a:schemeClr val="bg1">
                    <a:lumMod val="95000"/>
                  </a:schemeClr>
                </a:solidFill>
              </a:rPr>
              <a:t> </a:t>
            </a:r>
            <a:r>
              <a:rPr lang="pt-BR" sz="1400" dirty="0" err="1">
                <a:solidFill>
                  <a:schemeClr val="bg1">
                    <a:lumMod val="95000"/>
                  </a:schemeClr>
                </a:solidFill>
              </a:rPr>
              <a:t>discussion</a:t>
            </a:r>
            <a:endParaRPr lang="pt-BR" sz="1400" dirty="0">
              <a:solidFill>
                <a:schemeClr val="bg1">
                  <a:lumMod val="95000"/>
                </a:schemeClr>
              </a:solidFill>
            </a:endParaRPr>
          </a:p>
        </p:txBody>
      </p:sp>
      <p:sp>
        <p:nvSpPr>
          <p:cNvPr id="20" name="Retângulo Arredondado 19"/>
          <p:cNvSpPr/>
          <p:nvPr/>
        </p:nvSpPr>
        <p:spPr>
          <a:xfrm>
            <a:off x="248420" y="5225022"/>
            <a:ext cx="3742555" cy="307489"/>
          </a:xfrm>
          <a:prstGeom prst="roundRect">
            <a:avLst/>
          </a:prstGeom>
          <a:solidFill>
            <a:srgbClr val="30152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err="1">
                <a:solidFill>
                  <a:schemeClr val="bg1">
                    <a:lumMod val="95000"/>
                  </a:schemeClr>
                </a:solidFill>
                <a:latin typeface="+mj-lt"/>
                <a:cs typeface="Arial" panose="020B0604020202020204" pitchFamily="34" charset="0"/>
              </a:rPr>
              <a:t>Objective</a:t>
            </a:r>
            <a:endParaRPr lang="pt-BR" sz="1600" dirty="0">
              <a:solidFill>
                <a:schemeClr val="bg1">
                  <a:lumMod val="95000"/>
                </a:schemeClr>
              </a:solidFill>
              <a:latin typeface="+mj-lt"/>
              <a:cs typeface="Arial" panose="020B0604020202020204" pitchFamily="34" charset="0"/>
            </a:endParaRPr>
          </a:p>
        </p:txBody>
      </p:sp>
      <p:sp>
        <p:nvSpPr>
          <p:cNvPr id="21" name="Retângulo Arredondado 20"/>
          <p:cNvSpPr/>
          <p:nvPr/>
        </p:nvSpPr>
        <p:spPr>
          <a:xfrm>
            <a:off x="8106402" y="4387241"/>
            <a:ext cx="3742555" cy="307489"/>
          </a:xfrm>
          <a:prstGeom prst="roundRect">
            <a:avLst/>
          </a:prstGeom>
          <a:solidFill>
            <a:srgbClr val="30152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err="1">
                <a:solidFill>
                  <a:schemeClr val="bg1">
                    <a:lumMod val="95000"/>
                  </a:schemeClr>
                </a:solidFill>
                <a:cs typeface="Arial" panose="020B0604020202020204" pitchFamily="34" charset="0"/>
              </a:rPr>
              <a:t>Conclusion</a:t>
            </a:r>
            <a:endParaRPr lang="pt-BR" sz="1600" dirty="0">
              <a:solidFill>
                <a:schemeClr val="bg1">
                  <a:lumMod val="95000"/>
                </a:schemeClr>
              </a:solidFill>
              <a:cs typeface="Arial" panose="020B0604020202020204" pitchFamily="34" charset="0"/>
            </a:endParaRPr>
          </a:p>
        </p:txBody>
      </p:sp>
      <p:sp>
        <p:nvSpPr>
          <p:cNvPr id="22" name="Retângulo 21"/>
          <p:cNvSpPr/>
          <p:nvPr/>
        </p:nvSpPr>
        <p:spPr>
          <a:xfrm>
            <a:off x="235916" y="1870162"/>
            <a:ext cx="3742556" cy="3314751"/>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pt-BR" sz="1000" dirty="0">
              <a:solidFill>
                <a:schemeClr val="tx1"/>
              </a:solidFill>
            </a:endParaRPr>
          </a:p>
        </p:txBody>
      </p:sp>
      <p:sp>
        <p:nvSpPr>
          <p:cNvPr id="23" name="Retângulo 22"/>
          <p:cNvSpPr/>
          <p:nvPr/>
        </p:nvSpPr>
        <p:spPr>
          <a:xfrm>
            <a:off x="248420" y="5630630"/>
            <a:ext cx="3742556" cy="1087808"/>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effectLst/>
                <a:ea typeface="Arial" panose="020B0604020202020204" pitchFamily="34" charset="0"/>
              </a:rPr>
              <a:t>Evaluate the predictive abilities (PA) of genomic selection (GS) targeting at resistance to the stink bug complex and yield in soybean crop and to identify superior genotypes based on genomic estimated breeding values (GEBVs).</a:t>
            </a:r>
            <a:endParaRPr lang="pt-BR" sz="1200" dirty="0">
              <a:solidFill>
                <a:schemeClr val="tx1"/>
              </a:solidFill>
            </a:endParaRPr>
          </a:p>
        </p:txBody>
      </p:sp>
      <mc:AlternateContent xmlns:mc="http://schemas.openxmlformats.org/markup-compatibility/2006" xmlns:a14="http://schemas.microsoft.com/office/drawing/2010/main">
        <mc:Choice Requires="a14">
          <p:sp>
            <p:nvSpPr>
              <p:cNvPr id="24" name="Retângulo 23"/>
              <p:cNvSpPr/>
              <p:nvPr/>
            </p:nvSpPr>
            <p:spPr>
              <a:xfrm>
                <a:off x="4174632" y="1870162"/>
                <a:ext cx="3742556" cy="3019475"/>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800" i="1" smtClean="0">
                          <a:effectLst/>
                          <a:latin typeface="Cambria Math" panose="02040503050406030204" pitchFamily="18" charset="0"/>
                          <a:ea typeface="Times New Roman" panose="02020603050405020304" pitchFamily="18" charset="0"/>
                          <a:cs typeface="Arial" panose="020B0604020202020204" pitchFamily="34" charset="0"/>
                        </a:rPr>
                        <m:t>𝑇𝑂𝐿</m:t>
                      </m:r>
                      <m:r>
                        <a:rPr lang="pt-BR" sz="1800" i="1" smtClean="0">
                          <a:effectLst/>
                          <a:latin typeface="Cambria Math" panose="02040503050406030204" pitchFamily="18" charset="0"/>
                          <a:ea typeface="Times New Roman" panose="02020603050405020304" pitchFamily="18" charset="0"/>
                          <a:cs typeface="Arial" panose="020B0604020202020204" pitchFamily="34" charset="0"/>
                        </a:rPr>
                        <m:t>=</m:t>
                      </m:r>
                      <m:d>
                        <m:dPr>
                          <m:ctrlPr>
                            <a:rPr lang="pt-BR" sz="1100" i="1">
                              <a:effectLst/>
                              <a:latin typeface="Cambria Math" panose="02040503050406030204" pitchFamily="18" charset="0"/>
                            </a:rPr>
                          </m:ctrlPr>
                        </m:dPr>
                        <m:e>
                          <m:r>
                            <a:rPr lang="pt-BR" sz="1800" i="1">
                              <a:effectLst/>
                              <a:latin typeface="Cambria Math" panose="02040503050406030204" pitchFamily="18" charset="0"/>
                              <a:ea typeface="Times New Roman" panose="02020603050405020304" pitchFamily="18" charset="0"/>
                              <a:cs typeface="Arial" panose="020B0604020202020204" pitchFamily="34" charset="0"/>
                            </a:rPr>
                            <m:t>1−</m:t>
                          </m:r>
                          <m:d>
                            <m:dPr>
                              <m:ctrlPr>
                                <a:rPr lang="pt-BR" sz="1100" i="1">
                                  <a:effectLst/>
                                  <a:latin typeface="Cambria Math" panose="02040503050406030204" pitchFamily="18" charset="0"/>
                                </a:rPr>
                              </m:ctrlPr>
                            </m:dPr>
                            <m:e>
                              <m:f>
                                <m:fPr>
                                  <m:ctrlPr>
                                    <a:rPr lang="pt-BR" sz="1100" i="1">
                                      <a:effectLst/>
                                      <a:latin typeface="Cambria Math" panose="02040503050406030204" pitchFamily="18" charset="0"/>
                                    </a:rPr>
                                  </m:ctrlPr>
                                </m:fPr>
                                <m:num>
                                  <m:r>
                                    <a:rPr lang="pt-BR" sz="1800" i="1">
                                      <a:effectLst/>
                                      <a:latin typeface="Cambria Math" panose="02040503050406030204" pitchFamily="18" charset="0"/>
                                      <a:ea typeface="Times New Roman" panose="02020603050405020304" pitchFamily="18" charset="0"/>
                                      <a:cs typeface="Arial" panose="020B0604020202020204" pitchFamily="34" charset="0"/>
                                    </a:rPr>
                                    <m:t>𝐺𝑌</m:t>
                                  </m:r>
                                  <m:r>
                                    <a:rPr lang="pt-BR" sz="1800" i="1">
                                      <a:effectLst/>
                                      <a:latin typeface="Cambria Math" panose="02040503050406030204" pitchFamily="18" charset="0"/>
                                      <a:ea typeface="Times New Roman" panose="02020603050405020304" pitchFamily="18" charset="0"/>
                                      <a:cs typeface="Arial" panose="020B0604020202020204" pitchFamily="34" charset="0"/>
                                    </a:rPr>
                                    <m:t>−</m:t>
                                  </m:r>
                                  <m:r>
                                    <a:rPr lang="pt-BR" sz="1800" i="1">
                                      <a:effectLst/>
                                      <a:latin typeface="Cambria Math" panose="02040503050406030204" pitchFamily="18" charset="0"/>
                                      <a:ea typeface="Times New Roman" panose="02020603050405020304" pitchFamily="18" charset="0"/>
                                      <a:cs typeface="Arial" panose="020B0604020202020204" pitchFamily="34" charset="0"/>
                                    </a:rPr>
                                    <m:t>𝐻𝑆𝑊</m:t>
                                  </m:r>
                                </m:num>
                                <m:den>
                                  <m:r>
                                    <a:rPr lang="pt-BR" sz="1800" i="1">
                                      <a:effectLst/>
                                      <a:latin typeface="Cambria Math" panose="02040503050406030204" pitchFamily="18" charset="0"/>
                                      <a:ea typeface="Times New Roman" panose="02020603050405020304" pitchFamily="18" charset="0"/>
                                      <a:cs typeface="Arial" panose="020B0604020202020204" pitchFamily="34" charset="0"/>
                                    </a:rPr>
                                    <m:t>𝐺𝑌</m:t>
                                  </m:r>
                                </m:den>
                              </m:f>
                            </m:e>
                          </m:d>
                        </m:e>
                      </m:d>
                      <m:r>
                        <a:rPr lang="pt-BR" sz="1800" i="1">
                          <a:effectLst/>
                          <a:latin typeface="Cambria Math" panose="02040503050406030204" pitchFamily="18" charset="0"/>
                          <a:ea typeface="Times New Roman" panose="02020603050405020304" pitchFamily="18" charset="0"/>
                          <a:cs typeface="Arial" panose="020B0604020202020204" pitchFamily="34" charset="0"/>
                        </a:rPr>
                        <m:t> </m:t>
                      </m:r>
                      <m:r>
                        <a:rPr lang="pt-BR" sz="1800" i="1">
                          <a:effectLst/>
                          <a:latin typeface="Cambria Math" panose="02040503050406030204" pitchFamily="18" charset="0"/>
                          <a:ea typeface="Times New Roman" panose="02020603050405020304" pitchFamily="18" charset="0"/>
                          <a:cs typeface="Arial" panose="020B0604020202020204" pitchFamily="34" charset="0"/>
                        </a:rPr>
                        <m:t>𝑥</m:t>
                      </m:r>
                      <m:r>
                        <a:rPr lang="pt-BR" sz="1800" i="1">
                          <a:effectLst/>
                          <a:latin typeface="Cambria Math" panose="02040503050406030204" pitchFamily="18" charset="0"/>
                          <a:ea typeface="Times New Roman" panose="02020603050405020304" pitchFamily="18" charset="0"/>
                          <a:cs typeface="Arial" panose="020B0604020202020204" pitchFamily="34" charset="0"/>
                        </a:rPr>
                        <m:t> 100</m:t>
                      </m:r>
                    </m:oMath>
                  </m:oMathPara>
                </a14:m>
                <a:endParaRPr lang="pt-BR" sz="1100" dirty="0">
                  <a:solidFill>
                    <a:schemeClr val="tx1"/>
                  </a:solidFill>
                </a:endParaRPr>
              </a:p>
            </p:txBody>
          </p:sp>
        </mc:Choice>
        <mc:Fallback xmlns="">
          <p:sp>
            <p:nvSpPr>
              <p:cNvPr id="24" name="Retângulo 23"/>
              <p:cNvSpPr>
                <a:spLocks noRot="1" noChangeAspect="1" noMove="1" noResize="1" noEditPoints="1" noAdjustHandles="1" noChangeArrowheads="1" noChangeShapeType="1" noTextEdit="1"/>
              </p:cNvSpPr>
              <p:nvPr/>
            </p:nvSpPr>
            <p:spPr>
              <a:xfrm>
                <a:off x="4174632" y="1870162"/>
                <a:ext cx="3742556" cy="3019475"/>
              </a:xfrm>
              <a:prstGeom prst="rect">
                <a:avLst/>
              </a:prstGeom>
              <a:blipFill>
                <a:blip r:embed="rId4"/>
                <a:stretch>
                  <a:fillRect/>
                </a:stretch>
              </a:blipFill>
              <a:ln>
                <a:solidFill>
                  <a:srgbClr val="7B1F4A"/>
                </a:solidFill>
              </a:ln>
            </p:spPr>
            <p:txBody>
              <a:bodyPr/>
              <a:lstStyle/>
              <a:p>
                <a:r>
                  <a:rPr lang="pt-BR">
                    <a:noFill/>
                  </a:rPr>
                  <a:t> </a:t>
                </a:r>
              </a:p>
            </p:txBody>
          </p:sp>
        </mc:Fallback>
      </mc:AlternateContent>
      <p:sp>
        <p:nvSpPr>
          <p:cNvPr id="25" name="Retângulo 24"/>
          <p:cNvSpPr/>
          <p:nvPr/>
        </p:nvSpPr>
        <p:spPr>
          <a:xfrm>
            <a:off x="4180882" y="5337313"/>
            <a:ext cx="3742556" cy="1381125"/>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100" dirty="0">
              <a:solidFill>
                <a:schemeClr val="tx1"/>
              </a:solidFill>
            </a:endParaRPr>
          </a:p>
        </p:txBody>
      </p:sp>
      <p:sp>
        <p:nvSpPr>
          <p:cNvPr id="26" name="Retângulo 25"/>
          <p:cNvSpPr/>
          <p:nvPr/>
        </p:nvSpPr>
        <p:spPr>
          <a:xfrm>
            <a:off x="8113347" y="1524623"/>
            <a:ext cx="3742556" cy="2760529"/>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100" dirty="0">
              <a:solidFill>
                <a:schemeClr val="tx1"/>
              </a:solidFill>
            </a:endParaRPr>
          </a:p>
        </p:txBody>
      </p:sp>
      <p:sp>
        <p:nvSpPr>
          <p:cNvPr id="27" name="Retângulo Arredondado 26"/>
          <p:cNvSpPr/>
          <p:nvPr/>
        </p:nvSpPr>
        <p:spPr>
          <a:xfrm>
            <a:off x="8106402" y="5720386"/>
            <a:ext cx="3742555" cy="307489"/>
          </a:xfrm>
          <a:prstGeom prst="roundRect">
            <a:avLst/>
          </a:prstGeom>
          <a:solidFill>
            <a:srgbClr val="30152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err="1">
                <a:solidFill>
                  <a:schemeClr val="bg1">
                    <a:lumMod val="95000"/>
                  </a:schemeClr>
                </a:solidFill>
                <a:cs typeface="Arial" panose="020B0604020202020204" pitchFamily="34" charset="0"/>
              </a:rPr>
              <a:t>Acknowledgments</a:t>
            </a:r>
            <a:endParaRPr lang="pt-BR" sz="1600" dirty="0">
              <a:solidFill>
                <a:schemeClr val="bg1">
                  <a:lumMod val="95000"/>
                </a:schemeClr>
              </a:solidFill>
              <a:cs typeface="Arial" panose="020B0604020202020204" pitchFamily="34" charset="0"/>
            </a:endParaRPr>
          </a:p>
        </p:txBody>
      </p:sp>
      <p:sp>
        <p:nvSpPr>
          <p:cNvPr id="28" name="Retângulo 27"/>
          <p:cNvSpPr/>
          <p:nvPr/>
        </p:nvSpPr>
        <p:spPr>
          <a:xfrm>
            <a:off x="8113347" y="4773943"/>
            <a:ext cx="3742556" cy="855792"/>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solidFill>
                  <a:schemeClr val="tx1"/>
                </a:solidFill>
              </a:rPr>
              <a:t>Although the evaluation of other models is indispensable, these results show that the use of genomic selection becomes a promising tool for the selection of superior genotypes. Furthermore, these genotypes can be included in future crosses, aiming to obtain offspring with greater resistance. </a:t>
            </a:r>
            <a:endParaRPr lang="pt-BR" sz="1100" dirty="0">
              <a:solidFill>
                <a:schemeClr val="tx1"/>
              </a:solidFill>
            </a:endParaRPr>
          </a:p>
        </p:txBody>
      </p:sp>
      <p:sp>
        <p:nvSpPr>
          <p:cNvPr id="29" name="Retângulo 28"/>
          <p:cNvSpPr/>
          <p:nvPr/>
        </p:nvSpPr>
        <p:spPr>
          <a:xfrm>
            <a:off x="8106403" y="6118526"/>
            <a:ext cx="3742556" cy="599912"/>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100" dirty="0">
              <a:solidFill>
                <a:schemeClr val="tx1"/>
              </a:solidFill>
            </a:endParaRPr>
          </a:p>
        </p:txBody>
      </p:sp>
      <p:pic>
        <p:nvPicPr>
          <p:cNvPr id="14" name="Imagem 13">
            <a:extLst>
              <a:ext uri="{FF2B5EF4-FFF2-40B4-BE49-F238E27FC236}">
                <a16:creationId xmlns:a16="http://schemas.microsoft.com/office/drawing/2014/main" id="{D7C9DE92-EF43-4BC0-B5B4-F7AE72BD432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10668306" y="-98053"/>
            <a:ext cx="2529079" cy="1507949"/>
          </a:xfrm>
          <a:prstGeom prst="rect">
            <a:avLst/>
          </a:prstGeom>
        </p:spPr>
      </p:pic>
      <p:sp>
        <p:nvSpPr>
          <p:cNvPr id="15" name="CaixaDeTexto 14">
            <a:extLst>
              <a:ext uri="{FF2B5EF4-FFF2-40B4-BE49-F238E27FC236}">
                <a16:creationId xmlns:a16="http://schemas.microsoft.com/office/drawing/2014/main" id="{9D786182-6448-4B27-96F1-587D8B271E0C}"/>
              </a:ext>
            </a:extLst>
          </p:cNvPr>
          <p:cNvSpPr txBox="1"/>
          <p:nvPr/>
        </p:nvSpPr>
        <p:spPr>
          <a:xfrm>
            <a:off x="219109" y="1935608"/>
            <a:ext cx="3728672" cy="1754326"/>
          </a:xfrm>
          <a:prstGeom prst="rect">
            <a:avLst/>
          </a:prstGeom>
          <a:noFill/>
        </p:spPr>
        <p:txBody>
          <a:bodyPr wrap="square" rtlCol="0">
            <a:spAutoFit/>
          </a:bodyPr>
          <a:lstStyle/>
          <a:p>
            <a:pPr marL="285750" indent="-285750" algn="just">
              <a:buClr>
                <a:srgbClr val="301521"/>
              </a:buClr>
              <a:buSzPct val="100000"/>
              <a:buFont typeface="Wingdings" panose="05000000000000000000" pitchFamily="2" charset="2"/>
              <a:buChar char="Ø"/>
            </a:pPr>
            <a:r>
              <a:rPr lang="en-US" sz="1200" dirty="0">
                <a:solidFill>
                  <a:schemeClr val="tx1"/>
                </a:solidFill>
                <a:ea typeface="Arial" panose="020B0604020202020204" pitchFamily="34" charset="0"/>
              </a:rPr>
              <a:t>One of t</a:t>
            </a:r>
            <a:r>
              <a:rPr lang="en-US" sz="1200" dirty="0">
                <a:solidFill>
                  <a:schemeClr val="tx1"/>
                </a:solidFill>
                <a:effectLst/>
                <a:ea typeface="Arial" panose="020B0604020202020204" pitchFamily="34" charset="0"/>
              </a:rPr>
              <a:t>he main factors that compromise soybean productivity in Brazil.</a:t>
            </a:r>
          </a:p>
          <a:p>
            <a:pPr marL="285750" indent="-285750" algn="just">
              <a:buClr>
                <a:srgbClr val="301521"/>
              </a:buClr>
              <a:buSzPct val="100000"/>
              <a:buFont typeface="Wingdings" panose="05000000000000000000" pitchFamily="2" charset="2"/>
              <a:buChar char="Ø"/>
            </a:pPr>
            <a:r>
              <a:rPr lang="en-US" sz="1200" dirty="0">
                <a:solidFill>
                  <a:schemeClr val="tx1"/>
                </a:solidFill>
                <a:effectLst/>
                <a:ea typeface="Arial" panose="020B0604020202020204" pitchFamily="34" charset="0"/>
              </a:rPr>
              <a:t>Use of resistant cultivars. </a:t>
            </a:r>
          </a:p>
          <a:p>
            <a:pPr marL="285750" indent="-285750" algn="just">
              <a:buClr>
                <a:srgbClr val="301521"/>
              </a:buClr>
              <a:buSzPct val="100000"/>
              <a:buFont typeface="Wingdings" panose="05000000000000000000" pitchFamily="2" charset="2"/>
              <a:buChar char="Ø"/>
            </a:pPr>
            <a:r>
              <a:rPr lang="en-US" sz="1200" dirty="0">
                <a:solidFill>
                  <a:schemeClr val="tx1"/>
                </a:solidFill>
                <a:effectLst/>
                <a:ea typeface="Arial" panose="020B0604020202020204" pitchFamily="34" charset="0"/>
              </a:rPr>
              <a:t>The resistance is quantitative and difficult to be implemented in breeding programs. </a:t>
            </a:r>
          </a:p>
          <a:p>
            <a:pPr marL="285750" indent="-285750" algn="just">
              <a:buClr>
                <a:srgbClr val="301521"/>
              </a:buClr>
              <a:buSzPct val="100000"/>
              <a:buFont typeface="Wingdings" panose="05000000000000000000" pitchFamily="2" charset="2"/>
              <a:buChar char="Ø"/>
            </a:pPr>
            <a:r>
              <a:rPr lang="en-US" sz="1200" dirty="0">
                <a:solidFill>
                  <a:schemeClr val="tx1"/>
                </a:solidFill>
                <a:effectLst/>
                <a:ea typeface="Arial" panose="020B0604020202020204" pitchFamily="34" charset="0"/>
              </a:rPr>
              <a:t>The challenge is revealing the genetic mechanisms related to this trait and selecting superior genotypes using genomic tools that allow the reduction of the time needed to obtain a cultivar. </a:t>
            </a:r>
            <a:endParaRPr lang="pt-BR" sz="1200" dirty="0"/>
          </a:p>
        </p:txBody>
      </p:sp>
      <p:grpSp>
        <p:nvGrpSpPr>
          <p:cNvPr id="30" name="Google Shape;125;p5">
            <a:extLst>
              <a:ext uri="{FF2B5EF4-FFF2-40B4-BE49-F238E27FC236}">
                <a16:creationId xmlns:a16="http://schemas.microsoft.com/office/drawing/2014/main" id="{B8E53A0D-28E4-41F2-B658-EFA8554B0863}"/>
              </a:ext>
            </a:extLst>
          </p:cNvPr>
          <p:cNvGrpSpPr/>
          <p:nvPr/>
        </p:nvGrpSpPr>
        <p:grpSpPr>
          <a:xfrm>
            <a:off x="384173" y="3809291"/>
            <a:ext cx="3449285" cy="686211"/>
            <a:chOff x="857224" y="4643446"/>
            <a:chExt cx="7286891" cy="1364964"/>
          </a:xfrm>
        </p:grpSpPr>
        <p:pic>
          <p:nvPicPr>
            <p:cNvPr id="31" name="Google Shape;126;p5" descr="C:\Users\Dado\Pictures\nezara_viridula _adult_oblique_m_02.jpg">
              <a:extLst>
                <a:ext uri="{FF2B5EF4-FFF2-40B4-BE49-F238E27FC236}">
                  <a16:creationId xmlns:a16="http://schemas.microsoft.com/office/drawing/2014/main" id="{9E91AB0B-99D3-4135-B6C4-FDD385571DBE}"/>
                </a:ext>
              </a:extLst>
            </p:cNvPr>
            <p:cNvPicPr preferRelativeResize="0"/>
            <p:nvPr/>
          </p:nvPicPr>
          <p:blipFill rotWithShape="1">
            <a:blip r:embed="rId7">
              <a:alphaModFix/>
            </a:blip>
            <a:srcRect l="23922" t="4190" r="6849" b="11799"/>
            <a:stretch/>
          </p:blipFill>
          <p:spPr>
            <a:xfrm>
              <a:off x="973133" y="4643446"/>
              <a:ext cx="1598894" cy="1351458"/>
            </a:xfrm>
            <a:prstGeom prst="rect">
              <a:avLst/>
            </a:prstGeom>
            <a:noFill/>
            <a:ln>
              <a:noFill/>
            </a:ln>
            <a:effectLst>
              <a:outerShdw blurRad="292100" dist="139700" dir="2700000" algn="tl" rotWithShape="0">
                <a:srgbClr val="333333">
                  <a:alpha val="64705"/>
                </a:srgbClr>
              </a:outerShdw>
            </a:effectLst>
          </p:spPr>
        </p:pic>
        <p:pic>
          <p:nvPicPr>
            <p:cNvPr id="32" name="Google Shape;127;p5" descr="C:\Users\Dado\Pictures\Piezodorus_guildinii_03.jpg">
              <a:extLst>
                <a:ext uri="{FF2B5EF4-FFF2-40B4-BE49-F238E27FC236}">
                  <a16:creationId xmlns:a16="http://schemas.microsoft.com/office/drawing/2014/main" id="{2498A8FE-CA09-491B-8111-9E545FB048F6}"/>
                </a:ext>
              </a:extLst>
            </p:cNvPr>
            <p:cNvPicPr preferRelativeResize="0"/>
            <p:nvPr/>
          </p:nvPicPr>
          <p:blipFill rotWithShape="1">
            <a:blip r:embed="rId8">
              <a:alphaModFix/>
            </a:blip>
            <a:srcRect l="14835" t="4688" r="8519" b="7302"/>
            <a:stretch/>
          </p:blipFill>
          <p:spPr>
            <a:xfrm>
              <a:off x="2714612" y="4643446"/>
              <a:ext cx="1714512" cy="1357322"/>
            </a:xfrm>
            <a:prstGeom prst="rect">
              <a:avLst/>
            </a:prstGeom>
            <a:noFill/>
            <a:ln>
              <a:noFill/>
            </a:ln>
            <a:effectLst>
              <a:outerShdw blurRad="292100" dist="139700" dir="2700000" algn="tl" rotWithShape="0">
                <a:srgbClr val="333333">
                  <a:alpha val="64705"/>
                </a:srgbClr>
              </a:outerShdw>
            </a:effectLst>
          </p:spPr>
        </p:pic>
        <p:pic>
          <p:nvPicPr>
            <p:cNvPr id="33" name="Google Shape;128;p5" descr="C:\Users\Dado\Pictures\Euschistus_heros2.jpg">
              <a:extLst>
                <a:ext uri="{FF2B5EF4-FFF2-40B4-BE49-F238E27FC236}">
                  <a16:creationId xmlns:a16="http://schemas.microsoft.com/office/drawing/2014/main" id="{F97D753B-3942-431A-9423-7126851450A9}"/>
                </a:ext>
              </a:extLst>
            </p:cNvPr>
            <p:cNvPicPr preferRelativeResize="0"/>
            <p:nvPr/>
          </p:nvPicPr>
          <p:blipFill rotWithShape="1">
            <a:blip r:embed="rId9">
              <a:alphaModFix/>
            </a:blip>
            <a:srcRect l="7843" t="11089" r="5620"/>
            <a:stretch/>
          </p:blipFill>
          <p:spPr>
            <a:xfrm>
              <a:off x="4572000" y="4643446"/>
              <a:ext cx="1714512" cy="1357322"/>
            </a:xfrm>
            <a:prstGeom prst="rect">
              <a:avLst/>
            </a:prstGeom>
            <a:noFill/>
            <a:ln>
              <a:noFill/>
            </a:ln>
            <a:effectLst>
              <a:outerShdw blurRad="292100" dist="139700" dir="2700000" algn="tl" rotWithShape="0">
                <a:srgbClr val="333333">
                  <a:alpha val="64705"/>
                </a:srgbClr>
              </a:outerShdw>
            </a:effectLst>
          </p:spPr>
        </p:pic>
        <p:pic>
          <p:nvPicPr>
            <p:cNvPr id="34" name="Google Shape;129;p5" descr="Resultado de imagem para percevejo asa preta">
              <a:extLst>
                <a:ext uri="{FF2B5EF4-FFF2-40B4-BE49-F238E27FC236}">
                  <a16:creationId xmlns:a16="http://schemas.microsoft.com/office/drawing/2014/main" id="{516B1700-6A32-498C-A782-F1005C3FDEAA}"/>
                </a:ext>
              </a:extLst>
            </p:cNvPr>
            <p:cNvPicPr preferRelativeResize="0"/>
            <p:nvPr/>
          </p:nvPicPr>
          <p:blipFill rotWithShape="1">
            <a:blip r:embed="rId10">
              <a:alphaModFix/>
            </a:blip>
            <a:srcRect l="6803" t="24944" r="49595" b="24794"/>
            <a:stretch/>
          </p:blipFill>
          <p:spPr>
            <a:xfrm>
              <a:off x="6429388" y="4643446"/>
              <a:ext cx="1714727" cy="1357473"/>
            </a:xfrm>
            <a:prstGeom prst="rect">
              <a:avLst/>
            </a:prstGeom>
            <a:noFill/>
            <a:ln>
              <a:noFill/>
            </a:ln>
            <a:effectLst>
              <a:outerShdw blurRad="292100" dist="139700" dir="2700000" algn="tl" rotWithShape="0">
                <a:srgbClr val="333333">
                  <a:alpha val="64705"/>
                </a:srgbClr>
              </a:outerShdw>
            </a:effectLst>
          </p:spPr>
        </p:pic>
        <p:sp>
          <p:nvSpPr>
            <p:cNvPr id="35" name="Google Shape;130;p5">
              <a:extLst>
                <a:ext uri="{FF2B5EF4-FFF2-40B4-BE49-F238E27FC236}">
                  <a16:creationId xmlns:a16="http://schemas.microsoft.com/office/drawing/2014/main" id="{97A88374-B7D2-4D03-9AE0-24CF60922C99}"/>
                </a:ext>
              </a:extLst>
            </p:cNvPr>
            <p:cNvSpPr/>
            <p:nvPr/>
          </p:nvSpPr>
          <p:spPr>
            <a:xfrm>
              <a:off x="857224" y="5436974"/>
              <a:ext cx="621606" cy="5637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dirty="0">
                  <a:solidFill>
                    <a:schemeClr val="dk1"/>
                  </a:solidFill>
                  <a:latin typeface="Cambria"/>
                  <a:ea typeface="Cambria"/>
                  <a:cs typeface="Cambria"/>
                  <a:sym typeface="Cambria"/>
                </a:rPr>
                <a:t>A</a:t>
              </a:r>
              <a:endParaRPr sz="1200" dirty="0">
                <a:solidFill>
                  <a:schemeClr val="dk1"/>
                </a:solidFill>
                <a:latin typeface="Cambria"/>
                <a:ea typeface="Cambria"/>
                <a:cs typeface="Cambria"/>
                <a:sym typeface="Cambria"/>
              </a:endParaRPr>
            </a:p>
          </p:txBody>
        </p:sp>
        <p:sp>
          <p:nvSpPr>
            <p:cNvPr id="36" name="Google Shape;131;p5">
              <a:extLst>
                <a:ext uri="{FF2B5EF4-FFF2-40B4-BE49-F238E27FC236}">
                  <a16:creationId xmlns:a16="http://schemas.microsoft.com/office/drawing/2014/main" id="{01473C5F-5B3D-47D0-80D7-734FB878FF70}"/>
                </a:ext>
              </a:extLst>
            </p:cNvPr>
            <p:cNvSpPr/>
            <p:nvPr/>
          </p:nvSpPr>
          <p:spPr>
            <a:xfrm>
              <a:off x="2714613" y="5457502"/>
              <a:ext cx="270360" cy="5509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mbria"/>
                  <a:ea typeface="Cambria"/>
                  <a:cs typeface="Cambria"/>
                  <a:sym typeface="Cambria"/>
                </a:rPr>
                <a:t>B</a:t>
              </a:r>
              <a:endParaRPr dirty="0"/>
            </a:p>
          </p:txBody>
        </p:sp>
        <p:sp>
          <p:nvSpPr>
            <p:cNvPr id="37" name="Google Shape;132;p5">
              <a:extLst>
                <a:ext uri="{FF2B5EF4-FFF2-40B4-BE49-F238E27FC236}">
                  <a16:creationId xmlns:a16="http://schemas.microsoft.com/office/drawing/2014/main" id="{58E9D10E-D85D-40F4-942D-08F1033DE284}"/>
                </a:ext>
              </a:extLst>
            </p:cNvPr>
            <p:cNvSpPr/>
            <p:nvPr/>
          </p:nvSpPr>
          <p:spPr>
            <a:xfrm>
              <a:off x="4572000" y="5457502"/>
              <a:ext cx="258324" cy="5509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a:solidFill>
                    <a:schemeClr val="dk1"/>
                  </a:solidFill>
                  <a:latin typeface="Cambria"/>
                  <a:ea typeface="Cambria"/>
                  <a:cs typeface="Cambria"/>
                  <a:sym typeface="Cambria"/>
                </a:rPr>
                <a:t>C</a:t>
              </a:r>
              <a:endParaRPr dirty="0"/>
            </a:p>
          </p:txBody>
        </p:sp>
        <p:sp>
          <p:nvSpPr>
            <p:cNvPr id="38" name="Google Shape;133;p5">
              <a:extLst>
                <a:ext uri="{FF2B5EF4-FFF2-40B4-BE49-F238E27FC236}">
                  <a16:creationId xmlns:a16="http://schemas.microsoft.com/office/drawing/2014/main" id="{9CA00945-339D-46D6-916B-5DAD33CAC6D6}"/>
                </a:ext>
              </a:extLst>
            </p:cNvPr>
            <p:cNvSpPr/>
            <p:nvPr/>
          </p:nvSpPr>
          <p:spPr>
            <a:xfrm>
              <a:off x="6429389" y="5457502"/>
              <a:ext cx="272985" cy="5509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b="1" dirty="0">
                  <a:solidFill>
                    <a:schemeClr val="dk1"/>
                  </a:solidFill>
                  <a:latin typeface="Cambria"/>
                  <a:ea typeface="Cambria"/>
                  <a:cs typeface="Cambria"/>
                  <a:sym typeface="Cambria"/>
                </a:rPr>
                <a:t>D</a:t>
              </a:r>
              <a:endParaRPr dirty="0"/>
            </a:p>
          </p:txBody>
        </p:sp>
      </p:grpSp>
      <p:sp>
        <p:nvSpPr>
          <p:cNvPr id="39" name="Google Shape;124;p5">
            <a:extLst>
              <a:ext uri="{FF2B5EF4-FFF2-40B4-BE49-F238E27FC236}">
                <a16:creationId xmlns:a16="http://schemas.microsoft.com/office/drawing/2014/main" id="{0389D56E-69E7-4731-8A22-40423AC85A28}"/>
              </a:ext>
            </a:extLst>
          </p:cNvPr>
          <p:cNvSpPr/>
          <p:nvPr/>
        </p:nvSpPr>
        <p:spPr>
          <a:xfrm>
            <a:off x="349983" y="4616710"/>
            <a:ext cx="3728671" cy="400069"/>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pt-BR" sz="1000" dirty="0">
                <a:solidFill>
                  <a:schemeClr val="dk1"/>
                </a:solidFill>
                <a:ea typeface="Cambria"/>
                <a:cs typeface="Cambria"/>
                <a:sym typeface="Cambria"/>
              </a:rPr>
              <a:t>(A)</a:t>
            </a:r>
            <a:r>
              <a:rPr lang="pt-BR" sz="1000" i="1" dirty="0">
                <a:solidFill>
                  <a:schemeClr val="dk1"/>
                </a:solidFill>
                <a:ea typeface="Cambria"/>
                <a:cs typeface="Cambria"/>
                <a:sym typeface="Cambria"/>
              </a:rPr>
              <a:t> </a:t>
            </a:r>
            <a:r>
              <a:rPr lang="pt-BR" sz="1000" i="1" dirty="0" err="1">
                <a:solidFill>
                  <a:schemeClr val="dk1"/>
                </a:solidFill>
                <a:ea typeface="Cambria"/>
                <a:cs typeface="Cambria"/>
                <a:sym typeface="Cambria"/>
              </a:rPr>
              <a:t>Nezara</a:t>
            </a:r>
            <a:r>
              <a:rPr lang="pt-BR" sz="1000" i="1" dirty="0">
                <a:solidFill>
                  <a:schemeClr val="dk1"/>
                </a:solidFill>
                <a:ea typeface="Cambria"/>
                <a:cs typeface="Cambria"/>
                <a:sym typeface="Cambria"/>
              </a:rPr>
              <a:t> </a:t>
            </a:r>
            <a:r>
              <a:rPr lang="pt-BR" sz="1000" i="1" dirty="0" err="1">
                <a:solidFill>
                  <a:schemeClr val="dk1"/>
                </a:solidFill>
                <a:ea typeface="Cambria"/>
                <a:cs typeface="Cambria"/>
                <a:sym typeface="Cambria"/>
              </a:rPr>
              <a:t>viridula</a:t>
            </a:r>
            <a:r>
              <a:rPr lang="pt-BR" sz="1000" dirty="0">
                <a:solidFill>
                  <a:schemeClr val="dk1"/>
                </a:solidFill>
                <a:ea typeface="Cambria"/>
                <a:cs typeface="Cambria"/>
                <a:sym typeface="Cambria"/>
              </a:rPr>
              <a:t>; (B) </a:t>
            </a:r>
            <a:r>
              <a:rPr lang="pt-BR" sz="1000" i="1" dirty="0" err="1">
                <a:solidFill>
                  <a:schemeClr val="dk1"/>
                </a:solidFill>
                <a:ea typeface="Cambria"/>
                <a:cs typeface="Cambria"/>
                <a:sym typeface="Cambria"/>
              </a:rPr>
              <a:t>Piezodorus</a:t>
            </a:r>
            <a:r>
              <a:rPr lang="pt-BR" sz="1000" i="1" dirty="0">
                <a:solidFill>
                  <a:schemeClr val="dk1"/>
                </a:solidFill>
                <a:ea typeface="Cambria"/>
                <a:cs typeface="Cambria"/>
                <a:sym typeface="Cambria"/>
              </a:rPr>
              <a:t> </a:t>
            </a:r>
            <a:r>
              <a:rPr lang="pt-BR" sz="1000" i="1" dirty="0" err="1">
                <a:solidFill>
                  <a:schemeClr val="dk1"/>
                </a:solidFill>
                <a:ea typeface="Cambria"/>
                <a:cs typeface="Cambria"/>
                <a:sym typeface="Cambria"/>
              </a:rPr>
              <a:t>guildinii</a:t>
            </a:r>
            <a:r>
              <a:rPr lang="pt-BR" sz="1000" dirty="0">
                <a:solidFill>
                  <a:schemeClr val="dk1"/>
                </a:solidFill>
                <a:ea typeface="Cambria"/>
                <a:cs typeface="Cambria"/>
                <a:sym typeface="Cambria"/>
              </a:rPr>
              <a:t>; (C) </a:t>
            </a:r>
            <a:r>
              <a:rPr lang="pt-BR" sz="1000" i="1" dirty="0" err="1">
                <a:solidFill>
                  <a:schemeClr val="dk1"/>
                </a:solidFill>
                <a:ea typeface="Cambria"/>
                <a:cs typeface="Cambria"/>
                <a:sym typeface="Cambria"/>
              </a:rPr>
              <a:t>Euschistus</a:t>
            </a:r>
            <a:r>
              <a:rPr lang="pt-BR" sz="1000" i="1" dirty="0">
                <a:solidFill>
                  <a:schemeClr val="dk1"/>
                </a:solidFill>
                <a:ea typeface="Cambria"/>
                <a:cs typeface="Cambria"/>
                <a:sym typeface="Cambria"/>
              </a:rPr>
              <a:t> heros</a:t>
            </a:r>
            <a:r>
              <a:rPr lang="pt-BR" sz="1000" dirty="0">
                <a:solidFill>
                  <a:schemeClr val="dk1"/>
                </a:solidFill>
                <a:ea typeface="Cambria"/>
                <a:cs typeface="Cambria"/>
                <a:sym typeface="Cambria"/>
              </a:rPr>
              <a:t>; e</a:t>
            </a:r>
          </a:p>
          <a:p>
            <a:pPr marR="0" lvl="0" algn="just" rtl="0">
              <a:spcBef>
                <a:spcPts val="0"/>
              </a:spcBef>
              <a:spcAft>
                <a:spcPts val="0"/>
              </a:spcAft>
            </a:pPr>
            <a:r>
              <a:rPr lang="pt-BR" sz="1000" dirty="0">
                <a:solidFill>
                  <a:schemeClr val="dk1"/>
                </a:solidFill>
                <a:ea typeface="Cambria"/>
                <a:cs typeface="Cambria"/>
                <a:sym typeface="Cambria"/>
              </a:rPr>
              <a:t>(D) </a:t>
            </a:r>
            <a:r>
              <a:rPr lang="pt-BR" sz="1000" i="1" dirty="0" err="1">
                <a:solidFill>
                  <a:schemeClr val="dk1"/>
                </a:solidFill>
                <a:ea typeface="Cambria"/>
                <a:cs typeface="Cambria"/>
                <a:sym typeface="Cambria"/>
              </a:rPr>
              <a:t>Edessa</a:t>
            </a:r>
            <a:r>
              <a:rPr lang="pt-BR" sz="1000" i="1" dirty="0">
                <a:solidFill>
                  <a:schemeClr val="dk1"/>
                </a:solidFill>
                <a:ea typeface="Cambria"/>
                <a:cs typeface="Cambria"/>
                <a:sym typeface="Cambria"/>
              </a:rPr>
              <a:t> meditabunda</a:t>
            </a:r>
            <a:endParaRPr sz="1000" dirty="0"/>
          </a:p>
        </p:txBody>
      </p:sp>
      <p:sp>
        <p:nvSpPr>
          <p:cNvPr id="53" name="CaixaDeTexto 52">
            <a:extLst>
              <a:ext uri="{FF2B5EF4-FFF2-40B4-BE49-F238E27FC236}">
                <a16:creationId xmlns:a16="http://schemas.microsoft.com/office/drawing/2014/main" id="{0D9089D5-3B76-46CB-823C-899771E4C95A}"/>
              </a:ext>
            </a:extLst>
          </p:cNvPr>
          <p:cNvSpPr txBox="1"/>
          <p:nvPr/>
        </p:nvSpPr>
        <p:spPr>
          <a:xfrm>
            <a:off x="4187822" y="1871951"/>
            <a:ext cx="3742555" cy="2862322"/>
          </a:xfrm>
          <a:prstGeom prst="rect">
            <a:avLst/>
          </a:prstGeom>
          <a:noFill/>
        </p:spPr>
        <p:txBody>
          <a:bodyPr wrap="square" rtlCol="0">
            <a:spAutoFit/>
          </a:bodyPr>
          <a:lstStyle/>
          <a:p>
            <a:pPr marL="285750" indent="-285750" algn="just">
              <a:buClr>
                <a:srgbClr val="301521"/>
              </a:buClr>
              <a:buSzPct val="100000"/>
              <a:buFont typeface="Wingdings" panose="05000000000000000000" pitchFamily="2" charset="2"/>
              <a:buChar char="Ø"/>
            </a:pPr>
            <a:r>
              <a:rPr lang="pt-BR" sz="1200" dirty="0">
                <a:solidFill>
                  <a:schemeClr val="dk1"/>
                </a:solidFill>
                <a:ea typeface="Cambria"/>
                <a:cs typeface="Arial" panose="020B0604020202020204" pitchFamily="34" charset="0"/>
                <a:sym typeface="Cambria"/>
              </a:rPr>
              <a:t>290 </a:t>
            </a:r>
            <a:r>
              <a:rPr lang="pt-BR" sz="1200" dirty="0" err="1">
                <a:solidFill>
                  <a:schemeClr val="dk1"/>
                </a:solidFill>
                <a:ea typeface="Cambria"/>
                <a:cs typeface="Arial" panose="020B0604020202020204" pitchFamily="34" charset="0"/>
                <a:sym typeface="Cambria"/>
              </a:rPr>
              <a:t>soybean</a:t>
            </a:r>
            <a:r>
              <a:rPr lang="pt-BR" sz="1200" dirty="0">
                <a:solidFill>
                  <a:schemeClr val="dk1"/>
                </a:solidFill>
                <a:ea typeface="Cambria"/>
                <a:cs typeface="Arial" panose="020B0604020202020204" pitchFamily="34" charset="0"/>
                <a:sym typeface="Cambria"/>
              </a:rPr>
              <a:t> </a:t>
            </a:r>
            <a:r>
              <a:rPr lang="pt-BR" sz="1200" dirty="0" err="1">
                <a:solidFill>
                  <a:schemeClr val="dk1"/>
                </a:solidFill>
                <a:ea typeface="Cambria"/>
                <a:cs typeface="Arial" panose="020B0604020202020204" pitchFamily="34" charset="0"/>
                <a:sym typeface="Cambria"/>
              </a:rPr>
              <a:t>genotypes</a:t>
            </a:r>
            <a:r>
              <a:rPr lang="pt-BR" sz="1200" dirty="0">
                <a:solidFill>
                  <a:schemeClr val="dk1"/>
                </a:solidFill>
                <a:ea typeface="Cambria"/>
                <a:cs typeface="Arial" panose="020B0604020202020204" pitchFamily="34" charset="0"/>
                <a:sym typeface="Cambria"/>
              </a:rPr>
              <a:t> </a:t>
            </a:r>
            <a:r>
              <a:rPr lang="pt-BR" sz="1200" dirty="0" err="1">
                <a:solidFill>
                  <a:schemeClr val="dk1"/>
                </a:solidFill>
                <a:ea typeface="Cambria"/>
                <a:cs typeface="Arial" panose="020B0604020202020204" pitchFamily="34" charset="0"/>
                <a:sym typeface="Cambria"/>
              </a:rPr>
              <a:t>and</a:t>
            </a:r>
            <a:r>
              <a:rPr lang="pt-BR" sz="1200" dirty="0">
                <a:solidFill>
                  <a:schemeClr val="dk1"/>
                </a:solidFill>
                <a:ea typeface="Cambria"/>
                <a:cs typeface="Arial" panose="020B0604020202020204" pitchFamily="34" charset="0"/>
                <a:sym typeface="Cambria"/>
              </a:rPr>
              <a:t> 14 </a:t>
            </a:r>
            <a:r>
              <a:rPr lang="pt-BR" sz="1200" dirty="0" err="1">
                <a:solidFill>
                  <a:schemeClr val="dk1"/>
                </a:solidFill>
                <a:ea typeface="Cambria"/>
                <a:cs typeface="Arial" panose="020B0604020202020204" pitchFamily="34" charset="0"/>
                <a:sym typeface="Cambria"/>
              </a:rPr>
              <a:t>checks</a:t>
            </a:r>
            <a:r>
              <a:rPr lang="en-US" sz="1200" dirty="0">
                <a:solidFill>
                  <a:schemeClr val="tx1"/>
                </a:solidFill>
                <a:effectLst/>
                <a:ea typeface="Arial" panose="020B0604020202020204" pitchFamily="34" charset="0"/>
                <a:cs typeface="Arial" panose="020B0604020202020204" pitchFamily="34" charset="0"/>
              </a:rPr>
              <a:t>.</a:t>
            </a:r>
          </a:p>
          <a:p>
            <a:pPr marL="285750" indent="-285750" algn="just">
              <a:buClr>
                <a:srgbClr val="301521"/>
              </a:buClr>
              <a:buSzPct val="100000"/>
              <a:buFont typeface="Wingdings" panose="05000000000000000000" pitchFamily="2" charset="2"/>
              <a:buChar char="Ø"/>
            </a:pPr>
            <a:r>
              <a:rPr lang="en-US" sz="1200" dirty="0">
                <a:solidFill>
                  <a:schemeClr val="tx1"/>
                </a:solidFill>
                <a:effectLst/>
                <a:ea typeface="Arial" panose="020B0604020202020204" pitchFamily="34" charset="0"/>
                <a:cs typeface="Arial" panose="020B0604020202020204" pitchFamily="34" charset="0"/>
              </a:rPr>
              <a:t>16x19 design alpha-lattice, three replications;</a:t>
            </a:r>
          </a:p>
          <a:p>
            <a:pPr marL="285750" indent="-285750" algn="just">
              <a:buClr>
                <a:srgbClr val="301521"/>
              </a:buClr>
              <a:buSzPct val="100000"/>
              <a:buFont typeface="Wingdings" panose="05000000000000000000" pitchFamily="2" charset="2"/>
              <a:buChar char="Ø"/>
            </a:pPr>
            <a:r>
              <a:rPr lang="en-US" sz="1200" dirty="0">
                <a:solidFill>
                  <a:schemeClr val="tx1"/>
                </a:solidFill>
                <a:effectLst/>
                <a:ea typeface="Arial" panose="020B0604020202020204" pitchFamily="34" charset="0"/>
                <a:cs typeface="Arial" panose="020B0604020202020204" pitchFamily="34" charset="0"/>
              </a:rPr>
              <a:t>Crops 2018/2019, 2019/2020 and 2020/2021;</a:t>
            </a:r>
          </a:p>
          <a:p>
            <a:pPr marL="285750" indent="-285750" algn="just">
              <a:buClr>
                <a:srgbClr val="301521"/>
              </a:buClr>
              <a:buSzPct val="100000"/>
              <a:buFont typeface="Wingdings" panose="05000000000000000000" pitchFamily="2" charset="2"/>
              <a:buChar char="Ø"/>
            </a:pPr>
            <a:endParaRPr lang="en-US" sz="1200" dirty="0">
              <a:solidFill>
                <a:schemeClr val="tx1"/>
              </a:solidFill>
              <a:effectLst/>
              <a:ea typeface="Arial" panose="020B0604020202020204" pitchFamily="34" charset="0"/>
              <a:cs typeface="Arial" panose="020B0604020202020204" pitchFamily="34" charset="0"/>
            </a:endParaRPr>
          </a:p>
          <a:p>
            <a:pPr marL="285750" indent="-285750" algn="just">
              <a:buClr>
                <a:srgbClr val="301521"/>
              </a:buClr>
              <a:buSzPct val="100000"/>
              <a:buFont typeface="Wingdings" panose="05000000000000000000" pitchFamily="2" charset="2"/>
              <a:buChar char="Ø"/>
            </a:pPr>
            <a:endParaRPr lang="en-US" sz="1200" dirty="0">
              <a:ea typeface="Arial" panose="020B0604020202020204" pitchFamily="34" charset="0"/>
            </a:endParaRPr>
          </a:p>
          <a:p>
            <a:pPr marL="285750" indent="-285750" algn="just">
              <a:buClr>
                <a:srgbClr val="301521"/>
              </a:buClr>
              <a:buSzPct val="100000"/>
              <a:buFont typeface="Wingdings" panose="05000000000000000000" pitchFamily="2" charset="2"/>
              <a:buChar char="Ø"/>
            </a:pPr>
            <a:endParaRPr lang="en-US" sz="1200" dirty="0">
              <a:ea typeface="Arial" panose="020B0604020202020204" pitchFamily="34" charset="0"/>
            </a:endParaRPr>
          </a:p>
          <a:p>
            <a:pPr marL="285750" indent="-285750" algn="just">
              <a:buClr>
                <a:srgbClr val="301521"/>
              </a:buClr>
              <a:buSzPct val="100000"/>
              <a:buFont typeface="Wingdings" panose="05000000000000000000" pitchFamily="2" charset="2"/>
              <a:buChar char="Ø"/>
            </a:pPr>
            <a:endParaRPr lang="en-US" sz="1200" dirty="0">
              <a:effectLst/>
              <a:ea typeface="Arial" panose="020B0604020202020204" pitchFamily="34" charset="0"/>
            </a:endParaRPr>
          </a:p>
          <a:p>
            <a:pPr marL="285750" indent="-285750" algn="just">
              <a:buClr>
                <a:srgbClr val="301521"/>
              </a:buClr>
              <a:buSzPct val="100000"/>
              <a:buFont typeface="Wingdings" panose="05000000000000000000" pitchFamily="2" charset="2"/>
              <a:buChar char="Ø"/>
            </a:pPr>
            <a:endParaRPr lang="en-US" sz="1200" dirty="0">
              <a:effectLst/>
              <a:ea typeface="Arial" panose="020B0604020202020204" pitchFamily="34" charset="0"/>
            </a:endParaRPr>
          </a:p>
          <a:p>
            <a:pPr marL="285750" indent="-285750" algn="just">
              <a:buClr>
                <a:srgbClr val="301521"/>
              </a:buClr>
              <a:buSzPct val="100000"/>
              <a:buFont typeface="Wingdings" panose="05000000000000000000" pitchFamily="2" charset="2"/>
              <a:buChar char="Ø"/>
            </a:pPr>
            <a:endParaRPr lang="en-US" sz="1200" dirty="0">
              <a:ea typeface="Arial" panose="020B0604020202020204" pitchFamily="34" charset="0"/>
            </a:endParaRPr>
          </a:p>
          <a:p>
            <a:pPr marL="285750" indent="-285750" algn="just">
              <a:buClr>
                <a:srgbClr val="301521"/>
              </a:buClr>
              <a:buSzPct val="100000"/>
              <a:buFont typeface="Wingdings" panose="05000000000000000000" pitchFamily="2" charset="2"/>
              <a:buChar char="Ø"/>
            </a:pPr>
            <a:endParaRPr lang="en-US" sz="1200" dirty="0">
              <a:effectLst/>
              <a:ea typeface="Arial" panose="020B0604020202020204" pitchFamily="34" charset="0"/>
            </a:endParaRPr>
          </a:p>
          <a:p>
            <a:pPr marL="285750" indent="-285750" algn="just">
              <a:buClr>
                <a:srgbClr val="301521"/>
              </a:buClr>
              <a:buSzPct val="100000"/>
              <a:buFont typeface="Wingdings" panose="05000000000000000000" pitchFamily="2" charset="2"/>
              <a:buChar char="Ø"/>
            </a:pPr>
            <a:endParaRPr lang="en-US" sz="1200" dirty="0">
              <a:ea typeface="Arial" panose="020B0604020202020204" pitchFamily="34" charset="0"/>
            </a:endParaRPr>
          </a:p>
          <a:p>
            <a:pPr marL="285750" indent="-285750" algn="just">
              <a:buClr>
                <a:srgbClr val="301521"/>
              </a:buClr>
              <a:buSzPct val="100000"/>
              <a:buFont typeface="Wingdings" panose="05000000000000000000" pitchFamily="2" charset="2"/>
              <a:buChar char="Ø"/>
            </a:pPr>
            <a:endParaRPr lang="en-US" sz="400" dirty="0">
              <a:effectLst/>
              <a:ea typeface="Arial" panose="020B0604020202020204" pitchFamily="34" charset="0"/>
            </a:endParaRPr>
          </a:p>
          <a:p>
            <a:pPr marL="285750" indent="-285750" algn="just">
              <a:buClr>
                <a:srgbClr val="301521"/>
              </a:buClr>
              <a:buSzPct val="100000"/>
              <a:buFont typeface="Wingdings" panose="05000000000000000000" pitchFamily="2" charset="2"/>
              <a:buChar char="Ø"/>
            </a:pPr>
            <a:endParaRPr lang="en-US" sz="400" dirty="0">
              <a:ea typeface="Arial" panose="020B0604020202020204" pitchFamily="34" charset="0"/>
            </a:endParaRPr>
          </a:p>
          <a:p>
            <a:pPr marL="285750" indent="-285750" algn="just">
              <a:buClr>
                <a:srgbClr val="301521"/>
              </a:buClr>
              <a:buSzPct val="100000"/>
              <a:buFont typeface="Wingdings" panose="05000000000000000000" pitchFamily="2" charset="2"/>
              <a:buChar char="Ø"/>
            </a:pPr>
            <a:endParaRPr lang="en-US" sz="400" dirty="0">
              <a:effectLst/>
              <a:ea typeface="Arial" panose="020B0604020202020204" pitchFamily="34" charset="0"/>
            </a:endParaRPr>
          </a:p>
          <a:p>
            <a:pPr marL="285750" indent="-285750" algn="just">
              <a:buClr>
                <a:srgbClr val="301521"/>
              </a:buClr>
              <a:buSzPct val="100000"/>
              <a:buFont typeface="Wingdings" panose="05000000000000000000" pitchFamily="2" charset="2"/>
              <a:buChar char="Ø"/>
            </a:pPr>
            <a:endParaRPr lang="en-US" sz="400" dirty="0">
              <a:effectLst/>
              <a:ea typeface="Arial" panose="020B0604020202020204" pitchFamily="34" charset="0"/>
            </a:endParaRPr>
          </a:p>
          <a:p>
            <a:pPr marL="285750" indent="-285750" algn="just">
              <a:buClr>
                <a:srgbClr val="301521"/>
              </a:buClr>
              <a:buSzPct val="100000"/>
              <a:buFont typeface="Wingdings" panose="05000000000000000000" pitchFamily="2" charset="2"/>
              <a:buChar char="Ø"/>
            </a:pPr>
            <a:r>
              <a:rPr lang="en-US" sz="1200" dirty="0">
                <a:cs typeface="Arial" panose="020B0604020202020204" pitchFamily="34" charset="0"/>
              </a:rPr>
              <a:t>GBLUP</a:t>
            </a:r>
          </a:p>
          <a:p>
            <a:pPr marL="285750" indent="-285750" algn="just">
              <a:buClr>
                <a:srgbClr val="301521"/>
              </a:buClr>
              <a:buSzPct val="100000"/>
              <a:buFont typeface="Wingdings" panose="05000000000000000000" pitchFamily="2" charset="2"/>
              <a:buChar char="Ø"/>
            </a:pPr>
            <a:endParaRPr lang="en-US" sz="800" dirty="0">
              <a:effectLst/>
              <a:ea typeface="Arial" panose="020B0604020202020204" pitchFamily="34" charset="0"/>
            </a:endParaRPr>
          </a:p>
          <a:p>
            <a:pPr marL="285750" indent="-285750" algn="just">
              <a:buClr>
                <a:srgbClr val="301521"/>
              </a:buClr>
              <a:buSzPct val="100000"/>
              <a:buFont typeface="Wingdings" panose="05000000000000000000" pitchFamily="2" charset="2"/>
              <a:buChar char="Ø"/>
            </a:pPr>
            <a:r>
              <a:rPr lang="en-US" sz="1200" dirty="0">
                <a:effectLst/>
                <a:ea typeface="Arial" panose="020B0604020202020204" pitchFamily="34" charset="0"/>
              </a:rPr>
              <a:t>Cross-validation: 5-fold </a:t>
            </a:r>
            <a:endParaRPr lang="pt-BR" sz="1200" dirty="0">
              <a:cs typeface="Arial" panose="020B0604020202020204" pitchFamily="34" charset="0"/>
            </a:endParaRPr>
          </a:p>
        </p:txBody>
      </p:sp>
      <p:pic>
        <p:nvPicPr>
          <p:cNvPr id="19" name="Imagem 18">
            <a:extLst>
              <a:ext uri="{FF2B5EF4-FFF2-40B4-BE49-F238E27FC236}">
                <a16:creationId xmlns:a16="http://schemas.microsoft.com/office/drawing/2014/main" id="{27794419-C031-484C-9048-857260069354}"/>
              </a:ext>
            </a:extLst>
          </p:cNvPr>
          <p:cNvPicPr>
            <a:picLocks noChangeAspect="1"/>
          </p:cNvPicPr>
          <p:nvPr/>
        </p:nvPicPr>
        <p:blipFill rotWithShape="1">
          <a:blip r:embed="rId11"/>
          <a:srcRect b="4784"/>
          <a:stretch/>
        </p:blipFill>
        <p:spPr>
          <a:xfrm>
            <a:off x="6618686" y="4013881"/>
            <a:ext cx="1271145" cy="850827"/>
          </a:xfrm>
          <a:prstGeom prst="rect">
            <a:avLst/>
          </a:prstGeom>
        </p:spPr>
      </p:pic>
      <p:pic>
        <p:nvPicPr>
          <p:cNvPr id="55" name="Google Shape;141;p6">
            <a:extLst>
              <a:ext uri="{FF2B5EF4-FFF2-40B4-BE49-F238E27FC236}">
                <a16:creationId xmlns:a16="http://schemas.microsoft.com/office/drawing/2014/main" id="{35348CBC-A087-4623-9E36-038E088FD877}"/>
              </a:ext>
            </a:extLst>
          </p:cNvPr>
          <p:cNvPicPr preferRelativeResize="0"/>
          <p:nvPr/>
        </p:nvPicPr>
        <p:blipFill rotWithShape="1">
          <a:blip r:embed="rId12">
            <a:alphaModFix/>
          </a:blip>
          <a:srcRect l="1524"/>
          <a:stretch/>
        </p:blipFill>
        <p:spPr>
          <a:xfrm>
            <a:off x="7283904" y="3069129"/>
            <a:ext cx="602306" cy="929404"/>
          </a:xfrm>
          <a:prstGeom prst="rect">
            <a:avLst/>
          </a:prstGeom>
          <a:noFill/>
          <a:ln>
            <a:noFill/>
          </a:ln>
        </p:spPr>
      </p:pic>
      <p:pic>
        <p:nvPicPr>
          <p:cNvPr id="56" name="Google Shape;142;p6">
            <a:extLst>
              <a:ext uri="{FF2B5EF4-FFF2-40B4-BE49-F238E27FC236}">
                <a16:creationId xmlns:a16="http://schemas.microsoft.com/office/drawing/2014/main" id="{E4189958-6FDA-4306-8544-810833DFE7CD}"/>
              </a:ext>
            </a:extLst>
          </p:cNvPr>
          <p:cNvPicPr preferRelativeResize="0"/>
          <p:nvPr/>
        </p:nvPicPr>
        <p:blipFill rotWithShape="1">
          <a:blip r:embed="rId13">
            <a:alphaModFix/>
          </a:blip>
          <a:srcRect l="3872"/>
          <a:stretch/>
        </p:blipFill>
        <p:spPr>
          <a:xfrm>
            <a:off x="6615113" y="3067727"/>
            <a:ext cx="644928" cy="929643"/>
          </a:xfrm>
          <a:prstGeom prst="rect">
            <a:avLst/>
          </a:prstGeom>
          <a:noFill/>
          <a:ln>
            <a:noFill/>
          </a:ln>
        </p:spPr>
      </p:pic>
      <p:pic>
        <p:nvPicPr>
          <p:cNvPr id="57" name="Google Shape;372;p22">
            <a:extLst>
              <a:ext uri="{FF2B5EF4-FFF2-40B4-BE49-F238E27FC236}">
                <a16:creationId xmlns:a16="http://schemas.microsoft.com/office/drawing/2014/main" id="{E69A938E-6F34-41F5-99D0-FE7F8E9CE1C5}"/>
              </a:ext>
            </a:extLst>
          </p:cNvPr>
          <p:cNvPicPr preferRelativeResize="0"/>
          <p:nvPr/>
        </p:nvPicPr>
        <p:blipFill rotWithShape="1">
          <a:blip r:embed="rId14">
            <a:alphaModFix/>
          </a:blip>
          <a:srcRect/>
          <a:stretch/>
        </p:blipFill>
        <p:spPr>
          <a:xfrm>
            <a:off x="5171978" y="4164311"/>
            <a:ext cx="773654" cy="252804"/>
          </a:xfrm>
          <a:prstGeom prst="rect">
            <a:avLst/>
          </a:prstGeom>
          <a:noFill/>
          <a:ln>
            <a:noFill/>
          </a:ln>
        </p:spPr>
      </p:pic>
      <mc:AlternateContent xmlns:mc="http://schemas.openxmlformats.org/markup-compatibility/2006" xmlns:a14="http://schemas.microsoft.com/office/drawing/2010/main">
        <mc:Choice Requires="a14">
          <p:sp>
            <p:nvSpPr>
              <p:cNvPr id="54" name="CaixaDeTexto 53">
                <a:extLst>
                  <a:ext uri="{FF2B5EF4-FFF2-40B4-BE49-F238E27FC236}">
                    <a16:creationId xmlns:a16="http://schemas.microsoft.com/office/drawing/2014/main" id="{1B18E728-4DFA-4959-8C27-B3D1A46446A4}"/>
                  </a:ext>
                </a:extLst>
              </p:cNvPr>
              <p:cNvSpPr txBox="1"/>
              <p:nvPr/>
            </p:nvSpPr>
            <p:spPr>
              <a:xfrm>
                <a:off x="4610725" y="3803621"/>
                <a:ext cx="1746915" cy="3309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600" i="1" smtClean="0">
                          <a:effectLst/>
                          <a:latin typeface="Cambria Math" panose="02040503050406030204" pitchFamily="18" charset="0"/>
                          <a:ea typeface="Times New Roman" panose="02020603050405020304" pitchFamily="18" charset="0"/>
                          <a:cs typeface="Arial" panose="020B0604020202020204" pitchFamily="34" charset="0"/>
                        </a:rPr>
                        <m:t>𝑇𝑂𝐿</m:t>
                      </m:r>
                      <m:r>
                        <a:rPr lang="pt-BR" sz="600" i="1" smtClean="0">
                          <a:effectLst/>
                          <a:latin typeface="Cambria Math" panose="02040503050406030204" pitchFamily="18" charset="0"/>
                          <a:ea typeface="Times New Roman" panose="02020603050405020304" pitchFamily="18" charset="0"/>
                          <a:cs typeface="Arial" panose="020B0604020202020204" pitchFamily="34" charset="0"/>
                        </a:rPr>
                        <m:t>=</m:t>
                      </m:r>
                      <m:d>
                        <m:dPr>
                          <m:ctrlPr>
                            <a:rPr lang="pt-BR" sz="600" i="1">
                              <a:effectLst/>
                              <a:latin typeface="Cambria Math" panose="02040503050406030204" pitchFamily="18" charset="0"/>
                            </a:rPr>
                          </m:ctrlPr>
                        </m:dPr>
                        <m:e>
                          <m:r>
                            <a:rPr lang="pt-BR" sz="600" i="1">
                              <a:effectLst/>
                              <a:latin typeface="Cambria Math" panose="02040503050406030204" pitchFamily="18" charset="0"/>
                              <a:ea typeface="Times New Roman" panose="02020603050405020304" pitchFamily="18" charset="0"/>
                              <a:cs typeface="Arial" panose="020B0604020202020204" pitchFamily="34" charset="0"/>
                            </a:rPr>
                            <m:t>1−</m:t>
                          </m:r>
                          <m:d>
                            <m:dPr>
                              <m:ctrlPr>
                                <a:rPr lang="pt-BR" sz="600" i="1">
                                  <a:effectLst/>
                                  <a:latin typeface="Cambria Math" panose="02040503050406030204" pitchFamily="18" charset="0"/>
                                </a:rPr>
                              </m:ctrlPr>
                            </m:dPr>
                            <m:e>
                              <m:f>
                                <m:fPr>
                                  <m:ctrlPr>
                                    <a:rPr lang="pt-BR" sz="600" i="1">
                                      <a:effectLst/>
                                      <a:latin typeface="Cambria Math" panose="02040503050406030204" pitchFamily="18" charset="0"/>
                                    </a:rPr>
                                  </m:ctrlPr>
                                </m:fPr>
                                <m:num>
                                  <m:r>
                                    <a:rPr lang="pt-BR" sz="600" i="1">
                                      <a:effectLst/>
                                      <a:latin typeface="Cambria Math" panose="02040503050406030204" pitchFamily="18" charset="0"/>
                                      <a:ea typeface="Times New Roman" panose="02020603050405020304" pitchFamily="18" charset="0"/>
                                      <a:cs typeface="Arial" panose="020B0604020202020204" pitchFamily="34" charset="0"/>
                                    </a:rPr>
                                    <m:t>𝐺𝑌</m:t>
                                  </m:r>
                                  <m:r>
                                    <a:rPr lang="pt-BR" sz="600" i="1">
                                      <a:effectLst/>
                                      <a:latin typeface="Cambria Math" panose="02040503050406030204" pitchFamily="18" charset="0"/>
                                      <a:ea typeface="Times New Roman" panose="02020603050405020304" pitchFamily="18" charset="0"/>
                                      <a:cs typeface="Arial" panose="020B0604020202020204" pitchFamily="34" charset="0"/>
                                    </a:rPr>
                                    <m:t>−</m:t>
                                  </m:r>
                                  <m:r>
                                    <a:rPr lang="pt-BR" sz="600" i="1">
                                      <a:effectLst/>
                                      <a:latin typeface="Cambria Math" panose="02040503050406030204" pitchFamily="18" charset="0"/>
                                      <a:ea typeface="Times New Roman" panose="02020603050405020304" pitchFamily="18" charset="0"/>
                                      <a:cs typeface="Arial" panose="020B0604020202020204" pitchFamily="34" charset="0"/>
                                    </a:rPr>
                                    <m:t>𝐻𝑆𝑊</m:t>
                                  </m:r>
                                </m:num>
                                <m:den>
                                  <m:r>
                                    <a:rPr lang="pt-BR" sz="600" i="1">
                                      <a:effectLst/>
                                      <a:latin typeface="Cambria Math" panose="02040503050406030204" pitchFamily="18" charset="0"/>
                                      <a:ea typeface="Times New Roman" panose="02020603050405020304" pitchFamily="18" charset="0"/>
                                      <a:cs typeface="Arial" panose="020B0604020202020204" pitchFamily="34" charset="0"/>
                                    </a:rPr>
                                    <m:t>𝐺𝑌</m:t>
                                  </m:r>
                                </m:den>
                              </m:f>
                            </m:e>
                          </m:d>
                        </m:e>
                      </m:d>
                      <m:r>
                        <a:rPr lang="pt-BR" sz="600" i="1">
                          <a:effectLst/>
                          <a:latin typeface="Cambria Math" panose="02040503050406030204" pitchFamily="18" charset="0"/>
                          <a:ea typeface="Times New Roman" panose="02020603050405020304" pitchFamily="18" charset="0"/>
                          <a:cs typeface="Arial" panose="020B0604020202020204" pitchFamily="34" charset="0"/>
                        </a:rPr>
                        <m:t> </m:t>
                      </m:r>
                      <m:r>
                        <a:rPr lang="pt-BR" sz="600" i="1">
                          <a:effectLst/>
                          <a:latin typeface="Cambria Math" panose="02040503050406030204" pitchFamily="18" charset="0"/>
                          <a:ea typeface="Times New Roman" panose="02020603050405020304" pitchFamily="18" charset="0"/>
                          <a:cs typeface="Arial" panose="020B0604020202020204" pitchFamily="34" charset="0"/>
                        </a:rPr>
                        <m:t>𝑥</m:t>
                      </m:r>
                      <m:r>
                        <a:rPr lang="pt-BR" sz="600" i="1">
                          <a:effectLst/>
                          <a:latin typeface="Cambria Math" panose="02040503050406030204" pitchFamily="18" charset="0"/>
                          <a:ea typeface="Times New Roman" panose="02020603050405020304" pitchFamily="18" charset="0"/>
                          <a:cs typeface="Arial" panose="020B0604020202020204" pitchFamily="34" charset="0"/>
                        </a:rPr>
                        <m:t> 100</m:t>
                      </m:r>
                    </m:oMath>
                  </m:oMathPara>
                </a14:m>
                <a:endParaRPr lang="pt-BR" sz="600" dirty="0"/>
              </a:p>
            </p:txBody>
          </p:sp>
        </mc:Choice>
        <mc:Fallback xmlns="">
          <p:sp>
            <p:nvSpPr>
              <p:cNvPr id="54" name="CaixaDeTexto 53">
                <a:extLst>
                  <a:ext uri="{FF2B5EF4-FFF2-40B4-BE49-F238E27FC236}">
                    <a16:creationId xmlns:a16="http://schemas.microsoft.com/office/drawing/2014/main" id="{1B18E728-4DFA-4959-8C27-B3D1A46446A4}"/>
                  </a:ext>
                </a:extLst>
              </p:cNvPr>
              <p:cNvSpPr txBox="1">
                <a:spLocks noRot="1" noChangeAspect="1" noMove="1" noResize="1" noEditPoints="1" noAdjustHandles="1" noChangeArrowheads="1" noChangeShapeType="1" noTextEdit="1"/>
              </p:cNvSpPr>
              <p:nvPr/>
            </p:nvSpPr>
            <p:spPr>
              <a:xfrm>
                <a:off x="4610725" y="3803621"/>
                <a:ext cx="1746915" cy="330988"/>
              </a:xfrm>
              <a:prstGeom prst="rect">
                <a:avLst/>
              </a:prstGeom>
              <a:blipFill>
                <a:blip r:embed="rId15"/>
                <a:stretch>
                  <a:fillRect/>
                </a:stretch>
              </a:blipFill>
            </p:spPr>
            <p:txBody>
              <a:bodyPr/>
              <a:lstStyle/>
              <a:p>
                <a:r>
                  <a:rPr lang="en-US">
                    <a:noFill/>
                  </a:rPr>
                  <a:t> </a:t>
                </a:r>
              </a:p>
            </p:txBody>
          </p:sp>
        </mc:Fallback>
      </mc:AlternateContent>
      <p:sp>
        <p:nvSpPr>
          <p:cNvPr id="58" name="CaixaDeTexto 57">
            <a:extLst>
              <a:ext uri="{FF2B5EF4-FFF2-40B4-BE49-F238E27FC236}">
                <a16:creationId xmlns:a16="http://schemas.microsoft.com/office/drawing/2014/main" id="{889828C5-805E-4338-9933-4560792BB129}"/>
              </a:ext>
            </a:extLst>
          </p:cNvPr>
          <p:cNvSpPr txBox="1"/>
          <p:nvPr/>
        </p:nvSpPr>
        <p:spPr>
          <a:xfrm>
            <a:off x="4187822" y="3077625"/>
            <a:ext cx="2369551" cy="830997"/>
          </a:xfrm>
          <a:prstGeom prst="rect">
            <a:avLst/>
          </a:prstGeom>
          <a:noFill/>
        </p:spPr>
        <p:txBody>
          <a:bodyPr wrap="square" rtlCol="0">
            <a:spAutoFit/>
          </a:bodyPr>
          <a:lstStyle/>
          <a:p>
            <a:pPr marL="285750" indent="-285750" algn="just">
              <a:buClr>
                <a:srgbClr val="301521"/>
              </a:buClr>
              <a:buSzPct val="100000"/>
              <a:buFont typeface="Wingdings" panose="05000000000000000000" pitchFamily="2" charset="2"/>
              <a:buChar char="Ø"/>
            </a:pPr>
            <a:r>
              <a:rPr lang="en-US" sz="1200" dirty="0">
                <a:ea typeface="Arial" panose="020B0604020202020204" pitchFamily="34" charset="0"/>
              </a:rPr>
              <a:t>W</a:t>
            </a:r>
            <a:r>
              <a:rPr lang="en-US" sz="1200" dirty="0">
                <a:effectLst/>
                <a:ea typeface="Arial" panose="020B0604020202020204" pitchFamily="34" charset="0"/>
              </a:rPr>
              <a:t>eight of healthy seeds (WHS), leaf retention (RF), tolerance (TOL) and grain yield (GY). </a:t>
            </a:r>
            <a:endParaRPr lang="en-US" sz="1200" dirty="0">
              <a:solidFill>
                <a:schemeClr val="tx1"/>
              </a:solidFill>
              <a:effectLst/>
              <a:ea typeface="Arial" panose="020B0604020202020204" pitchFamily="34" charset="0"/>
              <a:cs typeface="Arial" panose="020B0604020202020204" pitchFamily="34" charset="0"/>
            </a:endParaRPr>
          </a:p>
        </p:txBody>
      </p:sp>
      <p:pic>
        <p:nvPicPr>
          <p:cNvPr id="61" name="Imagem 60">
            <a:extLst>
              <a:ext uri="{FF2B5EF4-FFF2-40B4-BE49-F238E27FC236}">
                <a16:creationId xmlns:a16="http://schemas.microsoft.com/office/drawing/2014/main" id="{6C21503F-AFFF-4F31-80CE-217392813E98}"/>
              </a:ext>
            </a:extLst>
          </p:cNvPr>
          <p:cNvPicPr>
            <a:picLocks noChangeAspect="1"/>
          </p:cNvPicPr>
          <p:nvPr/>
        </p:nvPicPr>
        <p:blipFill>
          <a:blip r:embed="rId16">
            <a:extLst>
              <a:ext uri="{BEBA8EAE-BF5A-486C-A8C5-ECC9F3942E4B}">
                <a14:imgProps xmlns:a14="http://schemas.microsoft.com/office/drawing/2010/main">
                  <a14:imgLayer r:embed="rId17">
                    <a14:imgEffect>
                      <a14:sharpenSoften amount="50000"/>
                    </a14:imgEffect>
                    <a14:imgEffect>
                      <a14:saturation sat="33000"/>
                    </a14:imgEffect>
                  </a14:imgLayer>
                </a14:imgProps>
              </a:ext>
            </a:extLst>
          </a:blip>
          <a:stretch>
            <a:fillRect/>
          </a:stretch>
        </p:blipFill>
        <p:spPr>
          <a:xfrm>
            <a:off x="4500551" y="2484315"/>
            <a:ext cx="3028822" cy="396390"/>
          </a:xfrm>
          <a:prstGeom prst="rect">
            <a:avLst/>
          </a:prstGeom>
        </p:spPr>
      </p:pic>
      <p:pic>
        <p:nvPicPr>
          <p:cNvPr id="63" name="Imagem 62">
            <a:extLst>
              <a:ext uri="{FF2B5EF4-FFF2-40B4-BE49-F238E27FC236}">
                <a16:creationId xmlns:a16="http://schemas.microsoft.com/office/drawing/2014/main" id="{E23515CC-7EDB-4036-8413-4188A6D92061}"/>
              </a:ext>
            </a:extLst>
          </p:cNvPr>
          <p:cNvPicPr>
            <a:picLocks noChangeAspect="1"/>
          </p:cNvPicPr>
          <p:nvPr/>
        </p:nvPicPr>
        <p:blipFill>
          <a:blip r:embed="rId18"/>
          <a:stretch>
            <a:fillRect/>
          </a:stretch>
        </p:blipFill>
        <p:spPr>
          <a:xfrm>
            <a:off x="5648037" y="4676372"/>
            <a:ext cx="775727" cy="197050"/>
          </a:xfrm>
          <a:prstGeom prst="rect">
            <a:avLst/>
          </a:prstGeom>
        </p:spPr>
      </p:pic>
      <p:graphicFrame>
        <p:nvGraphicFramePr>
          <p:cNvPr id="1024" name="Tabela 1023">
            <a:extLst>
              <a:ext uri="{FF2B5EF4-FFF2-40B4-BE49-F238E27FC236}">
                <a16:creationId xmlns:a16="http://schemas.microsoft.com/office/drawing/2014/main" id="{5111FA3B-EDB1-4315-A05D-5764E8077D4E}"/>
              </a:ext>
            </a:extLst>
          </p:cNvPr>
          <p:cNvGraphicFramePr>
            <a:graphicFrameLocks noGrp="1"/>
          </p:cNvGraphicFramePr>
          <p:nvPr>
            <p:extLst>
              <p:ext uri="{D42A27DB-BD31-4B8C-83A1-F6EECF244321}">
                <p14:modId xmlns:p14="http://schemas.microsoft.com/office/powerpoint/2010/main" val="3901376527"/>
              </p:ext>
            </p:extLst>
          </p:nvPr>
        </p:nvGraphicFramePr>
        <p:xfrm>
          <a:off x="4316364" y="5480884"/>
          <a:ext cx="3559271" cy="1014180"/>
        </p:xfrm>
        <a:graphic>
          <a:graphicData uri="http://schemas.openxmlformats.org/drawingml/2006/table">
            <a:tbl>
              <a:tblPr firstRow="1" firstCol="1" bandRow="1">
                <a:tableStyleId>{2D5ABB26-0587-4C30-8999-92F81FD0307C}</a:tableStyleId>
              </a:tblPr>
              <a:tblGrid>
                <a:gridCol w="482613">
                  <a:extLst>
                    <a:ext uri="{9D8B030D-6E8A-4147-A177-3AD203B41FA5}">
                      <a16:colId xmlns:a16="http://schemas.microsoft.com/office/drawing/2014/main" val="1453817536"/>
                    </a:ext>
                  </a:extLst>
                </a:gridCol>
                <a:gridCol w="703308">
                  <a:extLst>
                    <a:ext uri="{9D8B030D-6E8A-4147-A177-3AD203B41FA5}">
                      <a16:colId xmlns:a16="http://schemas.microsoft.com/office/drawing/2014/main" val="2806943222"/>
                    </a:ext>
                  </a:extLst>
                </a:gridCol>
                <a:gridCol w="703308">
                  <a:extLst>
                    <a:ext uri="{9D8B030D-6E8A-4147-A177-3AD203B41FA5}">
                      <a16:colId xmlns:a16="http://schemas.microsoft.com/office/drawing/2014/main" val="465542135"/>
                    </a:ext>
                  </a:extLst>
                </a:gridCol>
                <a:gridCol w="704816">
                  <a:extLst>
                    <a:ext uri="{9D8B030D-6E8A-4147-A177-3AD203B41FA5}">
                      <a16:colId xmlns:a16="http://schemas.microsoft.com/office/drawing/2014/main" val="126415344"/>
                    </a:ext>
                  </a:extLst>
                </a:gridCol>
                <a:gridCol w="482613">
                  <a:extLst>
                    <a:ext uri="{9D8B030D-6E8A-4147-A177-3AD203B41FA5}">
                      <a16:colId xmlns:a16="http://schemas.microsoft.com/office/drawing/2014/main" val="1676976935"/>
                    </a:ext>
                  </a:extLst>
                </a:gridCol>
                <a:gridCol w="482613">
                  <a:extLst>
                    <a:ext uri="{9D8B030D-6E8A-4147-A177-3AD203B41FA5}">
                      <a16:colId xmlns:a16="http://schemas.microsoft.com/office/drawing/2014/main" val="3192958703"/>
                    </a:ext>
                  </a:extLst>
                </a:gridCol>
              </a:tblGrid>
              <a:tr h="169030">
                <a:tc>
                  <a:txBody>
                    <a:bodyPr/>
                    <a:lstStyle/>
                    <a:p>
                      <a:pPr algn="l">
                        <a:lnSpc>
                          <a:spcPct val="100000"/>
                        </a:lnSpc>
                      </a:pPr>
                      <a:r>
                        <a:rPr lang="pt-BR" sz="1050" dirty="0" err="1">
                          <a:effectLst/>
                          <a:latin typeface="+mn-lt"/>
                        </a:rPr>
                        <a:t>Trait</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lnSpc>
                          <a:spcPct val="100000"/>
                        </a:lnSpc>
                      </a:pPr>
                      <a:r>
                        <a:rPr lang="pt-BR" sz="1050" dirty="0" err="1">
                          <a:effectLst/>
                          <a:latin typeface="+mn-lt"/>
                        </a:rPr>
                        <a:t>Variance</a:t>
                      </a:r>
                      <a:r>
                        <a:rPr lang="pt-BR" sz="1050" dirty="0">
                          <a:effectLst/>
                          <a:latin typeface="+mn-lt"/>
                        </a:rPr>
                        <a:t> </a:t>
                      </a:r>
                      <a:r>
                        <a:rPr lang="pt-BR" sz="1050" dirty="0" err="1">
                          <a:effectLst/>
                          <a:latin typeface="+mn-lt"/>
                        </a:rPr>
                        <a:t>Components</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a:txBody>
                    <a:bodyPr/>
                    <a:lstStyle/>
                    <a:p>
                      <a:pPr algn="l">
                        <a:lnSpc>
                          <a:spcPct val="100000"/>
                        </a:lnSpc>
                      </a:pPr>
                      <a:r>
                        <a:rPr lang="en-US" sz="1050" baseline="30000" dirty="0">
                          <a:effectLst/>
                          <a:ea typeface="Arial" panose="020B0604020202020204" pitchFamily="34" charset="0"/>
                        </a:rPr>
                        <a:t>c </a:t>
                      </a:r>
                      <a:r>
                        <a:rPr lang="en-US" sz="1050" dirty="0">
                          <a:effectLst/>
                          <a:ea typeface="Arial" panose="020B0604020202020204" pitchFamily="34" charset="0"/>
                        </a:rPr>
                        <a:t>PA</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en-US" sz="1050" baseline="30000" dirty="0">
                          <a:effectLst/>
                          <a:ea typeface="Arial" panose="020B0604020202020204" pitchFamily="34" charset="0"/>
                        </a:rPr>
                        <a:t>d </a:t>
                      </a:r>
                      <a:r>
                        <a:rPr lang="en-US" sz="1050" dirty="0"/>
                        <a:t>H</a:t>
                      </a:r>
                      <a:r>
                        <a:rPr lang="en-US" sz="1050" baseline="30000" dirty="0">
                          <a:effectLst/>
                          <a:ea typeface="Arial" panose="020B0604020202020204" pitchFamily="34" charset="0"/>
                        </a:rPr>
                        <a:t>2</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2214126"/>
                  </a:ext>
                </a:extLst>
              </a:tr>
              <a:tr h="169030">
                <a:tc>
                  <a:txBody>
                    <a:bodyPr/>
                    <a:lstStyle/>
                    <a:p>
                      <a:pPr algn="just">
                        <a:lnSpc>
                          <a:spcPct val="100000"/>
                        </a:lnSpc>
                      </a:pPr>
                      <a:endParaRPr lang="pt-BR" sz="1050">
                        <a:effectLst/>
                        <a:latin typeface="+mn-lt"/>
                        <a:cs typeface="Calibri" panose="020F0502020204030204" pitchFamily="34" charset="0"/>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algn="ctr">
                        <a:lnSpc>
                          <a:spcPct val="100000"/>
                        </a:lnSpc>
                      </a:pPr>
                      <a:r>
                        <a:rPr lang="en-US" sz="1050" baseline="30000" dirty="0">
                          <a:effectLst/>
                          <a:ea typeface="Arial" panose="020B0604020202020204" pitchFamily="34" charset="0"/>
                        </a:rPr>
                        <a:t>a</a:t>
                      </a:r>
                      <a:r>
                        <a:rPr lang="en-US" sz="1050" dirty="0">
                          <a:effectLst/>
                          <a:ea typeface="Arial" panose="020B0604020202020204" pitchFamily="34" charset="0"/>
                        </a:rPr>
                        <a:t> G</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050" baseline="30000" dirty="0">
                          <a:effectLst/>
                          <a:ea typeface="Arial" panose="020B0604020202020204" pitchFamily="34" charset="0"/>
                        </a:rPr>
                        <a:t>b</a:t>
                      </a:r>
                      <a:r>
                        <a:rPr lang="en-US" sz="1050" dirty="0">
                          <a:effectLst/>
                          <a:ea typeface="Arial" panose="020B0604020202020204" pitchFamily="34" charset="0"/>
                        </a:rPr>
                        <a:t> </a:t>
                      </a:r>
                      <a:r>
                        <a:rPr lang="en-US" sz="1050" dirty="0" err="1">
                          <a:effectLst/>
                          <a:ea typeface="Arial" panose="020B0604020202020204" pitchFamily="34" charset="0"/>
                        </a:rPr>
                        <a:t>GxY</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pt-BR" sz="1050" dirty="0">
                          <a:effectLst/>
                          <a:latin typeface="+mn-lt"/>
                        </a:rPr>
                        <a:t>Residual</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endParaRPr lang="pt-BR" sz="1050" dirty="0">
                        <a:effectLst/>
                        <a:latin typeface="+mn-lt"/>
                        <a:cs typeface="Calibri" panose="020F0502020204030204" pitchFamily="34" charset="0"/>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algn="just">
                        <a:lnSpc>
                          <a:spcPct val="100000"/>
                        </a:lnSpc>
                      </a:pPr>
                      <a:endParaRPr lang="pt-BR" sz="1050" dirty="0">
                        <a:effectLst/>
                        <a:latin typeface="+mn-lt"/>
                        <a:cs typeface="Calibri" panose="020F0502020204030204" pitchFamily="34" charset="0"/>
                      </a:endParaRPr>
                    </a:p>
                  </a:txBody>
                  <a:tcPr marL="68580" marR="68580" marT="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64355802"/>
                  </a:ext>
                </a:extLst>
              </a:tr>
              <a:tr h="169030">
                <a:tc>
                  <a:txBody>
                    <a:bodyPr/>
                    <a:lstStyle/>
                    <a:p>
                      <a:pPr algn="l">
                        <a:lnSpc>
                          <a:spcPct val="100000"/>
                        </a:lnSpc>
                      </a:pPr>
                      <a:r>
                        <a:rPr lang="pt-BR" sz="1050">
                          <a:effectLst/>
                          <a:latin typeface="+mn-lt"/>
                        </a:rPr>
                        <a:t>TOL</a:t>
                      </a:r>
                      <a:endParaRPr lang="pt-BR" sz="1050">
                        <a:effectLst/>
                        <a:latin typeface="+mn-lt"/>
                        <a:ea typeface="Times New Roman" panose="02020603050405020304" pitchFamily="18" charset="0"/>
                        <a:cs typeface="Calibri" panose="020F0502020204030204" pitchFamily="34" charset="0"/>
                      </a:endParaRPr>
                    </a:p>
                  </a:txBody>
                  <a:tcPr marL="68580" marR="68580" marT="0" marB="0" anchor="b"/>
                </a:tc>
                <a:tc>
                  <a:txBody>
                    <a:bodyPr/>
                    <a:lstStyle/>
                    <a:p>
                      <a:pPr algn="ctr">
                        <a:lnSpc>
                          <a:spcPct val="100000"/>
                        </a:lnSpc>
                      </a:pPr>
                      <a:r>
                        <a:rPr lang="pt-BR" sz="1050" dirty="0">
                          <a:effectLst/>
                          <a:latin typeface="+mn-lt"/>
                        </a:rPr>
                        <a:t>0.0057</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algn="ctr">
                        <a:lnSpc>
                          <a:spcPct val="100000"/>
                        </a:lnSpc>
                      </a:pPr>
                      <a:r>
                        <a:rPr lang="pt-BR" sz="1050" dirty="0">
                          <a:effectLst/>
                          <a:latin typeface="+mn-lt"/>
                        </a:rPr>
                        <a:t>0.0027</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algn="ctr">
                        <a:lnSpc>
                          <a:spcPct val="100000"/>
                        </a:lnSpc>
                      </a:pPr>
                      <a:r>
                        <a:rPr lang="pt-BR" sz="1050">
                          <a:effectLst/>
                          <a:latin typeface="+mn-lt"/>
                        </a:rPr>
                        <a:t>0.0038</a:t>
                      </a:r>
                      <a:endParaRPr lang="pt-BR" sz="1050">
                        <a:effectLst/>
                        <a:latin typeface="+mn-lt"/>
                        <a:ea typeface="Times New Roman" panose="02020603050405020304" pitchFamily="18" charset="0"/>
                        <a:cs typeface="Calibri" panose="020F0502020204030204" pitchFamily="34" charset="0"/>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algn="l">
                        <a:lnSpc>
                          <a:spcPct val="100000"/>
                        </a:lnSpc>
                      </a:pPr>
                      <a:r>
                        <a:rPr lang="pt-BR" sz="1050">
                          <a:effectLst/>
                          <a:latin typeface="+mn-lt"/>
                        </a:rPr>
                        <a:t>0.59</a:t>
                      </a:r>
                      <a:endParaRPr lang="pt-BR" sz="1050">
                        <a:effectLst/>
                        <a:latin typeface="+mn-lt"/>
                        <a:ea typeface="Times New Roman" panose="02020603050405020304" pitchFamily="18" charset="0"/>
                        <a:cs typeface="Calibri" panose="020F0502020204030204" pitchFamily="34" charset="0"/>
                      </a:endParaRPr>
                    </a:p>
                  </a:txBody>
                  <a:tcPr marL="68580" marR="68580" marT="0" marB="0" anchor="b"/>
                </a:tc>
                <a:tc>
                  <a:txBody>
                    <a:bodyPr/>
                    <a:lstStyle/>
                    <a:p>
                      <a:pPr algn="l">
                        <a:lnSpc>
                          <a:spcPct val="100000"/>
                        </a:lnSpc>
                      </a:pPr>
                      <a:r>
                        <a:rPr lang="pt-BR" sz="1050">
                          <a:effectLst/>
                          <a:latin typeface="+mn-lt"/>
                        </a:rPr>
                        <a:t>0.75</a:t>
                      </a:r>
                      <a:endParaRPr lang="pt-BR" sz="1050">
                        <a:effectLst/>
                        <a:latin typeface="+mn-lt"/>
                        <a:ea typeface="Times New Roman" panose="02020603050405020304" pitchFamily="18" charset="0"/>
                        <a:cs typeface="Calibri" panose="020F0502020204030204" pitchFamily="34" charset="0"/>
                      </a:endParaRPr>
                    </a:p>
                  </a:txBody>
                  <a:tcPr marL="68580" marR="68580" marT="0" marB="0" anchor="b"/>
                </a:tc>
                <a:extLst>
                  <a:ext uri="{0D108BD9-81ED-4DB2-BD59-A6C34878D82A}">
                    <a16:rowId xmlns:a16="http://schemas.microsoft.com/office/drawing/2014/main" val="1968903295"/>
                  </a:ext>
                </a:extLst>
              </a:tr>
              <a:tr h="169030">
                <a:tc>
                  <a:txBody>
                    <a:bodyPr/>
                    <a:lstStyle/>
                    <a:p>
                      <a:pPr algn="l">
                        <a:lnSpc>
                          <a:spcPct val="100000"/>
                        </a:lnSpc>
                      </a:pPr>
                      <a:r>
                        <a:rPr lang="pt-BR" sz="1050">
                          <a:effectLst/>
                          <a:latin typeface="+mn-lt"/>
                        </a:rPr>
                        <a:t>WHS</a:t>
                      </a:r>
                      <a:endParaRPr lang="pt-BR" sz="1050">
                        <a:effectLst/>
                        <a:latin typeface="+mn-lt"/>
                        <a:ea typeface="Times New Roman" panose="02020603050405020304" pitchFamily="18" charset="0"/>
                        <a:cs typeface="Calibri" panose="020F0502020204030204" pitchFamily="34" charset="0"/>
                      </a:endParaRPr>
                    </a:p>
                  </a:txBody>
                  <a:tcPr marL="68580" marR="68580" marT="0" marB="0" anchor="b"/>
                </a:tc>
                <a:tc>
                  <a:txBody>
                    <a:bodyPr/>
                    <a:lstStyle/>
                    <a:p>
                      <a:pPr algn="ctr">
                        <a:lnSpc>
                          <a:spcPct val="100000"/>
                        </a:lnSpc>
                      </a:pPr>
                      <a:r>
                        <a:rPr lang="pt-BR" sz="1050" dirty="0">
                          <a:effectLst/>
                          <a:latin typeface="+mn-lt"/>
                        </a:rPr>
                        <a:t>51404.3</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tc>
                <a:tc>
                  <a:txBody>
                    <a:bodyPr/>
                    <a:lstStyle/>
                    <a:p>
                      <a:pPr algn="ctr">
                        <a:lnSpc>
                          <a:spcPct val="100000"/>
                        </a:lnSpc>
                      </a:pPr>
                      <a:r>
                        <a:rPr lang="pt-BR" sz="1050" dirty="0">
                          <a:effectLst/>
                          <a:latin typeface="+mn-lt"/>
                        </a:rPr>
                        <a:t>60021.9</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tc>
                <a:tc>
                  <a:txBody>
                    <a:bodyPr/>
                    <a:lstStyle/>
                    <a:p>
                      <a:pPr algn="ctr">
                        <a:lnSpc>
                          <a:spcPct val="100000"/>
                        </a:lnSpc>
                      </a:pPr>
                      <a:r>
                        <a:rPr lang="pt-BR" sz="1050" dirty="0">
                          <a:effectLst/>
                          <a:latin typeface="+mn-lt"/>
                        </a:rPr>
                        <a:t>103142.2</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tc>
                <a:tc>
                  <a:txBody>
                    <a:bodyPr/>
                    <a:lstStyle/>
                    <a:p>
                      <a:pPr algn="l">
                        <a:lnSpc>
                          <a:spcPct val="100000"/>
                        </a:lnSpc>
                      </a:pPr>
                      <a:r>
                        <a:rPr lang="pt-BR" sz="1050">
                          <a:effectLst/>
                          <a:latin typeface="+mn-lt"/>
                        </a:rPr>
                        <a:t>0.54</a:t>
                      </a:r>
                      <a:endParaRPr lang="pt-BR" sz="1050">
                        <a:effectLst/>
                        <a:latin typeface="+mn-lt"/>
                        <a:ea typeface="Times New Roman" panose="02020603050405020304" pitchFamily="18" charset="0"/>
                        <a:cs typeface="Calibri" panose="020F0502020204030204" pitchFamily="34" charset="0"/>
                      </a:endParaRPr>
                    </a:p>
                  </a:txBody>
                  <a:tcPr marL="68580" marR="68580" marT="0" marB="0" anchor="b"/>
                </a:tc>
                <a:tc>
                  <a:txBody>
                    <a:bodyPr/>
                    <a:lstStyle/>
                    <a:p>
                      <a:pPr algn="l">
                        <a:lnSpc>
                          <a:spcPct val="100000"/>
                        </a:lnSpc>
                      </a:pPr>
                      <a:r>
                        <a:rPr lang="pt-BR" sz="1050">
                          <a:effectLst/>
                          <a:latin typeface="+mn-lt"/>
                        </a:rPr>
                        <a:t>0.46</a:t>
                      </a:r>
                      <a:endParaRPr lang="pt-BR" sz="1050">
                        <a:effectLst/>
                        <a:latin typeface="+mn-lt"/>
                        <a:ea typeface="Times New Roman" panose="02020603050405020304" pitchFamily="18" charset="0"/>
                        <a:cs typeface="Calibri" panose="020F0502020204030204" pitchFamily="34" charset="0"/>
                      </a:endParaRPr>
                    </a:p>
                  </a:txBody>
                  <a:tcPr marL="68580" marR="68580" marT="0" marB="0" anchor="b"/>
                </a:tc>
                <a:extLst>
                  <a:ext uri="{0D108BD9-81ED-4DB2-BD59-A6C34878D82A}">
                    <a16:rowId xmlns:a16="http://schemas.microsoft.com/office/drawing/2014/main" val="161236268"/>
                  </a:ext>
                </a:extLst>
              </a:tr>
              <a:tr h="169030">
                <a:tc>
                  <a:txBody>
                    <a:bodyPr/>
                    <a:lstStyle/>
                    <a:p>
                      <a:pPr algn="l">
                        <a:lnSpc>
                          <a:spcPct val="100000"/>
                        </a:lnSpc>
                      </a:pPr>
                      <a:r>
                        <a:rPr lang="pt-BR" sz="1050">
                          <a:effectLst/>
                          <a:latin typeface="+mn-lt"/>
                        </a:rPr>
                        <a:t>LR</a:t>
                      </a:r>
                      <a:endParaRPr lang="pt-BR" sz="1050">
                        <a:effectLst/>
                        <a:latin typeface="+mn-lt"/>
                        <a:ea typeface="Times New Roman" panose="02020603050405020304" pitchFamily="18" charset="0"/>
                        <a:cs typeface="Calibri" panose="020F0502020204030204" pitchFamily="34" charset="0"/>
                      </a:endParaRPr>
                    </a:p>
                  </a:txBody>
                  <a:tcPr marL="68580" marR="68580" marT="0" marB="0" anchor="b"/>
                </a:tc>
                <a:tc>
                  <a:txBody>
                    <a:bodyPr/>
                    <a:lstStyle/>
                    <a:p>
                      <a:pPr algn="ctr">
                        <a:lnSpc>
                          <a:spcPct val="100000"/>
                        </a:lnSpc>
                      </a:pPr>
                      <a:r>
                        <a:rPr lang="pt-BR" sz="1050" dirty="0">
                          <a:effectLst/>
                          <a:latin typeface="+mn-lt"/>
                        </a:rPr>
                        <a:t>0.2097</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tc>
                <a:tc>
                  <a:txBody>
                    <a:bodyPr/>
                    <a:lstStyle/>
                    <a:p>
                      <a:pPr algn="ctr">
                        <a:lnSpc>
                          <a:spcPct val="100000"/>
                        </a:lnSpc>
                      </a:pPr>
                      <a:r>
                        <a:rPr lang="pt-BR" sz="1050" dirty="0">
                          <a:effectLst/>
                          <a:latin typeface="+mn-lt"/>
                        </a:rPr>
                        <a:t>0.0950</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tc>
                <a:tc>
                  <a:txBody>
                    <a:bodyPr/>
                    <a:lstStyle/>
                    <a:p>
                      <a:pPr algn="ctr">
                        <a:lnSpc>
                          <a:spcPct val="100000"/>
                        </a:lnSpc>
                      </a:pPr>
                      <a:r>
                        <a:rPr lang="pt-BR" sz="1050">
                          <a:effectLst/>
                          <a:latin typeface="+mn-lt"/>
                        </a:rPr>
                        <a:t>0.3570</a:t>
                      </a:r>
                      <a:endParaRPr lang="pt-BR" sz="1050">
                        <a:effectLst/>
                        <a:latin typeface="+mn-lt"/>
                        <a:ea typeface="Times New Roman" panose="02020603050405020304" pitchFamily="18" charset="0"/>
                        <a:cs typeface="Calibri" panose="020F0502020204030204" pitchFamily="34" charset="0"/>
                      </a:endParaRPr>
                    </a:p>
                  </a:txBody>
                  <a:tcPr marL="68580" marR="68580" marT="0" marB="0" anchor="b"/>
                </a:tc>
                <a:tc>
                  <a:txBody>
                    <a:bodyPr/>
                    <a:lstStyle/>
                    <a:p>
                      <a:pPr algn="l">
                        <a:lnSpc>
                          <a:spcPct val="100000"/>
                        </a:lnSpc>
                      </a:pPr>
                      <a:r>
                        <a:rPr lang="pt-BR" sz="1050">
                          <a:effectLst/>
                          <a:latin typeface="+mn-lt"/>
                        </a:rPr>
                        <a:t>0.57</a:t>
                      </a:r>
                      <a:endParaRPr lang="pt-BR" sz="1050">
                        <a:effectLst/>
                        <a:latin typeface="+mn-lt"/>
                        <a:ea typeface="Times New Roman" panose="02020603050405020304" pitchFamily="18" charset="0"/>
                        <a:cs typeface="Calibri" panose="020F0502020204030204" pitchFamily="34" charset="0"/>
                      </a:endParaRPr>
                    </a:p>
                  </a:txBody>
                  <a:tcPr marL="68580" marR="68580" marT="0" marB="0" anchor="b"/>
                </a:tc>
                <a:tc>
                  <a:txBody>
                    <a:bodyPr/>
                    <a:lstStyle/>
                    <a:p>
                      <a:pPr algn="l">
                        <a:lnSpc>
                          <a:spcPct val="100000"/>
                        </a:lnSpc>
                      </a:pPr>
                      <a:r>
                        <a:rPr lang="pt-BR" sz="1050">
                          <a:effectLst/>
                          <a:latin typeface="+mn-lt"/>
                        </a:rPr>
                        <a:t>0.63</a:t>
                      </a:r>
                      <a:endParaRPr lang="pt-BR" sz="1050">
                        <a:effectLst/>
                        <a:latin typeface="+mn-lt"/>
                        <a:ea typeface="Times New Roman" panose="02020603050405020304" pitchFamily="18" charset="0"/>
                        <a:cs typeface="Calibri" panose="020F0502020204030204" pitchFamily="34" charset="0"/>
                      </a:endParaRPr>
                    </a:p>
                  </a:txBody>
                  <a:tcPr marL="68580" marR="68580" marT="0" marB="0" anchor="b"/>
                </a:tc>
                <a:extLst>
                  <a:ext uri="{0D108BD9-81ED-4DB2-BD59-A6C34878D82A}">
                    <a16:rowId xmlns:a16="http://schemas.microsoft.com/office/drawing/2014/main" val="1213380322"/>
                  </a:ext>
                </a:extLst>
              </a:tr>
              <a:tr h="169030">
                <a:tc>
                  <a:txBody>
                    <a:bodyPr/>
                    <a:lstStyle/>
                    <a:p>
                      <a:pPr algn="l">
                        <a:lnSpc>
                          <a:spcPct val="100000"/>
                        </a:lnSpc>
                      </a:pPr>
                      <a:r>
                        <a:rPr lang="pt-BR" sz="1050" dirty="0">
                          <a:effectLst/>
                          <a:latin typeface="+mn-lt"/>
                        </a:rPr>
                        <a:t>GY</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lnB w="12700" cap="flat" cmpd="sng" algn="ctr">
                      <a:solidFill>
                        <a:schemeClr val="tx1"/>
                      </a:solidFill>
                      <a:prstDash val="solid"/>
                      <a:round/>
                      <a:headEnd type="none" w="med" len="med"/>
                      <a:tailEnd type="none" w="med" len="med"/>
                    </a:lnB>
                  </a:tcPr>
                </a:tc>
                <a:tc>
                  <a:txBody>
                    <a:bodyPr/>
                    <a:lstStyle/>
                    <a:p>
                      <a:pPr algn="ctr">
                        <a:lnSpc>
                          <a:spcPct val="100000"/>
                        </a:lnSpc>
                      </a:pPr>
                      <a:r>
                        <a:rPr lang="pt-BR" sz="1050" dirty="0">
                          <a:effectLst/>
                          <a:latin typeface="+mn-lt"/>
                        </a:rPr>
                        <a:t>88756.7</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lnB w="12700" cap="flat" cmpd="sng" algn="ctr">
                      <a:solidFill>
                        <a:schemeClr val="tx1"/>
                      </a:solidFill>
                      <a:prstDash val="solid"/>
                      <a:round/>
                      <a:headEnd type="none" w="med" len="med"/>
                      <a:tailEnd type="none" w="med" len="med"/>
                    </a:lnB>
                  </a:tcPr>
                </a:tc>
                <a:tc>
                  <a:txBody>
                    <a:bodyPr/>
                    <a:lstStyle/>
                    <a:p>
                      <a:pPr algn="ctr">
                        <a:lnSpc>
                          <a:spcPct val="100000"/>
                        </a:lnSpc>
                      </a:pPr>
                      <a:r>
                        <a:rPr lang="pt-BR" sz="1050" dirty="0">
                          <a:effectLst/>
                          <a:latin typeface="+mn-lt"/>
                        </a:rPr>
                        <a:t>64134.4</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lnB w="12700" cap="flat" cmpd="sng" algn="ctr">
                      <a:solidFill>
                        <a:schemeClr val="tx1"/>
                      </a:solidFill>
                      <a:prstDash val="solid"/>
                      <a:round/>
                      <a:headEnd type="none" w="med" len="med"/>
                      <a:tailEnd type="none" w="med" len="med"/>
                    </a:lnB>
                  </a:tcPr>
                </a:tc>
                <a:tc>
                  <a:txBody>
                    <a:bodyPr/>
                    <a:lstStyle/>
                    <a:p>
                      <a:pPr algn="ctr">
                        <a:lnSpc>
                          <a:spcPct val="100000"/>
                        </a:lnSpc>
                      </a:pPr>
                      <a:r>
                        <a:rPr lang="pt-BR" sz="1050" dirty="0">
                          <a:effectLst/>
                          <a:latin typeface="+mn-lt"/>
                        </a:rPr>
                        <a:t>245802.6</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lnB w="12700" cap="flat" cmpd="sng" algn="ctr">
                      <a:solidFill>
                        <a:schemeClr val="tx1"/>
                      </a:solidFill>
                      <a:prstDash val="solid"/>
                      <a:round/>
                      <a:headEnd type="none" w="med" len="med"/>
                      <a:tailEnd type="none" w="med" len="med"/>
                    </a:lnB>
                  </a:tcPr>
                </a:tc>
                <a:tc>
                  <a:txBody>
                    <a:bodyPr/>
                    <a:lstStyle/>
                    <a:p>
                      <a:pPr algn="l">
                        <a:lnSpc>
                          <a:spcPct val="100000"/>
                        </a:lnSpc>
                      </a:pPr>
                      <a:r>
                        <a:rPr lang="pt-BR" sz="1050" dirty="0">
                          <a:effectLst/>
                          <a:latin typeface="+mn-lt"/>
                        </a:rPr>
                        <a:t>0.54</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lnB w="12700" cap="flat" cmpd="sng" algn="ctr">
                      <a:solidFill>
                        <a:schemeClr val="tx1"/>
                      </a:solidFill>
                      <a:prstDash val="solid"/>
                      <a:round/>
                      <a:headEnd type="none" w="med" len="med"/>
                      <a:tailEnd type="none" w="med" len="med"/>
                    </a:lnB>
                  </a:tcPr>
                </a:tc>
                <a:tc>
                  <a:txBody>
                    <a:bodyPr/>
                    <a:lstStyle/>
                    <a:p>
                      <a:pPr algn="l">
                        <a:lnSpc>
                          <a:spcPct val="100000"/>
                        </a:lnSpc>
                      </a:pPr>
                      <a:r>
                        <a:rPr lang="pt-BR" sz="1050" dirty="0">
                          <a:effectLst/>
                          <a:latin typeface="+mn-lt"/>
                        </a:rPr>
                        <a:t>0.32</a:t>
                      </a:r>
                      <a:endParaRPr lang="pt-BR" sz="1050" dirty="0">
                        <a:effectLst/>
                        <a:latin typeface="+mn-lt"/>
                        <a:ea typeface="Times New Roman" panose="02020603050405020304" pitchFamily="18" charset="0"/>
                        <a:cs typeface="Calibri" panose="020F0502020204030204" pitchFamily="34" charset="0"/>
                      </a:endParaRPr>
                    </a:p>
                  </a:txBody>
                  <a:tcPr marL="68580" marR="68580"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1982453"/>
                  </a:ext>
                </a:extLst>
              </a:tr>
            </a:tbl>
          </a:graphicData>
        </a:graphic>
      </p:graphicFrame>
      <p:sp>
        <p:nvSpPr>
          <p:cNvPr id="1025" name="CaixaDeTexto 1024">
            <a:extLst>
              <a:ext uri="{FF2B5EF4-FFF2-40B4-BE49-F238E27FC236}">
                <a16:creationId xmlns:a16="http://schemas.microsoft.com/office/drawing/2014/main" id="{2D20C030-0C05-4F7F-817D-E60C602FAB4B}"/>
              </a:ext>
            </a:extLst>
          </p:cNvPr>
          <p:cNvSpPr txBox="1"/>
          <p:nvPr/>
        </p:nvSpPr>
        <p:spPr>
          <a:xfrm>
            <a:off x="4217293" y="6468253"/>
            <a:ext cx="3713084" cy="276999"/>
          </a:xfrm>
          <a:prstGeom prst="rect">
            <a:avLst/>
          </a:prstGeom>
          <a:noFill/>
        </p:spPr>
        <p:txBody>
          <a:bodyPr wrap="square" rtlCol="0">
            <a:spAutoFit/>
          </a:bodyPr>
          <a:lstStyle/>
          <a:p>
            <a:r>
              <a:rPr lang="en-US" sz="600" baseline="30000" dirty="0">
                <a:effectLst/>
                <a:ea typeface="Arial" panose="020B0604020202020204" pitchFamily="34" charset="0"/>
              </a:rPr>
              <a:t>a</a:t>
            </a:r>
            <a:r>
              <a:rPr lang="en-US" sz="600" dirty="0">
                <a:effectLst/>
                <a:ea typeface="Arial" panose="020B0604020202020204" pitchFamily="34" charset="0"/>
              </a:rPr>
              <a:t> G: genetic variance component; </a:t>
            </a:r>
            <a:r>
              <a:rPr lang="en-US" sz="600" baseline="30000" dirty="0">
                <a:effectLst/>
                <a:ea typeface="Arial" panose="020B0604020202020204" pitchFamily="34" charset="0"/>
              </a:rPr>
              <a:t>b</a:t>
            </a:r>
            <a:r>
              <a:rPr lang="en-US" sz="600" dirty="0">
                <a:effectLst/>
                <a:ea typeface="Arial" panose="020B0604020202020204" pitchFamily="34" charset="0"/>
              </a:rPr>
              <a:t> </a:t>
            </a:r>
            <a:r>
              <a:rPr lang="en-US" sz="600" dirty="0" err="1">
                <a:effectLst/>
                <a:ea typeface="Arial" panose="020B0604020202020204" pitchFamily="34" charset="0"/>
              </a:rPr>
              <a:t>GxY</a:t>
            </a:r>
            <a:r>
              <a:rPr lang="en-US" sz="600" dirty="0">
                <a:effectLst/>
                <a:ea typeface="Arial" panose="020B0604020202020204" pitchFamily="34" charset="0"/>
              </a:rPr>
              <a:t>: variance component of interaction genotype by year; </a:t>
            </a:r>
            <a:r>
              <a:rPr lang="en-US" sz="600" baseline="30000" dirty="0">
                <a:effectLst/>
                <a:ea typeface="Arial" panose="020B0604020202020204" pitchFamily="34" charset="0"/>
              </a:rPr>
              <a:t>c </a:t>
            </a:r>
            <a:r>
              <a:rPr lang="en-US" sz="600" dirty="0">
                <a:effectLst/>
                <a:ea typeface="Arial" panose="020B0604020202020204" pitchFamily="34" charset="0"/>
              </a:rPr>
              <a:t>PA: </a:t>
            </a:r>
            <a:r>
              <a:rPr lang="en-US" sz="600" dirty="0">
                <a:solidFill>
                  <a:srgbClr val="000000"/>
                </a:solidFill>
                <a:effectLst/>
                <a:ea typeface="Arial" panose="020B0604020202020204" pitchFamily="34" charset="0"/>
              </a:rPr>
              <a:t>predictive abilities</a:t>
            </a:r>
            <a:r>
              <a:rPr lang="en-US" sz="600" dirty="0"/>
              <a:t>; </a:t>
            </a:r>
            <a:r>
              <a:rPr lang="en-US" sz="600" baseline="30000" dirty="0">
                <a:effectLst/>
                <a:ea typeface="Arial" panose="020B0604020202020204" pitchFamily="34" charset="0"/>
              </a:rPr>
              <a:t>d </a:t>
            </a:r>
            <a:r>
              <a:rPr lang="en-US" sz="600" dirty="0"/>
              <a:t>H</a:t>
            </a:r>
            <a:r>
              <a:rPr lang="en-US" sz="600" baseline="30000" dirty="0">
                <a:effectLst/>
                <a:ea typeface="Arial" panose="020B0604020202020204" pitchFamily="34" charset="0"/>
              </a:rPr>
              <a:t>2</a:t>
            </a:r>
            <a:r>
              <a:rPr lang="en-US" sz="600" dirty="0">
                <a:effectLst/>
                <a:ea typeface="Arial" panose="020B0604020202020204" pitchFamily="34" charset="0"/>
              </a:rPr>
              <a:t>: Heritability.</a:t>
            </a:r>
            <a:endParaRPr lang="pt-BR" sz="600" dirty="0"/>
          </a:p>
        </p:txBody>
      </p:sp>
      <p:sp>
        <p:nvSpPr>
          <p:cNvPr id="1027" name="CaixaDeTexto 1026">
            <a:extLst>
              <a:ext uri="{FF2B5EF4-FFF2-40B4-BE49-F238E27FC236}">
                <a16:creationId xmlns:a16="http://schemas.microsoft.com/office/drawing/2014/main" id="{CABA331C-E15F-418E-8280-F2FF232CE1F1}"/>
              </a:ext>
            </a:extLst>
          </p:cNvPr>
          <p:cNvSpPr txBox="1"/>
          <p:nvPr/>
        </p:nvSpPr>
        <p:spPr>
          <a:xfrm>
            <a:off x="4140428" y="5309220"/>
            <a:ext cx="3837341" cy="215444"/>
          </a:xfrm>
          <a:prstGeom prst="rect">
            <a:avLst/>
          </a:prstGeom>
          <a:noFill/>
        </p:spPr>
        <p:txBody>
          <a:bodyPr wrap="square" rtlCol="0">
            <a:spAutoFit/>
          </a:bodyPr>
          <a:lstStyle/>
          <a:p>
            <a:r>
              <a:rPr lang="en-US" sz="800" b="1" dirty="0">
                <a:effectLst/>
                <a:ea typeface="Arial" panose="020B0604020202020204" pitchFamily="34" charset="0"/>
              </a:rPr>
              <a:t>Table 1: </a:t>
            </a:r>
            <a:r>
              <a:rPr lang="en-US" sz="800" dirty="0">
                <a:effectLst/>
                <a:ea typeface="Arial" panose="020B0604020202020204" pitchFamily="34" charset="0"/>
              </a:rPr>
              <a:t>Variance components, PA e </a:t>
            </a:r>
            <a:r>
              <a:rPr lang="en-US" sz="800" dirty="0"/>
              <a:t>H</a:t>
            </a:r>
            <a:r>
              <a:rPr lang="en-US" sz="800" baseline="30000" dirty="0">
                <a:effectLst/>
                <a:ea typeface="Arial" panose="020B0604020202020204" pitchFamily="34" charset="0"/>
              </a:rPr>
              <a:t>2</a:t>
            </a:r>
            <a:r>
              <a:rPr lang="en-US" sz="800" dirty="0">
                <a:effectLst/>
                <a:ea typeface="Arial" panose="020B0604020202020204" pitchFamily="34" charset="0"/>
              </a:rPr>
              <a:t> to evaluated traits in a soybean breeding panel.</a:t>
            </a:r>
            <a:endParaRPr lang="pt-BR" sz="800" dirty="0"/>
          </a:p>
        </p:txBody>
      </p:sp>
      <p:pic>
        <p:nvPicPr>
          <p:cNvPr id="1029" name="Imagem 1028">
            <a:extLst>
              <a:ext uri="{FF2B5EF4-FFF2-40B4-BE49-F238E27FC236}">
                <a16:creationId xmlns:a16="http://schemas.microsoft.com/office/drawing/2014/main" id="{176C4671-ADA1-4768-A152-9FC1F5AEA0A1}"/>
              </a:ext>
            </a:extLst>
          </p:cNvPr>
          <p:cNvPicPr>
            <a:picLocks noChangeAspect="1"/>
          </p:cNvPicPr>
          <p:nvPr/>
        </p:nvPicPr>
        <p:blipFill rotWithShape="1">
          <a:blip r:embed="rId19">
            <a:extLst>
              <a:ext uri="{28A0092B-C50C-407E-A947-70E740481C1C}">
                <a14:useLocalDpi xmlns:a14="http://schemas.microsoft.com/office/drawing/2010/main" val="0"/>
              </a:ext>
            </a:extLst>
          </a:blip>
          <a:srcRect l="28444" t="3508" r="24351"/>
          <a:stretch/>
        </p:blipFill>
        <p:spPr>
          <a:xfrm>
            <a:off x="8284415" y="1562312"/>
            <a:ext cx="1711594" cy="1613824"/>
          </a:xfrm>
          <a:prstGeom prst="rect">
            <a:avLst/>
          </a:prstGeom>
        </p:spPr>
      </p:pic>
      <p:sp>
        <p:nvSpPr>
          <p:cNvPr id="1030" name="CaixaDeTexto 1029">
            <a:extLst>
              <a:ext uri="{FF2B5EF4-FFF2-40B4-BE49-F238E27FC236}">
                <a16:creationId xmlns:a16="http://schemas.microsoft.com/office/drawing/2014/main" id="{92C201EB-A40C-4E04-913E-ACEFF7222350}"/>
              </a:ext>
            </a:extLst>
          </p:cNvPr>
          <p:cNvSpPr txBox="1"/>
          <p:nvPr/>
        </p:nvSpPr>
        <p:spPr>
          <a:xfrm>
            <a:off x="8333437" y="3104447"/>
            <a:ext cx="1773645" cy="338554"/>
          </a:xfrm>
          <a:prstGeom prst="rect">
            <a:avLst/>
          </a:prstGeom>
          <a:noFill/>
        </p:spPr>
        <p:txBody>
          <a:bodyPr wrap="square" rtlCol="0">
            <a:spAutoFit/>
          </a:bodyPr>
          <a:lstStyle/>
          <a:p>
            <a:pPr algn="just"/>
            <a:r>
              <a:rPr lang="en-US" sz="800" b="1" dirty="0"/>
              <a:t>Figure 1: </a:t>
            </a:r>
            <a:r>
              <a:rPr lang="en-US" sz="800" dirty="0"/>
              <a:t>Additive genetic correlations obtained from GBLUP models</a:t>
            </a:r>
            <a:endParaRPr lang="pt-BR" sz="800" dirty="0"/>
          </a:p>
        </p:txBody>
      </p:sp>
      <p:pic>
        <p:nvPicPr>
          <p:cNvPr id="1032" name="Imagem 1031">
            <a:extLst>
              <a:ext uri="{FF2B5EF4-FFF2-40B4-BE49-F238E27FC236}">
                <a16:creationId xmlns:a16="http://schemas.microsoft.com/office/drawing/2014/main" id="{F2B18A39-5D99-4003-B826-08E9204310CC}"/>
              </a:ext>
            </a:extLst>
          </p:cNvPr>
          <p:cNvPicPr>
            <a:picLocks noChangeAspect="1"/>
          </p:cNvPicPr>
          <p:nvPr/>
        </p:nvPicPr>
        <p:blipFill>
          <a:blip r:embed="rId20"/>
          <a:stretch>
            <a:fillRect/>
          </a:stretch>
        </p:blipFill>
        <p:spPr>
          <a:xfrm>
            <a:off x="10173267" y="1563215"/>
            <a:ext cx="1490981" cy="1462491"/>
          </a:xfrm>
          <a:prstGeom prst="rect">
            <a:avLst/>
          </a:prstGeom>
        </p:spPr>
      </p:pic>
      <p:sp>
        <p:nvSpPr>
          <p:cNvPr id="1033" name="CaixaDeTexto 1032">
            <a:extLst>
              <a:ext uri="{FF2B5EF4-FFF2-40B4-BE49-F238E27FC236}">
                <a16:creationId xmlns:a16="http://schemas.microsoft.com/office/drawing/2014/main" id="{4E622F5A-A65B-4994-AF33-03BE01A222F5}"/>
              </a:ext>
            </a:extLst>
          </p:cNvPr>
          <p:cNvSpPr txBox="1"/>
          <p:nvPr/>
        </p:nvSpPr>
        <p:spPr>
          <a:xfrm>
            <a:off x="10014780" y="2977145"/>
            <a:ext cx="1902876" cy="584775"/>
          </a:xfrm>
          <a:prstGeom prst="rect">
            <a:avLst/>
          </a:prstGeom>
          <a:noFill/>
        </p:spPr>
        <p:txBody>
          <a:bodyPr wrap="square" rtlCol="0">
            <a:spAutoFit/>
          </a:bodyPr>
          <a:lstStyle/>
          <a:p>
            <a:pPr algn="just"/>
            <a:r>
              <a:rPr lang="en-US" sz="800" b="1" i="0" dirty="0">
                <a:solidFill>
                  <a:srgbClr val="111111"/>
                </a:solidFill>
                <a:effectLst/>
              </a:rPr>
              <a:t>Figure 2: </a:t>
            </a:r>
            <a:r>
              <a:rPr lang="en-US" sz="800" b="0" i="0" dirty="0">
                <a:solidFill>
                  <a:srgbClr val="111111"/>
                </a:solidFill>
                <a:effectLst/>
              </a:rPr>
              <a:t>Heatmap of pairwise kinship matrix values, based on a 7231 SNPs, according with </a:t>
            </a:r>
            <a:r>
              <a:rPr lang="en-US" sz="800" b="0" i="0" dirty="0" err="1">
                <a:solidFill>
                  <a:srgbClr val="111111"/>
                </a:solidFill>
                <a:effectLst/>
              </a:rPr>
              <a:t>VanRaden</a:t>
            </a:r>
            <a:r>
              <a:rPr lang="en-US" sz="800" b="0" i="0" dirty="0">
                <a:solidFill>
                  <a:srgbClr val="111111"/>
                </a:solidFill>
                <a:effectLst/>
              </a:rPr>
              <a:t> algorithm.</a:t>
            </a:r>
          </a:p>
          <a:p>
            <a:pPr algn="just"/>
            <a:endParaRPr lang="pt-BR" sz="800" dirty="0"/>
          </a:p>
        </p:txBody>
      </p:sp>
      <p:graphicFrame>
        <p:nvGraphicFramePr>
          <p:cNvPr id="1034" name="Tabela 1033">
            <a:extLst>
              <a:ext uri="{FF2B5EF4-FFF2-40B4-BE49-F238E27FC236}">
                <a16:creationId xmlns:a16="http://schemas.microsoft.com/office/drawing/2014/main" id="{A226E1F4-B1AF-4B23-A49D-85FE26FEF333}"/>
              </a:ext>
            </a:extLst>
          </p:cNvPr>
          <p:cNvGraphicFramePr>
            <a:graphicFrameLocks noGrp="1"/>
          </p:cNvGraphicFramePr>
          <p:nvPr>
            <p:extLst>
              <p:ext uri="{D42A27DB-BD31-4B8C-83A1-F6EECF244321}">
                <p14:modId xmlns:p14="http://schemas.microsoft.com/office/powerpoint/2010/main" val="2671246212"/>
              </p:ext>
            </p:extLst>
          </p:nvPr>
        </p:nvGraphicFramePr>
        <p:xfrm>
          <a:off x="8625659" y="3545801"/>
          <a:ext cx="2396452" cy="657225"/>
        </p:xfrm>
        <a:graphic>
          <a:graphicData uri="http://schemas.openxmlformats.org/drawingml/2006/table">
            <a:tbl>
              <a:tblPr/>
              <a:tblGrid>
                <a:gridCol w="603555">
                  <a:extLst>
                    <a:ext uri="{9D8B030D-6E8A-4147-A177-3AD203B41FA5}">
                      <a16:colId xmlns:a16="http://schemas.microsoft.com/office/drawing/2014/main" val="2639322282"/>
                    </a:ext>
                  </a:extLst>
                </a:gridCol>
                <a:gridCol w="585787">
                  <a:extLst>
                    <a:ext uri="{9D8B030D-6E8A-4147-A177-3AD203B41FA5}">
                      <a16:colId xmlns:a16="http://schemas.microsoft.com/office/drawing/2014/main" val="1881976967"/>
                    </a:ext>
                  </a:extLst>
                </a:gridCol>
                <a:gridCol w="603555">
                  <a:extLst>
                    <a:ext uri="{9D8B030D-6E8A-4147-A177-3AD203B41FA5}">
                      <a16:colId xmlns:a16="http://schemas.microsoft.com/office/drawing/2014/main" val="1232949006"/>
                    </a:ext>
                  </a:extLst>
                </a:gridCol>
                <a:gridCol w="603555">
                  <a:extLst>
                    <a:ext uri="{9D8B030D-6E8A-4147-A177-3AD203B41FA5}">
                      <a16:colId xmlns:a16="http://schemas.microsoft.com/office/drawing/2014/main" val="2653865618"/>
                    </a:ext>
                  </a:extLst>
                </a:gridCol>
              </a:tblGrid>
              <a:tr h="117198">
                <a:tc>
                  <a:txBody>
                    <a:bodyPr/>
                    <a:lstStyle/>
                    <a:p>
                      <a:pPr algn="ctr" fontAlgn="b"/>
                      <a:endParaRPr lang="pt-BR" sz="8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pt-BR" sz="800" b="0" i="0" u="none" strike="noStrike" dirty="0" err="1">
                          <a:solidFill>
                            <a:srgbClr val="000000"/>
                          </a:solidFill>
                          <a:effectLst/>
                          <a:latin typeface="Calibri" panose="020F0502020204030204" pitchFamily="34" charset="0"/>
                        </a:rPr>
                        <a:t>Xo</a:t>
                      </a:r>
                      <a:endParaRPr lang="pt-BR" sz="8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BR" sz="800" b="0" i="0" u="none" strike="noStrike" dirty="0" err="1">
                          <a:solidFill>
                            <a:srgbClr val="000000"/>
                          </a:solidFill>
                          <a:effectLst/>
                          <a:latin typeface="Calibri" panose="020F0502020204030204" pitchFamily="34" charset="0"/>
                        </a:rPr>
                        <a:t>Xs</a:t>
                      </a:r>
                      <a:endParaRPr lang="pt-BR" sz="8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BR" sz="800" b="0" i="0" u="none" strike="noStrike" dirty="0">
                          <a:solidFill>
                            <a:srgbClr val="000000"/>
                          </a:solidFill>
                          <a:effectLst/>
                          <a:latin typeface="Calibri" panose="020F0502020204030204" pitchFamily="34" charset="0"/>
                        </a:rPr>
                        <a:t>GS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773627"/>
                  </a:ext>
                </a:extLst>
              </a:tr>
              <a:tr h="117198">
                <a:tc>
                  <a:txBody>
                    <a:bodyPr/>
                    <a:lstStyle/>
                    <a:p>
                      <a:pPr algn="ctr" fontAlgn="b"/>
                      <a:r>
                        <a:rPr lang="pt-BR" sz="800" b="0" i="0" u="none" strike="noStrike">
                          <a:solidFill>
                            <a:srgbClr val="000000"/>
                          </a:solidFill>
                          <a:effectLst/>
                          <a:latin typeface="Calibri" panose="020F0502020204030204" pitchFamily="34" charset="0"/>
                        </a:rPr>
                        <a:t>GY</a:t>
                      </a:r>
                    </a:p>
                  </a:txBody>
                  <a:tcPr marL="9525" marR="9525" marT="9525" marB="0" anchor="b">
                    <a:lnL>
                      <a:noFill/>
                    </a:lnL>
                    <a:lnR>
                      <a:noFill/>
                    </a:lnR>
                    <a:lnT>
                      <a:noFill/>
                    </a:lnT>
                    <a:lnB>
                      <a:noFill/>
                    </a:lnB>
                  </a:tcPr>
                </a:tc>
                <a:tc>
                  <a:txBody>
                    <a:bodyPr/>
                    <a:lstStyle/>
                    <a:p>
                      <a:pPr algn="ctr" fontAlgn="b"/>
                      <a:r>
                        <a:rPr lang="pt-BR" sz="800" b="0" i="0" u="none" strike="noStrike" dirty="0">
                          <a:solidFill>
                            <a:srgbClr val="000000"/>
                          </a:solidFill>
                          <a:effectLst/>
                          <a:latin typeface="Calibri" panose="020F0502020204030204" pitchFamily="34" charset="0"/>
                        </a:rPr>
                        <a:t>2068.57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pt-BR" sz="800" b="0" i="0" u="none" strike="noStrike" dirty="0">
                          <a:solidFill>
                            <a:srgbClr val="000000"/>
                          </a:solidFill>
                          <a:effectLst/>
                          <a:latin typeface="Calibri" panose="020F0502020204030204" pitchFamily="34" charset="0"/>
                        </a:rPr>
                        <a:t>2295.26</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pt-BR" sz="800" b="0" i="0" u="none" strike="noStrike" dirty="0">
                          <a:solidFill>
                            <a:srgbClr val="000000"/>
                          </a:solidFill>
                          <a:effectLst/>
                          <a:latin typeface="Calibri" panose="020F0502020204030204" pitchFamily="34" charset="0"/>
                        </a:rPr>
                        <a:t>226.68</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923646657"/>
                  </a:ext>
                </a:extLst>
              </a:tr>
              <a:tr h="117198">
                <a:tc>
                  <a:txBody>
                    <a:bodyPr/>
                    <a:lstStyle/>
                    <a:p>
                      <a:pPr algn="ctr" fontAlgn="b"/>
                      <a:r>
                        <a:rPr lang="pt-BR" sz="800" b="0" i="0" u="none" strike="noStrike">
                          <a:solidFill>
                            <a:srgbClr val="000000"/>
                          </a:solidFill>
                          <a:effectLst/>
                          <a:latin typeface="Calibri" panose="020F0502020204030204" pitchFamily="34" charset="0"/>
                        </a:rPr>
                        <a:t>LR</a:t>
                      </a:r>
                    </a:p>
                  </a:txBody>
                  <a:tcPr marL="9525" marR="9525" marT="9525" marB="0" anchor="b">
                    <a:lnL>
                      <a:noFill/>
                    </a:lnL>
                    <a:lnR>
                      <a:noFill/>
                    </a:lnR>
                    <a:lnT>
                      <a:noFill/>
                    </a:lnT>
                    <a:lnB>
                      <a:noFill/>
                    </a:lnB>
                  </a:tcPr>
                </a:tc>
                <a:tc>
                  <a:txBody>
                    <a:bodyPr/>
                    <a:lstStyle/>
                    <a:p>
                      <a:pPr algn="ctr" fontAlgn="b"/>
                      <a:r>
                        <a:rPr lang="pt-BR" sz="800" b="0" i="0" u="none" strike="noStrike" dirty="0">
                          <a:solidFill>
                            <a:srgbClr val="000000"/>
                          </a:solidFill>
                          <a:effectLst/>
                          <a:latin typeface="Calibri" panose="020F0502020204030204" pitchFamily="34" charset="0"/>
                        </a:rPr>
                        <a:t>2.59</a:t>
                      </a:r>
                    </a:p>
                  </a:txBody>
                  <a:tcPr marL="9525" marR="9525" marT="9525" marB="0" anchor="b">
                    <a:lnL>
                      <a:noFill/>
                    </a:lnL>
                    <a:lnR>
                      <a:noFill/>
                    </a:lnR>
                    <a:lnT>
                      <a:noFill/>
                    </a:lnT>
                    <a:lnB>
                      <a:noFill/>
                    </a:lnB>
                  </a:tcPr>
                </a:tc>
                <a:tc>
                  <a:txBody>
                    <a:bodyPr/>
                    <a:lstStyle/>
                    <a:p>
                      <a:pPr algn="ctr" fontAlgn="b"/>
                      <a:r>
                        <a:rPr lang="pt-BR" sz="800" b="0" i="0" u="none" strike="noStrike" dirty="0">
                          <a:solidFill>
                            <a:srgbClr val="000000"/>
                          </a:solidFill>
                          <a:effectLst/>
                          <a:latin typeface="Calibri" panose="020F0502020204030204" pitchFamily="34" charset="0"/>
                        </a:rPr>
                        <a:t>2.27</a:t>
                      </a:r>
                    </a:p>
                  </a:txBody>
                  <a:tcPr marL="9525" marR="9525" marT="9525" marB="0" anchor="b">
                    <a:lnL>
                      <a:noFill/>
                    </a:lnL>
                    <a:lnR>
                      <a:noFill/>
                    </a:lnR>
                    <a:lnT>
                      <a:noFill/>
                    </a:lnT>
                    <a:lnB>
                      <a:noFill/>
                    </a:lnB>
                  </a:tcPr>
                </a:tc>
                <a:tc>
                  <a:txBody>
                    <a:bodyPr/>
                    <a:lstStyle/>
                    <a:p>
                      <a:pPr algn="ctr" fontAlgn="b"/>
                      <a:r>
                        <a:rPr lang="pt-BR" sz="800" b="0" i="0" u="none" strike="noStrike" dirty="0">
                          <a:solidFill>
                            <a:srgbClr val="000000"/>
                          </a:solidFill>
                          <a:effectLst/>
                          <a:latin typeface="Calibri" panose="020F0502020204030204" pitchFamily="34" charset="0"/>
                        </a:rPr>
                        <a:t>-0.32</a:t>
                      </a:r>
                    </a:p>
                  </a:txBody>
                  <a:tcPr marL="9525" marR="9525" marT="9525" marB="0" anchor="b">
                    <a:lnL>
                      <a:noFill/>
                    </a:lnL>
                    <a:lnR>
                      <a:noFill/>
                    </a:lnR>
                    <a:lnT>
                      <a:noFill/>
                    </a:lnT>
                    <a:lnB>
                      <a:noFill/>
                    </a:lnB>
                  </a:tcPr>
                </a:tc>
                <a:extLst>
                  <a:ext uri="{0D108BD9-81ED-4DB2-BD59-A6C34878D82A}">
                    <a16:rowId xmlns:a16="http://schemas.microsoft.com/office/drawing/2014/main" val="1143453099"/>
                  </a:ext>
                </a:extLst>
              </a:tr>
              <a:tr h="117198">
                <a:tc>
                  <a:txBody>
                    <a:bodyPr/>
                    <a:lstStyle/>
                    <a:p>
                      <a:pPr algn="ctr" fontAlgn="b"/>
                      <a:r>
                        <a:rPr lang="pt-BR" sz="800" b="0" i="0" u="none" strike="noStrike">
                          <a:solidFill>
                            <a:srgbClr val="000000"/>
                          </a:solidFill>
                          <a:effectLst/>
                          <a:latin typeface="Calibri" panose="020F0502020204030204" pitchFamily="34" charset="0"/>
                        </a:rPr>
                        <a:t>TOL</a:t>
                      </a:r>
                    </a:p>
                  </a:txBody>
                  <a:tcPr marL="9525" marR="9525" marT="9525" marB="0" anchor="b">
                    <a:lnL>
                      <a:noFill/>
                    </a:lnL>
                    <a:lnR>
                      <a:noFill/>
                    </a:lnR>
                    <a:lnT>
                      <a:noFill/>
                    </a:lnT>
                    <a:lnB>
                      <a:noFill/>
                    </a:lnB>
                  </a:tcPr>
                </a:tc>
                <a:tc>
                  <a:txBody>
                    <a:bodyPr/>
                    <a:lstStyle/>
                    <a:p>
                      <a:pPr algn="ctr" fontAlgn="b"/>
                      <a:r>
                        <a:rPr lang="pt-BR" sz="800" b="0" i="0" u="none" strike="noStrike" dirty="0">
                          <a:solidFill>
                            <a:srgbClr val="000000"/>
                          </a:solidFill>
                          <a:effectLst/>
                          <a:latin typeface="Calibri" panose="020F0502020204030204" pitchFamily="34" charset="0"/>
                        </a:rPr>
                        <a:t>0.36</a:t>
                      </a:r>
                    </a:p>
                  </a:txBody>
                  <a:tcPr marL="9525" marR="9525" marT="9525" marB="0" anchor="b">
                    <a:lnL>
                      <a:noFill/>
                    </a:lnL>
                    <a:lnR>
                      <a:noFill/>
                    </a:lnR>
                    <a:lnT>
                      <a:noFill/>
                    </a:lnT>
                    <a:lnB>
                      <a:noFill/>
                    </a:lnB>
                  </a:tcPr>
                </a:tc>
                <a:tc>
                  <a:txBody>
                    <a:bodyPr/>
                    <a:lstStyle/>
                    <a:p>
                      <a:pPr algn="ctr" fontAlgn="b"/>
                      <a:r>
                        <a:rPr lang="pt-BR" sz="800" b="0" i="0" u="none" strike="noStrike" dirty="0">
                          <a:solidFill>
                            <a:srgbClr val="000000"/>
                          </a:solidFill>
                          <a:effectLst/>
                          <a:latin typeface="Calibri" panose="020F0502020204030204" pitchFamily="34" charset="0"/>
                        </a:rPr>
                        <a:t>0.43</a:t>
                      </a:r>
                    </a:p>
                  </a:txBody>
                  <a:tcPr marL="9525" marR="9525" marT="9525" marB="0" anchor="b">
                    <a:lnL>
                      <a:noFill/>
                    </a:lnL>
                    <a:lnR>
                      <a:noFill/>
                    </a:lnR>
                    <a:lnT>
                      <a:noFill/>
                    </a:lnT>
                    <a:lnB>
                      <a:noFill/>
                    </a:lnB>
                  </a:tcPr>
                </a:tc>
                <a:tc>
                  <a:txBody>
                    <a:bodyPr/>
                    <a:lstStyle/>
                    <a:p>
                      <a:pPr algn="ctr" fontAlgn="b"/>
                      <a:r>
                        <a:rPr lang="pt-BR" sz="800" b="0" i="0" u="none" strike="noStrike" dirty="0">
                          <a:solidFill>
                            <a:srgbClr val="000000"/>
                          </a:solidFill>
                          <a:effectLst/>
                          <a:latin typeface="Calibri" panose="020F0502020204030204" pitchFamily="34" charset="0"/>
                        </a:rPr>
                        <a:t>0.075</a:t>
                      </a:r>
                    </a:p>
                  </a:txBody>
                  <a:tcPr marL="9525" marR="9525" marT="9525" marB="0" anchor="b">
                    <a:lnL>
                      <a:noFill/>
                    </a:lnL>
                    <a:lnR>
                      <a:noFill/>
                    </a:lnR>
                    <a:lnT>
                      <a:noFill/>
                    </a:lnT>
                    <a:lnB>
                      <a:noFill/>
                    </a:lnB>
                  </a:tcPr>
                </a:tc>
                <a:extLst>
                  <a:ext uri="{0D108BD9-81ED-4DB2-BD59-A6C34878D82A}">
                    <a16:rowId xmlns:a16="http://schemas.microsoft.com/office/drawing/2014/main" val="3503145653"/>
                  </a:ext>
                </a:extLst>
              </a:tr>
              <a:tr h="117198">
                <a:tc>
                  <a:txBody>
                    <a:bodyPr/>
                    <a:lstStyle/>
                    <a:p>
                      <a:pPr algn="ctr" fontAlgn="b"/>
                      <a:r>
                        <a:rPr lang="pt-BR" sz="800" b="0" i="0" u="none" strike="noStrike">
                          <a:solidFill>
                            <a:srgbClr val="000000"/>
                          </a:solidFill>
                          <a:effectLst/>
                          <a:latin typeface="Calibri" panose="020F0502020204030204" pitchFamily="34" charset="0"/>
                        </a:rPr>
                        <a:t>WHS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pt-BR" sz="800" b="0" i="0" u="none" strike="noStrike" dirty="0">
                          <a:solidFill>
                            <a:srgbClr val="000000"/>
                          </a:solidFill>
                          <a:effectLst/>
                          <a:latin typeface="Calibri" panose="020F0502020204030204" pitchFamily="34" charset="0"/>
                        </a:rPr>
                        <a:t>846.84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pt-BR" sz="800" b="0" i="0" u="none" strike="noStrike" dirty="0">
                          <a:solidFill>
                            <a:srgbClr val="000000"/>
                          </a:solidFill>
                          <a:effectLst/>
                          <a:latin typeface="Calibri" panose="020F0502020204030204" pitchFamily="34" charset="0"/>
                        </a:rPr>
                        <a:t>1151.27</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pt-BR" sz="800" b="0" i="0" u="none" strike="noStrike" dirty="0">
                          <a:solidFill>
                            <a:srgbClr val="000000"/>
                          </a:solidFill>
                          <a:effectLst/>
                          <a:latin typeface="Calibri" panose="020F0502020204030204" pitchFamily="34" charset="0"/>
                        </a:rPr>
                        <a:t>304.42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595767"/>
                  </a:ext>
                </a:extLst>
              </a:tr>
            </a:tbl>
          </a:graphicData>
        </a:graphic>
      </p:graphicFrame>
      <p:sp>
        <p:nvSpPr>
          <p:cNvPr id="75" name="CaixaDeTexto 74">
            <a:extLst>
              <a:ext uri="{FF2B5EF4-FFF2-40B4-BE49-F238E27FC236}">
                <a16:creationId xmlns:a16="http://schemas.microsoft.com/office/drawing/2014/main" id="{3CBDE275-FA2F-4FEB-A4BB-AF52BE0E1A54}"/>
              </a:ext>
            </a:extLst>
          </p:cNvPr>
          <p:cNvSpPr txBox="1"/>
          <p:nvPr/>
        </p:nvSpPr>
        <p:spPr>
          <a:xfrm>
            <a:off x="8788819" y="4151282"/>
            <a:ext cx="3713084" cy="200055"/>
          </a:xfrm>
          <a:prstGeom prst="rect">
            <a:avLst/>
          </a:prstGeom>
          <a:noFill/>
        </p:spPr>
        <p:txBody>
          <a:bodyPr wrap="square" rtlCol="0">
            <a:spAutoFit/>
          </a:bodyPr>
          <a:lstStyle/>
          <a:p>
            <a:r>
              <a:rPr lang="en-US" sz="700" baseline="30000" dirty="0">
                <a:effectLst/>
                <a:ea typeface="Arial" panose="020B0604020202020204" pitchFamily="34" charset="0"/>
              </a:rPr>
              <a:t>Xo: original population mean; </a:t>
            </a:r>
            <a:r>
              <a:rPr lang="en-US" sz="700" baseline="30000" dirty="0" err="1">
                <a:effectLst/>
                <a:ea typeface="Arial" panose="020B0604020202020204" pitchFamily="34" charset="0"/>
              </a:rPr>
              <a:t>Xs</a:t>
            </a:r>
            <a:r>
              <a:rPr lang="en-US" sz="700" baseline="30000" dirty="0">
                <a:effectLst/>
                <a:ea typeface="Arial" panose="020B0604020202020204" pitchFamily="34" charset="0"/>
              </a:rPr>
              <a:t>: selected population mean; GS: selection gain.</a:t>
            </a:r>
            <a:endParaRPr lang="pt-BR" sz="700" dirty="0"/>
          </a:p>
        </p:txBody>
      </p:sp>
      <p:sp>
        <p:nvSpPr>
          <p:cNvPr id="76" name="CaixaDeTexto 75">
            <a:extLst>
              <a:ext uri="{FF2B5EF4-FFF2-40B4-BE49-F238E27FC236}">
                <a16:creationId xmlns:a16="http://schemas.microsoft.com/office/drawing/2014/main" id="{5FC2F845-54E7-49B9-BA79-6A186FCE6268}"/>
              </a:ext>
            </a:extLst>
          </p:cNvPr>
          <p:cNvSpPr txBox="1"/>
          <p:nvPr/>
        </p:nvSpPr>
        <p:spPr>
          <a:xfrm>
            <a:off x="8534180" y="3356461"/>
            <a:ext cx="3837341" cy="215444"/>
          </a:xfrm>
          <a:prstGeom prst="rect">
            <a:avLst/>
          </a:prstGeom>
          <a:noFill/>
        </p:spPr>
        <p:txBody>
          <a:bodyPr wrap="square" rtlCol="0">
            <a:spAutoFit/>
          </a:bodyPr>
          <a:lstStyle/>
          <a:p>
            <a:r>
              <a:rPr lang="en-US" sz="800" b="1" dirty="0">
                <a:effectLst/>
                <a:ea typeface="Arial" panose="020B0604020202020204" pitchFamily="34" charset="0"/>
              </a:rPr>
              <a:t>Table </a:t>
            </a:r>
            <a:r>
              <a:rPr lang="en-US" sz="800" b="1" dirty="0">
                <a:ea typeface="Arial" panose="020B0604020202020204" pitchFamily="34" charset="0"/>
              </a:rPr>
              <a:t>2</a:t>
            </a:r>
            <a:r>
              <a:rPr lang="en-US" sz="800" b="1" dirty="0">
                <a:effectLst/>
                <a:ea typeface="Arial" panose="020B0604020202020204" pitchFamily="34" charset="0"/>
              </a:rPr>
              <a:t>: </a:t>
            </a:r>
            <a:r>
              <a:rPr lang="en-US" sz="800" dirty="0">
                <a:effectLst/>
                <a:ea typeface="Arial" panose="020B0604020202020204" pitchFamily="34" charset="0"/>
              </a:rPr>
              <a:t>Means predicted by GEBV</a:t>
            </a:r>
            <a:endParaRPr lang="pt-BR" sz="800" dirty="0"/>
          </a:p>
        </p:txBody>
      </p:sp>
      <p:pic>
        <p:nvPicPr>
          <p:cNvPr id="1035" name="Picture 4" descr="Base dos Dados - Bolsas e Auxílios Pagos pelo CNPq">
            <a:extLst>
              <a:ext uri="{FF2B5EF4-FFF2-40B4-BE49-F238E27FC236}">
                <a16:creationId xmlns:a16="http://schemas.microsoft.com/office/drawing/2014/main" id="{A8CAA236-723A-473E-A137-1F7C6B30E4C9}"/>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156694" y="6246272"/>
            <a:ext cx="773859" cy="37369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6" descr="Coordenação de Aperfeiçoamento de Pessoal de Nível Superior – Wikipédia, a  enciclopédia livre">
            <a:extLst>
              <a:ext uri="{FF2B5EF4-FFF2-40B4-BE49-F238E27FC236}">
                <a16:creationId xmlns:a16="http://schemas.microsoft.com/office/drawing/2014/main" id="{B0375280-8CB8-4065-9215-A345B62EAE21}"/>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9151873" y="6265378"/>
            <a:ext cx="372672" cy="345037"/>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8" descr="PG em Genética e Melhoramento de Plantas - ESALQ (@PEsalq) | Twitter">
            <a:extLst>
              <a:ext uri="{FF2B5EF4-FFF2-40B4-BE49-F238E27FC236}">
                <a16:creationId xmlns:a16="http://schemas.microsoft.com/office/drawing/2014/main" id="{046009BA-81AA-4173-ACC2-BB004F4818F7}"/>
              </a:ext>
            </a:extLst>
          </p:cNvPr>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r="33320"/>
          <a:stretch/>
        </p:blipFill>
        <p:spPr bwMode="auto">
          <a:xfrm>
            <a:off x="9764915" y="6265378"/>
            <a:ext cx="251944" cy="37784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0" descr="Genetics | DEPARTMENT OF">
            <a:extLst>
              <a:ext uri="{FF2B5EF4-FFF2-40B4-BE49-F238E27FC236}">
                <a16:creationId xmlns:a16="http://schemas.microsoft.com/office/drawing/2014/main" id="{18A1A46E-79BC-4933-8B9C-134DF855882D}"/>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0353091" y="6298182"/>
            <a:ext cx="248152" cy="31196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2" descr="Identidade Visual | COMUNICAÇÃO E MARKETING">
            <a:extLst>
              <a:ext uri="{FF2B5EF4-FFF2-40B4-BE49-F238E27FC236}">
                <a16:creationId xmlns:a16="http://schemas.microsoft.com/office/drawing/2014/main" id="{A409BCF5-97E1-4005-9844-A5893A64DF7F}"/>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0918757" y="6298182"/>
            <a:ext cx="881956" cy="308570"/>
          </a:xfrm>
          <a:prstGeom prst="rect">
            <a:avLst/>
          </a:prstGeom>
          <a:noFill/>
          <a:extLst>
            <a:ext uri="{909E8E84-426E-40DD-AFC4-6F175D3DCCD1}">
              <a14:hiddenFill xmlns:a14="http://schemas.microsoft.com/office/drawing/2010/main">
                <a:solidFill>
                  <a:srgbClr val="FFFFFF"/>
                </a:solidFill>
              </a14:hiddenFill>
            </a:ext>
          </a:extLst>
        </p:spPr>
      </p:pic>
      <p:sp>
        <p:nvSpPr>
          <p:cNvPr id="60" name="CaixaDeTexto 59">
            <a:extLst>
              <a:ext uri="{FF2B5EF4-FFF2-40B4-BE49-F238E27FC236}">
                <a16:creationId xmlns:a16="http://schemas.microsoft.com/office/drawing/2014/main" id="{075B127D-174B-4054-9541-557EE9D0449F}"/>
              </a:ext>
            </a:extLst>
          </p:cNvPr>
          <p:cNvSpPr txBox="1"/>
          <p:nvPr/>
        </p:nvSpPr>
        <p:spPr>
          <a:xfrm>
            <a:off x="4187822" y="2780111"/>
            <a:ext cx="3515621" cy="276999"/>
          </a:xfrm>
          <a:prstGeom prst="rect">
            <a:avLst/>
          </a:prstGeom>
          <a:noFill/>
        </p:spPr>
        <p:txBody>
          <a:bodyPr wrap="square" rtlCol="0">
            <a:spAutoFit/>
          </a:bodyPr>
          <a:lstStyle/>
          <a:p>
            <a:pPr marL="285750" indent="-285750" algn="just">
              <a:buClr>
                <a:srgbClr val="301521"/>
              </a:buClr>
              <a:buSzPct val="100000"/>
              <a:buFont typeface="Wingdings" panose="05000000000000000000" pitchFamily="2" charset="2"/>
              <a:buChar char="Ø"/>
            </a:pPr>
            <a:r>
              <a:rPr lang="en-US" sz="1200" dirty="0">
                <a:ea typeface="Arial" panose="020B0604020202020204" pitchFamily="34" charset="0"/>
              </a:rPr>
              <a:t>G</a:t>
            </a:r>
            <a:r>
              <a:rPr lang="en-US" sz="1200" dirty="0">
                <a:effectLst/>
                <a:ea typeface="Arial" panose="020B0604020202020204" pitchFamily="34" charset="0"/>
              </a:rPr>
              <a:t>enotyping-by-sequencing: 7231 SNPs.</a:t>
            </a:r>
          </a:p>
        </p:txBody>
      </p:sp>
    </p:spTree>
    <p:extLst>
      <p:ext uri="{BB962C8B-B14F-4D97-AF65-F5344CB8AC3E}">
        <p14:creationId xmlns:p14="http://schemas.microsoft.com/office/powerpoint/2010/main" val="25844464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4030</TotalTime>
  <Words>489</Words>
  <Application>Microsoft Office PowerPoint</Application>
  <PresentationFormat>Widescreen</PresentationFormat>
  <Paragraphs>102</Paragraphs>
  <Slides>1</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vt:i4>
      </vt:variant>
    </vt:vector>
  </HeadingPairs>
  <TitlesOfParts>
    <vt:vector size="8" baseType="lpstr">
      <vt:lpstr>Arial</vt:lpstr>
      <vt:lpstr>Calibri</vt:lpstr>
      <vt:lpstr>Calibri Light</vt:lpstr>
      <vt:lpstr>Cambria</vt:lpstr>
      <vt:lpstr>Cambria Math</vt:lpstr>
      <vt:lpstr>Wingdings</vt:lpstr>
      <vt:lpstr>Tema do Office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Roberta</dc:creator>
  <cp:lastModifiedBy>Maiara Oliveira</cp:lastModifiedBy>
  <cp:revision>16</cp:revision>
  <dcterms:created xsi:type="dcterms:W3CDTF">2020-08-13T21:50:11Z</dcterms:created>
  <dcterms:modified xsi:type="dcterms:W3CDTF">2021-09-27T18:30:31Z</dcterms:modified>
</cp:coreProperties>
</file>