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1F4A"/>
    <a:srgbClr val="C29CAE"/>
    <a:srgbClr val="301521"/>
    <a:srgbClr val="7B284E"/>
    <a:srgbClr val="010101"/>
    <a:srgbClr val="14247B"/>
    <a:srgbClr val="000066"/>
    <a:srgbClr val="CC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D61ED4-C31D-49CE-A60A-3ACF0B08B918}" v="9" dt="2021-09-25T23:47:15.7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721" autoAdjust="0"/>
    <p:restoredTop sz="94660"/>
  </p:normalViewPr>
  <p:slideViewPr>
    <p:cSldViewPr snapToGrid="0">
      <p:cViewPr varScale="1">
        <p:scale>
          <a:sx n="74" d="100"/>
          <a:sy n="74" d="100"/>
        </p:scale>
        <p:origin x="60"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52ECE02A-C020-489D-8576-085E85438356}" type="datetimeFigureOut">
              <a:rPr lang="pt-BR" smtClean="0"/>
              <a:t>25/09/2021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1871627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52ECE02A-C020-489D-8576-085E85438356}" type="datetimeFigureOut">
              <a:rPr lang="pt-BR" smtClean="0"/>
              <a:t>25/09/2021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1786249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52ECE02A-C020-489D-8576-085E85438356}" type="datetimeFigureOut">
              <a:rPr lang="pt-BR" smtClean="0"/>
              <a:t>25/09/2021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828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52ECE02A-C020-489D-8576-085E85438356}" type="datetimeFigureOut">
              <a:rPr lang="pt-BR" smtClean="0"/>
              <a:t>25/09/2021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3783450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52ECE02A-C020-489D-8576-085E85438356}" type="datetimeFigureOut">
              <a:rPr lang="pt-BR" smtClean="0"/>
              <a:t>25/09/2021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49823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52ECE02A-C020-489D-8576-085E85438356}" type="datetimeFigureOut">
              <a:rPr lang="pt-BR" smtClean="0"/>
              <a:t>25/09/2021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2343418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52ECE02A-C020-489D-8576-085E85438356}" type="datetimeFigureOut">
              <a:rPr lang="pt-BR" smtClean="0"/>
              <a:t>25/09/2021</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2426005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52ECE02A-C020-489D-8576-085E85438356}" type="datetimeFigureOut">
              <a:rPr lang="pt-BR" smtClean="0"/>
              <a:t>25/09/2021</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4118014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2ECE02A-C020-489D-8576-085E85438356}" type="datetimeFigureOut">
              <a:rPr lang="pt-BR" smtClean="0"/>
              <a:t>25/09/2021</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2318234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52ECE02A-C020-489D-8576-085E85438356}" type="datetimeFigureOut">
              <a:rPr lang="pt-BR" smtClean="0"/>
              <a:t>25/09/2021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2006056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52ECE02A-C020-489D-8576-085E85438356}" type="datetimeFigureOut">
              <a:rPr lang="pt-BR" smtClean="0"/>
              <a:t>25/09/2021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1033934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ECE02A-C020-489D-8576-085E85438356}" type="datetimeFigureOut">
              <a:rPr lang="pt-BR" smtClean="0"/>
              <a:t>25/09/2021</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0198C1-D805-41AB-BB2D-D62530A94A2E}" type="slidenum">
              <a:rPr lang="pt-BR" smtClean="0"/>
              <a:t>‹nº›</a:t>
            </a:fld>
            <a:endParaRPr lang="pt-BR"/>
          </a:p>
        </p:txBody>
      </p:sp>
    </p:spTree>
    <p:extLst>
      <p:ext uri="{BB962C8B-B14F-4D97-AF65-F5344CB8AC3E}">
        <p14:creationId xmlns:p14="http://schemas.microsoft.com/office/powerpoint/2010/main" val="1673350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mmondin@usp.br" TargetMode="External"/><Relationship Id="rId3" Type="http://schemas.openxmlformats.org/officeDocument/2006/relationships/hyperlink" Target="mailto:gabrielhdsc@usp.br" TargetMode="External"/><Relationship Id="rId7" Type="http://schemas.openxmlformats.org/officeDocument/2006/relationships/hyperlink" Target="mailto:6phh4@leicester.ac.uk" TargetMode="External"/><Relationship Id="rId12"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mailto:gabriel.fernando.silva@usp.com" TargetMode="External"/><Relationship Id="rId11" Type="http://schemas.openxmlformats.org/officeDocument/2006/relationships/image" Target="../media/image4.jpeg"/><Relationship Id="rId5" Type="http://schemas.openxmlformats.org/officeDocument/2006/relationships/hyperlink" Target="mailto:juliamcomelato@usp.br" TargetMode="External"/><Relationship Id="rId10" Type="http://schemas.openxmlformats.org/officeDocument/2006/relationships/image" Target="../media/image3.png"/><Relationship Id="rId4" Type="http://schemas.openxmlformats.org/officeDocument/2006/relationships/hyperlink" Target="mailto:eduardovo@usp.br" TargetMode="External"/><Relationship Id="rId9"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49000">
              <a:srgbClr val="7B284E"/>
            </a:gs>
            <a:gs pos="0">
              <a:schemeClr val="bg1"/>
            </a:gs>
            <a:gs pos="86000">
              <a:srgbClr val="7B1F4A"/>
            </a:gs>
            <a:gs pos="94000">
              <a:srgbClr val="301521"/>
            </a:gs>
            <a:gs pos="100000">
              <a:srgbClr val="010101"/>
            </a:gs>
          </a:gsLst>
          <a:lin ang="16200000" scaled="1"/>
          <a:tileRect/>
        </a:gradFill>
        <a:effectLst/>
      </p:bgPr>
    </p:bg>
    <p:spTree>
      <p:nvGrpSpPr>
        <p:cNvPr id="1" name=""/>
        <p:cNvGrpSpPr/>
        <p:nvPr/>
      </p:nvGrpSpPr>
      <p:grpSpPr>
        <a:xfrm>
          <a:off x="0" y="0"/>
          <a:ext cx="0" cy="0"/>
          <a:chOff x="0" y="0"/>
          <a:chExt cx="0" cy="0"/>
        </a:xfrm>
      </p:grpSpPr>
      <p:pic>
        <p:nvPicPr>
          <p:cNvPr id="4" name="Imagem 3"/>
          <p:cNvPicPr>
            <a:picLocks noChangeAspect="1"/>
          </p:cNvPicPr>
          <p:nvPr/>
        </p:nvPicPr>
        <p:blipFill rotWithShape="1">
          <a:blip r:embed="rId2" cstate="print">
            <a:extLst>
              <a:ext uri="{28A0092B-C50C-407E-A947-70E740481C1C}">
                <a14:useLocalDpi xmlns:a14="http://schemas.microsoft.com/office/drawing/2010/main" val="0"/>
              </a:ext>
            </a:extLst>
          </a:blip>
          <a:srcRect r="65684"/>
          <a:stretch/>
        </p:blipFill>
        <p:spPr>
          <a:xfrm>
            <a:off x="107729" y="567486"/>
            <a:ext cx="832845" cy="765423"/>
          </a:xfrm>
          <a:prstGeom prst="rect">
            <a:avLst/>
          </a:prstGeom>
        </p:spPr>
      </p:pic>
      <p:sp>
        <p:nvSpPr>
          <p:cNvPr id="5" name="CaixaDeTexto 4"/>
          <p:cNvSpPr txBox="1"/>
          <p:nvPr/>
        </p:nvSpPr>
        <p:spPr>
          <a:xfrm>
            <a:off x="698812" y="765909"/>
            <a:ext cx="1036479" cy="276999"/>
          </a:xfrm>
          <a:prstGeom prst="rect">
            <a:avLst/>
          </a:prstGeom>
          <a:noFill/>
        </p:spPr>
        <p:txBody>
          <a:bodyPr wrap="square" rtlCol="0">
            <a:spAutoFit/>
          </a:bodyPr>
          <a:lstStyle/>
          <a:p>
            <a:r>
              <a:rPr lang="pt-BR" sz="1200" dirty="0">
                <a:solidFill>
                  <a:schemeClr val="bg1">
                    <a:lumMod val="95000"/>
                  </a:schemeClr>
                </a:solidFill>
                <a:latin typeface="Arial" panose="020B0604020202020204" pitchFamily="34" charset="0"/>
                <a:cs typeface="Arial" panose="020B0604020202020204" pitchFamily="34" charset="0"/>
              </a:rPr>
              <a:t>5th IMPB</a:t>
            </a:r>
          </a:p>
        </p:txBody>
      </p:sp>
      <p:sp>
        <p:nvSpPr>
          <p:cNvPr id="6" name="CaixaDeTexto 5"/>
          <p:cNvSpPr txBox="1"/>
          <p:nvPr/>
        </p:nvSpPr>
        <p:spPr>
          <a:xfrm>
            <a:off x="432439" y="944653"/>
            <a:ext cx="1617072" cy="507831"/>
          </a:xfrm>
          <a:prstGeom prst="rect">
            <a:avLst/>
          </a:prstGeom>
          <a:noFill/>
        </p:spPr>
        <p:txBody>
          <a:bodyPr wrap="square" rtlCol="0">
            <a:spAutoFit/>
          </a:bodyPr>
          <a:lstStyle/>
          <a:p>
            <a:r>
              <a:rPr lang="pt-BR" sz="900" dirty="0">
                <a:solidFill>
                  <a:schemeClr val="bg1">
                    <a:lumMod val="95000"/>
                  </a:schemeClr>
                </a:solidFill>
                <a:latin typeface="Arial" panose="020B0604020202020204" pitchFamily="34" charset="0"/>
                <a:cs typeface="Arial" panose="020B0604020202020204" pitchFamily="34" charset="0"/>
              </a:rPr>
              <a:t>INTERNATIONAL MEETING ON PLANT BREEDING</a:t>
            </a:r>
          </a:p>
        </p:txBody>
      </p:sp>
      <p:sp>
        <p:nvSpPr>
          <p:cNvPr id="7" name="CaixaDeTexto 6"/>
          <p:cNvSpPr txBox="1"/>
          <p:nvPr/>
        </p:nvSpPr>
        <p:spPr>
          <a:xfrm>
            <a:off x="4901648" y="7351"/>
            <a:ext cx="6409508" cy="276999"/>
          </a:xfrm>
          <a:prstGeom prst="rect">
            <a:avLst/>
          </a:prstGeom>
          <a:noFill/>
        </p:spPr>
        <p:txBody>
          <a:bodyPr wrap="square" rtlCol="0">
            <a:spAutoFit/>
          </a:bodyPr>
          <a:lstStyle/>
          <a:p>
            <a:pPr algn="just"/>
            <a:r>
              <a:rPr lang="en-US" sz="1200" dirty="0">
                <a:solidFill>
                  <a:schemeClr val="bg1">
                    <a:lumMod val="95000"/>
                  </a:schemeClr>
                </a:solidFill>
                <a:latin typeface="Arial" panose="020B0604020202020204" pitchFamily="34" charset="0"/>
                <a:cs typeface="Arial" panose="020B0604020202020204" pitchFamily="34" charset="0"/>
              </a:rPr>
              <a:t>INTEGRATED DATA ANALYSIS AS A TOOL TO REVOLUTIONIZE PLANT BREEDING</a:t>
            </a:r>
            <a:endParaRPr lang="pt-BR" sz="1200" dirty="0">
              <a:solidFill>
                <a:schemeClr val="bg1">
                  <a:lumMod val="95000"/>
                </a:schemeClr>
              </a:solidFill>
              <a:latin typeface="Arial" panose="020B0604020202020204" pitchFamily="34" charset="0"/>
              <a:cs typeface="Arial" panose="020B0604020202020204" pitchFamily="34" charset="0"/>
            </a:endParaRPr>
          </a:p>
        </p:txBody>
      </p:sp>
      <p:sp>
        <p:nvSpPr>
          <p:cNvPr id="8" name="Retângulo Arredondado 7"/>
          <p:cNvSpPr/>
          <p:nvPr/>
        </p:nvSpPr>
        <p:spPr>
          <a:xfrm>
            <a:off x="11167316" y="567486"/>
            <a:ext cx="944435" cy="864787"/>
          </a:xfrm>
          <a:prstGeom prst="roundRect">
            <a:avLst/>
          </a:prstGeom>
          <a:solidFill>
            <a:srgbClr val="C29CAE"/>
          </a:solidFill>
          <a:ln>
            <a:solidFill>
              <a:srgbClr val="7B1F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CaixaDeTexto 8"/>
          <p:cNvSpPr txBox="1"/>
          <p:nvPr/>
        </p:nvSpPr>
        <p:spPr>
          <a:xfrm>
            <a:off x="0" y="205238"/>
            <a:ext cx="11661456" cy="707886"/>
          </a:xfrm>
          <a:prstGeom prst="rect">
            <a:avLst/>
          </a:prstGeom>
          <a:noFill/>
        </p:spPr>
        <p:txBody>
          <a:bodyPr wrap="square" rtlCol="0">
            <a:spAutoFit/>
          </a:bodyPr>
          <a:lstStyle/>
          <a:p>
            <a:pPr algn="ctr">
              <a:spcBef>
                <a:spcPct val="0"/>
              </a:spcBef>
              <a:defRPr/>
            </a:pPr>
            <a:r>
              <a:rPr lang="pt-BR" sz="2000" b="1" i="0" u="none" strike="noStrike" dirty="0">
                <a:solidFill>
                  <a:schemeClr val="bg1"/>
                </a:solidFill>
                <a:effectLst/>
                <a:latin typeface="Arial" panose="020B0604020202020204" pitchFamily="34" charset="0"/>
              </a:rPr>
              <a:t>FABACEAE ANCESTRAL KARYOTYPE RECONSTRUCTION AS A TOOL FOR GENETIC IMPROVEMENT AND AGRICULTURE</a:t>
            </a:r>
            <a:endParaRPr lang="en-US" sz="2400" b="1" dirty="0">
              <a:solidFill>
                <a:schemeClr val="bg1"/>
              </a:solidFill>
              <a:latin typeface="Arial" panose="020B0604020202020204" pitchFamily="34" charset="0"/>
              <a:cs typeface="Arial" panose="020B0604020202020204" pitchFamily="34" charset="0"/>
            </a:endParaRPr>
          </a:p>
        </p:txBody>
      </p:sp>
      <p:sp>
        <p:nvSpPr>
          <p:cNvPr id="11" name="Rectangle 20"/>
          <p:cNvSpPr>
            <a:spLocks noChangeArrowheads="1"/>
          </p:cNvSpPr>
          <p:nvPr/>
        </p:nvSpPr>
        <p:spPr bwMode="auto">
          <a:xfrm rot="10800000" flipV="1">
            <a:off x="1941465" y="869075"/>
            <a:ext cx="822139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500">
                <a:solidFill>
                  <a:schemeClr val="tx1"/>
                </a:solidFill>
                <a:latin typeface="Arial" panose="020B0604020202020204" pitchFamily="34" charset="0"/>
              </a:defRPr>
            </a:lvl1pPr>
            <a:lvl2pPr marL="742950" indent="-285750">
              <a:defRPr sz="8500">
                <a:solidFill>
                  <a:schemeClr val="tx1"/>
                </a:solidFill>
                <a:latin typeface="Arial" panose="020B0604020202020204" pitchFamily="34" charset="0"/>
              </a:defRPr>
            </a:lvl2pPr>
            <a:lvl3pPr marL="1143000" indent="-228600">
              <a:defRPr sz="8500">
                <a:solidFill>
                  <a:schemeClr val="tx1"/>
                </a:solidFill>
                <a:latin typeface="Arial" panose="020B0604020202020204" pitchFamily="34" charset="0"/>
              </a:defRPr>
            </a:lvl3pPr>
            <a:lvl4pPr marL="1600200" indent="-228600">
              <a:defRPr sz="8500">
                <a:solidFill>
                  <a:schemeClr val="tx1"/>
                </a:solidFill>
                <a:latin typeface="Arial" panose="020B0604020202020204" pitchFamily="34" charset="0"/>
              </a:defRPr>
            </a:lvl4pPr>
            <a:lvl5pPr marL="2057400" indent="-228600">
              <a:defRPr sz="8500">
                <a:solidFill>
                  <a:schemeClr val="tx1"/>
                </a:solidFill>
                <a:latin typeface="Arial" panose="020B0604020202020204" pitchFamily="34" charset="0"/>
              </a:defRPr>
            </a:lvl5pPr>
            <a:lvl6pPr marL="2514600" indent="-228600" eaLnBrk="0" fontAlgn="base" hangingPunct="0">
              <a:spcBef>
                <a:spcPct val="0"/>
              </a:spcBef>
              <a:spcAft>
                <a:spcPct val="0"/>
              </a:spcAft>
              <a:defRPr sz="8500">
                <a:solidFill>
                  <a:schemeClr val="tx1"/>
                </a:solidFill>
                <a:latin typeface="Arial" panose="020B0604020202020204" pitchFamily="34" charset="0"/>
              </a:defRPr>
            </a:lvl6pPr>
            <a:lvl7pPr marL="2971800" indent="-228600" eaLnBrk="0" fontAlgn="base" hangingPunct="0">
              <a:spcBef>
                <a:spcPct val="0"/>
              </a:spcBef>
              <a:spcAft>
                <a:spcPct val="0"/>
              </a:spcAft>
              <a:defRPr sz="8500">
                <a:solidFill>
                  <a:schemeClr val="tx1"/>
                </a:solidFill>
                <a:latin typeface="Arial" panose="020B0604020202020204" pitchFamily="34" charset="0"/>
              </a:defRPr>
            </a:lvl7pPr>
            <a:lvl8pPr marL="3429000" indent="-228600" eaLnBrk="0" fontAlgn="base" hangingPunct="0">
              <a:spcBef>
                <a:spcPct val="0"/>
              </a:spcBef>
              <a:spcAft>
                <a:spcPct val="0"/>
              </a:spcAft>
              <a:defRPr sz="8500">
                <a:solidFill>
                  <a:schemeClr val="tx1"/>
                </a:solidFill>
                <a:latin typeface="Arial" panose="020B0604020202020204" pitchFamily="34" charset="0"/>
              </a:defRPr>
            </a:lvl8pPr>
            <a:lvl9pPr marL="3886200" indent="-228600" eaLnBrk="0" fontAlgn="base" hangingPunct="0">
              <a:spcBef>
                <a:spcPct val="0"/>
              </a:spcBef>
              <a:spcAft>
                <a:spcPct val="0"/>
              </a:spcAft>
              <a:defRPr sz="8500">
                <a:solidFill>
                  <a:schemeClr val="tx1"/>
                </a:solidFill>
                <a:latin typeface="Arial" panose="020B0604020202020204" pitchFamily="34" charset="0"/>
              </a:defRPr>
            </a:lvl9pPr>
          </a:lstStyle>
          <a:p>
            <a:pPr algn="ctr" eaLnBrk="1" hangingPunct="1"/>
            <a:r>
              <a:rPr lang="en-US" altLang="pt-BR" sz="1100" dirty="0">
                <a:solidFill>
                  <a:schemeClr val="bg1">
                    <a:lumMod val="95000"/>
                  </a:schemeClr>
                </a:solidFill>
              </a:rPr>
              <a:t>COSTA, Gabriel</a:t>
            </a:r>
            <a:r>
              <a:rPr lang="en-US" altLang="pt-BR" sz="1100" baseline="30000" dirty="0">
                <a:solidFill>
                  <a:schemeClr val="bg1">
                    <a:lumMod val="95000"/>
                  </a:schemeClr>
                </a:solidFill>
              </a:rPr>
              <a:t>1</a:t>
            </a:r>
            <a:r>
              <a:rPr lang="en-US" altLang="pt-BR" sz="1100" dirty="0">
                <a:solidFill>
                  <a:schemeClr val="bg1">
                    <a:lumMod val="95000"/>
                  </a:schemeClr>
                </a:solidFill>
              </a:rPr>
              <a:t>; OLIVEIRA, Eduardo</a:t>
            </a:r>
            <a:r>
              <a:rPr lang="en-US" altLang="pt-BR" sz="1100" baseline="30000" dirty="0">
                <a:solidFill>
                  <a:schemeClr val="bg1">
                    <a:lumMod val="95000"/>
                  </a:schemeClr>
                </a:solidFill>
              </a:rPr>
              <a:t>2</a:t>
            </a:r>
            <a:r>
              <a:rPr lang="en-US" altLang="pt-BR" sz="1100" dirty="0">
                <a:solidFill>
                  <a:schemeClr val="bg1">
                    <a:lumMod val="95000"/>
                  </a:schemeClr>
                </a:solidFill>
              </a:rPr>
              <a:t>; COMELATO, Julia</a:t>
            </a:r>
            <a:r>
              <a:rPr lang="en-US" altLang="pt-BR" sz="1100" baseline="30000" dirty="0">
                <a:solidFill>
                  <a:schemeClr val="bg1">
                    <a:lumMod val="95000"/>
                  </a:schemeClr>
                </a:solidFill>
              </a:rPr>
              <a:t>3</a:t>
            </a:r>
            <a:r>
              <a:rPr lang="en-US" altLang="pt-BR" sz="1100" dirty="0">
                <a:solidFill>
                  <a:schemeClr val="bg1">
                    <a:lumMod val="95000"/>
                  </a:schemeClr>
                </a:solidFill>
              </a:rPr>
              <a:t>; SILVA, Gabriel</a:t>
            </a:r>
            <a:r>
              <a:rPr lang="en-US" altLang="pt-BR" sz="1100" baseline="30000" dirty="0">
                <a:solidFill>
                  <a:schemeClr val="bg1">
                    <a:lumMod val="95000"/>
                  </a:schemeClr>
                </a:solidFill>
              </a:rPr>
              <a:t>4</a:t>
            </a:r>
            <a:r>
              <a:rPr lang="en-US" altLang="pt-BR" sz="1100" dirty="0">
                <a:solidFill>
                  <a:schemeClr val="bg1">
                    <a:lumMod val="95000"/>
                  </a:schemeClr>
                </a:solidFill>
              </a:rPr>
              <a:t>; Heslop-Harrison JS</a:t>
            </a:r>
            <a:r>
              <a:rPr lang="en-US" altLang="pt-BR" sz="1100" baseline="30000" dirty="0">
                <a:solidFill>
                  <a:schemeClr val="bg1">
                    <a:lumMod val="95000"/>
                  </a:schemeClr>
                </a:solidFill>
              </a:rPr>
              <a:t>5</a:t>
            </a:r>
            <a:r>
              <a:rPr lang="en-US" altLang="pt-BR" sz="1100" dirty="0">
                <a:solidFill>
                  <a:schemeClr val="bg1">
                    <a:lumMod val="95000"/>
                  </a:schemeClr>
                </a:solidFill>
              </a:rPr>
              <a:t> MONDIN, Mateus</a:t>
            </a:r>
            <a:r>
              <a:rPr lang="en-US" altLang="pt-BR" sz="1100" baseline="30000" dirty="0">
                <a:solidFill>
                  <a:schemeClr val="bg1">
                    <a:lumMod val="95000"/>
                  </a:schemeClr>
                </a:solidFill>
              </a:rPr>
              <a:t>6</a:t>
            </a:r>
          </a:p>
        </p:txBody>
      </p:sp>
      <p:sp>
        <p:nvSpPr>
          <p:cNvPr id="12" name="Retângulo 11"/>
          <p:cNvSpPr/>
          <p:nvPr/>
        </p:nvSpPr>
        <p:spPr>
          <a:xfrm>
            <a:off x="2246033" y="1067262"/>
            <a:ext cx="8571482" cy="400110"/>
          </a:xfrm>
          <a:prstGeom prst="rect">
            <a:avLst/>
          </a:prstGeom>
        </p:spPr>
        <p:txBody>
          <a:bodyPr wrap="square">
            <a:spAutoFit/>
          </a:bodyPr>
          <a:lstStyle/>
          <a:p>
            <a:pPr algn="ctr">
              <a:buFontTx/>
              <a:buNone/>
              <a:defRPr/>
            </a:pPr>
            <a:r>
              <a:rPr lang="en-US" altLang="pt-BR" sz="1000" baseline="30000" dirty="0">
                <a:solidFill>
                  <a:schemeClr val="bg1">
                    <a:lumMod val="95000"/>
                  </a:schemeClr>
                </a:solidFill>
              </a:rPr>
              <a:t>1</a:t>
            </a:r>
            <a:r>
              <a:rPr lang="pt-BR" altLang="pt-BR" sz="1000" baseline="30000" dirty="0">
                <a:solidFill>
                  <a:schemeClr val="bg1">
                    <a:lumMod val="95000"/>
                  </a:schemeClr>
                </a:solidFill>
                <a:latin typeface="Arial" panose="020B0604020202020204" pitchFamily="34" charset="0"/>
                <a:cs typeface="Arial" panose="020B0604020202020204" pitchFamily="34" charset="0"/>
              </a:rPr>
              <a:t>, 2, 3, 4, 6</a:t>
            </a:r>
            <a:r>
              <a:rPr lang="pt-BR" sz="1000" dirty="0">
                <a:solidFill>
                  <a:schemeClr val="bg1">
                    <a:lumMod val="95000"/>
                  </a:schemeClr>
                </a:solidFill>
                <a:latin typeface="Arial" panose="020B0604020202020204" pitchFamily="34" charset="0"/>
                <a:cs typeface="Arial" panose="020B0604020202020204" pitchFamily="34" charset="0"/>
              </a:rPr>
              <a:t>Universidade de São Paulo - Escola Superior de Agricultura “Luiz de Queiroz”;</a:t>
            </a:r>
            <a:r>
              <a:rPr lang="en-US" sz="1000" dirty="0">
                <a:solidFill>
                  <a:schemeClr val="bg1">
                    <a:lumMod val="95000"/>
                  </a:schemeClr>
                </a:solidFill>
                <a:latin typeface="Arial" panose="020B0604020202020204" pitchFamily="34" charset="0"/>
                <a:cs typeface="Arial" panose="020B0604020202020204" pitchFamily="34" charset="0"/>
              </a:rPr>
              <a:t> </a:t>
            </a:r>
            <a:r>
              <a:rPr lang="en-US" sz="1000" baseline="30000" dirty="0">
                <a:solidFill>
                  <a:schemeClr val="bg1">
                    <a:lumMod val="95000"/>
                  </a:schemeClr>
                </a:solidFill>
                <a:latin typeface="Arial" panose="020B0604020202020204" pitchFamily="34" charset="0"/>
                <a:cs typeface="Arial" panose="020B0604020202020204" pitchFamily="34" charset="0"/>
              </a:rPr>
              <a:t>5</a:t>
            </a:r>
            <a:r>
              <a:rPr lang="en-US" altLang="pt-BR" sz="1000" dirty="0">
                <a:solidFill>
                  <a:schemeClr val="bg1">
                    <a:lumMod val="95000"/>
                  </a:schemeClr>
                </a:solidFill>
              </a:rPr>
              <a:t>University of Leicester.</a:t>
            </a:r>
            <a:endParaRPr lang="en-US" sz="1000" dirty="0">
              <a:solidFill>
                <a:schemeClr val="bg1">
                  <a:lumMod val="95000"/>
                </a:schemeClr>
              </a:solidFill>
              <a:latin typeface="Arial" panose="020B0604020202020204" pitchFamily="34" charset="0"/>
              <a:cs typeface="Arial" panose="020B0604020202020204" pitchFamily="34" charset="0"/>
            </a:endParaRPr>
          </a:p>
          <a:p>
            <a:pPr algn="ctr">
              <a:buFontTx/>
              <a:buNone/>
              <a:defRPr/>
            </a:pPr>
            <a:r>
              <a:rPr lang="en-US" altLang="pt-BR" sz="1000" baseline="30000" dirty="0">
                <a:solidFill>
                  <a:schemeClr val="bg1">
                    <a:lumMod val="95000"/>
                  </a:schemeClr>
                </a:solidFill>
              </a:rPr>
              <a:t>1 </a:t>
            </a:r>
            <a:r>
              <a:rPr lang="en-US" sz="1000" dirty="0">
                <a:solidFill>
                  <a:schemeClr val="bg1">
                    <a:lumMod val="95000"/>
                  </a:schemeClr>
                </a:solidFill>
                <a:latin typeface="Arial" panose="020B0604020202020204" pitchFamily="34" charset="0"/>
                <a:cs typeface="Arial" panose="020B0604020202020204" pitchFamily="34" charset="0"/>
                <a:hlinkClick r:id="rId3"/>
              </a:rPr>
              <a:t>gabrielhdsc@usp.br</a:t>
            </a:r>
            <a:r>
              <a:rPr lang="en-US" sz="1000" dirty="0">
                <a:solidFill>
                  <a:schemeClr val="bg1">
                    <a:lumMod val="95000"/>
                  </a:schemeClr>
                </a:solidFill>
                <a:latin typeface="Arial" panose="020B0604020202020204" pitchFamily="34" charset="0"/>
                <a:cs typeface="Arial" panose="020B0604020202020204" pitchFamily="34" charset="0"/>
              </a:rPr>
              <a:t>; </a:t>
            </a:r>
            <a:r>
              <a:rPr lang="pt-BR" altLang="pt-BR" sz="1000" baseline="30000" dirty="0">
                <a:solidFill>
                  <a:schemeClr val="bg1">
                    <a:lumMod val="95000"/>
                  </a:schemeClr>
                </a:solidFill>
                <a:latin typeface="Arial" panose="020B0604020202020204" pitchFamily="34" charset="0"/>
                <a:cs typeface="Arial" panose="020B0604020202020204" pitchFamily="34" charset="0"/>
              </a:rPr>
              <a:t>2 </a:t>
            </a:r>
            <a:r>
              <a:rPr lang="en-US" sz="1000" dirty="0">
                <a:solidFill>
                  <a:schemeClr val="bg1">
                    <a:lumMod val="95000"/>
                  </a:schemeClr>
                </a:solidFill>
                <a:latin typeface="Arial" panose="020B0604020202020204" pitchFamily="34" charset="0"/>
                <a:cs typeface="Arial" panose="020B0604020202020204" pitchFamily="34" charset="0"/>
                <a:hlinkClick r:id="rId4"/>
              </a:rPr>
              <a:t>eduardovo@usp.br</a:t>
            </a:r>
            <a:r>
              <a:rPr lang="en-US" sz="1000" dirty="0">
                <a:solidFill>
                  <a:schemeClr val="bg1">
                    <a:lumMod val="95000"/>
                  </a:schemeClr>
                </a:solidFill>
                <a:latin typeface="Arial" panose="020B0604020202020204" pitchFamily="34" charset="0"/>
                <a:cs typeface="Arial" panose="020B0604020202020204" pitchFamily="34" charset="0"/>
              </a:rPr>
              <a:t>; </a:t>
            </a:r>
            <a:r>
              <a:rPr lang="pt-BR" altLang="pt-BR" sz="1000" baseline="30000" dirty="0">
                <a:solidFill>
                  <a:schemeClr val="bg1">
                    <a:lumMod val="95000"/>
                  </a:schemeClr>
                </a:solidFill>
                <a:latin typeface="Arial" panose="020B0604020202020204" pitchFamily="34" charset="0"/>
                <a:cs typeface="Arial" panose="020B0604020202020204" pitchFamily="34" charset="0"/>
              </a:rPr>
              <a:t>3 </a:t>
            </a:r>
            <a:r>
              <a:rPr lang="en-US" sz="1000" dirty="0">
                <a:solidFill>
                  <a:schemeClr val="bg1">
                    <a:lumMod val="95000"/>
                  </a:schemeClr>
                </a:solidFill>
                <a:latin typeface="Arial" panose="020B0604020202020204" pitchFamily="34" charset="0"/>
                <a:cs typeface="Arial" panose="020B0604020202020204" pitchFamily="34" charset="0"/>
                <a:hlinkClick r:id="rId5"/>
              </a:rPr>
              <a:t>juliamcomelato@usp.br</a:t>
            </a:r>
            <a:r>
              <a:rPr lang="en-US" sz="1000" dirty="0">
                <a:solidFill>
                  <a:schemeClr val="bg1">
                    <a:lumMod val="95000"/>
                  </a:schemeClr>
                </a:solidFill>
                <a:latin typeface="Arial" panose="020B0604020202020204" pitchFamily="34" charset="0"/>
                <a:cs typeface="Arial" panose="020B0604020202020204" pitchFamily="34" charset="0"/>
              </a:rPr>
              <a:t>; </a:t>
            </a:r>
            <a:r>
              <a:rPr lang="en-US" sz="1000" baseline="30000" dirty="0">
                <a:solidFill>
                  <a:schemeClr val="bg1">
                    <a:lumMod val="95000"/>
                  </a:schemeClr>
                </a:solidFill>
                <a:latin typeface="Arial" panose="020B0604020202020204" pitchFamily="34" charset="0"/>
                <a:cs typeface="Arial" panose="020B0604020202020204" pitchFamily="34" charset="0"/>
              </a:rPr>
              <a:t>4</a:t>
            </a:r>
            <a:r>
              <a:rPr lang="en-US" sz="1000" dirty="0">
                <a:solidFill>
                  <a:schemeClr val="bg1">
                    <a:lumMod val="95000"/>
                  </a:schemeClr>
                </a:solidFill>
                <a:latin typeface="Arial" panose="020B0604020202020204" pitchFamily="34" charset="0"/>
                <a:cs typeface="Arial" panose="020B0604020202020204" pitchFamily="34" charset="0"/>
                <a:hlinkClick r:id="rId6"/>
              </a:rPr>
              <a:t>gabriel.fernando.silva@usp.com</a:t>
            </a:r>
            <a:r>
              <a:rPr lang="en-US" sz="1000" dirty="0">
                <a:solidFill>
                  <a:schemeClr val="bg1">
                    <a:lumMod val="95000"/>
                  </a:schemeClr>
                </a:solidFill>
                <a:latin typeface="Arial" panose="020B0604020202020204" pitchFamily="34" charset="0"/>
                <a:cs typeface="Arial" panose="020B0604020202020204" pitchFamily="34" charset="0"/>
              </a:rPr>
              <a:t>; </a:t>
            </a:r>
            <a:r>
              <a:rPr lang="en-US" sz="1000" baseline="30000" dirty="0">
                <a:solidFill>
                  <a:schemeClr val="bg1">
                    <a:lumMod val="95000"/>
                  </a:schemeClr>
                </a:solidFill>
                <a:latin typeface="Arial" panose="020B0604020202020204" pitchFamily="34" charset="0"/>
                <a:cs typeface="Arial" panose="020B0604020202020204" pitchFamily="34" charset="0"/>
              </a:rPr>
              <a:t>5</a:t>
            </a:r>
            <a:r>
              <a:rPr lang="en-US" sz="1000" dirty="0">
                <a:solidFill>
                  <a:schemeClr val="bg1">
                    <a:lumMod val="95000"/>
                  </a:schemeClr>
                </a:solidFill>
                <a:latin typeface="Arial" panose="020B0604020202020204" pitchFamily="34" charset="0"/>
                <a:cs typeface="Arial" panose="020B0604020202020204" pitchFamily="34" charset="0"/>
                <a:hlinkClick r:id="rId7"/>
              </a:rPr>
              <a:t>phh4@leicester.ac.uk</a:t>
            </a:r>
            <a:r>
              <a:rPr lang="en-US" sz="1000" dirty="0">
                <a:solidFill>
                  <a:schemeClr val="bg1">
                    <a:lumMod val="95000"/>
                  </a:schemeClr>
                </a:solidFill>
                <a:latin typeface="Arial" panose="020B0604020202020204" pitchFamily="34" charset="0"/>
                <a:cs typeface="Arial" panose="020B0604020202020204" pitchFamily="34" charset="0"/>
              </a:rPr>
              <a:t>; </a:t>
            </a:r>
            <a:r>
              <a:rPr lang="en-US" sz="1000" baseline="30000" dirty="0">
                <a:solidFill>
                  <a:schemeClr val="bg1">
                    <a:lumMod val="95000"/>
                  </a:schemeClr>
                </a:solidFill>
                <a:latin typeface="Arial" panose="020B0604020202020204" pitchFamily="34" charset="0"/>
                <a:cs typeface="Arial" panose="020B0604020202020204" pitchFamily="34" charset="0"/>
              </a:rPr>
              <a:t>6</a:t>
            </a:r>
            <a:r>
              <a:rPr lang="en-US" sz="1000" dirty="0">
                <a:solidFill>
                  <a:schemeClr val="bg1">
                    <a:lumMod val="95000"/>
                  </a:schemeClr>
                </a:solidFill>
                <a:latin typeface="Arial" panose="020B0604020202020204" pitchFamily="34" charset="0"/>
                <a:cs typeface="Arial" panose="020B0604020202020204" pitchFamily="34" charset="0"/>
                <a:hlinkClick r:id="rId8"/>
              </a:rPr>
              <a:t>mmondin@usp.br</a:t>
            </a:r>
            <a:r>
              <a:rPr lang="en-US" sz="1000" dirty="0">
                <a:solidFill>
                  <a:schemeClr val="bg1">
                    <a:lumMod val="95000"/>
                  </a:schemeClr>
                </a:solidFill>
                <a:latin typeface="Arial" panose="020B0604020202020204" pitchFamily="34" charset="0"/>
                <a:cs typeface="Arial" panose="020B0604020202020204" pitchFamily="34" charset="0"/>
              </a:rPr>
              <a:t>  </a:t>
            </a:r>
          </a:p>
        </p:txBody>
      </p:sp>
      <p:sp>
        <p:nvSpPr>
          <p:cNvPr id="13" name="Retângulo Arredondado 12"/>
          <p:cNvSpPr/>
          <p:nvPr/>
        </p:nvSpPr>
        <p:spPr>
          <a:xfrm>
            <a:off x="235917" y="1445111"/>
            <a:ext cx="3742555" cy="307489"/>
          </a:xfrm>
          <a:prstGeom prst="roundRect">
            <a:avLst/>
          </a:prstGeom>
          <a:solidFill>
            <a:srgbClr val="30152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err="1">
                <a:solidFill>
                  <a:schemeClr val="bg1">
                    <a:lumMod val="95000"/>
                  </a:schemeClr>
                </a:solidFill>
                <a:cs typeface="Arial" panose="020B0604020202020204" pitchFamily="34" charset="0"/>
              </a:rPr>
              <a:t>Introduction</a:t>
            </a:r>
            <a:endParaRPr lang="pt-BR" sz="1600" dirty="0">
              <a:solidFill>
                <a:schemeClr val="bg1">
                  <a:lumMod val="95000"/>
                </a:schemeClr>
              </a:solidFill>
              <a:cs typeface="Arial" panose="020B0604020202020204" pitchFamily="34" charset="0"/>
            </a:endParaRPr>
          </a:p>
        </p:txBody>
      </p:sp>
      <p:sp>
        <p:nvSpPr>
          <p:cNvPr id="16" name="Retângulo Arredondado 15"/>
          <p:cNvSpPr/>
          <p:nvPr/>
        </p:nvSpPr>
        <p:spPr>
          <a:xfrm>
            <a:off x="4174632" y="1456628"/>
            <a:ext cx="3742555" cy="295972"/>
          </a:xfrm>
          <a:prstGeom prst="roundRect">
            <a:avLst/>
          </a:prstGeom>
          <a:solidFill>
            <a:srgbClr val="30152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err="1">
                <a:solidFill>
                  <a:schemeClr val="bg1">
                    <a:lumMod val="95000"/>
                  </a:schemeClr>
                </a:solidFill>
              </a:rPr>
              <a:t>Materials</a:t>
            </a:r>
            <a:r>
              <a:rPr lang="pt-BR" sz="1400" dirty="0">
                <a:solidFill>
                  <a:schemeClr val="bg1">
                    <a:lumMod val="95000"/>
                  </a:schemeClr>
                </a:solidFill>
              </a:rPr>
              <a:t> </a:t>
            </a:r>
            <a:r>
              <a:rPr lang="pt-BR" sz="1400" dirty="0" err="1">
                <a:solidFill>
                  <a:schemeClr val="bg1">
                    <a:lumMod val="95000"/>
                  </a:schemeClr>
                </a:solidFill>
              </a:rPr>
              <a:t>and</a:t>
            </a:r>
            <a:r>
              <a:rPr lang="pt-BR" sz="1400" dirty="0">
                <a:solidFill>
                  <a:schemeClr val="bg1">
                    <a:lumMod val="95000"/>
                  </a:schemeClr>
                </a:solidFill>
              </a:rPr>
              <a:t> </a:t>
            </a:r>
            <a:r>
              <a:rPr lang="pt-BR" sz="1400" dirty="0" err="1">
                <a:solidFill>
                  <a:schemeClr val="bg1">
                    <a:lumMod val="95000"/>
                  </a:schemeClr>
                </a:solidFill>
              </a:rPr>
              <a:t>methods</a:t>
            </a:r>
            <a:r>
              <a:rPr lang="pt-BR" sz="1400" dirty="0">
                <a:solidFill>
                  <a:schemeClr val="bg1">
                    <a:lumMod val="95000"/>
                  </a:schemeClr>
                </a:solidFill>
              </a:rPr>
              <a:t> </a:t>
            </a:r>
          </a:p>
        </p:txBody>
      </p:sp>
      <p:sp>
        <p:nvSpPr>
          <p:cNvPr id="17" name="Retângulo Arredondado 16"/>
          <p:cNvSpPr/>
          <p:nvPr/>
        </p:nvSpPr>
        <p:spPr>
          <a:xfrm>
            <a:off x="4173942" y="4886275"/>
            <a:ext cx="3742555" cy="307489"/>
          </a:xfrm>
          <a:prstGeom prst="roundRect">
            <a:avLst/>
          </a:prstGeom>
          <a:solidFill>
            <a:srgbClr val="30152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err="1">
                <a:solidFill>
                  <a:schemeClr val="bg1">
                    <a:lumMod val="95000"/>
                  </a:schemeClr>
                </a:solidFill>
              </a:rPr>
              <a:t>Results</a:t>
            </a:r>
            <a:r>
              <a:rPr lang="pt-BR" sz="1400" dirty="0">
                <a:solidFill>
                  <a:schemeClr val="bg1">
                    <a:lumMod val="95000"/>
                  </a:schemeClr>
                </a:solidFill>
              </a:rPr>
              <a:t> </a:t>
            </a:r>
            <a:r>
              <a:rPr lang="pt-BR" sz="1400" dirty="0" err="1">
                <a:solidFill>
                  <a:schemeClr val="bg1">
                    <a:lumMod val="95000"/>
                  </a:schemeClr>
                </a:solidFill>
              </a:rPr>
              <a:t>and</a:t>
            </a:r>
            <a:r>
              <a:rPr lang="pt-BR" sz="1400" dirty="0">
                <a:solidFill>
                  <a:schemeClr val="bg1">
                    <a:lumMod val="95000"/>
                  </a:schemeClr>
                </a:solidFill>
              </a:rPr>
              <a:t> </a:t>
            </a:r>
            <a:r>
              <a:rPr lang="pt-BR" sz="1400" dirty="0" err="1">
                <a:solidFill>
                  <a:schemeClr val="bg1">
                    <a:lumMod val="95000"/>
                  </a:schemeClr>
                </a:solidFill>
              </a:rPr>
              <a:t>discussion</a:t>
            </a:r>
            <a:endParaRPr lang="pt-BR" sz="1400" dirty="0">
              <a:solidFill>
                <a:schemeClr val="bg1">
                  <a:lumMod val="95000"/>
                </a:schemeClr>
              </a:solidFill>
            </a:endParaRPr>
          </a:p>
        </p:txBody>
      </p:sp>
      <p:sp>
        <p:nvSpPr>
          <p:cNvPr id="20" name="Retângulo Arredondado 19"/>
          <p:cNvSpPr/>
          <p:nvPr/>
        </p:nvSpPr>
        <p:spPr>
          <a:xfrm>
            <a:off x="248420" y="5404822"/>
            <a:ext cx="3742555" cy="307489"/>
          </a:xfrm>
          <a:prstGeom prst="roundRect">
            <a:avLst/>
          </a:prstGeom>
          <a:solidFill>
            <a:srgbClr val="30152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err="1">
                <a:solidFill>
                  <a:schemeClr val="bg1">
                    <a:lumMod val="95000"/>
                  </a:schemeClr>
                </a:solidFill>
                <a:latin typeface="+mj-lt"/>
                <a:cs typeface="Arial" panose="020B0604020202020204" pitchFamily="34" charset="0"/>
              </a:rPr>
              <a:t>Objective</a:t>
            </a:r>
            <a:endParaRPr lang="pt-BR" sz="1600" dirty="0">
              <a:solidFill>
                <a:schemeClr val="bg1">
                  <a:lumMod val="95000"/>
                </a:schemeClr>
              </a:solidFill>
              <a:latin typeface="+mj-lt"/>
              <a:cs typeface="Arial" panose="020B0604020202020204" pitchFamily="34" charset="0"/>
            </a:endParaRPr>
          </a:p>
        </p:txBody>
      </p:sp>
      <p:sp>
        <p:nvSpPr>
          <p:cNvPr id="21" name="Retângulo Arredondado 20"/>
          <p:cNvSpPr/>
          <p:nvPr/>
        </p:nvSpPr>
        <p:spPr>
          <a:xfrm>
            <a:off x="8106402" y="4413446"/>
            <a:ext cx="3742555" cy="307489"/>
          </a:xfrm>
          <a:prstGeom prst="roundRect">
            <a:avLst/>
          </a:prstGeom>
          <a:solidFill>
            <a:srgbClr val="30152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err="1">
                <a:solidFill>
                  <a:schemeClr val="bg1">
                    <a:lumMod val="95000"/>
                  </a:schemeClr>
                </a:solidFill>
                <a:cs typeface="Arial" panose="020B0604020202020204" pitchFamily="34" charset="0"/>
              </a:rPr>
              <a:t>Conclusion</a:t>
            </a:r>
            <a:endParaRPr lang="pt-BR" sz="1600" dirty="0">
              <a:solidFill>
                <a:schemeClr val="bg1">
                  <a:lumMod val="95000"/>
                </a:schemeClr>
              </a:solidFill>
              <a:cs typeface="Arial" panose="020B0604020202020204" pitchFamily="34" charset="0"/>
            </a:endParaRPr>
          </a:p>
        </p:txBody>
      </p:sp>
      <p:sp>
        <p:nvSpPr>
          <p:cNvPr id="22" name="Retângulo 21"/>
          <p:cNvSpPr/>
          <p:nvPr/>
        </p:nvSpPr>
        <p:spPr>
          <a:xfrm>
            <a:off x="235916" y="1744732"/>
            <a:ext cx="3742556" cy="3543350"/>
          </a:xfrm>
          <a:prstGeom prst="rect">
            <a:avLst/>
          </a:prstGeom>
          <a:solidFill>
            <a:schemeClr val="bg1"/>
          </a:solidFill>
          <a:ln>
            <a:solidFill>
              <a:srgbClr val="7B1F4A"/>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US" sz="900" b="0" i="1" u="none" strike="noStrike" dirty="0">
                <a:solidFill>
                  <a:schemeClr val="tx1"/>
                </a:solidFill>
                <a:effectLst/>
                <a:latin typeface="Arial"/>
                <a:cs typeface="Arial"/>
              </a:rPr>
              <a:t>Fabaceae</a:t>
            </a:r>
            <a:r>
              <a:rPr lang="en-US" sz="900" i="1" dirty="0">
                <a:solidFill>
                  <a:schemeClr val="tx1"/>
                </a:solidFill>
                <a:latin typeface="Arial"/>
                <a:cs typeface="Arial"/>
              </a:rPr>
              <a:t> </a:t>
            </a:r>
            <a:r>
              <a:rPr lang="en-US" sz="900" b="0" i="0" u="none" strike="noStrike" dirty="0">
                <a:solidFill>
                  <a:schemeClr val="tx1"/>
                </a:solidFill>
                <a:effectLst/>
                <a:latin typeface="Arial"/>
                <a:cs typeface="Arial"/>
              </a:rPr>
              <a:t>is a family composed by several </a:t>
            </a:r>
            <a:r>
              <a:rPr lang="en-US" sz="900" dirty="0">
                <a:solidFill>
                  <a:schemeClr val="tx1"/>
                </a:solidFill>
                <a:latin typeface="Arial"/>
                <a:cs typeface="Arial"/>
              </a:rPr>
              <a:t>economically important </a:t>
            </a:r>
            <a:r>
              <a:rPr lang="en-US" sz="900" b="0" i="0" u="none" strike="noStrike" dirty="0">
                <a:solidFill>
                  <a:schemeClr val="tx1"/>
                </a:solidFill>
                <a:effectLst/>
                <a:latin typeface="Arial"/>
                <a:cs typeface="Arial"/>
              </a:rPr>
              <a:t>species,</a:t>
            </a:r>
            <a:r>
              <a:rPr lang="en-US" sz="900" dirty="0">
                <a:solidFill>
                  <a:schemeClr val="tx1"/>
                </a:solidFill>
                <a:latin typeface="Arial"/>
                <a:cs typeface="Arial"/>
              </a:rPr>
              <a:t> </a:t>
            </a:r>
            <a:r>
              <a:rPr lang="en-US" sz="900" b="0" i="0" u="none" strike="noStrike" dirty="0">
                <a:solidFill>
                  <a:schemeClr val="tx1"/>
                </a:solidFill>
                <a:effectLst/>
                <a:latin typeface="Arial"/>
                <a:cs typeface="Arial"/>
              </a:rPr>
              <a:t>although these species are gathered phylogenetically in the</a:t>
            </a:r>
            <a:r>
              <a:rPr lang="en-US" sz="900" dirty="0">
                <a:solidFill>
                  <a:schemeClr val="tx1"/>
                </a:solidFill>
                <a:latin typeface="Arial"/>
                <a:cs typeface="Arial"/>
              </a:rPr>
              <a:t> </a:t>
            </a:r>
            <a:r>
              <a:rPr lang="en-US" sz="900" b="0" i="0" u="none" strike="noStrike" dirty="0">
                <a:solidFill>
                  <a:schemeClr val="tx1"/>
                </a:solidFill>
                <a:effectLst/>
                <a:latin typeface="Arial"/>
                <a:cs typeface="Arial"/>
              </a:rPr>
              <a:t>same family, their respective genetic and physiological information</a:t>
            </a:r>
            <a:r>
              <a:rPr lang="en-US" sz="900" dirty="0">
                <a:solidFill>
                  <a:schemeClr val="tx1"/>
                </a:solidFill>
                <a:latin typeface="Arial"/>
                <a:cs typeface="Arial"/>
              </a:rPr>
              <a:t> </a:t>
            </a:r>
            <a:r>
              <a:rPr lang="en-US" sz="900" b="0" i="0" u="none" strike="noStrike" dirty="0">
                <a:solidFill>
                  <a:schemeClr val="tx1"/>
                </a:solidFill>
                <a:effectLst/>
                <a:latin typeface="Arial"/>
                <a:cs typeface="Arial"/>
              </a:rPr>
              <a:t>has considerably different characteristics, ranging from </a:t>
            </a:r>
            <a:r>
              <a:rPr lang="en-US" sz="900" b="0" i="0" u="none" strike="noStrike" dirty="0" err="1">
                <a:solidFill>
                  <a:schemeClr val="tx1"/>
                </a:solidFill>
                <a:effectLst/>
                <a:latin typeface="Arial"/>
                <a:cs typeface="Arial"/>
              </a:rPr>
              <a:t>autogamous</a:t>
            </a:r>
            <a:r>
              <a:rPr lang="en-US" sz="900" dirty="0">
                <a:solidFill>
                  <a:schemeClr val="tx1"/>
                </a:solidFill>
                <a:latin typeface="Arial"/>
                <a:cs typeface="Arial"/>
              </a:rPr>
              <a:t> </a:t>
            </a:r>
            <a:r>
              <a:rPr lang="en-US" sz="900" b="0" i="0" u="none" strike="noStrike" dirty="0">
                <a:solidFill>
                  <a:schemeClr val="tx1"/>
                </a:solidFill>
                <a:effectLst/>
                <a:latin typeface="Arial"/>
                <a:cs typeface="Arial"/>
              </a:rPr>
              <a:t>diploid species to species with open reproduction and polyploids. The</a:t>
            </a:r>
            <a:r>
              <a:rPr lang="en-US" sz="900" dirty="0">
                <a:solidFill>
                  <a:schemeClr val="tx1"/>
                </a:solidFill>
                <a:latin typeface="Arial"/>
                <a:cs typeface="Arial"/>
              </a:rPr>
              <a:t> </a:t>
            </a:r>
            <a:r>
              <a:rPr lang="en-US" sz="900" b="0" i="0" u="none" strike="noStrike" dirty="0">
                <a:solidFill>
                  <a:schemeClr val="tx1"/>
                </a:solidFill>
                <a:effectLst/>
                <a:latin typeface="Arial"/>
                <a:cs typeface="Arial"/>
              </a:rPr>
              <a:t>variations presented may be due to chromosomal changes that occur</a:t>
            </a:r>
            <a:r>
              <a:rPr lang="en-US" sz="900" dirty="0">
                <a:solidFill>
                  <a:schemeClr val="tx1"/>
                </a:solidFill>
                <a:latin typeface="Arial"/>
                <a:cs typeface="Arial"/>
              </a:rPr>
              <a:t> </a:t>
            </a:r>
            <a:r>
              <a:rPr lang="en-US" sz="900" b="0" i="0" u="none" strike="noStrike" dirty="0">
                <a:solidFill>
                  <a:schemeClr val="tx1"/>
                </a:solidFill>
                <a:effectLst/>
                <a:latin typeface="Arial"/>
                <a:cs typeface="Arial"/>
              </a:rPr>
              <a:t>during evolution, acting through some mechanisms such as</a:t>
            </a:r>
            <a:r>
              <a:rPr lang="en-US" sz="900" dirty="0">
                <a:solidFill>
                  <a:schemeClr val="tx1"/>
                </a:solidFill>
                <a:latin typeface="Arial"/>
                <a:cs typeface="Arial"/>
              </a:rPr>
              <a:t> </a:t>
            </a:r>
            <a:r>
              <a:rPr lang="en-US" sz="900" b="0" i="0" u="none" strike="noStrike" dirty="0">
                <a:solidFill>
                  <a:schemeClr val="tx1"/>
                </a:solidFill>
                <a:effectLst/>
                <a:latin typeface="Arial"/>
                <a:cs typeface="Arial"/>
              </a:rPr>
              <a:t>translocations,</a:t>
            </a:r>
            <a:r>
              <a:rPr lang="en-US" sz="900" dirty="0">
                <a:solidFill>
                  <a:schemeClr val="tx1"/>
                </a:solidFill>
                <a:latin typeface="Arial"/>
                <a:cs typeface="Arial"/>
              </a:rPr>
              <a:t> </a:t>
            </a:r>
            <a:r>
              <a:rPr lang="en-US" sz="900" b="0" i="0" u="none" strike="noStrike" dirty="0">
                <a:solidFill>
                  <a:schemeClr val="tx1"/>
                </a:solidFill>
                <a:effectLst/>
                <a:latin typeface="Arial"/>
                <a:cs typeface="Arial"/>
              </a:rPr>
              <a:t>inversions,</a:t>
            </a:r>
            <a:r>
              <a:rPr lang="en-US" sz="900" dirty="0">
                <a:solidFill>
                  <a:schemeClr val="tx1"/>
                </a:solidFill>
                <a:latin typeface="Arial"/>
                <a:cs typeface="Arial"/>
              </a:rPr>
              <a:t> </a:t>
            </a:r>
            <a:r>
              <a:rPr lang="en-US" sz="900" dirty="0" err="1">
                <a:solidFill>
                  <a:schemeClr val="tx1"/>
                </a:solidFill>
                <a:latin typeface="Arial"/>
                <a:cs typeface="Arial"/>
              </a:rPr>
              <a:t>defficiences</a:t>
            </a:r>
            <a:r>
              <a:rPr lang="en-US" sz="900" b="0" i="0" u="none" strike="noStrike" dirty="0">
                <a:solidFill>
                  <a:schemeClr val="tx1"/>
                </a:solidFill>
                <a:effectLst/>
                <a:latin typeface="Arial"/>
                <a:cs typeface="Arial"/>
              </a:rPr>
              <a:t>, </a:t>
            </a:r>
            <a:r>
              <a:rPr lang="en-US" sz="900" dirty="0">
                <a:solidFill>
                  <a:schemeClr val="tx1"/>
                </a:solidFill>
                <a:latin typeface="Arial"/>
                <a:cs typeface="Arial"/>
              </a:rPr>
              <a:t>duplications </a:t>
            </a:r>
            <a:r>
              <a:rPr lang="en-US" sz="900" b="0" i="0" u="none" strike="noStrike" dirty="0">
                <a:solidFill>
                  <a:schemeClr val="tx1"/>
                </a:solidFill>
                <a:effectLst/>
                <a:latin typeface="Arial"/>
                <a:cs typeface="Arial"/>
              </a:rPr>
              <a:t>and </a:t>
            </a:r>
            <a:r>
              <a:rPr lang="en-US" sz="900" dirty="0">
                <a:solidFill>
                  <a:schemeClr val="tx1"/>
                </a:solidFill>
                <a:latin typeface="Arial"/>
                <a:cs typeface="Arial"/>
              </a:rPr>
              <a:t>polyploidy </a:t>
            </a:r>
            <a:r>
              <a:rPr lang="en-US" sz="900" b="0" i="0" u="none" strike="noStrike" dirty="0">
                <a:solidFill>
                  <a:schemeClr val="tx1"/>
                </a:solidFill>
                <a:effectLst/>
                <a:latin typeface="Arial"/>
                <a:cs typeface="Arial"/>
              </a:rPr>
              <a:t>events. To locate these various mechanisms several types of</a:t>
            </a:r>
            <a:r>
              <a:rPr lang="en-US" sz="900" dirty="0">
                <a:solidFill>
                  <a:schemeClr val="tx1"/>
                </a:solidFill>
                <a:latin typeface="Arial"/>
                <a:cs typeface="Arial"/>
              </a:rPr>
              <a:t> </a:t>
            </a:r>
            <a:r>
              <a:rPr lang="en-US" sz="900" b="0" i="0" u="none" strike="noStrike" dirty="0">
                <a:solidFill>
                  <a:schemeClr val="tx1"/>
                </a:solidFill>
                <a:effectLst/>
                <a:latin typeface="Arial"/>
                <a:cs typeface="Arial"/>
              </a:rPr>
              <a:t>analyses are used, among these, we highlighted the reconstruction of</a:t>
            </a:r>
            <a:r>
              <a:rPr lang="en-US" sz="900" dirty="0">
                <a:solidFill>
                  <a:schemeClr val="tx1"/>
                </a:solidFill>
                <a:latin typeface="Arial"/>
                <a:cs typeface="Arial"/>
              </a:rPr>
              <a:t> </a:t>
            </a:r>
            <a:r>
              <a:rPr lang="en-US" sz="900" b="0" i="0" u="none" strike="noStrike" dirty="0">
                <a:solidFill>
                  <a:schemeClr val="tx1"/>
                </a:solidFill>
                <a:effectLst/>
                <a:latin typeface="Arial"/>
                <a:cs typeface="Arial"/>
              </a:rPr>
              <a:t>the ancestral karyotype from the mapping of the chromosomal</a:t>
            </a:r>
            <a:r>
              <a:rPr lang="en-US" sz="900" dirty="0">
                <a:solidFill>
                  <a:schemeClr val="tx1"/>
                </a:solidFill>
                <a:latin typeface="Arial"/>
                <a:cs typeface="Arial"/>
              </a:rPr>
              <a:t> </a:t>
            </a:r>
            <a:r>
              <a:rPr lang="en-US" sz="900" b="0" i="0" u="none" strike="noStrike" dirty="0">
                <a:solidFill>
                  <a:schemeClr val="tx1"/>
                </a:solidFill>
                <a:effectLst/>
                <a:latin typeface="Arial"/>
                <a:cs typeface="Arial"/>
              </a:rPr>
              <a:t>rearrangements. Reconstruction can be an important analysis for</a:t>
            </a:r>
            <a:r>
              <a:rPr lang="en-US" sz="900" dirty="0">
                <a:solidFill>
                  <a:schemeClr val="tx1"/>
                </a:solidFill>
                <a:latin typeface="Arial"/>
                <a:cs typeface="Arial"/>
              </a:rPr>
              <a:t> </a:t>
            </a:r>
            <a:r>
              <a:rPr lang="en-US" sz="900" b="0" i="0" u="none" strike="noStrike" dirty="0">
                <a:solidFill>
                  <a:schemeClr val="tx1"/>
                </a:solidFill>
                <a:effectLst/>
                <a:latin typeface="Arial"/>
                <a:cs typeface="Arial"/>
              </a:rPr>
              <a:t>understanding the evolution of the chromosomes and for locating the</a:t>
            </a:r>
            <a:r>
              <a:rPr lang="en-US" sz="900" dirty="0">
                <a:solidFill>
                  <a:schemeClr val="tx1"/>
                </a:solidFill>
                <a:latin typeface="Arial"/>
                <a:cs typeface="Arial"/>
              </a:rPr>
              <a:t> </a:t>
            </a:r>
            <a:r>
              <a:rPr lang="en-US" sz="900" b="0" i="0" u="none" strike="noStrike" dirty="0">
                <a:solidFill>
                  <a:schemeClr val="tx1"/>
                </a:solidFill>
                <a:effectLst/>
                <a:latin typeface="Arial"/>
                <a:cs typeface="Arial"/>
              </a:rPr>
              <a:t>position of genes between genomes of different species of the family.</a:t>
            </a:r>
            <a:r>
              <a:rPr lang="en-US" sz="900" dirty="0">
                <a:solidFill>
                  <a:schemeClr val="tx1"/>
                </a:solidFill>
                <a:latin typeface="Arial"/>
                <a:cs typeface="Arial"/>
              </a:rPr>
              <a:t> </a:t>
            </a:r>
            <a:r>
              <a:rPr lang="en-US" sz="900" b="0" i="0" u="none" strike="noStrike" dirty="0">
                <a:solidFill>
                  <a:schemeClr val="tx1"/>
                </a:solidFill>
                <a:effectLst/>
                <a:latin typeface="Arial"/>
                <a:cs typeface="Arial"/>
              </a:rPr>
              <a:t>In addition, reconstruction can be a useful tool for genetic</a:t>
            </a:r>
            <a:r>
              <a:rPr lang="en-US" sz="900" dirty="0">
                <a:solidFill>
                  <a:schemeClr val="tx1"/>
                </a:solidFill>
                <a:latin typeface="Arial"/>
                <a:cs typeface="Arial"/>
              </a:rPr>
              <a:t> </a:t>
            </a:r>
            <a:r>
              <a:rPr lang="en-US" sz="900" b="0" i="0" u="none" strike="noStrike" dirty="0">
                <a:solidFill>
                  <a:schemeClr val="tx1"/>
                </a:solidFill>
                <a:effectLst/>
                <a:latin typeface="Arial"/>
                <a:cs typeface="Arial"/>
              </a:rPr>
              <a:t>improvement and agriculture.</a:t>
            </a:r>
            <a:r>
              <a:rPr lang="en-US" sz="900" dirty="0">
                <a:solidFill>
                  <a:schemeClr val="tx1"/>
                </a:solidFill>
                <a:latin typeface="Arial"/>
                <a:cs typeface="Arial"/>
              </a:rPr>
              <a:t> </a:t>
            </a:r>
            <a:endParaRPr lang="pt-BR" sz="900">
              <a:solidFill>
                <a:schemeClr val="tx1"/>
              </a:solidFill>
              <a:latin typeface="Arial"/>
              <a:cs typeface="Calibri" panose="020F0502020204030204"/>
            </a:endParaRPr>
          </a:p>
        </p:txBody>
      </p:sp>
      <p:sp>
        <p:nvSpPr>
          <p:cNvPr id="23" name="Retângulo 22"/>
          <p:cNvSpPr/>
          <p:nvPr/>
        </p:nvSpPr>
        <p:spPr>
          <a:xfrm>
            <a:off x="248420" y="5783134"/>
            <a:ext cx="3742556" cy="855792"/>
          </a:xfrm>
          <a:prstGeom prst="rect">
            <a:avLst/>
          </a:prstGeom>
          <a:solidFill>
            <a:schemeClr val="bg1"/>
          </a:solidFill>
          <a:ln>
            <a:solidFill>
              <a:srgbClr val="7B1F4A"/>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US" sz="900" dirty="0">
                <a:solidFill>
                  <a:schemeClr val="tx1"/>
                </a:solidFill>
                <a:latin typeface="Arial" panose="020B0604020202020204" pitchFamily="34" charset="0"/>
                <a:cs typeface="Arial" panose="020B0604020202020204" pitchFamily="34" charset="0"/>
              </a:rPr>
              <a:t>Perform the karyotype reconstruction of species of agricultural and ecological importance of the Fabaceae family through sequenced and assembled genomes, using </a:t>
            </a:r>
            <a:r>
              <a:rPr lang="en-US" sz="900" i="1" dirty="0">
                <a:solidFill>
                  <a:schemeClr val="tx1"/>
                </a:solidFill>
                <a:latin typeface="Arial" panose="020B0604020202020204" pitchFamily="34" charset="0"/>
                <a:cs typeface="Arial" panose="020B0604020202020204" pitchFamily="34" charset="0"/>
              </a:rPr>
              <a:t>M. </a:t>
            </a:r>
            <a:r>
              <a:rPr lang="en-US" sz="900" i="1" dirty="0" err="1">
                <a:solidFill>
                  <a:schemeClr val="tx1"/>
                </a:solidFill>
                <a:latin typeface="Arial" panose="020B0604020202020204" pitchFamily="34" charset="0"/>
                <a:cs typeface="Arial" panose="020B0604020202020204" pitchFamily="34" charset="0"/>
              </a:rPr>
              <a:t>truncatula</a:t>
            </a:r>
            <a:r>
              <a:rPr lang="en-US" sz="900" i="1"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rPr>
              <a:t>as reference.​</a:t>
            </a:r>
            <a:endParaRPr lang="pt-BR" sz="900" dirty="0">
              <a:solidFill>
                <a:schemeClr val="tx1"/>
              </a:solidFill>
              <a:latin typeface="Arial" panose="020B0604020202020204" pitchFamily="34" charset="0"/>
              <a:cs typeface="Arial" panose="020B0604020202020204" pitchFamily="34" charset="0"/>
            </a:endParaRPr>
          </a:p>
        </p:txBody>
      </p:sp>
      <p:sp>
        <p:nvSpPr>
          <p:cNvPr id="24" name="Retângulo 23"/>
          <p:cNvSpPr/>
          <p:nvPr/>
        </p:nvSpPr>
        <p:spPr>
          <a:xfrm>
            <a:off x="4174632" y="1790650"/>
            <a:ext cx="3742556" cy="3019475"/>
          </a:xfrm>
          <a:prstGeom prst="rect">
            <a:avLst/>
          </a:prstGeom>
          <a:solidFill>
            <a:schemeClr val="bg1"/>
          </a:solidFill>
          <a:ln>
            <a:solidFill>
              <a:srgbClr val="7B1F4A"/>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indent="457200" algn="just" rtl="0">
              <a:spcBef>
                <a:spcPts val="0"/>
              </a:spcBef>
              <a:spcAft>
                <a:spcPts val="0"/>
              </a:spcAft>
            </a:pPr>
            <a:r>
              <a:rPr lang="en-US" sz="900" b="1" i="0" strike="noStrike" dirty="0">
                <a:solidFill>
                  <a:srgbClr val="000000"/>
                </a:solidFill>
                <a:effectLst/>
                <a:latin typeface="Arial" panose="020B0604020202020204" pitchFamily="34" charset="0"/>
              </a:rPr>
              <a:t>Materials:</a:t>
            </a:r>
            <a:endParaRPr lang="pt-BR"/>
          </a:p>
          <a:p>
            <a:pPr indent="457200" algn="just" rtl="0">
              <a:spcBef>
                <a:spcPts val="0"/>
              </a:spcBef>
              <a:spcAft>
                <a:spcPts val="0"/>
              </a:spcAft>
            </a:pPr>
            <a:r>
              <a:rPr lang="en-US" sz="900" dirty="0">
                <a:solidFill>
                  <a:srgbClr val="000000"/>
                </a:solidFill>
                <a:latin typeface="Arial" panose="020B0604020202020204" pitchFamily="34" charset="0"/>
              </a:rPr>
              <a:t>Assembled genomes:</a:t>
            </a:r>
            <a:r>
              <a:rPr lang="en-US" sz="900" b="0" i="0" u="none" strike="noStrike" dirty="0">
                <a:solidFill>
                  <a:srgbClr val="000000"/>
                </a:solidFill>
                <a:effectLst/>
                <a:latin typeface="Arial" panose="020B0604020202020204" pitchFamily="34" charset="0"/>
              </a:rPr>
              <a:t> </a:t>
            </a:r>
            <a:r>
              <a:rPr lang="en-US" sz="900" b="0" i="1" u="none" strike="noStrike" dirty="0">
                <a:solidFill>
                  <a:srgbClr val="000000"/>
                </a:solidFill>
                <a:effectLst/>
                <a:latin typeface="Arial" panose="020B0604020202020204" pitchFamily="34" charset="0"/>
              </a:rPr>
              <a:t>Arachis </a:t>
            </a:r>
            <a:r>
              <a:rPr lang="en-US" sz="900" b="0" i="1" u="none" strike="noStrike" dirty="0" err="1">
                <a:solidFill>
                  <a:srgbClr val="000000"/>
                </a:solidFill>
                <a:effectLst/>
                <a:latin typeface="Arial" panose="020B0604020202020204" pitchFamily="34" charset="0"/>
              </a:rPr>
              <a:t>duranensis</a:t>
            </a:r>
            <a:r>
              <a:rPr lang="en-US" sz="900" b="0" i="1" u="none" strike="noStrike" dirty="0">
                <a:solidFill>
                  <a:srgbClr val="000000"/>
                </a:solidFill>
                <a:effectLst/>
                <a:latin typeface="Arial" panose="020B0604020202020204" pitchFamily="34" charset="0"/>
              </a:rPr>
              <a:t> </a:t>
            </a:r>
            <a:r>
              <a:rPr lang="en-US" sz="900" b="0" i="0" u="none" strike="noStrike" dirty="0">
                <a:solidFill>
                  <a:srgbClr val="000000"/>
                </a:solidFill>
                <a:effectLst/>
                <a:latin typeface="Arial" panose="020B0604020202020204" pitchFamily="34" charset="0"/>
              </a:rPr>
              <a:t>(PRJNA258023)</a:t>
            </a:r>
            <a:r>
              <a:rPr lang="en-US" sz="900" b="0" i="1" u="none" strike="noStrike" dirty="0">
                <a:solidFill>
                  <a:srgbClr val="000000"/>
                </a:solidFill>
                <a:effectLst/>
                <a:latin typeface="Arial" panose="020B0604020202020204" pitchFamily="34" charset="0"/>
              </a:rPr>
              <a:t>, Arachis </a:t>
            </a:r>
            <a:r>
              <a:rPr lang="en-US" sz="900" b="0" i="1" u="none" strike="noStrike" dirty="0" err="1">
                <a:solidFill>
                  <a:srgbClr val="000000"/>
                </a:solidFill>
                <a:effectLst/>
                <a:latin typeface="Arial" panose="020B0604020202020204" pitchFamily="34" charset="0"/>
              </a:rPr>
              <a:t>hypogaea</a:t>
            </a:r>
            <a:r>
              <a:rPr lang="en-US" sz="900" b="0" i="1" u="none" strike="noStrike" dirty="0">
                <a:solidFill>
                  <a:srgbClr val="000000"/>
                </a:solidFill>
                <a:effectLst/>
                <a:latin typeface="Arial" panose="020B0604020202020204" pitchFamily="34" charset="0"/>
              </a:rPr>
              <a:t> </a:t>
            </a:r>
            <a:r>
              <a:rPr lang="en-US" sz="900" b="0" i="0" u="none" strike="noStrike" dirty="0">
                <a:solidFill>
                  <a:srgbClr val="000000"/>
                </a:solidFill>
                <a:effectLst/>
                <a:latin typeface="Arial" panose="020B0604020202020204" pitchFamily="34" charset="0"/>
              </a:rPr>
              <a:t>(PRJNA419393)</a:t>
            </a:r>
            <a:r>
              <a:rPr lang="en-US" sz="900" b="0" i="1" u="none" strike="noStrike" dirty="0">
                <a:solidFill>
                  <a:srgbClr val="000000"/>
                </a:solidFill>
                <a:effectLst/>
                <a:latin typeface="Arial" panose="020B0604020202020204" pitchFamily="34" charset="0"/>
              </a:rPr>
              <a:t>, Cajanus </a:t>
            </a:r>
            <a:r>
              <a:rPr lang="en-US" sz="900" b="0" i="1" u="none" strike="noStrike" dirty="0" err="1">
                <a:solidFill>
                  <a:srgbClr val="000000"/>
                </a:solidFill>
                <a:effectLst/>
                <a:latin typeface="Arial" panose="020B0604020202020204" pitchFamily="34" charset="0"/>
              </a:rPr>
              <a:t>cajan</a:t>
            </a:r>
            <a:r>
              <a:rPr lang="en-US" sz="900" b="0" i="1" u="none" strike="noStrike" dirty="0">
                <a:solidFill>
                  <a:srgbClr val="000000"/>
                </a:solidFill>
                <a:effectLst/>
                <a:latin typeface="Arial" panose="020B0604020202020204" pitchFamily="34" charset="0"/>
              </a:rPr>
              <a:t> </a:t>
            </a:r>
            <a:r>
              <a:rPr lang="en-US" sz="900" b="0" i="0" u="none" strike="noStrike" dirty="0">
                <a:solidFill>
                  <a:srgbClr val="000000"/>
                </a:solidFill>
                <a:effectLst/>
                <a:latin typeface="Arial" panose="020B0604020202020204" pitchFamily="34" charset="0"/>
              </a:rPr>
              <a:t>(PRJNA72815)</a:t>
            </a:r>
            <a:r>
              <a:rPr lang="en-US" sz="900" b="0" i="1" u="none" strike="noStrike" dirty="0">
                <a:solidFill>
                  <a:srgbClr val="000000"/>
                </a:solidFill>
                <a:effectLst/>
                <a:latin typeface="Arial" panose="020B0604020202020204" pitchFamily="34" charset="0"/>
              </a:rPr>
              <a:t>, Lupinus </a:t>
            </a:r>
            <a:r>
              <a:rPr lang="en-US" sz="900" b="0" i="1" u="none" strike="noStrike" dirty="0" err="1">
                <a:solidFill>
                  <a:srgbClr val="000000"/>
                </a:solidFill>
                <a:effectLst/>
                <a:latin typeface="Arial" panose="020B0604020202020204" pitchFamily="34" charset="0"/>
              </a:rPr>
              <a:t>augustifolius</a:t>
            </a:r>
            <a:r>
              <a:rPr lang="en-US" sz="900" b="0" i="0" u="none" strike="noStrike" dirty="0">
                <a:solidFill>
                  <a:srgbClr val="000000"/>
                </a:solidFill>
                <a:effectLst/>
                <a:latin typeface="Arial" panose="020B0604020202020204" pitchFamily="34" charset="0"/>
              </a:rPr>
              <a:t> (PRJNA575804)</a:t>
            </a:r>
            <a:r>
              <a:rPr lang="en-US" sz="900" b="0" i="1" u="none" strike="noStrike" dirty="0">
                <a:solidFill>
                  <a:srgbClr val="000000"/>
                </a:solidFill>
                <a:effectLst/>
                <a:latin typeface="Arial" panose="020B0604020202020204" pitchFamily="34" charset="0"/>
              </a:rPr>
              <a:t>, Vigna angularis </a:t>
            </a:r>
            <a:r>
              <a:rPr lang="en-US" sz="900" b="0" i="0" u="none" strike="noStrike" dirty="0">
                <a:solidFill>
                  <a:srgbClr val="000000"/>
                </a:solidFill>
                <a:effectLst/>
                <a:latin typeface="Arial" panose="020B0604020202020204" pitchFamily="34" charset="0"/>
              </a:rPr>
              <a:t>cv </a:t>
            </a:r>
            <a:r>
              <a:rPr lang="en-US" sz="900" b="0" i="0" u="none" strike="noStrike" dirty="0" err="1">
                <a:solidFill>
                  <a:srgbClr val="000000"/>
                </a:solidFill>
                <a:effectLst/>
                <a:latin typeface="Arial" panose="020B0604020202020204" pitchFamily="34" charset="0"/>
              </a:rPr>
              <a:t>Jingnong</a:t>
            </a:r>
            <a:r>
              <a:rPr lang="en-US" sz="900" b="0" i="0" u="none" strike="noStrike" dirty="0">
                <a:solidFill>
                  <a:srgbClr val="000000"/>
                </a:solidFill>
                <a:effectLst/>
                <a:latin typeface="Arial" panose="020B0604020202020204" pitchFamily="34" charset="0"/>
              </a:rPr>
              <a:t> 6 (PRJNA261643), </a:t>
            </a:r>
            <a:r>
              <a:rPr lang="en-US" sz="900" b="0" i="1" u="none" strike="noStrike" dirty="0">
                <a:solidFill>
                  <a:srgbClr val="000000"/>
                </a:solidFill>
                <a:effectLst/>
                <a:latin typeface="Arial" panose="020B0604020202020204" pitchFamily="34" charset="0"/>
              </a:rPr>
              <a:t>Arachis </a:t>
            </a:r>
            <a:r>
              <a:rPr lang="en-US" sz="900" b="0" i="1" u="none" strike="noStrike" dirty="0" err="1">
                <a:solidFill>
                  <a:srgbClr val="000000"/>
                </a:solidFill>
                <a:effectLst/>
                <a:latin typeface="Arial" panose="020B0604020202020204" pitchFamily="34" charset="0"/>
              </a:rPr>
              <a:t>ipoensis</a:t>
            </a:r>
            <a:r>
              <a:rPr lang="en-US" sz="900" b="0" i="1" u="none" strike="noStrike" dirty="0">
                <a:solidFill>
                  <a:srgbClr val="000000"/>
                </a:solidFill>
                <a:effectLst/>
                <a:latin typeface="Arial" panose="020B0604020202020204" pitchFamily="34" charset="0"/>
              </a:rPr>
              <a:t> </a:t>
            </a:r>
            <a:r>
              <a:rPr lang="en-US" sz="900" b="0" i="0" u="none" strike="noStrike" dirty="0">
                <a:solidFill>
                  <a:srgbClr val="000000"/>
                </a:solidFill>
                <a:effectLst/>
                <a:latin typeface="Arial" panose="020B0604020202020204" pitchFamily="34" charset="0"/>
              </a:rPr>
              <a:t>(PRJNA258025)</a:t>
            </a:r>
            <a:r>
              <a:rPr lang="en-US" sz="900" b="0" i="1" u="none" strike="noStrike" dirty="0">
                <a:solidFill>
                  <a:srgbClr val="000000"/>
                </a:solidFill>
                <a:effectLst/>
                <a:latin typeface="Arial" panose="020B0604020202020204" pitchFamily="34" charset="0"/>
              </a:rPr>
              <a:t>, </a:t>
            </a:r>
            <a:r>
              <a:rPr lang="en-US" sz="900" b="0" i="1" u="none" strike="noStrike" dirty="0" err="1">
                <a:solidFill>
                  <a:srgbClr val="000000"/>
                </a:solidFill>
                <a:effectLst/>
                <a:latin typeface="Arial" panose="020B0604020202020204" pitchFamily="34" charset="0"/>
              </a:rPr>
              <a:t>Aeschynomene</a:t>
            </a:r>
            <a:r>
              <a:rPr lang="en-US" sz="900" b="0" i="1" u="none" strike="noStrike" dirty="0">
                <a:solidFill>
                  <a:srgbClr val="000000"/>
                </a:solidFill>
                <a:effectLst/>
                <a:latin typeface="Arial" panose="020B0604020202020204" pitchFamily="34" charset="0"/>
              </a:rPr>
              <a:t> </a:t>
            </a:r>
            <a:r>
              <a:rPr lang="en-US" sz="900" b="0" i="1" u="none" strike="noStrike" dirty="0" err="1">
                <a:solidFill>
                  <a:srgbClr val="000000"/>
                </a:solidFill>
                <a:effectLst/>
                <a:latin typeface="Arial" panose="020B0604020202020204" pitchFamily="34" charset="0"/>
              </a:rPr>
              <a:t>evenia</a:t>
            </a:r>
            <a:r>
              <a:rPr lang="en-US" sz="900" b="0" i="1" u="none" strike="noStrike" dirty="0">
                <a:solidFill>
                  <a:srgbClr val="000000"/>
                </a:solidFill>
                <a:effectLst/>
                <a:latin typeface="Arial" panose="020B0604020202020204" pitchFamily="34" charset="0"/>
              </a:rPr>
              <a:t> C. Wright </a:t>
            </a:r>
            <a:r>
              <a:rPr lang="en-US" sz="900" b="0" i="0" u="none" strike="noStrike" dirty="0">
                <a:solidFill>
                  <a:srgbClr val="000000"/>
                </a:solidFill>
                <a:effectLst/>
                <a:latin typeface="Arial" panose="020B0604020202020204" pitchFamily="34" charset="0"/>
              </a:rPr>
              <a:t>(PRJNA448804)</a:t>
            </a:r>
            <a:r>
              <a:rPr lang="en-US" sz="900" b="0" i="1" u="none" strike="noStrike" dirty="0">
                <a:solidFill>
                  <a:srgbClr val="000000"/>
                </a:solidFill>
                <a:effectLst/>
                <a:latin typeface="Arial" panose="020B0604020202020204" pitchFamily="34" charset="0"/>
              </a:rPr>
              <a:t>, Cicer arietinum </a:t>
            </a:r>
            <a:r>
              <a:rPr lang="en-US" sz="900" b="0" i="0" u="none" strike="noStrike" dirty="0">
                <a:solidFill>
                  <a:srgbClr val="000000"/>
                </a:solidFill>
                <a:effectLst/>
                <a:latin typeface="Arial" panose="020B0604020202020204" pitchFamily="34" charset="0"/>
              </a:rPr>
              <a:t>(PRJNA78951)</a:t>
            </a:r>
            <a:r>
              <a:rPr lang="en-US" sz="900" b="0" i="1" u="none" strike="noStrike" dirty="0">
                <a:solidFill>
                  <a:srgbClr val="000000"/>
                </a:solidFill>
                <a:effectLst/>
                <a:latin typeface="Arial" panose="020B0604020202020204" pitchFamily="34" charset="0"/>
              </a:rPr>
              <a:t>, Glycine max </a:t>
            </a:r>
            <a:r>
              <a:rPr lang="en-US" sz="900" b="0" i="0" u="none" strike="noStrike" dirty="0">
                <a:solidFill>
                  <a:srgbClr val="000000"/>
                </a:solidFill>
                <a:effectLst/>
                <a:latin typeface="Arial" panose="020B0604020202020204" pitchFamily="34" charset="0"/>
              </a:rPr>
              <a:t>(PRJNA19861)</a:t>
            </a:r>
            <a:r>
              <a:rPr lang="en-US" sz="900" b="0" i="1" u="none" strike="noStrike" dirty="0">
                <a:solidFill>
                  <a:srgbClr val="000000"/>
                </a:solidFill>
                <a:effectLst/>
                <a:latin typeface="Arial" panose="020B0604020202020204" pitchFamily="34" charset="0"/>
              </a:rPr>
              <a:t>, Vigna radiata </a:t>
            </a:r>
            <a:r>
              <a:rPr lang="en-US" sz="900" b="0" i="0" u="none" strike="noStrike" dirty="0">
                <a:solidFill>
                  <a:srgbClr val="000000"/>
                </a:solidFill>
                <a:effectLst/>
                <a:latin typeface="Arial" panose="020B0604020202020204" pitchFamily="34" charset="0"/>
              </a:rPr>
              <a:t>(PRJNA243847),</a:t>
            </a:r>
            <a:r>
              <a:rPr lang="en-US" sz="900" b="0" i="1" u="none" strike="noStrike" dirty="0">
                <a:solidFill>
                  <a:srgbClr val="000000"/>
                </a:solidFill>
                <a:effectLst/>
                <a:latin typeface="Arial" panose="020B0604020202020204" pitchFamily="34" charset="0"/>
              </a:rPr>
              <a:t> Lupinus albus </a:t>
            </a:r>
            <a:r>
              <a:rPr lang="en-US" sz="900" b="0" i="0" u="none" strike="noStrike" dirty="0">
                <a:solidFill>
                  <a:srgbClr val="000000"/>
                </a:solidFill>
                <a:effectLst/>
                <a:latin typeface="Arial" panose="020B0604020202020204" pitchFamily="34" charset="0"/>
              </a:rPr>
              <a:t>(PRJNA575804)</a:t>
            </a:r>
            <a:r>
              <a:rPr lang="en-US" sz="900" b="0" i="1" u="none" strike="noStrike" dirty="0">
                <a:solidFill>
                  <a:srgbClr val="000000"/>
                </a:solidFill>
                <a:effectLst/>
                <a:latin typeface="Arial" panose="020B0604020202020204" pitchFamily="34" charset="0"/>
              </a:rPr>
              <a:t>, </a:t>
            </a:r>
            <a:r>
              <a:rPr lang="en-US" sz="900" b="0" i="1" u="none" strike="noStrike" dirty="0" err="1">
                <a:solidFill>
                  <a:srgbClr val="000000"/>
                </a:solidFill>
                <a:effectLst/>
                <a:latin typeface="Arial" panose="020B0604020202020204" pitchFamily="34" charset="0"/>
              </a:rPr>
              <a:t>Phaesoelus</a:t>
            </a:r>
            <a:r>
              <a:rPr lang="en-US" sz="900" b="0" i="1" u="none" strike="noStrike" dirty="0">
                <a:solidFill>
                  <a:srgbClr val="000000"/>
                </a:solidFill>
                <a:effectLst/>
                <a:latin typeface="Arial" panose="020B0604020202020204" pitchFamily="34" charset="0"/>
              </a:rPr>
              <a:t> vulgaris </a:t>
            </a:r>
            <a:r>
              <a:rPr lang="en-US" sz="900" b="0" i="0" u="none" strike="noStrike" dirty="0">
                <a:solidFill>
                  <a:srgbClr val="000000"/>
                </a:solidFill>
                <a:effectLst/>
                <a:latin typeface="Arial" panose="020B0604020202020204" pitchFamily="34" charset="0"/>
              </a:rPr>
              <a:t>(PRJNA41439)</a:t>
            </a:r>
            <a:r>
              <a:rPr lang="en-US" sz="900" b="0" i="1" u="none" strike="noStrike" dirty="0">
                <a:solidFill>
                  <a:srgbClr val="000000"/>
                </a:solidFill>
                <a:effectLst/>
                <a:latin typeface="Arial" panose="020B0604020202020204" pitchFamily="34" charset="0"/>
              </a:rPr>
              <a:t>,</a:t>
            </a:r>
            <a:r>
              <a:rPr lang="en-US" sz="900" b="0" i="0" u="none" strike="noStrike" dirty="0">
                <a:solidFill>
                  <a:srgbClr val="000000"/>
                </a:solidFill>
                <a:effectLst/>
                <a:latin typeface="Arial" panose="020B0604020202020204" pitchFamily="34" charset="0"/>
              </a:rPr>
              <a:t> </a:t>
            </a:r>
            <a:r>
              <a:rPr lang="en-US" sz="900" b="0" i="1" u="none" strike="noStrike" dirty="0">
                <a:solidFill>
                  <a:srgbClr val="000000"/>
                </a:solidFill>
                <a:effectLst/>
                <a:latin typeface="Arial" panose="020B0604020202020204" pitchFamily="34" charset="0"/>
              </a:rPr>
              <a:t>Pisum sativum </a:t>
            </a:r>
            <a:r>
              <a:rPr lang="en-US" sz="900" b="0" i="0" u="none" strike="noStrike" dirty="0">
                <a:solidFill>
                  <a:srgbClr val="000000"/>
                </a:solidFill>
                <a:effectLst/>
                <a:latin typeface="Arial" panose="020B0604020202020204" pitchFamily="34" charset="0"/>
              </a:rPr>
              <a:t>(PRJEB31320)</a:t>
            </a:r>
            <a:r>
              <a:rPr lang="en-US" sz="900" b="0" i="1" u="none" strike="noStrike" dirty="0">
                <a:solidFill>
                  <a:srgbClr val="000000"/>
                </a:solidFill>
                <a:effectLst/>
                <a:latin typeface="Arial" panose="020B0604020202020204" pitchFamily="34" charset="0"/>
              </a:rPr>
              <a:t> </a:t>
            </a:r>
            <a:r>
              <a:rPr lang="en-US" sz="900" b="0" i="0" u="none" strike="noStrike" dirty="0">
                <a:solidFill>
                  <a:srgbClr val="000000"/>
                </a:solidFill>
                <a:effectLst/>
                <a:latin typeface="Arial" panose="020B0604020202020204" pitchFamily="34" charset="0"/>
              </a:rPr>
              <a:t>e</a:t>
            </a:r>
            <a:r>
              <a:rPr lang="en-US" sz="900" b="0" i="1" u="none" strike="noStrike" dirty="0">
                <a:solidFill>
                  <a:srgbClr val="000000"/>
                </a:solidFill>
                <a:effectLst/>
                <a:latin typeface="Arial" panose="020B0604020202020204" pitchFamily="34" charset="0"/>
              </a:rPr>
              <a:t> Vigna angularis </a:t>
            </a:r>
            <a:r>
              <a:rPr lang="en-US" sz="900" b="0" i="0" u="none" strike="noStrike" dirty="0">
                <a:solidFill>
                  <a:srgbClr val="000000"/>
                </a:solidFill>
                <a:effectLst/>
                <a:latin typeface="Arial" panose="020B0604020202020204" pitchFamily="34" charset="0"/>
              </a:rPr>
              <a:t>cv </a:t>
            </a:r>
            <a:r>
              <a:rPr lang="en-US" sz="900" b="0" i="0" u="none" strike="noStrike" dirty="0" err="1">
                <a:solidFill>
                  <a:srgbClr val="000000"/>
                </a:solidFill>
                <a:effectLst/>
                <a:latin typeface="Arial" panose="020B0604020202020204" pitchFamily="34" charset="0"/>
              </a:rPr>
              <a:t>Kyungwonpat</a:t>
            </a:r>
            <a:r>
              <a:rPr lang="en-US" sz="900" b="0" i="1" u="none" strike="noStrike" dirty="0">
                <a:solidFill>
                  <a:srgbClr val="000000"/>
                </a:solidFill>
                <a:effectLst/>
                <a:latin typeface="Arial" panose="020B0604020202020204" pitchFamily="34" charset="0"/>
              </a:rPr>
              <a:t> </a:t>
            </a:r>
            <a:r>
              <a:rPr lang="en-US" sz="900" b="0" i="0" u="none" strike="noStrike" dirty="0">
                <a:solidFill>
                  <a:srgbClr val="000000"/>
                </a:solidFill>
                <a:effectLst/>
                <a:latin typeface="Arial" panose="020B0604020202020204" pitchFamily="34" charset="0"/>
              </a:rPr>
              <a:t>(PRJNA253346).</a:t>
            </a:r>
            <a:endParaRPr lang="en-US" sz="900" b="0" i="0" u="none" strike="noStrike" dirty="0">
              <a:solidFill>
                <a:srgbClr val="000000"/>
              </a:solidFill>
              <a:effectLst/>
              <a:latin typeface="Arial" panose="020B0604020202020204" pitchFamily="34" charset="0"/>
              <a:cs typeface="Arial" panose="020B0604020202020204" pitchFamily="34" charset="0"/>
            </a:endParaRPr>
          </a:p>
          <a:p>
            <a:pPr indent="457200" algn="just" rtl="0">
              <a:spcBef>
                <a:spcPts val="0"/>
              </a:spcBef>
              <a:spcAft>
                <a:spcPts val="0"/>
              </a:spcAft>
            </a:pPr>
            <a:r>
              <a:rPr lang="en-US" sz="900" b="1" dirty="0">
                <a:solidFill>
                  <a:srgbClr val="000000"/>
                </a:solidFill>
                <a:latin typeface="Arial" panose="020B0604020202020204" pitchFamily="34" charset="0"/>
              </a:rPr>
              <a:t>Methods:</a:t>
            </a:r>
            <a:endParaRPr lang="en-US" sz="900" b="1" dirty="0">
              <a:solidFill>
                <a:srgbClr val="000000"/>
              </a:solidFill>
              <a:latin typeface="Arial" panose="020B0604020202020204" pitchFamily="34" charset="0"/>
              <a:cs typeface="Arial" panose="020B0604020202020204" pitchFamily="34" charset="0"/>
            </a:endParaRPr>
          </a:p>
          <a:p>
            <a:pPr marL="171450" indent="-171450" algn="just" rtl="0">
              <a:spcBef>
                <a:spcPts val="0"/>
              </a:spcBef>
              <a:spcAft>
                <a:spcPts val="0"/>
              </a:spcAft>
              <a:buFont typeface="Arial" panose="020B0604020202020204" pitchFamily="34" charset="0"/>
              <a:buChar char="•"/>
            </a:pPr>
            <a:r>
              <a:rPr lang="en-US" sz="900" dirty="0">
                <a:solidFill>
                  <a:srgbClr val="000000"/>
                </a:solidFill>
                <a:latin typeface="Arial" panose="020B0604020202020204" pitchFamily="34" charset="0"/>
              </a:rPr>
              <a:t>Chromosomes download on the NCBI data base;</a:t>
            </a:r>
            <a:endParaRPr lang="en-US" sz="900" dirty="0">
              <a:solidFill>
                <a:srgbClr val="000000"/>
              </a:solidFill>
              <a:latin typeface="Arial" panose="020B0604020202020204" pitchFamily="34" charset="0"/>
              <a:cs typeface="Arial" panose="020B0604020202020204" pitchFamily="34" charset="0"/>
            </a:endParaRPr>
          </a:p>
          <a:p>
            <a:pPr marL="171450" indent="-171450" algn="just" rtl="0">
              <a:spcBef>
                <a:spcPts val="0"/>
              </a:spcBef>
              <a:spcAft>
                <a:spcPts val="0"/>
              </a:spcAft>
              <a:buFont typeface="Arial" panose="020B0604020202020204" pitchFamily="34" charset="0"/>
              <a:buChar char="•"/>
            </a:pPr>
            <a:r>
              <a:rPr lang="en-US" sz="900" dirty="0">
                <a:solidFill>
                  <a:srgbClr val="000000"/>
                </a:solidFill>
                <a:latin typeface="Arial" panose="020B0604020202020204" pitchFamily="34" charset="0"/>
              </a:rPr>
              <a:t>Grouping the chromosomes with the </a:t>
            </a:r>
            <a:r>
              <a:rPr lang="en-US" sz="900" dirty="0" err="1">
                <a:solidFill>
                  <a:srgbClr val="000000"/>
                </a:solidFill>
                <a:latin typeface="Arial" panose="020B0604020202020204" pitchFamily="34" charset="0"/>
              </a:rPr>
              <a:t>Bioedit</a:t>
            </a:r>
            <a:r>
              <a:rPr lang="en-US" sz="900" dirty="0">
                <a:solidFill>
                  <a:srgbClr val="000000"/>
                </a:solidFill>
                <a:latin typeface="Arial" panose="020B0604020202020204" pitchFamily="34" charset="0"/>
              </a:rPr>
              <a:t> software;</a:t>
            </a:r>
            <a:endParaRPr lang="en-US" sz="900" dirty="0">
              <a:solidFill>
                <a:srgbClr val="000000"/>
              </a:solidFill>
              <a:latin typeface="Arial" panose="020B0604020202020204" pitchFamily="34" charset="0"/>
              <a:cs typeface="Arial" panose="020B0604020202020204" pitchFamily="34" charset="0"/>
            </a:endParaRPr>
          </a:p>
          <a:p>
            <a:pPr marL="171450" indent="-171450" algn="just" rtl="0">
              <a:spcBef>
                <a:spcPts val="0"/>
              </a:spcBef>
              <a:spcAft>
                <a:spcPts val="0"/>
              </a:spcAft>
              <a:buFont typeface="Arial" panose="020B0604020202020204" pitchFamily="34" charset="0"/>
              <a:buChar char="•"/>
            </a:pPr>
            <a:r>
              <a:rPr lang="en-US" sz="900" dirty="0" err="1">
                <a:solidFill>
                  <a:srgbClr val="000000"/>
                </a:solidFill>
                <a:latin typeface="Arial" panose="020B0604020202020204" pitchFamily="34" charset="0"/>
              </a:rPr>
              <a:t>DotPlots</a:t>
            </a:r>
            <a:r>
              <a:rPr lang="en-US" sz="900" dirty="0">
                <a:solidFill>
                  <a:srgbClr val="000000"/>
                </a:solidFill>
                <a:latin typeface="Arial" panose="020B0604020202020204" pitchFamily="34" charset="0"/>
              </a:rPr>
              <a:t> creation;</a:t>
            </a:r>
            <a:endParaRPr lang="en-US" sz="900" dirty="0">
              <a:solidFill>
                <a:srgbClr val="000000"/>
              </a:solidFill>
              <a:latin typeface="Arial" panose="020B0604020202020204" pitchFamily="34" charset="0"/>
              <a:cs typeface="Arial" panose="020B0604020202020204" pitchFamily="34" charset="0"/>
            </a:endParaRPr>
          </a:p>
          <a:p>
            <a:pPr marL="171450" indent="-171450" algn="just" rtl="0">
              <a:spcBef>
                <a:spcPts val="0"/>
              </a:spcBef>
              <a:spcAft>
                <a:spcPts val="0"/>
              </a:spcAft>
              <a:buFont typeface="Arial" panose="020B0604020202020204" pitchFamily="34" charset="0"/>
              <a:buChar char="•"/>
            </a:pPr>
            <a:r>
              <a:rPr lang="en-US" sz="900" dirty="0">
                <a:solidFill>
                  <a:srgbClr val="000000"/>
                </a:solidFill>
                <a:latin typeface="Arial" panose="020B0604020202020204" pitchFamily="34" charset="0"/>
              </a:rPr>
              <a:t>Mapping anchor regions in the genomes of species  the Fabaceae family; </a:t>
            </a:r>
            <a:endParaRPr lang="en-US" sz="900" dirty="0">
              <a:solidFill>
                <a:srgbClr val="000000"/>
              </a:solidFill>
              <a:latin typeface="Arial" panose="020B0604020202020204" pitchFamily="34" charset="0"/>
              <a:cs typeface="Arial" panose="020B0604020202020204" pitchFamily="34" charset="0"/>
            </a:endParaRPr>
          </a:p>
          <a:p>
            <a:pPr marL="171450" indent="-171450" algn="just" rtl="0">
              <a:spcBef>
                <a:spcPts val="0"/>
              </a:spcBef>
              <a:spcAft>
                <a:spcPts val="0"/>
              </a:spcAft>
              <a:buFont typeface="Arial" panose="020B0604020202020204" pitchFamily="34" charset="0"/>
              <a:buChar char="•"/>
            </a:pPr>
            <a:r>
              <a:rPr lang="en-US" sz="900" dirty="0">
                <a:solidFill>
                  <a:srgbClr val="000000"/>
                </a:solidFill>
                <a:latin typeface="Arial" panose="020B0604020202020204" pitchFamily="34" charset="0"/>
              </a:rPr>
              <a:t>Mapping chromosomal rearrangements along the genomes of species in the Fabaceae family;</a:t>
            </a:r>
            <a:endParaRPr lang="en-US" sz="900" dirty="0">
              <a:solidFill>
                <a:srgbClr val="000000"/>
              </a:solidFill>
              <a:latin typeface="Arial" panose="020B0604020202020204" pitchFamily="34" charset="0"/>
              <a:cs typeface="Arial" panose="020B0604020202020204" pitchFamily="34" charset="0"/>
            </a:endParaRPr>
          </a:p>
          <a:p>
            <a:pPr marL="171450" indent="-171450" algn="just" rtl="0">
              <a:spcBef>
                <a:spcPts val="0"/>
              </a:spcBef>
              <a:spcAft>
                <a:spcPts val="0"/>
              </a:spcAft>
              <a:buFont typeface="Arial" panose="020B0604020202020204" pitchFamily="34" charset="0"/>
              <a:buChar char="•"/>
            </a:pPr>
            <a:r>
              <a:rPr lang="en-US" sz="900" dirty="0">
                <a:solidFill>
                  <a:srgbClr val="000000"/>
                </a:solidFill>
                <a:latin typeface="Arial" panose="020B0604020202020204" pitchFamily="34" charset="0"/>
              </a:rPr>
              <a:t>Location of chromosomal changes;</a:t>
            </a:r>
            <a:endParaRPr lang="en-US" sz="900" dirty="0">
              <a:solidFill>
                <a:srgbClr val="000000"/>
              </a:solidFill>
              <a:latin typeface="Arial" panose="020B0604020202020204" pitchFamily="34" charset="0"/>
              <a:cs typeface="Arial" panose="020B0604020202020204" pitchFamily="34" charset="0"/>
            </a:endParaRPr>
          </a:p>
          <a:p>
            <a:pPr marL="171450" indent="-171450" algn="just" rtl="0">
              <a:spcBef>
                <a:spcPts val="0"/>
              </a:spcBef>
              <a:spcAft>
                <a:spcPts val="0"/>
              </a:spcAft>
              <a:buFont typeface="Arial" panose="020B0604020202020204" pitchFamily="34" charset="0"/>
              <a:buChar char="•"/>
            </a:pPr>
            <a:r>
              <a:rPr lang="en-US" sz="900" dirty="0">
                <a:solidFill>
                  <a:srgbClr val="000000"/>
                </a:solidFill>
                <a:latin typeface="Arial" panose="020B0604020202020204" pitchFamily="34" charset="0"/>
              </a:rPr>
              <a:t>Location of chromosomal painting probes.</a:t>
            </a:r>
            <a:endParaRPr lang="pt-BR" sz="900" dirty="0">
              <a:solidFill>
                <a:schemeClr val="tx1"/>
              </a:solidFill>
              <a:cs typeface="Calibri" panose="020F0502020204030204"/>
            </a:endParaRPr>
          </a:p>
        </p:txBody>
      </p:sp>
      <p:sp>
        <p:nvSpPr>
          <p:cNvPr id="25" name="Retângulo 24"/>
          <p:cNvSpPr/>
          <p:nvPr/>
        </p:nvSpPr>
        <p:spPr>
          <a:xfrm>
            <a:off x="4180882" y="5257801"/>
            <a:ext cx="3742556" cy="1381125"/>
          </a:xfrm>
          <a:prstGeom prst="rect">
            <a:avLst/>
          </a:prstGeom>
          <a:solidFill>
            <a:schemeClr val="bg1"/>
          </a:solidFill>
          <a:ln>
            <a:solidFill>
              <a:srgbClr val="7B1F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100" dirty="0">
              <a:solidFill>
                <a:schemeClr val="tx1"/>
              </a:solidFill>
            </a:endParaRPr>
          </a:p>
        </p:txBody>
      </p:sp>
      <p:sp>
        <p:nvSpPr>
          <p:cNvPr id="26" name="Retângulo 25"/>
          <p:cNvSpPr/>
          <p:nvPr/>
        </p:nvSpPr>
        <p:spPr>
          <a:xfrm>
            <a:off x="9998619" y="1468674"/>
            <a:ext cx="1857283" cy="2760529"/>
          </a:xfrm>
          <a:prstGeom prst="rect">
            <a:avLst/>
          </a:prstGeom>
          <a:solidFill>
            <a:schemeClr val="bg1"/>
          </a:solidFill>
          <a:ln>
            <a:solidFill>
              <a:srgbClr val="7B1F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err="1">
                <a:solidFill>
                  <a:schemeClr val="tx1"/>
                </a:solidFill>
                <a:latin typeface="Arial" panose="020B0604020202020204" pitchFamily="34" charset="0"/>
                <a:cs typeface="Arial" panose="020B0604020202020204" pitchFamily="34" charset="0"/>
              </a:rPr>
              <a:t>Based</a:t>
            </a:r>
            <a:r>
              <a:rPr lang="pt-BR" sz="900" dirty="0">
                <a:solidFill>
                  <a:schemeClr val="tx1"/>
                </a:solidFill>
                <a:latin typeface="Arial" panose="020B0604020202020204" pitchFamily="34" charset="0"/>
                <a:cs typeface="Arial" panose="020B0604020202020204" pitchFamily="34" charset="0"/>
              </a:rPr>
              <a:t> </a:t>
            </a:r>
            <a:r>
              <a:rPr lang="pt-BR" sz="900" dirty="0" err="1">
                <a:solidFill>
                  <a:schemeClr val="tx1"/>
                </a:solidFill>
                <a:latin typeface="Arial" panose="020B0604020202020204" pitchFamily="34" charset="0"/>
                <a:cs typeface="Arial" panose="020B0604020202020204" pitchFamily="34" charset="0"/>
              </a:rPr>
              <a:t>on</a:t>
            </a:r>
            <a:r>
              <a:rPr lang="pt-BR" sz="900" dirty="0">
                <a:solidFill>
                  <a:schemeClr val="tx1"/>
                </a:solidFill>
                <a:latin typeface="Arial" panose="020B0604020202020204" pitchFamily="34" charset="0"/>
                <a:cs typeface="Arial" panose="020B0604020202020204" pitchFamily="34" charset="0"/>
              </a:rPr>
              <a:t> </a:t>
            </a:r>
            <a:r>
              <a:rPr lang="pt-BR" sz="900" dirty="0" err="1">
                <a:solidFill>
                  <a:schemeClr val="tx1"/>
                </a:solidFill>
                <a:latin typeface="Arial" panose="020B0604020202020204" pitchFamily="34" charset="0"/>
                <a:cs typeface="Arial" panose="020B0604020202020204" pitchFamily="34" charset="0"/>
              </a:rPr>
              <a:t>the</a:t>
            </a:r>
            <a:r>
              <a:rPr lang="pt-BR" sz="900" dirty="0">
                <a:solidFill>
                  <a:schemeClr val="tx1"/>
                </a:solidFill>
                <a:latin typeface="Arial" panose="020B0604020202020204" pitchFamily="34" charset="0"/>
                <a:cs typeface="Arial" panose="020B0604020202020204" pitchFamily="34" charset="0"/>
              </a:rPr>
              <a:t> </a:t>
            </a:r>
            <a:r>
              <a:rPr lang="pt-BR" sz="900" dirty="0" err="1">
                <a:solidFill>
                  <a:schemeClr val="tx1"/>
                </a:solidFill>
                <a:latin typeface="Arial" panose="020B0604020202020204" pitchFamily="34" charset="0"/>
                <a:cs typeface="Arial" panose="020B0604020202020204" pitchFamily="34" charset="0"/>
              </a:rPr>
              <a:t>results</a:t>
            </a:r>
            <a:r>
              <a:rPr lang="pt-BR" sz="900" dirty="0">
                <a:solidFill>
                  <a:schemeClr val="tx1"/>
                </a:solidFill>
                <a:latin typeface="Arial" panose="020B0604020202020204" pitchFamily="34" charset="0"/>
                <a:cs typeface="Arial" panose="020B0604020202020204" pitchFamily="34" charset="0"/>
              </a:rPr>
              <a:t> </a:t>
            </a:r>
            <a:r>
              <a:rPr lang="pt-BR" sz="900" dirty="0" err="1">
                <a:solidFill>
                  <a:schemeClr val="tx1"/>
                </a:solidFill>
                <a:latin typeface="Arial" panose="020B0604020202020204" pitchFamily="34" charset="0"/>
                <a:cs typeface="Arial" panose="020B0604020202020204" pitchFamily="34" charset="0"/>
              </a:rPr>
              <a:t>on</a:t>
            </a:r>
            <a:r>
              <a:rPr lang="pt-BR" sz="900" dirty="0">
                <a:solidFill>
                  <a:schemeClr val="tx1"/>
                </a:solidFill>
                <a:latin typeface="Arial" panose="020B0604020202020204" pitchFamily="34" charset="0"/>
                <a:cs typeface="Arial" panose="020B0604020202020204" pitchFamily="34" charset="0"/>
              </a:rPr>
              <a:t> </a:t>
            </a:r>
            <a:r>
              <a:rPr lang="pt-BR" sz="900" dirty="0" err="1">
                <a:solidFill>
                  <a:schemeClr val="tx1"/>
                </a:solidFill>
                <a:latin typeface="Arial" panose="020B0604020202020204" pitchFamily="34" charset="0"/>
                <a:cs typeface="Arial" panose="020B0604020202020204" pitchFamily="34" charset="0"/>
              </a:rPr>
              <a:t>the</a:t>
            </a:r>
            <a:r>
              <a:rPr lang="pt-BR" sz="900" dirty="0">
                <a:solidFill>
                  <a:schemeClr val="tx1"/>
                </a:solidFill>
                <a:latin typeface="Arial" panose="020B0604020202020204" pitchFamily="34" charset="0"/>
                <a:cs typeface="Arial" panose="020B0604020202020204" pitchFamily="34" charset="0"/>
              </a:rPr>
              <a:t> </a:t>
            </a:r>
            <a:r>
              <a:rPr lang="pt-BR" sz="900" dirty="0" err="1">
                <a:solidFill>
                  <a:schemeClr val="tx1"/>
                </a:solidFill>
                <a:latin typeface="Arial" panose="020B0604020202020204" pitchFamily="34" charset="0"/>
                <a:cs typeface="Arial" panose="020B0604020202020204" pitchFamily="34" charset="0"/>
              </a:rPr>
              <a:t>images</a:t>
            </a:r>
            <a:r>
              <a:rPr lang="pt-BR" sz="900" dirty="0">
                <a:solidFill>
                  <a:schemeClr val="tx1"/>
                </a:solidFill>
                <a:latin typeface="Arial" panose="020B0604020202020204" pitchFamily="34" charset="0"/>
                <a:cs typeface="Arial" panose="020B0604020202020204" pitchFamily="34" charset="0"/>
              </a:rPr>
              <a:t>, it </a:t>
            </a:r>
            <a:r>
              <a:rPr lang="pt-BR" sz="900" dirty="0" err="1">
                <a:solidFill>
                  <a:schemeClr val="tx1"/>
                </a:solidFill>
                <a:latin typeface="Arial" panose="020B0604020202020204" pitchFamily="34" charset="0"/>
                <a:cs typeface="Arial" panose="020B0604020202020204" pitchFamily="34" charset="0"/>
              </a:rPr>
              <a:t>is</a:t>
            </a:r>
            <a:r>
              <a:rPr lang="pt-BR" sz="900" dirty="0">
                <a:solidFill>
                  <a:schemeClr val="tx1"/>
                </a:solidFill>
                <a:latin typeface="Arial" panose="020B0604020202020204" pitchFamily="34" charset="0"/>
                <a:cs typeface="Arial" panose="020B0604020202020204" pitchFamily="34" charset="0"/>
              </a:rPr>
              <a:t> </a:t>
            </a:r>
            <a:r>
              <a:rPr lang="pt-BR" sz="900" dirty="0" err="1">
                <a:solidFill>
                  <a:schemeClr val="tx1"/>
                </a:solidFill>
                <a:latin typeface="Arial" panose="020B0604020202020204" pitchFamily="34" charset="0"/>
                <a:cs typeface="Arial" panose="020B0604020202020204" pitchFamily="34" charset="0"/>
              </a:rPr>
              <a:t>possible</a:t>
            </a:r>
            <a:r>
              <a:rPr lang="pt-BR" sz="900" dirty="0">
                <a:solidFill>
                  <a:schemeClr val="tx1"/>
                </a:solidFill>
                <a:latin typeface="Arial" panose="020B0604020202020204" pitchFamily="34" charset="0"/>
                <a:cs typeface="Arial" panose="020B0604020202020204" pitchFamily="34" charset="0"/>
              </a:rPr>
              <a:t> </a:t>
            </a:r>
            <a:r>
              <a:rPr lang="pt-BR" sz="900" dirty="0" err="1">
                <a:solidFill>
                  <a:schemeClr val="tx1"/>
                </a:solidFill>
                <a:latin typeface="Arial" panose="020B0604020202020204" pitchFamily="34" charset="0"/>
                <a:cs typeface="Arial" panose="020B0604020202020204" pitchFamily="34" charset="0"/>
              </a:rPr>
              <a:t>to</a:t>
            </a:r>
            <a:r>
              <a:rPr lang="pt-BR" sz="900" dirty="0">
                <a:solidFill>
                  <a:schemeClr val="tx1"/>
                </a:solidFill>
                <a:latin typeface="Arial" panose="020B0604020202020204" pitchFamily="34" charset="0"/>
                <a:cs typeface="Arial" panose="020B0604020202020204" pitchFamily="34" charset="0"/>
              </a:rPr>
              <a:t> observe </a:t>
            </a:r>
            <a:r>
              <a:rPr lang="pt-BR" sz="900" dirty="0" err="1">
                <a:solidFill>
                  <a:schemeClr val="tx1"/>
                </a:solidFill>
                <a:latin typeface="Arial" panose="020B0604020202020204" pitchFamily="34" charset="0"/>
                <a:cs typeface="Arial" panose="020B0604020202020204" pitchFamily="34" charset="0"/>
              </a:rPr>
              <a:t>that</a:t>
            </a:r>
            <a:r>
              <a:rPr lang="pt-BR" sz="900" dirty="0">
                <a:solidFill>
                  <a:schemeClr val="tx1"/>
                </a:solidFill>
                <a:latin typeface="Arial" panose="020B0604020202020204" pitchFamily="34" charset="0"/>
                <a:cs typeface="Arial" panose="020B0604020202020204" pitchFamily="34" charset="0"/>
              </a:rPr>
              <a:t> </a:t>
            </a:r>
            <a:r>
              <a:rPr lang="pt-BR" sz="900" dirty="0" err="1">
                <a:solidFill>
                  <a:schemeClr val="tx1"/>
                </a:solidFill>
                <a:latin typeface="Arial" panose="020B0604020202020204" pitchFamily="34" charset="0"/>
                <a:cs typeface="Arial" panose="020B0604020202020204" pitchFamily="34" charset="0"/>
              </a:rPr>
              <a:t>the</a:t>
            </a:r>
            <a:r>
              <a:rPr lang="pt-BR" sz="900" dirty="0">
                <a:solidFill>
                  <a:schemeClr val="tx1"/>
                </a:solidFill>
                <a:latin typeface="Arial" panose="020B0604020202020204" pitchFamily="34" charset="0"/>
                <a:cs typeface="Arial" panose="020B0604020202020204" pitchFamily="34" charset="0"/>
              </a:rPr>
              <a:t> </a:t>
            </a:r>
            <a:r>
              <a:rPr lang="pt-BR" sz="900" dirty="0" err="1">
                <a:solidFill>
                  <a:schemeClr val="tx1"/>
                </a:solidFill>
                <a:latin typeface="Arial" panose="020B0604020202020204" pitchFamily="34" charset="0"/>
                <a:cs typeface="Arial" panose="020B0604020202020204" pitchFamily="34" charset="0"/>
              </a:rPr>
              <a:t>further</a:t>
            </a:r>
            <a:r>
              <a:rPr lang="pt-BR" sz="900" dirty="0">
                <a:solidFill>
                  <a:schemeClr val="tx1"/>
                </a:solidFill>
                <a:latin typeface="Arial" panose="020B0604020202020204" pitchFamily="34" charset="0"/>
                <a:cs typeface="Arial" panose="020B0604020202020204" pitchFamily="34" charset="0"/>
              </a:rPr>
              <a:t> </a:t>
            </a:r>
            <a:r>
              <a:rPr lang="pt-BR" sz="900" dirty="0" err="1">
                <a:solidFill>
                  <a:schemeClr val="tx1"/>
                </a:solidFill>
                <a:latin typeface="Arial" panose="020B0604020202020204" pitchFamily="34" charset="0"/>
                <a:cs typeface="Arial" panose="020B0604020202020204" pitchFamily="34" charset="0"/>
              </a:rPr>
              <a:t>away</a:t>
            </a:r>
            <a:r>
              <a:rPr lang="pt-BR" sz="900" dirty="0">
                <a:solidFill>
                  <a:schemeClr val="tx1"/>
                </a:solidFill>
                <a:latin typeface="Arial" panose="020B0604020202020204" pitchFamily="34" charset="0"/>
                <a:cs typeface="Arial" panose="020B0604020202020204" pitchFamily="34" charset="0"/>
              </a:rPr>
              <a:t> </a:t>
            </a:r>
            <a:r>
              <a:rPr lang="pt-BR" sz="900" dirty="0" err="1">
                <a:solidFill>
                  <a:schemeClr val="tx1"/>
                </a:solidFill>
                <a:latin typeface="Arial" panose="020B0604020202020204" pitchFamily="34" charset="0"/>
                <a:cs typeface="Arial" panose="020B0604020202020204" pitchFamily="34" charset="0"/>
              </a:rPr>
              <a:t>from</a:t>
            </a:r>
            <a:r>
              <a:rPr lang="pt-BR" sz="900" dirty="0">
                <a:solidFill>
                  <a:schemeClr val="tx1"/>
                </a:solidFill>
                <a:latin typeface="Arial" panose="020B0604020202020204" pitchFamily="34" charset="0"/>
                <a:cs typeface="Arial" panose="020B0604020202020204" pitchFamily="34" charset="0"/>
              </a:rPr>
              <a:t> </a:t>
            </a:r>
            <a:r>
              <a:rPr lang="pt-BR" sz="900" dirty="0" err="1">
                <a:solidFill>
                  <a:schemeClr val="tx1"/>
                </a:solidFill>
                <a:latin typeface="Arial" panose="020B0604020202020204" pitchFamily="34" charset="0"/>
                <a:cs typeface="Arial" panose="020B0604020202020204" pitchFamily="34" charset="0"/>
              </a:rPr>
              <a:t>the</a:t>
            </a:r>
            <a:r>
              <a:rPr lang="pt-BR" sz="900" dirty="0">
                <a:solidFill>
                  <a:schemeClr val="tx1"/>
                </a:solidFill>
                <a:latin typeface="Arial" panose="020B0604020202020204" pitchFamily="34" charset="0"/>
                <a:cs typeface="Arial" panose="020B0604020202020204" pitchFamily="34" charset="0"/>
              </a:rPr>
              <a:t> </a:t>
            </a:r>
            <a:r>
              <a:rPr lang="pt-BR" sz="900" dirty="0" err="1">
                <a:solidFill>
                  <a:schemeClr val="tx1"/>
                </a:solidFill>
                <a:latin typeface="Arial" panose="020B0604020202020204" pitchFamily="34" charset="0"/>
                <a:cs typeface="Arial" panose="020B0604020202020204" pitchFamily="34" charset="0"/>
              </a:rPr>
              <a:t>ancestor</a:t>
            </a:r>
            <a:r>
              <a:rPr lang="pt-BR" sz="900" dirty="0">
                <a:solidFill>
                  <a:schemeClr val="tx1"/>
                </a:solidFill>
                <a:latin typeface="Arial" panose="020B0604020202020204" pitchFamily="34" charset="0"/>
                <a:cs typeface="Arial" panose="020B0604020202020204" pitchFamily="34" charset="0"/>
              </a:rPr>
              <a:t>, </a:t>
            </a:r>
            <a:r>
              <a:rPr lang="pt-BR" sz="900" i="1" dirty="0">
                <a:solidFill>
                  <a:schemeClr val="tx1"/>
                </a:solidFill>
                <a:latin typeface="Arial" panose="020B0604020202020204" pitchFamily="34" charset="0"/>
                <a:cs typeface="Arial" panose="020B0604020202020204" pitchFamily="34" charset="0"/>
              </a:rPr>
              <a:t>M. </a:t>
            </a:r>
            <a:r>
              <a:rPr lang="pt-BR" sz="900" i="1" dirty="0" err="1">
                <a:solidFill>
                  <a:schemeClr val="tx1"/>
                </a:solidFill>
                <a:latin typeface="Arial" panose="020B0604020202020204" pitchFamily="34" charset="0"/>
                <a:cs typeface="Arial" panose="020B0604020202020204" pitchFamily="34" charset="0"/>
              </a:rPr>
              <a:t>truncatula</a:t>
            </a:r>
            <a:r>
              <a:rPr lang="pt-BR" sz="900" dirty="0">
                <a:solidFill>
                  <a:schemeClr val="tx1"/>
                </a:solidFill>
                <a:latin typeface="Arial" panose="020B0604020202020204" pitchFamily="34" charset="0"/>
                <a:cs typeface="Arial" panose="020B0604020202020204" pitchFamily="34" charset="0"/>
              </a:rPr>
              <a:t>, </a:t>
            </a:r>
            <a:r>
              <a:rPr lang="pt-BR" sz="900" dirty="0" err="1">
                <a:solidFill>
                  <a:schemeClr val="tx1"/>
                </a:solidFill>
                <a:latin typeface="Arial" panose="020B0604020202020204" pitchFamily="34" charset="0"/>
                <a:cs typeface="Arial" panose="020B0604020202020204" pitchFamily="34" charset="0"/>
              </a:rPr>
              <a:t>the</a:t>
            </a:r>
            <a:r>
              <a:rPr lang="pt-BR" sz="900" dirty="0">
                <a:solidFill>
                  <a:schemeClr val="tx1"/>
                </a:solidFill>
                <a:latin typeface="Arial" panose="020B0604020202020204" pitchFamily="34" charset="0"/>
                <a:cs typeface="Arial" panose="020B0604020202020204" pitchFamily="34" charset="0"/>
              </a:rPr>
              <a:t> </a:t>
            </a:r>
            <a:r>
              <a:rPr lang="pt-BR" sz="900" dirty="0" err="1">
                <a:solidFill>
                  <a:schemeClr val="tx1"/>
                </a:solidFill>
                <a:latin typeface="Arial" panose="020B0604020202020204" pitchFamily="34" charset="0"/>
                <a:cs typeface="Arial" panose="020B0604020202020204" pitchFamily="34" charset="0"/>
              </a:rPr>
              <a:t>species</a:t>
            </a:r>
            <a:r>
              <a:rPr lang="pt-BR" sz="900" dirty="0">
                <a:solidFill>
                  <a:schemeClr val="tx1"/>
                </a:solidFill>
                <a:latin typeface="Arial" panose="020B0604020202020204" pitchFamily="34" charset="0"/>
                <a:cs typeface="Arial" panose="020B0604020202020204" pitchFamily="34" charset="0"/>
              </a:rPr>
              <a:t> </a:t>
            </a:r>
            <a:r>
              <a:rPr lang="pt-BR" sz="900" dirty="0" err="1">
                <a:solidFill>
                  <a:schemeClr val="tx1"/>
                </a:solidFill>
                <a:latin typeface="Arial" panose="020B0604020202020204" pitchFamily="34" charset="0"/>
                <a:cs typeface="Arial" panose="020B0604020202020204" pitchFamily="34" charset="0"/>
              </a:rPr>
              <a:t>is</a:t>
            </a:r>
            <a:r>
              <a:rPr lang="pt-BR" sz="900" dirty="0">
                <a:solidFill>
                  <a:schemeClr val="tx1"/>
                </a:solidFill>
                <a:latin typeface="Arial" panose="020B0604020202020204" pitchFamily="34" charset="0"/>
                <a:cs typeface="Arial" panose="020B0604020202020204" pitchFamily="34" charset="0"/>
              </a:rPr>
              <a:t>, </a:t>
            </a:r>
            <a:r>
              <a:rPr lang="pt-BR" sz="900" dirty="0" err="1">
                <a:solidFill>
                  <a:schemeClr val="tx1"/>
                </a:solidFill>
                <a:latin typeface="Arial" panose="020B0604020202020204" pitchFamily="34" charset="0"/>
                <a:cs typeface="Arial" panose="020B0604020202020204" pitchFamily="34" charset="0"/>
              </a:rPr>
              <a:t>the</a:t>
            </a:r>
            <a:r>
              <a:rPr lang="pt-BR" sz="900" dirty="0">
                <a:solidFill>
                  <a:schemeClr val="tx1"/>
                </a:solidFill>
                <a:latin typeface="Arial" panose="020B0604020202020204" pitchFamily="34" charset="0"/>
                <a:cs typeface="Arial" panose="020B0604020202020204" pitchFamily="34" charset="0"/>
              </a:rPr>
              <a:t> more </a:t>
            </a:r>
            <a:r>
              <a:rPr lang="pt-BR" sz="900" dirty="0" err="1">
                <a:solidFill>
                  <a:schemeClr val="tx1"/>
                </a:solidFill>
                <a:latin typeface="Arial" panose="020B0604020202020204" pitchFamily="34" charset="0"/>
                <a:cs typeface="Arial" panose="020B0604020202020204" pitchFamily="34" charset="0"/>
              </a:rPr>
              <a:t>differences</a:t>
            </a:r>
            <a:r>
              <a:rPr lang="pt-BR" sz="900" dirty="0">
                <a:solidFill>
                  <a:schemeClr val="tx1"/>
                </a:solidFill>
                <a:latin typeface="Arial" panose="020B0604020202020204" pitchFamily="34" charset="0"/>
                <a:cs typeface="Arial" panose="020B0604020202020204" pitchFamily="34" charset="0"/>
              </a:rPr>
              <a:t> in </a:t>
            </a:r>
            <a:r>
              <a:rPr lang="pt-BR" sz="900" dirty="0" err="1">
                <a:solidFill>
                  <a:schemeClr val="tx1"/>
                </a:solidFill>
                <a:latin typeface="Arial" panose="020B0604020202020204" pitchFamily="34" charset="0"/>
                <a:cs typeface="Arial" panose="020B0604020202020204" pitchFamily="34" charset="0"/>
              </a:rPr>
              <a:t>the</a:t>
            </a:r>
            <a:r>
              <a:rPr lang="pt-BR" sz="900" dirty="0">
                <a:solidFill>
                  <a:schemeClr val="tx1"/>
                </a:solidFill>
                <a:latin typeface="Arial" panose="020B0604020202020204" pitchFamily="34" charset="0"/>
                <a:cs typeface="Arial" panose="020B0604020202020204" pitchFamily="34" charset="0"/>
              </a:rPr>
              <a:t> </a:t>
            </a:r>
            <a:r>
              <a:rPr lang="pt-BR" sz="900" dirty="0" err="1">
                <a:solidFill>
                  <a:schemeClr val="tx1"/>
                </a:solidFill>
                <a:latin typeface="Arial" panose="020B0604020202020204" pitchFamily="34" charset="0"/>
                <a:cs typeface="Arial" panose="020B0604020202020204" pitchFamily="34" charset="0"/>
              </a:rPr>
              <a:t>genomic</a:t>
            </a:r>
            <a:r>
              <a:rPr lang="pt-BR" sz="900" dirty="0">
                <a:solidFill>
                  <a:schemeClr val="tx1"/>
                </a:solidFill>
                <a:latin typeface="Arial" panose="020B0604020202020204" pitchFamily="34" charset="0"/>
                <a:cs typeface="Arial" panose="020B0604020202020204" pitchFamily="34" charset="0"/>
              </a:rPr>
              <a:t> </a:t>
            </a:r>
            <a:r>
              <a:rPr lang="pt-BR" sz="900" dirty="0" err="1">
                <a:solidFill>
                  <a:schemeClr val="tx1"/>
                </a:solidFill>
                <a:latin typeface="Arial" panose="020B0604020202020204" pitchFamily="34" charset="0"/>
                <a:cs typeface="Arial" panose="020B0604020202020204" pitchFamily="34" charset="0"/>
              </a:rPr>
              <a:t>composition</a:t>
            </a:r>
            <a:r>
              <a:rPr lang="pt-BR" sz="900" dirty="0">
                <a:solidFill>
                  <a:schemeClr val="tx1"/>
                </a:solidFill>
                <a:latin typeface="Arial" panose="020B0604020202020204" pitchFamily="34" charset="0"/>
                <a:cs typeface="Arial" panose="020B0604020202020204" pitchFamily="34" charset="0"/>
              </a:rPr>
              <a:t> are </a:t>
            </a:r>
            <a:r>
              <a:rPr lang="pt-BR" sz="900" dirty="0" err="1">
                <a:solidFill>
                  <a:schemeClr val="tx1"/>
                </a:solidFill>
                <a:latin typeface="Arial" panose="020B0604020202020204" pitchFamily="34" charset="0"/>
                <a:cs typeface="Arial" panose="020B0604020202020204" pitchFamily="34" charset="0"/>
              </a:rPr>
              <a:t>presented</a:t>
            </a:r>
            <a:r>
              <a:rPr lang="pt-BR" sz="900" dirty="0">
                <a:solidFill>
                  <a:schemeClr val="tx1"/>
                </a:solidFill>
                <a:latin typeface="Arial" panose="020B0604020202020204" pitchFamily="34" charset="0"/>
                <a:cs typeface="Arial" panose="020B0604020202020204" pitchFamily="34" charset="0"/>
              </a:rPr>
              <a:t>.   </a:t>
            </a:r>
          </a:p>
        </p:txBody>
      </p:sp>
      <p:sp>
        <p:nvSpPr>
          <p:cNvPr id="28" name="Retângulo 27"/>
          <p:cNvSpPr/>
          <p:nvPr/>
        </p:nvSpPr>
        <p:spPr>
          <a:xfrm>
            <a:off x="8104816" y="4765867"/>
            <a:ext cx="3742556" cy="1855359"/>
          </a:xfrm>
          <a:prstGeom prst="rect">
            <a:avLst/>
          </a:prstGeom>
          <a:solidFill>
            <a:schemeClr val="bg1"/>
          </a:solidFill>
          <a:ln>
            <a:solidFill>
              <a:srgbClr val="7B1F4A"/>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US" sz="900" dirty="0">
                <a:solidFill>
                  <a:schemeClr val="tx1"/>
                </a:solidFill>
                <a:latin typeface="Arial" panose="020B0604020202020204" pitchFamily="34" charset="0"/>
                <a:cs typeface="Arial" panose="020B0604020202020204" pitchFamily="34" charset="0"/>
              </a:rPr>
              <a:t>From the results obtained it was possible to assemble a phylogenetic tree containing the information of the chromosomal rearrangements that occurred during the evolution, and we also intend to locate the genomic regions that can be used as probes for FISH experiments.</a:t>
            </a:r>
            <a:endParaRPr lang="pt-BR" sz="900" dirty="0">
              <a:solidFill>
                <a:schemeClr val="tx1"/>
              </a:solidFill>
              <a:latin typeface="Arial" panose="020B0604020202020204" pitchFamily="34" charset="0"/>
              <a:cs typeface="Arial" panose="020B0604020202020204" pitchFamily="34" charset="0"/>
            </a:endParaRPr>
          </a:p>
        </p:txBody>
      </p:sp>
      <p:pic>
        <p:nvPicPr>
          <p:cNvPr id="14" name="Imagem 13" descr="Diagrama&#10;&#10;Descrição gerada automaticamente">
            <a:extLst>
              <a:ext uri="{FF2B5EF4-FFF2-40B4-BE49-F238E27FC236}">
                <a16:creationId xmlns:a16="http://schemas.microsoft.com/office/drawing/2014/main" id="{FE50640D-C1F2-428D-9709-4DD83FB87F7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113346" y="1479138"/>
            <a:ext cx="1885274" cy="2732927"/>
          </a:xfrm>
          <a:prstGeom prst="rect">
            <a:avLst/>
          </a:prstGeom>
        </p:spPr>
      </p:pic>
      <p:sp>
        <p:nvSpPr>
          <p:cNvPr id="33" name="CaixaDeTexto 32">
            <a:extLst>
              <a:ext uri="{FF2B5EF4-FFF2-40B4-BE49-F238E27FC236}">
                <a16:creationId xmlns:a16="http://schemas.microsoft.com/office/drawing/2014/main" id="{841290B8-5507-4B80-8FA3-1483E2ADA80F}"/>
              </a:ext>
            </a:extLst>
          </p:cNvPr>
          <p:cNvSpPr txBox="1"/>
          <p:nvPr/>
        </p:nvSpPr>
        <p:spPr>
          <a:xfrm>
            <a:off x="4172354" y="6282605"/>
            <a:ext cx="1719813" cy="369332"/>
          </a:xfrm>
          <a:prstGeom prst="rect">
            <a:avLst/>
          </a:prstGeom>
          <a:noFill/>
        </p:spPr>
        <p:txBody>
          <a:bodyPr wrap="square" rtlCol="0">
            <a:spAutoFit/>
          </a:bodyPr>
          <a:lstStyle/>
          <a:p>
            <a:r>
              <a:rPr lang="en-US" sz="600" dirty="0">
                <a:latin typeface="Arial" panose="020B0604020202020204" pitchFamily="34" charset="0"/>
                <a:cs typeface="Arial" panose="020B0604020202020204" pitchFamily="34" charset="0"/>
              </a:rPr>
              <a:t>Comparison between the genomes of </a:t>
            </a:r>
            <a:r>
              <a:rPr lang="en-US" sz="600" i="1" dirty="0">
                <a:latin typeface="Arial" panose="020B0604020202020204" pitchFamily="34" charset="0"/>
                <a:cs typeface="Arial" panose="020B0604020202020204" pitchFamily="34" charset="0"/>
              </a:rPr>
              <a:t>M. </a:t>
            </a:r>
            <a:r>
              <a:rPr lang="en-US" sz="600" i="1" dirty="0" err="1">
                <a:latin typeface="Arial" panose="020B0604020202020204" pitchFamily="34" charset="0"/>
                <a:cs typeface="Arial" panose="020B0604020202020204" pitchFamily="34" charset="0"/>
              </a:rPr>
              <a:t>truncatula</a:t>
            </a:r>
            <a:r>
              <a:rPr lang="en-US" sz="600" i="1" dirty="0">
                <a:latin typeface="Arial" panose="020B0604020202020204" pitchFamily="34" charset="0"/>
                <a:cs typeface="Arial" panose="020B0604020202020204" pitchFamily="34" charset="0"/>
              </a:rPr>
              <a:t> </a:t>
            </a:r>
            <a:r>
              <a:rPr lang="en-US" sz="600" dirty="0">
                <a:latin typeface="Arial" panose="020B0604020202020204" pitchFamily="34" charset="0"/>
                <a:cs typeface="Arial" panose="020B0604020202020204" pitchFamily="34" charset="0"/>
              </a:rPr>
              <a:t>and </a:t>
            </a:r>
            <a:r>
              <a:rPr lang="en-US" sz="600" i="1" dirty="0">
                <a:latin typeface="Arial" panose="020B0604020202020204" pitchFamily="34" charset="0"/>
                <a:cs typeface="Arial" panose="020B0604020202020204" pitchFamily="34" charset="0"/>
              </a:rPr>
              <a:t>C. </a:t>
            </a:r>
            <a:r>
              <a:rPr lang="en-US" sz="600" i="1" dirty="0" err="1">
                <a:latin typeface="Arial" panose="020B0604020202020204" pitchFamily="34" charset="0"/>
                <a:cs typeface="Arial" panose="020B0604020202020204" pitchFamily="34" charset="0"/>
              </a:rPr>
              <a:t>arietnum</a:t>
            </a:r>
            <a:r>
              <a:rPr lang="en-US" sz="600" i="1" dirty="0">
                <a:latin typeface="Arial" panose="020B0604020202020204" pitchFamily="34" charset="0"/>
                <a:cs typeface="Arial" panose="020B0604020202020204" pitchFamily="34" charset="0"/>
              </a:rPr>
              <a:t>. </a:t>
            </a:r>
            <a:r>
              <a:rPr lang="en-US" sz="600" dirty="0">
                <a:latin typeface="Arial" panose="020B0604020202020204" pitchFamily="34" charset="0"/>
                <a:cs typeface="Arial" panose="020B0604020202020204" pitchFamily="34" charset="0"/>
              </a:rPr>
              <a:t>Left: </a:t>
            </a:r>
            <a:r>
              <a:rPr lang="en-US" sz="600" dirty="0" err="1">
                <a:latin typeface="Arial" panose="020B0604020202020204" pitchFamily="34" charset="0"/>
                <a:cs typeface="Arial" panose="020B0604020202020204" pitchFamily="34" charset="0"/>
              </a:rPr>
              <a:t>circos</a:t>
            </a:r>
            <a:r>
              <a:rPr lang="en-US" sz="600" dirty="0">
                <a:latin typeface="Arial" panose="020B0604020202020204" pitchFamily="34" charset="0"/>
                <a:cs typeface="Arial" panose="020B0604020202020204" pitchFamily="34" charset="0"/>
              </a:rPr>
              <a:t> plot. Right: </a:t>
            </a:r>
            <a:r>
              <a:rPr lang="en-US" sz="600" dirty="0" err="1">
                <a:latin typeface="Arial" panose="020B0604020202020204" pitchFamily="34" charset="0"/>
                <a:cs typeface="Arial" panose="020B0604020202020204" pitchFamily="34" charset="0"/>
              </a:rPr>
              <a:t>dotplot</a:t>
            </a:r>
            <a:r>
              <a:rPr lang="en-US" sz="600" dirty="0">
                <a:latin typeface="Arial" panose="020B0604020202020204" pitchFamily="34" charset="0"/>
                <a:cs typeface="Arial" panose="020B0604020202020204" pitchFamily="34" charset="0"/>
              </a:rPr>
              <a:t> </a:t>
            </a:r>
          </a:p>
        </p:txBody>
      </p:sp>
      <p:sp>
        <p:nvSpPr>
          <p:cNvPr id="35" name="CaixaDeTexto 34">
            <a:extLst>
              <a:ext uri="{FF2B5EF4-FFF2-40B4-BE49-F238E27FC236}">
                <a16:creationId xmlns:a16="http://schemas.microsoft.com/office/drawing/2014/main" id="{A56B265E-B2D5-45D8-BCBB-4CC3E322A0DB}"/>
              </a:ext>
            </a:extLst>
          </p:cNvPr>
          <p:cNvSpPr txBox="1"/>
          <p:nvPr/>
        </p:nvSpPr>
        <p:spPr>
          <a:xfrm>
            <a:off x="6223235" y="6282605"/>
            <a:ext cx="1811347" cy="369332"/>
          </a:xfrm>
          <a:prstGeom prst="rect">
            <a:avLst/>
          </a:prstGeom>
          <a:noFill/>
        </p:spPr>
        <p:txBody>
          <a:bodyPr wrap="square">
            <a:spAutoFit/>
          </a:bodyPr>
          <a:lstStyle/>
          <a:p>
            <a:r>
              <a:rPr lang="en-US" sz="600" dirty="0">
                <a:latin typeface="Arial" panose="020B0604020202020204" pitchFamily="34" charset="0"/>
                <a:cs typeface="Arial" panose="020B0604020202020204" pitchFamily="34" charset="0"/>
              </a:rPr>
              <a:t>Comparison between the genomes of </a:t>
            </a:r>
            <a:r>
              <a:rPr lang="en-US" sz="600" i="1" dirty="0">
                <a:latin typeface="Arial" panose="020B0604020202020204" pitchFamily="34" charset="0"/>
                <a:cs typeface="Arial" panose="020B0604020202020204" pitchFamily="34" charset="0"/>
              </a:rPr>
              <a:t>M. </a:t>
            </a:r>
            <a:r>
              <a:rPr lang="en-US" sz="600" i="1" dirty="0" err="1">
                <a:latin typeface="Arial" panose="020B0604020202020204" pitchFamily="34" charset="0"/>
                <a:cs typeface="Arial" panose="020B0604020202020204" pitchFamily="34" charset="0"/>
              </a:rPr>
              <a:t>truncatula</a:t>
            </a:r>
            <a:r>
              <a:rPr lang="en-US" sz="600" i="1" dirty="0">
                <a:latin typeface="Arial" panose="020B0604020202020204" pitchFamily="34" charset="0"/>
                <a:cs typeface="Arial" panose="020B0604020202020204" pitchFamily="34" charset="0"/>
              </a:rPr>
              <a:t> </a:t>
            </a:r>
            <a:r>
              <a:rPr lang="en-US" sz="600" dirty="0">
                <a:latin typeface="Arial" panose="020B0604020202020204" pitchFamily="34" charset="0"/>
                <a:cs typeface="Arial" panose="020B0604020202020204" pitchFamily="34" charset="0"/>
              </a:rPr>
              <a:t>and </a:t>
            </a:r>
            <a:r>
              <a:rPr lang="en-US" sz="600" i="1" dirty="0">
                <a:latin typeface="Arial" panose="020B0604020202020204" pitchFamily="34" charset="0"/>
                <a:cs typeface="Arial" panose="020B0604020202020204" pitchFamily="34" charset="0"/>
              </a:rPr>
              <a:t>A. </a:t>
            </a:r>
            <a:r>
              <a:rPr lang="en-US" sz="600" i="1" dirty="0" err="1">
                <a:latin typeface="Arial" panose="020B0604020202020204" pitchFamily="34" charset="0"/>
                <a:cs typeface="Arial" panose="020B0604020202020204" pitchFamily="34" charset="0"/>
              </a:rPr>
              <a:t>evenia</a:t>
            </a:r>
            <a:r>
              <a:rPr lang="en-US" sz="600" i="1" dirty="0">
                <a:latin typeface="Arial" panose="020B0604020202020204" pitchFamily="34" charset="0"/>
                <a:cs typeface="Arial" panose="020B0604020202020204" pitchFamily="34" charset="0"/>
              </a:rPr>
              <a:t>. </a:t>
            </a:r>
            <a:r>
              <a:rPr lang="en-US" sz="600" dirty="0">
                <a:latin typeface="Arial" panose="020B0604020202020204" pitchFamily="34" charset="0"/>
                <a:cs typeface="Arial" panose="020B0604020202020204" pitchFamily="34" charset="0"/>
              </a:rPr>
              <a:t>Left: </a:t>
            </a:r>
            <a:r>
              <a:rPr lang="en-US" sz="600" dirty="0" err="1">
                <a:latin typeface="Arial" panose="020B0604020202020204" pitchFamily="34" charset="0"/>
                <a:cs typeface="Arial" panose="020B0604020202020204" pitchFamily="34" charset="0"/>
              </a:rPr>
              <a:t>circos</a:t>
            </a:r>
            <a:r>
              <a:rPr lang="en-US" sz="600" dirty="0">
                <a:latin typeface="Arial" panose="020B0604020202020204" pitchFamily="34" charset="0"/>
                <a:cs typeface="Arial" panose="020B0604020202020204" pitchFamily="34" charset="0"/>
              </a:rPr>
              <a:t> plot. Right: dot plot </a:t>
            </a:r>
          </a:p>
        </p:txBody>
      </p:sp>
      <p:pic>
        <p:nvPicPr>
          <p:cNvPr id="39" name="Imagem 38" descr="Logotipo&#10;&#10;Descrição gerada automaticamente">
            <a:extLst>
              <a:ext uri="{FF2B5EF4-FFF2-40B4-BE49-F238E27FC236}">
                <a16:creationId xmlns:a16="http://schemas.microsoft.com/office/drawing/2014/main" id="{81578659-A54D-4195-A757-0CF2BD80E91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208128" y="740564"/>
            <a:ext cx="876143" cy="487377"/>
          </a:xfrm>
          <a:prstGeom prst="rect">
            <a:avLst/>
          </a:prstGeom>
        </p:spPr>
      </p:pic>
      <p:sp>
        <p:nvSpPr>
          <p:cNvPr id="42" name="CaixaDeTexto 41">
            <a:extLst>
              <a:ext uri="{FF2B5EF4-FFF2-40B4-BE49-F238E27FC236}">
                <a16:creationId xmlns:a16="http://schemas.microsoft.com/office/drawing/2014/main" id="{B1B999B5-D536-45EE-8CB5-228BE89DA165}"/>
              </a:ext>
            </a:extLst>
          </p:cNvPr>
          <p:cNvSpPr txBox="1"/>
          <p:nvPr/>
        </p:nvSpPr>
        <p:spPr>
          <a:xfrm>
            <a:off x="9976094" y="3767312"/>
            <a:ext cx="1848753" cy="276999"/>
          </a:xfrm>
          <a:prstGeom prst="rect">
            <a:avLst/>
          </a:prstGeom>
          <a:noFill/>
        </p:spPr>
        <p:txBody>
          <a:bodyPr wrap="square" rtlCol="0">
            <a:spAutoFit/>
          </a:bodyPr>
          <a:lstStyle/>
          <a:p>
            <a:r>
              <a:rPr lang="en-US" sz="600" dirty="0"/>
              <a:t>Phylogenetic tree of the analyzed legumes genomes, created based on the dot and </a:t>
            </a:r>
            <a:r>
              <a:rPr lang="en-US" sz="600" dirty="0" err="1"/>
              <a:t>circos</a:t>
            </a:r>
            <a:r>
              <a:rPr lang="en-US" sz="600" dirty="0"/>
              <a:t> plots.</a:t>
            </a:r>
          </a:p>
        </p:txBody>
      </p:sp>
      <p:pic>
        <p:nvPicPr>
          <p:cNvPr id="3" name="Imagem 2" descr="Gráfico, Gráfico de pizza&#10;&#10;Descrição gerada automaticamente">
            <a:extLst>
              <a:ext uri="{FF2B5EF4-FFF2-40B4-BE49-F238E27FC236}">
                <a16:creationId xmlns:a16="http://schemas.microsoft.com/office/drawing/2014/main" id="{0D5398C1-6266-46C4-8D0D-D3E9FCA2023F}"/>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073545" y="5288082"/>
            <a:ext cx="1826015" cy="1027133"/>
          </a:xfrm>
          <a:prstGeom prst="rect">
            <a:avLst/>
          </a:prstGeom>
        </p:spPr>
      </p:pic>
      <p:pic>
        <p:nvPicPr>
          <p:cNvPr id="15" name="Imagem 14" descr="Gráfico, Gráfico de pizza&#10;&#10;Descrição gerada automaticamente">
            <a:extLst>
              <a:ext uri="{FF2B5EF4-FFF2-40B4-BE49-F238E27FC236}">
                <a16:creationId xmlns:a16="http://schemas.microsoft.com/office/drawing/2014/main" id="{26660230-D7E1-4A43-9623-A3070AC50396}"/>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222166" y="5311337"/>
            <a:ext cx="1784671" cy="1003878"/>
          </a:xfrm>
          <a:prstGeom prst="rect">
            <a:avLst/>
          </a:prstGeom>
        </p:spPr>
      </p:pic>
    </p:spTree>
    <p:extLst>
      <p:ext uri="{BB962C8B-B14F-4D97-AF65-F5344CB8AC3E}">
        <p14:creationId xmlns:p14="http://schemas.microsoft.com/office/powerpoint/2010/main" val="25844464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4088</TotalTime>
  <Words>598</Words>
  <Application>Microsoft Office PowerPoint</Application>
  <PresentationFormat>Widescreen</PresentationFormat>
  <Paragraphs>29</Paragraphs>
  <Slides>1</Slides>
  <Notes>0</Notes>
  <HiddenSlides>0</HiddenSlides>
  <MMClips>0</MMClips>
  <ScaleCrop>false</ScaleCrop>
  <HeadingPairs>
    <vt:vector size="4" baseType="variant">
      <vt:variant>
        <vt:lpstr>Tema</vt:lpstr>
      </vt:variant>
      <vt:variant>
        <vt:i4>1</vt:i4>
      </vt:variant>
      <vt:variant>
        <vt:lpstr>Títulos de slides</vt:lpstr>
      </vt:variant>
      <vt:variant>
        <vt:i4>1</vt:i4>
      </vt:variant>
    </vt:vector>
  </HeadingPairs>
  <TitlesOfParts>
    <vt:vector size="2" baseType="lpstr">
      <vt:lpstr>Tema do Office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Roberta</dc:creator>
  <cp:lastModifiedBy>Eduardo Velloso de Oliveira</cp:lastModifiedBy>
  <cp:revision>33</cp:revision>
  <dcterms:created xsi:type="dcterms:W3CDTF">2020-08-13T21:50:11Z</dcterms:created>
  <dcterms:modified xsi:type="dcterms:W3CDTF">2021-09-25T23:47:29Z</dcterms:modified>
</cp:coreProperties>
</file>