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F4A"/>
    <a:srgbClr val="C29CAE"/>
    <a:srgbClr val="301521"/>
    <a:srgbClr val="7B284E"/>
    <a:srgbClr val="010101"/>
    <a:srgbClr val="14247B"/>
    <a:srgbClr val="000066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62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4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41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0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1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23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05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9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9000">
              <a:srgbClr val="7B284E"/>
            </a:gs>
            <a:gs pos="0">
              <a:schemeClr val="bg1"/>
            </a:gs>
            <a:gs pos="86000">
              <a:srgbClr val="7B1F4A"/>
            </a:gs>
            <a:gs pos="94000">
              <a:srgbClr val="301521"/>
            </a:gs>
            <a:gs pos="100000">
              <a:srgbClr val="01010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4"/>
          <a:stretch/>
        </p:blipFill>
        <p:spPr>
          <a:xfrm>
            <a:off x="341424" y="32578"/>
            <a:ext cx="1140039" cy="10477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88459" y="64619"/>
            <a:ext cx="193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5th IMPB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14506" y="32216"/>
            <a:ext cx="1617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MEETING ON PLANT BREEDING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11743" y="165490"/>
            <a:ext cx="640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DATA ANALYSIS AS A TOOL TO REVOLUTIONIZE PLANT BREEDING</a:t>
            </a:r>
            <a:endParaRPr lang="pt-BR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10894424" y="111186"/>
            <a:ext cx="1114697" cy="1018903"/>
          </a:xfrm>
          <a:prstGeom prst="roundRect">
            <a:avLst/>
          </a:prstGeom>
          <a:solidFill>
            <a:srgbClr val="C29CAE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584959" y="520903"/>
            <a:ext cx="8577943" cy="734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OF THE FRUIT OF PASSION FRUIT CULTIVARS PRODUCED IN THE NORTHEAST OF GOIAS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113086" y="1718071"/>
            <a:ext cx="3585458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91079" y="3822846"/>
            <a:ext cx="3607465" cy="295972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Materials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methods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3791796" y="1714892"/>
            <a:ext cx="5508666" cy="307488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discussion</a:t>
            </a: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111697" y="2688391"/>
            <a:ext cx="3586848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+mj-lt"/>
                <a:cs typeface="Arial" panose="020B0604020202020204" pitchFamily="34" charset="0"/>
              </a:rPr>
              <a:t>Objective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 rot="10800000" flipV="1">
            <a:off x="1431743" y="1161450"/>
            <a:ext cx="9698633" cy="2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0284" tIns="20142" rIns="40284" bIns="20142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7000"/>
              </a:lnSpc>
              <a:spcAft>
                <a:spcPts val="353"/>
              </a:spcAft>
            </a:pPr>
            <a:r>
              <a:rPr lang="pt-BR" sz="1000" u="sng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Wagner Nunes Ribeiro</a:t>
            </a:r>
            <a:r>
              <a:rPr lang="pt-BR" sz="1000" u="sng" baseline="30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1000" dirty="0">
                <a:solidFill>
                  <a:schemeClr val="bg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; Jôsie Cloviane de Oliveira Freitas</a:t>
            </a:r>
            <a:r>
              <a:rPr lang="pt-BR" sz="1000" baseline="30000" dirty="0">
                <a:solidFill>
                  <a:schemeClr val="bg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pt-BR" sz="1000" dirty="0">
                <a:solidFill>
                  <a:schemeClr val="bg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; Sarah Eve Almeida Anjos</a:t>
            </a:r>
            <a:r>
              <a:rPr lang="pt-BR" sz="1000" baseline="30000" dirty="0">
                <a:solidFill>
                  <a:schemeClr val="bg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pt-BR" sz="1000" dirty="0">
                <a:solidFill>
                  <a:schemeClr val="bg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; </a:t>
            </a:r>
            <a:r>
              <a:rPr lang="pt-BR" sz="1000" dirty="0" err="1">
                <a:solidFill>
                  <a:schemeClr val="bg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Thalysson</a:t>
            </a:r>
            <a:r>
              <a:rPr lang="pt-BR" sz="1000" dirty="0">
                <a:solidFill>
                  <a:schemeClr val="bg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Lopes Ferreira</a:t>
            </a:r>
            <a:r>
              <a:rPr lang="pt-BR" sz="1000" baseline="30000" dirty="0">
                <a:solidFill>
                  <a:schemeClr val="bg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pt-BR" sz="1000" dirty="0">
                <a:solidFill>
                  <a:schemeClr val="bg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; Kelly Cristina Vieira de Medeiros</a:t>
            </a:r>
            <a:r>
              <a:rPr lang="pt-BR" sz="1000" baseline="30000" dirty="0">
                <a:solidFill>
                  <a:schemeClr val="bg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2C</a:t>
            </a:r>
            <a:endParaRPr lang="pt-BR" sz="1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02600"/>
              </p:ext>
            </p:extLst>
          </p:nvPr>
        </p:nvGraphicFramePr>
        <p:xfrm>
          <a:off x="3860037" y="3258603"/>
          <a:ext cx="5443381" cy="33452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5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0206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Trat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FW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FW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PW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°Brix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759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IAC</a:t>
                      </a:r>
                      <a:r>
                        <a:rPr lang="pt-B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275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75,28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61,21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85,64 b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36,45 b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6,02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12,86 a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IAC</a:t>
                      </a:r>
                      <a:r>
                        <a:rPr lang="pt-B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273 e 277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37,43 b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32,33 b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43,80 c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19,01 b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2,70 b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5,61 b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79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F200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77,94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64,84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95,79</a:t>
                      </a:r>
                      <a:r>
                        <a:rPr lang="pt-B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34,66 b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6,38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13,36 a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F300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77,85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70,22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122,94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61,56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6,14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13,70 a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9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Acesso</a:t>
                      </a:r>
                      <a:r>
                        <a:rPr lang="pt-B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Livramento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81,60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77,46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153,46</a:t>
                      </a:r>
                      <a:r>
                        <a:rPr lang="pt-B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57,44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7,42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13.02</a:t>
                      </a:r>
                      <a:r>
                        <a:rPr lang="pt-B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83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UEF</a:t>
                      </a:r>
                      <a:r>
                        <a:rPr lang="pt-B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Rio Dourado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76,01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64,14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97,32 b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35,35 b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6,67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13,45 a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BRS</a:t>
                      </a:r>
                      <a:r>
                        <a:rPr lang="pt-B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Rubi do Cerrado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89,09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74,07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128,37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58,05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7,16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13,47 a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419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BRS</a:t>
                      </a:r>
                      <a:r>
                        <a:rPr lang="pt-B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 do Cerrado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88,15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76,80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100,56 b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34,05 b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7,93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12,33 a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1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BRS</a:t>
                      </a:r>
                      <a:r>
                        <a:rPr lang="pt-B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Gigante amarelo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87,37 a 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71,86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117,73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43,96 b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7,16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11,63</a:t>
                      </a:r>
                      <a:r>
                        <a:rPr lang="pt-B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75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Redondo</a:t>
                      </a:r>
                      <a:r>
                        <a:rPr lang="pt-B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amarelo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85,33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69,0, a 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118,79 a 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48,31</a:t>
                      </a:r>
                      <a:r>
                        <a:rPr lang="pt-B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7,88 a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13,14 a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" name="CaixaDeTexto 32"/>
          <p:cNvSpPr txBox="1"/>
          <p:nvPr/>
        </p:nvSpPr>
        <p:spPr>
          <a:xfrm>
            <a:off x="3805444" y="2090906"/>
            <a:ext cx="5497290" cy="1056340"/>
          </a:xfrm>
          <a:prstGeom prst="rect">
            <a:avLst/>
          </a:prstGeom>
          <a:solidFill>
            <a:schemeClr val="bg1"/>
          </a:solidFill>
        </p:spPr>
        <p:txBody>
          <a:bodyPr wrap="square" lIns="40284" tIns="20142" rIns="40284" bIns="20142" rtlCol="0">
            <a:spAutoFit/>
          </a:bodyPr>
          <a:lstStyle/>
          <a:p>
            <a:pPr algn="just"/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 1.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Scott-Knott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width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(FW),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diameter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(FD);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fruit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weigth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(FW); Pulp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(PW); Shell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thickness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(ST)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Brix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concentration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(ºBrix)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10 comercial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cultivars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(IAC 275, IAC 273, F200, F300, UENF Rio Dourado, BRS Rubi do Cerrado, BRS Sol do Cerrado, BRS Gigante Amarelo, Redondo Amarelo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variety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Livramento de Nossa Senhora – BA), </a:t>
            </a: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cultivated under the edaphoclimatic conditions of the Northeast of </a:t>
            </a:r>
            <a:r>
              <a:rPr lang="en-US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Goiás</a:t>
            </a: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tângulo Arredondado 12"/>
          <p:cNvSpPr/>
          <p:nvPr/>
        </p:nvSpPr>
        <p:spPr>
          <a:xfrm>
            <a:off x="9444248" y="1720343"/>
            <a:ext cx="2660409" cy="302037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Conclusion</a:t>
            </a:r>
            <a:endParaRPr lang="pt-BR" sz="16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825566" y="1331540"/>
            <a:ext cx="6993021" cy="348454"/>
          </a:xfrm>
          <a:prstGeom prst="rect">
            <a:avLst/>
          </a:prstGeom>
        </p:spPr>
        <p:txBody>
          <a:bodyPr wrap="square" lIns="40284" tIns="20142" rIns="40284" bIns="20142">
            <a:spAutoFit/>
          </a:bodyPr>
          <a:lstStyle/>
          <a:p>
            <a:pPr algn="ctr">
              <a:buFontTx/>
              <a:buNone/>
              <a:defRPr/>
            </a:pPr>
            <a:r>
              <a:rPr lang="en-US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 Programa de Pós Graduação em Produção Vegetal da UEG – Unidade Ipameri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*</a:t>
            </a:r>
            <a:r>
              <a:rPr lang="en-US" sz="1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wagner.agro@hotmail.com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²Universidade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Estadual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Goiás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Posse.</a:t>
            </a: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26734" y="2091344"/>
            <a:ext cx="3585458" cy="548509"/>
          </a:xfrm>
          <a:prstGeom prst="rect">
            <a:avLst/>
          </a:prstGeom>
          <a:solidFill>
            <a:schemeClr val="bg1"/>
          </a:solidFill>
        </p:spPr>
        <p:txBody>
          <a:bodyPr wrap="square" lIns="40284" tIns="20142" rIns="40284" bIns="20142" rtlCol="0">
            <a:spAutoFit/>
          </a:bodyPr>
          <a:lstStyle/>
          <a:p>
            <a:pPr algn="just"/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cultivation of passion fruit (Passiflora edulis) is considered an agricultural alternative of interest for small properties.</a:t>
            </a:r>
            <a:endParaRPr lang="pt-BR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3086" y="3051673"/>
            <a:ext cx="3585457" cy="717786"/>
          </a:xfrm>
          <a:prstGeom prst="rect">
            <a:avLst/>
          </a:prstGeom>
          <a:solidFill>
            <a:schemeClr val="bg1"/>
          </a:solidFill>
        </p:spPr>
        <p:txBody>
          <a:bodyPr wrap="square" lIns="40284" tIns="20142" rIns="40284" bIns="20142" rtlCol="0">
            <a:spAutoFit/>
          </a:bodyPr>
          <a:lstStyle/>
          <a:p>
            <a:pPr algn="just"/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objective of this work was to evaluate the quality of fruits of ten commercial cultivars of P. edulis cultivated under edaphoclimatic conditions in the northeast of the state of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Goiás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11697" y="4163054"/>
            <a:ext cx="3586845" cy="1564171"/>
          </a:xfrm>
          <a:prstGeom prst="rect">
            <a:avLst/>
          </a:prstGeom>
          <a:solidFill>
            <a:schemeClr val="bg1"/>
          </a:solidFill>
        </p:spPr>
        <p:txBody>
          <a:bodyPr wrap="square" lIns="40284" tIns="20142" rIns="40284" bIns="20142" rtlCol="0">
            <a:spAutoFit/>
          </a:bodyPr>
          <a:lstStyle/>
          <a:p>
            <a:pPr algn="just"/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used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design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was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DBC,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replication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10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treatments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(IAC 275, IAC 273, F200, F300, UENF Rio Dourado, BRS Rubi do Cerrado, BRS Sol do Cerrado, BRS Gigante Amarelo, Redondo Amarelo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variety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Livramento de Nossa Senhora – BA). For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evaluations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6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fruits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per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plant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were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utilized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The data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were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submitted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ANOVA,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comparison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means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was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performed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Scott-Knott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5%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probability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9471545" y="2083155"/>
            <a:ext cx="2633113" cy="1056340"/>
          </a:xfrm>
          <a:prstGeom prst="rect">
            <a:avLst/>
          </a:prstGeom>
          <a:solidFill>
            <a:schemeClr val="bg1"/>
          </a:solidFill>
        </p:spPr>
        <p:txBody>
          <a:bodyPr wrap="square" lIns="40284" tIns="20142" rIns="40284" bIns="20142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</a:rPr>
              <a:t>T</a:t>
            </a: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 results obtained show that the cultivars F300 and BRS Rubi do </a:t>
            </a:r>
            <a:r>
              <a:rPr lang="en-US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Cerrado</a:t>
            </a: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presented the best fruit quality when cultivated under the edaphoclimatic conditions of the Northeast of </a:t>
            </a:r>
            <a:r>
              <a:rPr lang="en-US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Goiás</a:t>
            </a: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94885" y="5566745"/>
            <a:ext cx="2423996" cy="870305"/>
            <a:chOff x="126734" y="5830908"/>
            <a:chExt cx="2423996" cy="870305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34" y="5830908"/>
              <a:ext cx="910496" cy="866991"/>
            </a:xfrm>
            <a:prstGeom prst="rect">
              <a:avLst/>
            </a:prstGeom>
          </p:spPr>
        </p:pic>
        <p:pic>
          <p:nvPicPr>
            <p:cNvPr id="3" name="Imagem 2"/>
            <p:cNvPicPr preferRelativeResize="0"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830" y="5830908"/>
              <a:ext cx="1473900" cy="870305"/>
            </a:xfrm>
            <a:prstGeom prst="rect">
              <a:avLst/>
            </a:prstGeom>
          </p:spPr>
        </p:pic>
      </p:grpSp>
      <p:sp>
        <p:nvSpPr>
          <p:cNvPr id="14" name="CaixaDeTexto 13"/>
          <p:cNvSpPr txBox="1"/>
          <p:nvPr/>
        </p:nvSpPr>
        <p:spPr>
          <a:xfrm>
            <a:off x="111697" y="6422252"/>
            <a:ext cx="358684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Figure 1. 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fruit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; 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Measurement of the shell thickness.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tângulo Arredondado 12"/>
          <p:cNvSpPr/>
          <p:nvPr/>
        </p:nvSpPr>
        <p:spPr>
          <a:xfrm>
            <a:off x="9460168" y="3205891"/>
            <a:ext cx="2660409" cy="302037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Acknowledgments</a:t>
            </a:r>
            <a:endParaRPr lang="pt-BR" sz="16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9460168" y="3569792"/>
            <a:ext cx="2633113" cy="1733448"/>
          </a:xfrm>
          <a:prstGeom prst="rect">
            <a:avLst/>
          </a:prstGeom>
          <a:solidFill>
            <a:schemeClr val="bg1"/>
          </a:solidFill>
        </p:spPr>
        <p:txBody>
          <a:bodyPr wrap="square" lIns="40284" tIns="20142" rIns="40284" bIns="20142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CNPq financial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Goiás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Fomento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for having given to the experimental area of ​​the UEG Posse unit in a free contract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educational foundation supporting the State University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Goiás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– UEG, Posse unit, for financial support in the purchase of equipment;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The EMBRAPA Cerrados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represented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Dr. Nilton Tadeu Vilela Junqueira. </a:t>
            </a:r>
          </a:p>
        </p:txBody>
      </p:sp>
      <p:pic>
        <p:nvPicPr>
          <p:cNvPr id="47" name="Picture 2" descr="Inscrições no Processo Seletivo 2017/2 da UEG São Prorrogadas Até Amanhã">
            <a:extLst>
              <a:ext uri="{FF2B5EF4-FFF2-40B4-BE49-F238E27FC236}">
                <a16:creationId xmlns:a16="http://schemas.microsoft.com/office/drawing/2014/main" id="{FC6BFE71-0AF9-42AE-8D2B-7C4578BC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680" y="145748"/>
            <a:ext cx="1008183" cy="97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44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607</Words>
  <Application>Microsoft Office PowerPoint</Application>
  <PresentationFormat>Widescreen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Roberta</dc:creator>
  <cp:lastModifiedBy>Wagner Nunes Ribeiro</cp:lastModifiedBy>
  <cp:revision>57</cp:revision>
  <dcterms:created xsi:type="dcterms:W3CDTF">2020-08-13T21:50:11Z</dcterms:created>
  <dcterms:modified xsi:type="dcterms:W3CDTF">2021-09-25T04:37:04Z</dcterms:modified>
</cp:coreProperties>
</file>