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80" r:id="rId3"/>
    <p:sldId id="309" r:id="rId4"/>
    <p:sldId id="307" r:id="rId5"/>
    <p:sldId id="283" r:id="rId6"/>
    <p:sldId id="285" r:id="rId7"/>
    <p:sldId id="310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186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314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919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889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561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928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23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321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441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947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178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6541-6093-4D04-8F16-FDC424C4DE3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020410" y="1390825"/>
            <a:ext cx="831502" cy="831502"/>
          </a:xfrm>
          <a:prstGeom prst="ellipse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905"/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6700730" y="1315234"/>
            <a:ext cx="755911" cy="755911"/>
          </a:xfrm>
          <a:prstGeom prst="ellipse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905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506564" y="1295548"/>
            <a:ext cx="755911" cy="755911"/>
          </a:xfrm>
          <a:prstGeom prst="ellipse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7003094" y="4638458"/>
            <a:ext cx="534177" cy="45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6687291" y="5249906"/>
            <a:ext cx="87350" cy="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6702409" y="4604863"/>
            <a:ext cx="131025" cy="11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0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8990299" y="5307019"/>
            <a:ext cx="218374" cy="1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8288142" y="4858512"/>
            <a:ext cx="161261" cy="1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96090" y="4151323"/>
            <a:ext cx="3809737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solidFill>
                  <a:schemeClr val="bg1"/>
                </a:solidFill>
                <a:latin typeface="Broadway" pitchFamily="82" charset="0"/>
              </a:rPr>
              <a:t>G3</a:t>
            </a:r>
            <a:r>
              <a:rPr lang="zh-CN" altLang="en-US" sz="1905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小组</a:t>
            </a:r>
            <a:r>
              <a:rPr lang="en-US" altLang="zh-CN" sz="1905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|2017/03/19</a:t>
            </a:r>
            <a:r>
              <a:rPr lang="zh-CN" altLang="en-US" sz="1905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制作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1139" y="2431472"/>
            <a:ext cx="7670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Broadway" pitchFamily="82" charset="0"/>
              </a:rPr>
              <a:t>G3</a:t>
            </a:r>
            <a:r>
              <a:rPr lang="zh-CN" altLang="en-US" sz="3600" dirty="0">
                <a:solidFill>
                  <a:schemeClr val="bg1"/>
                </a:solidFill>
                <a:latin typeface="Broadway" pitchFamily="82" charset="0"/>
              </a:rPr>
              <a:t>寝室空调智能插座项目计划</a:t>
            </a:r>
            <a:endParaRPr lang="zh-CN" altLang="en-US" sz="9600" dirty="0">
              <a:solidFill>
                <a:schemeClr val="bg1"/>
              </a:solidFill>
              <a:latin typeface="Broadway" pitchFamily="82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64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repeatCount="3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16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1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、支持条件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750" t="23556" r="24958" b="10222"/>
          <a:stretch/>
        </p:blipFill>
        <p:spPr>
          <a:xfrm>
            <a:off x="2296160" y="1371600"/>
            <a:ext cx="5547360" cy="4886000"/>
          </a:xfrm>
          <a:prstGeom prst="rect">
            <a:avLst/>
          </a:prstGeom>
        </p:spPr>
      </p:pic>
      <p:sp>
        <p:nvSpPr>
          <p:cNvPr id="12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3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5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3574028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人员培训计划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由于小组人员的专业水平不高，因此大家需要学习如何使用</a:t>
            </a:r>
            <a:r>
              <a:rPr lang="en-US" altLang="zh-CN" sz="2400" dirty="0">
                <a:solidFill>
                  <a:schemeClr val="bg1"/>
                </a:solidFill>
              </a:rPr>
              <a:t>Android Studio</a:t>
            </a:r>
            <a:r>
              <a:rPr lang="zh-CN" altLang="en-US" sz="2400" dirty="0">
                <a:solidFill>
                  <a:schemeClr val="bg1"/>
                </a:solidFill>
              </a:rPr>
              <a:t>开发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，以及熟悉</a:t>
            </a:r>
            <a:r>
              <a:rPr lang="en-US" altLang="zh-CN" sz="2400" dirty="0">
                <a:solidFill>
                  <a:schemeClr val="bg1"/>
                </a:solidFill>
              </a:rPr>
              <a:t>MQTT</a:t>
            </a:r>
            <a:r>
              <a:rPr lang="zh-CN" altLang="en-US" sz="2400" dirty="0">
                <a:solidFill>
                  <a:schemeClr val="bg1"/>
                </a:solidFill>
              </a:rPr>
              <a:t>协议，并需要学习</a:t>
            </a:r>
            <a:r>
              <a:rPr lang="en-US" altLang="zh-CN" sz="2400" dirty="0" err="1">
                <a:solidFill>
                  <a:schemeClr val="bg1"/>
                </a:solidFill>
              </a:rPr>
              <a:t>arduino</a:t>
            </a:r>
            <a:r>
              <a:rPr lang="zh-CN" altLang="en-US" sz="2400" dirty="0">
                <a:solidFill>
                  <a:schemeClr val="bg1"/>
                </a:solidFill>
              </a:rPr>
              <a:t>语言。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测试计划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对整个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项目进行模块化，分割成几个模块功能区方便对每一个模块的功能进行测试。测试时先全部在寝室测试一遍。然后再一个人在寝室，一个到理四或图书馆等地方。在外面的人分别测试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上的个个功能，并记录，在寝室的人记录空调的情况。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22093423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质量保证计划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通过严格和规范的过程管理、文档化的流程开发，提高生产效率，为客户提供稳定、易用和符合要求的产品系列。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需遵循的标准和规范包括：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质量管理体系标准</a:t>
            </a:r>
            <a:r>
              <a:rPr lang="en-US" altLang="zh-CN" sz="2400" dirty="0">
                <a:solidFill>
                  <a:schemeClr val="bg1"/>
                </a:solidFill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GB/T 19001-2000</a:t>
            </a:r>
            <a:r>
              <a:rPr lang="zh-CN" altLang="en-US" sz="2400" dirty="0">
                <a:solidFill>
                  <a:schemeClr val="bg1"/>
                </a:solidFill>
              </a:rPr>
              <a:t>），</a:t>
            </a:r>
            <a:r>
              <a:rPr lang="en-US" altLang="zh-CN" sz="2400" dirty="0">
                <a:solidFill>
                  <a:schemeClr val="bg1"/>
                </a:solidFill>
              </a:rPr>
              <a:t>2000-12-18</a:t>
            </a:r>
            <a:r>
              <a:rPr lang="zh-CN" altLang="en-US" sz="2400" dirty="0">
                <a:solidFill>
                  <a:schemeClr val="bg1"/>
                </a:solidFill>
              </a:rPr>
              <a:t>，国家质量监督局；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计算机软件产品开发文档编辑制指南</a:t>
            </a:r>
            <a:r>
              <a:rPr lang="en-US" altLang="zh-CN" sz="2400" dirty="0">
                <a:solidFill>
                  <a:schemeClr val="bg1"/>
                </a:solidFill>
              </a:rPr>
              <a:t>》(GB/T 8567-88),1988-7-1</a:t>
            </a:r>
            <a:r>
              <a:rPr lang="zh-CN" altLang="en-US" sz="2400" dirty="0">
                <a:solidFill>
                  <a:schemeClr val="bg1"/>
                </a:solidFill>
              </a:rPr>
              <a:t>，国际质量技术监督局；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计算机软件质量保证计划规范</a:t>
            </a:r>
            <a:r>
              <a:rPr lang="en-US" altLang="zh-CN" sz="2400" dirty="0">
                <a:solidFill>
                  <a:schemeClr val="bg1"/>
                </a:solidFill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GB/T 12504-1990</a:t>
            </a:r>
            <a:r>
              <a:rPr lang="zh-CN" altLang="en-US" sz="2400" dirty="0">
                <a:solidFill>
                  <a:schemeClr val="bg1"/>
                </a:solidFill>
              </a:rPr>
              <a:t>）， </a:t>
            </a:r>
            <a:r>
              <a:rPr lang="en-US" altLang="zh-CN" sz="2400" dirty="0">
                <a:solidFill>
                  <a:schemeClr val="bg1"/>
                </a:solidFill>
              </a:rPr>
              <a:t>1990-11-15</a:t>
            </a:r>
            <a:r>
              <a:rPr lang="zh-CN" altLang="en-US" sz="2400" dirty="0">
                <a:solidFill>
                  <a:schemeClr val="bg1"/>
                </a:solidFill>
              </a:rPr>
              <a:t>， 国家质量技术监督局；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1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3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38866863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配置管理计划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2834" t="30815" r="15417" b="23106"/>
          <a:stretch/>
        </p:blipFill>
        <p:spPr>
          <a:xfrm>
            <a:off x="2149990" y="2335924"/>
            <a:ext cx="6709530" cy="3360573"/>
          </a:xfrm>
          <a:prstGeom prst="rect">
            <a:avLst/>
          </a:prstGeom>
        </p:spPr>
      </p:pic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192359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配置管理计划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2834" t="30815" r="15417" b="23106"/>
          <a:stretch/>
        </p:blipFill>
        <p:spPr>
          <a:xfrm>
            <a:off x="2149990" y="2293871"/>
            <a:ext cx="6709530" cy="3360573"/>
          </a:xfrm>
          <a:prstGeom prst="rect">
            <a:avLst/>
          </a:prstGeom>
        </p:spPr>
      </p:pic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79659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角色和职责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417" t="38075" r="16667" b="21929"/>
          <a:stretch/>
        </p:blipFill>
        <p:spPr>
          <a:xfrm>
            <a:off x="2149990" y="2523770"/>
            <a:ext cx="5963920" cy="2742934"/>
          </a:xfrm>
          <a:prstGeom prst="rect">
            <a:avLst/>
          </a:prstGeom>
        </p:spPr>
      </p:pic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68622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ECLOGO-eff-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76" y="1517387"/>
            <a:ext cx="883576" cy="53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PPECLOGO-eff-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03" y="1490510"/>
            <a:ext cx="818063" cy="50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PPECLOGO-eff-0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64" y="2106997"/>
            <a:ext cx="436748" cy="26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ECLOGO-eff-0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18" y="1529145"/>
            <a:ext cx="334280" cy="20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PECLOGO-eff-0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29" y="2150672"/>
            <a:ext cx="164621" cy="9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PECLOGO-eff-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45" y="1309092"/>
            <a:ext cx="818064" cy="50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PPECLOGO-eff-5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42" y="1730721"/>
            <a:ext cx="1231295" cy="74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PPECLOGO-eff-5-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98" y="1890303"/>
            <a:ext cx="1528619" cy="9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PPECLOGO-eff-5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71" y="1409880"/>
            <a:ext cx="930610" cy="56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PPECLOGO-eff-0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42" y="2009568"/>
            <a:ext cx="435069" cy="26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PECLOGO-eff2-1-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" y="1456914"/>
            <a:ext cx="1414393" cy="9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PPECLOGO-eff2-1-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12" y="1450195"/>
            <a:ext cx="364517" cy="2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PECLOGO-eff2-1-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65" y="1809673"/>
            <a:ext cx="586251" cy="39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 descr="PPECLOGO-eff2-1-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55" y="1532505"/>
            <a:ext cx="300684" cy="20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 descr="PPECLOGO-eff2-1-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84" y="1890303"/>
            <a:ext cx="235172" cy="15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6287" y="2935139"/>
            <a:ext cx="2613271" cy="15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谢谢观赏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087" y="2464795"/>
            <a:ext cx="3246078" cy="78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3"/>
          <p:cNvSpPr>
            <a:spLocks noChangeArrowheads="1"/>
          </p:cNvSpPr>
          <p:nvPr/>
        </p:nvSpPr>
        <p:spPr bwMode="auto">
          <a:xfrm rot="8100000">
            <a:off x="624886" y="5506915"/>
            <a:ext cx="1244734" cy="1238014"/>
          </a:xfrm>
          <a:custGeom>
            <a:avLst/>
            <a:gdLst>
              <a:gd name="T0" fmla="*/ 588169 w 21600"/>
              <a:gd name="T1" fmla="*/ 0 h 21600"/>
              <a:gd name="T2" fmla="*/ 172257 w 21600"/>
              <a:gd name="T3" fmla="*/ 171327 h 21600"/>
              <a:gd name="T4" fmla="*/ 0 w 21600"/>
              <a:gd name="T5" fmla="*/ 584994 h 21600"/>
              <a:gd name="T6" fmla="*/ 172257 w 21600"/>
              <a:gd name="T7" fmla="*/ 998661 h 21600"/>
              <a:gd name="T8" fmla="*/ 588169 w 21600"/>
              <a:gd name="T9" fmla="*/ 1169988 h 21600"/>
              <a:gd name="T10" fmla="*/ 1004081 w 21600"/>
              <a:gd name="T11" fmla="*/ 998661 h 21600"/>
              <a:gd name="T12" fmla="*/ 1176338 w 21600"/>
              <a:gd name="T13" fmla="*/ 584994 h 21600"/>
              <a:gd name="T14" fmla="*/ 1004081 w 21600"/>
              <a:gd name="T15" fmla="*/ 1713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00" y="10800"/>
                </a:moveTo>
                <a:cubicBezTo>
                  <a:pt x="1700" y="15826"/>
                  <a:pt x="5774" y="19900"/>
                  <a:pt x="10800" y="19900"/>
                </a:cubicBezTo>
                <a:cubicBezTo>
                  <a:pt x="15826" y="19900"/>
                  <a:pt x="19900" y="15826"/>
                  <a:pt x="19900" y="10800"/>
                </a:cubicBezTo>
                <a:cubicBezTo>
                  <a:pt x="19900" y="5774"/>
                  <a:pt x="15826" y="1700"/>
                  <a:pt x="10800" y="1700"/>
                </a:cubicBezTo>
                <a:cubicBezTo>
                  <a:pt x="5774" y="1700"/>
                  <a:pt x="1700" y="5774"/>
                  <a:pt x="1700" y="108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 rot="8100000">
            <a:off x="851660" y="5735368"/>
            <a:ext cx="779428" cy="786147"/>
          </a:xfrm>
          <a:custGeom>
            <a:avLst/>
            <a:gdLst>
              <a:gd name="T0" fmla="*/ 368300 w 21600"/>
              <a:gd name="T1" fmla="*/ 0 h 21600"/>
              <a:gd name="T2" fmla="*/ 107864 w 21600"/>
              <a:gd name="T3" fmla="*/ 108794 h 21600"/>
              <a:gd name="T4" fmla="*/ 0 w 21600"/>
              <a:gd name="T5" fmla="*/ 371475 h 21600"/>
              <a:gd name="T6" fmla="*/ 107864 w 21600"/>
              <a:gd name="T7" fmla="*/ 634156 h 21600"/>
              <a:gd name="T8" fmla="*/ 368300 w 21600"/>
              <a:gd name="T9" fmla="*/ 742950 h 21600"/>
              <a:gd name="T10" fmla="*/ 628736 w 21600"/>
              <a:gd name="T11" fmla="*/ 634156 h 21600"/>
              <a:gd name="T12" fmla="*/ 736600 w 21600"/>
              <a:gd name="T13" fmla="*/ 371475 h 21600"/>
              <a:gd name="T14" fmla="*/ 628736 w 21600"/>
              <a:gd name="T15" fmla="*/ 10879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42" y="10800"/>
                </a:moveTo>
                <a:cubicBezTo>
                  <a:pt x="942" y="16244"/>
                  <a:pt x="5356" y="20658"/>
                  <a:pt x="10800" y="20658"/>
                </a:cubicBezTo>
                <a:cubicBezTo>
                  <a:pt x="16244" y="20658"/>
                  <a:pt x="20658" y="16244"/>
                  <a:pt x="20658" y="10800"/>
                </a:cubicBezTo>
                <a:cubicBezTo>
                  <a:pt x="20658" y="5356"/>
                  <a:pt x="16244" y="942"/>
                  <a:pt x="10800" y="942"/>
                </a:cubicBezTo>
                <a:cubicBezTo>
                  <a:pt x="5356" y="942"/>
                  <a:pt x="942" y="5356"/>
                  <a:pt x="942" y="108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 rot="16200000">
            <a:off x="393075" y="3235824"/>
            <a:ext cx="367876" cy="451866"/>
            <a:chOff x="0" y="0"/>
            <a:chExt cx="121" cy="148"/>
          </a:xfrm>
        </p:grpSpPr>
        <p:sp>
          <p:nvSpPr>
            <p:cNvPr id="15398" name="AutoShape 6"/>
            <p:cNvSpPr>
              <a:spLocks noChangeArrowheads="1"/>
            </p:cNvSpPr>
            <p:nvPr/>
          </p:nvSpPr>
          <p:spPr bwMode="auto">
            <a:xfrm rot="8100000">
              <a:off x="39" y="0"/>
              <a:ext cx="82" cy="109"/>
            </a:xfrm>
            <a:prstGeom prst="chevron">
              <a:avLst>
                <a:gd name="adj" fmla="val 63972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  <p:sp>
          <p:nvSpPr>
            <p:cNvPr id="15399" name="AutoShape 7"/>
            <p:cNvSpPr>
              <a:spLocks noChangeArrowheads="1"/>
            </p:cNvSpPr>
            <p:nvPr/>
          </p:nvSpPr>
          <p:spPr bwMode="auto">
            <a:xfrm rot="8100000">
              <a:off x="0" y="39"/>
              <a:ext cx="82" cy="109"/>
            </a:xfrm>
            <a:prstGeom prst="chevron">
              <a:avLst>
                <a:gd name="adj" fmla="val 63972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</p:grp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65783" y="6041092"/>
            <a:ext cx="162941" cy="16294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2170305" y="5152478"/>
            <a:ext cx="534177" cy="45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481586" y="6783565"/>
            <a:ext cx="231813" cy="19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227936" y="5915108"/>
            <a:ext cx="137744" cy="1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102"/>
          <p:cNvGrpSpPr>
            <a:grpSpLocks/>
          </p:cNvGrpSpPr>
          <p:nvPr/>
        </p:nvGrpSpPr>
        <p:grpSpPr bwMode="auto">
          <a:xfrm>
            <a:off x="4684968" y="5229749"/>
            <a:ext cx="11758" cy="152861"/>
            <a:chOff x="0" y="0"/>
            <a:chExt cx="7" cy="91"/>
          </a:xfrm>
        </p:grpSpPr>
        <p:sp>
          <p:nvSpPr>
            <p:cNvPr id="15396" name="Rectangle 103"/>
            <p:cNvSpPr>
              <a:spLocks noChangeArrowheads="1"/>
            </p:cNvSpPr>
            <p:nvPr/>
          </p:nvSpPr>
          <p:spPr bwMode="auto">
            <a:xfrm>
              <a:off x="0" y="0"/>
              <a:ext cx="7" cy="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  <p:sp>
          <p:nvSpPr>
            <p:cNvPr id="15397" name="Rectangle 104"/>
            <p:cNvSpPr>
              <a:spLocks noChangeArrowheads="1"/>
            </p:cNvSpPr>
            <p:nvPr/>
          </p:nvSpPr>
          <p:spPr bwMode="auto">
            <a:xfrm>
              <a:off x="0" y="58"/>
              <a:ext cx="7" cy="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</p:grpSp>
      <p:pic>
        <p:nvPicPr>
          <p:cNvPr id="35" name="Picture 116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2247576" y="6143560"/>
            <a:ext cx="218374" cy="1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778911" y="6457683"/>
            <a:ext cx="94069" cy="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854501" y="5763925"/>
            <a:ext cx="87350" cy="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869621" y="5118882"/>
            <a:ext cx="131025" cy="11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20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4157511" y="5821038"/>
            <a:ext cx="218374" cy="1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3455353" y="5372531"/>
            <a:ext cx="161261" cy="1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37473 9.68658E-6 L -6.80898E-6 9.68658E-6 " pathEditMode="relative" ptsTypes="AA">
                                      <p:cBhvr>
                                        <p:cTn id="1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21 -0.01322 L -0.58173 -0.0019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33" y="56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7" presetClass="exit" presetSubtype="1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7" presetClass="entr" presetSubtype="1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6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8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5 -0.07407 L -1.11111E-6 3.7037E-7 " pathEditMode="relative" rAng="0" ptsTypes="AA">
                                      <p:cBhvr>
                                        <p:cTn id="16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800" y="370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7" presetClass="exit" presetSubtype="1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7" presetClass="entr" presetSubtype="10" fill="hold" grpId="5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7" presetClass="exit" presetSubtype="10" fill="hold" grpId="6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9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-3.33333E-6 L 0.11858 0.15811 " pathEditMode="relative" rAng="0" ptsTypes="AA">
                                      <p:cBhvr>
                                        <p:cTn id="18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790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63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50" presetClass="entr" presetSubtype="0" decel="100000" fill="hold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5" presetClass="emph" presetSubtype="0" repeatCount="4000" fill="hold" nodeType="withEffect">
                                  <p:stCondLst>
                                    <p:cond delay="9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10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63" presetClass="path" presetSubtype="0" accel="50000" decel="50000" fill="hold" nodeType="withEffect">
                                  <p:stCondLst>
                                    <p:cond delay="1040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23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1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63" presetClass="path" presetSubtype="0" accel="50000" decel="50000" fill="hold" nodeType="withEffect">
                                  <p:stCondLst>
                                    <p:cond delay="121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63" presetClass="path" presetSubtype="0" accel="50000" decel="5000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nodeType="withEffect">
                                  <p:stCondLst>
                                    <p:cond delay="118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3" presetClass="path" presetSubtype="0" accel="50000" decel="5000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1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63" presetClass="path" presetSubtype="0" accel="50000" decel="50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8" grpId="0" animBg="1"/>
      <p:bldP spid="28" grpId="1" animBg="1"/>
      <p:bldP spid="2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9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30" name="文本框 29"/>
          <p:cNvSpPr txBox="1"/>
          <p:nvPr/>
        </p:nvSpPr>
        <p:spPr>
          <a:xfrm>
            <a:off x="2064931" y="1744401"/>
            <a:ext cx="20663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引言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项目概述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实施计划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支持条件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专题计划要点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6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项目开发计划目录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294787" y="1564444"/>
            <a:ext cx="595019" cy="4592555"/>
          </a:xfrm>
          <a:prstGeom prst="leftBrace">
            <a:avLst/>
          </a:prstGeom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751232" y="1564444"/>
            <a:ext cx="2819689" cy="923330"/>
            <a:chOff x="3751232" y="1564444"/>
            <a:chExt cx="2819689" cy="923330"/>
          </a:xfrm>
        </p:grpSpPr>
        <p:sp>
          <p:nvSpPr>
            <p:cNvPr id="10" name="左大括号 9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88958" y="1564444"/>
              <a:ext cx="18819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项目简介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参考资料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43113" y="5733355"/>
            <a:ext cx="3386757" cy="923330"/>
            <a:chOff x="3751232" y="1564444"/>
            <a:chExt cx="3386757" cy="923330"/>
          </a:xfrm>
        </p:grpSpPr>
        <p:sp>
          <p:nvSpPr>
            <p:cNvPr id="34" name="左大括号 33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88958" y="1564444"/>
              <a:ext cx="24490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人员培训计划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质量保证计划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配置管理计划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56032" y="4882747"/>
            <a:ext cx="3106770" cy="923330"/>
            <a:chOff x="3751232" y="1564444"/>
            <a:chExt cx="3106770" cy="923330"/>
          </a:xfrm>
        </p:grpSpPr>
        <p:sp>
          <p:nvSpPr>
            <p:cNvPr id="37" name="左大括号 36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688958" y="1564444"/>
              <a:ext cx="21690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计算机系统支持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用户承担工作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单位提供条件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56032" y="3786811"/>
            <a:ext cx="2764063" cy="1200329"/>
            <a:chOff x="3751232" y="1436062"/>
            <a:chExt cx="2764063" cy="1200329"/>
          </a:xfrm>
        </p:grpSpPr>
        <p:sp>
          <p:nvSpPr>
            <p:cNvPr id="40" name="左大括号 39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633332" y="1436062"/>
              <a:ext cx="18819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任务分解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人员分工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进度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预算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56032" y="2728106"/>
            <a:ext cx="3259168" cy="923330"/>
            <a:chOff x="3751232" y="1564444"/>
            <a:chExt cx="3259168" cy="923330"/>
          </a:xfrm>
        </p:grpSpPr>
        <p:sp>
          <p:nvSpPr>
            <p:cNvPr id="43" name="左大括号 42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88958" y="1564444"/>
              <a:ext cx="2321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工作内容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参加人员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验收标准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694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14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5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7" name="TextBox 29"/>
          <p:cNvSpPr txBox="1"/>
          <p:nvPr/>
        </p:nvSpPr>
        <p:spPr>
          <a:xfrm>
            <a:off x="2356763" y="499081"/>
            <a:ext cx="5714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项目简介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6501" y="1928721"/>
            <a:ext cx="585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做一款基于</a:t>
            </a:r>
            <a:r>
              <a:rPr lang="en-US" altLang="zh-CN" sz="2400" dirty="0">
                <a:solidFill>
                  <a:schemeClr val="bg1"/>
                </a:solidFill>
              </a:rPr>
              <a:t>Android</a:t>
            </a:r>
            <a:r>
              <a:rPr lang="zh-CN" altLang="en-US" sz="2400" dirty="0">
                <a:solidFill>
                  <a:schemeClr val="bg1"/>
                </a:solidFill>
              </a:rPr>
              <a:t>的寝室空调智能插座，采用</a:t>
            </a:r>
            <a:r>
              <a:rPr lang="en-US" altLang="zh-CN" sz="2400" dirty="0">
                <a:solidFill>
                  <a:schemeClr val="bg1"/>
                </a:solidFill>
              </a:rPr>
              <a:t>C/S</a:t>
            </a:r>
            <a:r>
              <a:rPr lang="zh-CN" altLang="en-US" sz="2400" dirty="0">
                <a:solidFill>
                  <a:schemeClr val="bg1"/>
                </a:solidFill>
              </a:rPr>
              <a:t>架构，用</a:t>
            </a:r>
            <a:r>
              <a:rPr lang="en-US" altLang="zh-CN" sz="2400" dirty="0" err="1">
                <a:solidFill>
                  <a:schemeClr val="bg1"/>
                </a:solidFill>
              </a:rPr>
              <a:t>AndroidStudio,Mysql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arduino</a:t>
            </a:r>
            <a:r>
              <a:rPr lang="zh-CN" altLang="en-US" sz="2400" dirty="0">
                <a:solidFill>
                  <a:schemeClr val="bg1"/>
                </a:solidFill>
              </a:rPr>
              <a:t>进行开发。学生能遥控自己寝室空调，查看寝室温湿度，能和别的寝室空调用电量进行</a:t>
            </a:r>
            <a:r>
              <a:rPr lang="en-US" altLang="zh-CN" sz="2400" dirty="0">
                <a:solidFill>
                  <a:schemeClr val="bg1"/>
                </a:solidFill>
              </a:rPr>
              <a:t>PK</a:t>
            </a:r>
            <a:r>
              <a:rPr lang="zh-CN" altLang="en-US" sz="2400" dirty="0">
                <a:solidFill>
                  <a:schemeClr val="bg1"/>
                </a:solidFill>
              </a:rPr>
              <a:t>，以提高学生节能意识。</a:t>
            </a:r>
          </a:p>
        </p:txBody>
      </p:sp>
    </p:spTree>
    <p:extLst>
      <p:ext uri="{BB962C8B-B14F-4D97-AF65-F5344CB8AC3E}">
        <p14:creationId xmlns:p14="http://schemas.microsoft.com/office/powerpoint/2010/main" val="37381092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14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5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7" name="TextBox 29"/>
          <p:cNvSpPr txBox="1"/>
          <p:nvPr/>
        </p:nvSpPr>
        <p:spPr>
          <a:xfrm>
            <a:off x="1993505" y="556153"/>
            <a:ext cx="411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参考资料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0740" y="1713497"/>
            <a:ext cx="5219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</a:rPr>
              <a:t>软件工程导论（第</a:t>
            </a:r>
            <a:r>
              <a:rPr lang="en-US" altLang="zh-CN" sz="2800" dirty="0">
                <a:solidFill>
                  <a:schemeClr val="bg1"/>
                </a:solidFill>
              </a:rPr>
              <a:t>6</a:t>
            </a:r>
            <a:r>
              <a:rPr lang="zh-CN" altLang="en-US" sz="2800" dirty="0">
                <a:solidFill>
                  <a:schemeClr val="bg1"/>
                </a:solidFill>
              </a:rPr>
              <a:t>版）</a:t>
            </a:r>
            <a:r>
              <a:rPr lang="en-US" altLang="zh-CN" sz="2800" dirty="0">
                <a:solidFill>
                  <a:schemeClr val="bg1"/>
                </a:solidFill>
              </a:rPr>
              <a:t>》                             </a:t>
            </a:r>
            <a:r>
              <a:rPr lang="zh-CN" altLang="en-US" sz="1400" dirty="0">
                <a:solidFill>
                  <a:schemeClr val="bg1"/>
                </a:solidFill>
              </a:rPr>
              <a:t>张海藩 牟永敏编著 清华大学出版社出版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</a:rPr>
              <a:t>第</a:t>
            </a:r>
            <a:r>
              <a:rPr lang="en-US" altLang="zh-CN" sz="1400" dirty="0">
                <a:solidFill>
                  <a:schemeClr val="bg1"/>
                </a:solidFill>
              </a:rPr>
              <a:t>13</a:t>
            </a:r>
            <a:r>
              <a:rPr lang="zh-CN" altLang="en-US" sz="1400" dirty="0">
                <a:solidFill>
                  <a:schemeClr val="bg1"/>
                </a:solidFill>
              </a:rPr>
              <a:t>章软件项目管理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85532" y="3442089"/>
            <a:ext cx="5219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ISO9001</a:t>
            </a:r>
            <a:r>
              <a:rPr lang="zh-CN" altLang="en-US" sz="2800" dirty="0">
                <a:solidFill>
                  <a:schemeClr val="bg1"/>
                </a:solidFill>
              </a:rPr>
              <a:t>标准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Iso</a:t>
            </a:r>
            <a:r>
              <a:rPr lang="zh-CN" altLang="en-US" sz="1400" dirty="0">
                <a:solidFill>
                  <a:schemeClr val="bg1"/>
                </a:solidFill>
              </a:rPr>
              <a:t>软件工程模块项目计划</a:t>
            </a:r>
          </a:p>
        </p:txBody>
      </p:sp>
    </p:spTree>
    <p:extLst>
      <p:ext uri="{BB962C8B-B14F-4D97-AF65-F5344CB8AC3E}">
        <p14:creationId xmlns:p14="http://schemas.microsoft.com/office/powerpoint/2010/main" val="631772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、项目概述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工作内容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	需求获取和设计，电子元件的采购，技术实现，</a:t>
            </a:r>
            <a:r>
              <a:rPr lang="en-US" altLang="zh-CN" sz="2400" dirty="0">
                <a:solidFill>
                  <a:schemeClr val="bg1"/>
                </a:solidFill>
              </a:rPr>
              <a:t>UI</a:t>
            </a:r>
            <a:r>
              <a:rPr lang="zh-CN" altLang="en-US" sz="2400" dirty="0">
                <a:solidFill>
                  <a:schemeClr val="bg1"/>
                </a:solidFill>
              </a:rPr>
              <a:t>设计及编码，文档书写，使用以及维修及培训。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60150" y="373212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参加人员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2667" t="69481" r="17750" b="10222"/>
          <a:stretch/>
        </p:blipFill>
        <p:spPr>
          <a:xfrm>
            <a:off x="2407920" y="4364407"/>
            <a:ext cx="6681850" cy="1538553"/>
          </a:xfrm>
          <a:prstGeom prst="rect">
            <a:avLst/>
          </a:prstGeom>
        </p:spPr>
      </p:pic>
      <p:sp>
        <p:nvSpPr>
          <p:cNvPr id="13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4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6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42066548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、项目概述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验收标准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5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26051"/>
              </p:ext>
            </p:extLst>
          </p:nvPr>
        </p:nvGraphicFramePr>
        <p:xfrm>
          <a:off x="2397701" y="2887225"/>
          <a:ext cx="7089116" cy="1343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7566">
                  <a:extLst>
                    <a:ext uri="{9D8B030D-6E8A-4147-A177-3AD203B41FA5}">
                      <a16:colId xmlns:a16="http://schemas.microsoft.com/office/drawing/2014/main" val="3813161823"/>
                    </a:ext>
                  </a:extLst>
                </a:gridCol>
                <a:gridCol w="2310094">
                  <a:extLst>
                    <a:ext uri="{9D8B030D-6E8A-4147-A177-3AD203B41FA5}">
                      <a16:colId xmlns:a16="http://schemas.microsoft.com/office/drawing/2014/main" val="1520915470"/>
                    </a:ext>
                  </a:extLst>
                </a:gridCol>
                <a:gridCol w="2231456">
                  <a:extLst>
                    <a:ext uri="{9D8B030D-6E8A-4147-A177-3AD203B41FA5}">
                      <a16:colId xmlns:a16="http://schemas.microsoft.com/office/drawing/2014/main" val="4115322312"/>
                    </a:ext>
                  </a:extLst>
                </a:gridCol>
              </a:tblGrid>
              <a:tr h="211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优秀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合格 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不合格 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169221"/>
                  </a:ext>
                </a:extLst>
              </a:tr>
              <a:tr h="1132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1)</a:t>
                      </a:r>
                      <a:r>
                        <a:rPr lang="zh-CN" sz="1400" kern="100" dirty="0">
                          <a:effectLst/>
                        </a:rPr>
                        <a:t>有创新和趣味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2)</a:t>
                      </a:r>
                      <a:r>
                        <a:rPr lang="zh-CN" sz="1400" kern="100" dirty="0">
                          <a:effectLst/>
                        </a:rPr>
                        <a:t>软件可正常运行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3)</a:t>
                      </a:r>
                      <a:r>
                        <a:rPr lang="zh-CN" sz="1400" kern="100" dirty="0">
                          <a:effectLst/>
                        </a:rPr>
                        <a:t>实现项目软件需求说明书要求的各项功能需求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4)</a:t>
                      </a:r>
                      <a:r>
                        <a:rPr lang="zh-CN" sz="1400" kern="100" dirty="0">
                          <a:effectLst/>
                        </a:rPr>
                        <a:t>软件界面友好，易于交互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1) </a:t>
                      </a:r>
                      <a:r>
                        <a:rPr lang="zh-CN" sz="1400" kern="100" dirty="0">
                          <a:effectLst/>
                        </a:rPr>
                        <a:t>软件可正常运行需求说明的各项基本功能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）软件不能运行需求说明中的其他拓展功能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3)</a:t>
                      </a:r>
                      <a:r>
                        <a:rPr lang="zh-CN" sz="1400" kern="100" dirty="0">
                          <a:effectLst/>
                        </a:rPr>
                        <a:t>用评价</a:t>
                      </a:r>
                      <a:r>
                        <a:rPr lang="zh-CN" altLang="en-US" sz="1400" kern="100" dirty="0">
                          <a:effectLst/>
                        </a:rPr>
                        <a:t>一般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1)</a:t>
                      </a:r>
                      <a:r>
                        <a:rPr lang="zh-CN" sz="1600" kern="100" dirty="0">
                          <a:effectLst/>
                        </a:rPr>
                        <a:t>软件未按照需求完成各项基本功能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40287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3176" y="2394492"/>
            <a:ext cx="184731" cy="57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898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、实施计划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8636" y="3619542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任务分解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pSp>
        <p:nvGrpSpPr>
          <p:cNvPr id="15" name="组合 14"/>
          <p:cNvGrpSpPr/>
          <p:nvPr/>
        </p:nvGrpSpPr>
        <p:grpSpPr>
          <a:xfrm>
            <a:off x="4748011" y="3619543"/>
            <a:ext cx="2819689" cy="646331"/>
            <a:chOff x="3751232" y="1564444"/>
            <a:chExt cx="2819689" cy="646331"/>
          </a:xfrm>
        </p:grpSpPr>
        <p:sp>
          <p:nvSpPr>
            <p:cNvPr id="16" name="左大括号 15"/>
            <p:cNvSpPr/>
            <p:nvPr/>
          </p:nvSpPr>
          <p:spPr>
            <a:xfrm>
              <a:off x="3751232" y="1702128"/>
              <a:ext cx="595019" cy="508647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88958" y="1564444"/>
              <a:ext cx="188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需求分析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测试计划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产品说明书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6897" y="2310187"/>
            <a:ext cx="2819689" cy="3693319"/>
            <a:chOff x="3751232" y="1564444"/>
            <a:chExt cx="2819689" cy="1453753"/>
          </a:xfrm>
        </p:grpSpPr>
        <p:sp>
          <p:nvSpPr>
            <p:cNvPr id="19" name="左大括号 18"/>
            <p:cNvSpPr/>
            <p:nvPr/>
          </p:nvSpPr>
          <p:spPr>
            <a:xfrm>
              <a:off x="3751232" y="1607520"/>
              <a:ext cx="595019" cy="1375540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88958" y="1564444"/>
              <a:ext cx="1881963" cy="145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难点突破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文档与调查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元件采购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编码实现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测试与维护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16013" y="1634386"/>
            <a:ext cx="2819689" cy="1754326"/>
            <a:chOff x="3751232" y="1564444"/>
            <a:chExt cx="2819689" cy="1754326"/>
          </a:xfrm>
        </p:grpSpPr>
        <p:sp>
          <p:nvSpPr>
            <p:cNvPr id="22" name="左大括号 21"/>
            <p:cNvSpPr/>
            <p:nvPr/>
          </p:nvSpPr>
          <p:spPr>
            <a:xfrm>
              <a:off x="3751232" y="1702128"/>
              <a:ext cx="595019" cy="1616641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88958" y="1564444"/>
              <a:ext cx="18819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A7</a:t>
              </a:r>
              <a:r>
                <a:rPr lang="zh-CN" altLang="en-US" sz="1200" dirty="0">
                  <a:solidFill>
                    <a:schemeClr val="bg1"/>
                  </a:solidFill>
                </a:rPr>
                <a:t>模块使用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电表的数据读取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chemeClr val="bg1"/>
                  </a:solidFill>
                </a:rPr>
                <a:t>Mqtt</a:t>
              </a:r>
              <a:r>
                <a:rPr lang="zh-CN" altLang="en-US" sz="1200" dirty="0">
                  <a:solidFill>
                    <a:schemeClr val="bg1"/>
                  </a:solidFill>
                </a:rPr>
                <a:t>协议的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Arduino</a:t>
              </a:r>
              <a:r>
                <a:rPr lang="zh-CN" altLang="en-US" sz="1200" dirty="0">
                  <a:solidFill>
                    <a:schemeClr val="bg1"/>
                  </a:solidFill>
                </a:rPr>
                <a:t>实现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手机端实现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mqtt</a:t>
              </a:r>
              <a:r>
                <a:rPr lang="zh-CN" altLang="en-US" sz="1200" dirty="0">
                  <a:solidFill>
                    <a:schemeClr val="bg1"/>
                  </a:solidFill>
                </a:rPr>
                <a:t>协议与服务器连接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手机通过</a:t>
              </a:r>
              <a:r>
                <a:rPr lang="en-US" altLang="zh-CN" sz="1200" dirty="0">
                  <a:solidFill>
                    <a:schemeClr val="bg1"/>
                  </a:solidFill>
                </a:rPr>
                <a:t>ODBC</a:t>
              </a:r>
              <a:r>
                <a:rPr lang="zh-CN" altLang="en-US" sz="1200" dirty="0">
                  <a:solidFill>
                    <a:schemeClr val="bg1"/>
                  </a:solidFill>
                </a:rPr>
                <a:t>协议连接服务器上的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MYsql</a:t>
              </a:r>
              <a:r>
                <a:rPr lang="zh-CN" altLang="en-US" sz="1200" dirty="0">
                  <a:solidFill>
                    <a:schemeClr val="bg1"/>
                  </a:solidFill>
                </a:rPr>
                <a:t>数据库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5924" y="4716209"/>
            <a:ext cx="2764812" cy="646331"/>
            <a:chOff x="3806109" y="1564444"/>
            <a:chExt cx="2764812" cy="646331"/>
          </a:xfrm>
        </p:grpSpPr>
        <p:sp>
          <p:nvSpPr>
            <p:cNvPr id="30" name="左大括号 29"/>
            <p:cNvSpPr/>
            <p:nvPr/>
          </p:nvSpPr>
          <p:spPr>
            <a:xfrm>
              <a:off x="3806109" y="1641070"/>
              <a:ext cx="595019" cy="508647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88958" y="1564444"/>
              <a:ext cx="188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UI</a:t>
              </a:r>
              <a:r>
                <a:rPr lang="zh-CN" altLang="en-US" sz="1200" dirty="0">
                  <a:solidFill>
                    <a:schemeClr val="bg1"/>
                  </a:solidFill>
                </a:rPr>
                <a:t>设计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APP</a:t>
              </a:r>
              <a:r>
                <a:rPr lang="zh-CN" altLang="en-US" sz="1200" dirty="0">
                  <a:solidFill>
                    <a:schemeClr val="bg1"/>
                  </a:solidFill>
                </a:rPr>
                <a:t>编写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Arduino</a:t>
              </a:r>
              <a:r>
                <a:rPr lang="zh-CN" altLang="en-US" sz="1200" dirty="0">
                  <a:solidFill>
                    <a:schemeClr val="bg1"/>
                  </a:solidFill>
                </a:rPr>
                <a:t>编程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64054" y="5478105"/>
            <a:ext cx="2819689" cy="830997"/>
            <a:chOff x="3751232" y="1564444"/>
            <a:chExt cx="2819689" cy="830997"/>
          </a:xfrm>
        </p:grpSpPr>
        <p:sp>
          <p:nvSpPr>
            <p:cNvPr id="33" name="左大括号 32"/>
            <p:cNvSpPr/>
            <p:nvPr/>
          </p:nvSpPr>
          <p:spPr>
            <a:xfrm>
              <a:off x="3751232" y="1702128"/>
              <a:ext cx="595019" cy="508647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88958" y="1564444"/>
              <a:ext cx="188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单元测试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总装调试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验收测试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后期维护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989340" y="3431098"/>
            <a:ext cx="153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张晓钒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（编码员</a:t>
            </a:r>
            <a:r>
              <a:rPr lang="en-US" altLang="zh-CN" sz="1200" dirty="0">
                <a:solidFill>
                  <a:schemeClr val="bg1"/>
                </a:solidFill>
              </a:rPr>
              <a:t>+</a:t>
            </a:r>
            <a:r>
              <a:rPr lang="zh-CN" altLang="en-US" sz="1200" dirty="0">
                <a:solidFill>
                  <a:schemeClr val="bg1"/>
                </a:solidFill>
              </a:rPr>
              <a:t>项目经理）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89340" y="2052547"/>
            <a:ext cx="153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胡子阳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（技术骨干）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055163" y="4701027"/>
            <a:ext cx="153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徐洁岑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（测试人员）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>
            <a:endCxn id="37" idx="1"/>
          </p:cNvCxnSpPr>
          <p:nvPr/>
        </p:nvCxnSpPr>
        <p:spPr>
          <a:xfrm>
            <a:off x="6778305" y="1772070"/>
            <a:ext cx="2211035" cy="60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37" idx="1"/>
          </p:cNvCxnSpPr>
          <p:nvPr/>
        </p:nvCxnSpPr>
        <p:spPr>
          <a:xfrm>
            <a:off x="7021585" y="1948531"/>
            <a:ext cx="1967755" cy="42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7" idx="1"/>
          </p:cNvCxnSpPr>
          <p:nvPr/>
        </p:nvCxnSpPr>
        <p:spPr>
          <a:xfrm>
            <a:off x="7290033" y="2206553"/>
            <a:ext cx="1699307" cy="16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3"/>
            <a:endCxn id="37" idx="1"/>
          </p:cNvCxnSpPr>
          <p:nvPr/>
        </p:nvCxnSpPr>
        <p:spPr>
          <a:xfrm flipV="1">
            <a:off x="7435702" y="2375713"/>
            <a:ext cx="1553638" cy="13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36" idx="1"/>
          </p:cNvCxnSpPr>
          <p:nvPr/>
        </p:nvCxnSpPr>
        <p:spPr>
          <a:xfrm>
            <a:off x="7290033" y="2856573"/>
            <a:ext cx="1699307" cy="8976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6" idx="1"/>
          </p:cNvCxnSpPr>
          <p:nvPr/>
        </p:nvCxnSpPr>
        <p:spPr>
          <a:xfrm>
            <a:off x="7021585" y="3159747"/>
            <a:ext cx="1967755" cy="5945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6" idx="1"/>
          </p:cNvCxnSpPr>
          <p:nvPr/>
        </p:nvCxnSpPr>
        <p:spPr>
          <a:xfrm flipV="1">
            <a:off x="6837028" y="3754264"/>
            <a:ext cx="2152312" cy="1884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8" idx="1"/>
          </p:cNvCxnSpPr>
          <p:nvPr/>
        </p:nvCxnSpPr>
        <p:spPr>
          <a:xfrm>
            <a:off x="6778305" y="3744712"/>
            <a:ext cx="2276858" cy="1279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8" idx="1"/>
          </p:cNvCxnSpPr>
          <p:nvPr/>
        </p:nvCxnSpPr>
        <p:spPr>
          <a:xfrm>
            <a:off x="6837028" y="4132086"/>
            <a:ext cx="2218135" cy="8921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8" idx="1"/>
          </p:cNvCxnSpPr>
          <p:nvPr/>
        </p:nvCxnSpPr>
        <p:spPr>
          <a:xfrm>
            <a:off x="6539754" y="4858660"/>
            <a:ext cx="2515409" cy="16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6" idx="1"/>
          </p:cNvCxnSpPr>
          <p:nvPr/>
        </p:nvCxnSpPr>
        <p:spPr>
          <a:xfrm flipV="1">
            <a:off x="6597887" y="3754264"/>
            <a:ext cx="2391453" cy="12851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7" idx="1"/>
          </p:cNvCxnSpPr>
          <p:nvPr/>
        </p:nvCxnSpPr>
        <p:spPr>
          <a:xfrm flipV="1">
            <a:off x="6837028" y="2375713"/>
            <a:ext cx="2152312" cy="290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8" idx="1"/>
          </p:cNvCxnSpPr>
          <p:nvPr/>
        </p:nvCxnSpPr>
        <p:spPr>
          <a:xfrm flipV="1">
            <a:off x="6715917" y="5024193"/>
            <a:ext cx="2339246" cy="591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36" idx="1"/>
          </p:cNvCxnSpPr>
          <p:nvPr/>
        </p:nvCxnSpPr>
        <p:spPr>
          <a:xfrm flipV="1">
            <a:off x="6778305" y="3754264"/>
            <a:ext cx="2211035" cy="20958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38" idx="1"/>
          </p:cNvCxnSpPr>
          <p:nvPr/>
        </p:nvCxnSpPr>
        <p:spPr>
          <a:xfrm flipV="1">
            <a:off x="6715917" y="5024193"/>
            <a:ext cx="2339246" cy="1176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8" idx="1"/>
          </p:cNvCxnSpPr>
          <p:nvPr/>
        </p:nvCxnSpPr>
        <p:spPr>
          <a:xfrm flipV="1">
            <a:off x="6715917" y="5024193"/>
            <a:ext cx="2339246" cy="941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355538" y="1086809"/>
            <a:ext cx="2172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</a:rPr>
              <a:t>人员分工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>
            <a:endCxn id="37" idx="1"/>
          </p:cNvCxnSpPr>
          <p:nvPr/>
        </p:nvCxnSpPr>
        <p:spPr>
          <a:xfrm flipV="1">
            <a:off x="4373217" y="2375713"/>
            <a:ext cx="4616123" cy="209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20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、实施计划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进度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4250" t="24986" r="19419" b="16593"/>
          <a:stretch/>
        </p:blipFill>
        <p:spPr>
          <a:xfrm>
            <a:off x="2258201" y="2367445"/>
            <a:ext cx="5648697" cy="4006584"/>
          </a:xfrm>
          <a:prstGeom prst="rect">
            <a:avLst/>
          </a:prstGeom>
        </p:spPr>
      </p:pic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3255712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实施计划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预算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49990" y="476844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2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3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5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59262"/>
              </p:ext>
            </p:extLst>
          </p:nvPr>
        </p:nvGraphicFramePr>
        <p:xfrm>
          <a:off x="1073092" y="2653912"/>
          <a:ext cx="10515600" cy="2798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1057">
                  <a:extLst>
                    <a:ext uri="{9D8B030D-6E8A-4147-A177-3AD203B41FA5}">
                      <a16:colId xmlns:a16="http://schemas.microsoft.com/office/drawing/2014/main" val="1544212483"/>
                    </a:ext>
                  </a:extLst>
                </a:gridCol>
                <a:gridCol w="2893893">
                  <a:extLst>
                    <a:ext uri="{9D8B030D-6E8A-4147-A177-3AD203B41FA5}">
                      <a16:colId xmlns:a16="http://schemas.microsoft.com/office/drawing/2014/main" val="3745790709"/>
                    </a:ext>
                  </a:extLst>
                </a:gridCol>
                <a:gridCol w="4010650">
                  <a:extLst>
                    <a:ext uri="{9D8B030D-6E8A-4147-A177-3AD203B41FA5}">
                      <a16:colId xmlns:a16="http://schemas.microsoft.com/office/drawing/2014/main" val="3514957597"/>
                    </a:ext>
                  </a:extLst>
                </a:gridCol>
              </a:tblGrid>
              <a:tr h="4251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活动内容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工时／小时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费用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846691"/>
                  </a:ext>
                </a:extLst>
              </a:tr>
              <a:tr h="440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硬件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315.85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408217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Mysql</a:t>
                      </a:r>
                      <a:r>
                        <a:rPr lang="zh-CN" sz="1050">
                          <a:effectLst/>
                        </a:rPr>
                        <a:t>服务器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640077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可行性报告以及</a:t>
                      </a:r>
                      <a:r>
                        <a:rPr lang="en-US" sz="1050">
                          <a:effectLst/>
                        </a:rPr>
                        <a:t>PPT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364773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文档记录与调查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141788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编码实现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30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409125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后期维护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836696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总计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1761.43</a:t>
                      </a:r>
                      <a:r>
                        <a:rPr lang="zh-CN" sz="1050" dirty="0">
                          <a:effectLst/>
                        </a:rPr>
                        <a:t>元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21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4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629</Words>
  <Application>Microsoft Office PowerPoint</Application>
  <PresentationFormat>宽屏</PresentationFormat>
  <Paragraphs>146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创艺简中圆</vt:lpstr>
      <vt:lpstr>等线</vt:lpstr>
      <vt:lpstr>等线 Light</vt:lpstr>
      <vt:lpstr>宋体</vt:lpstr>
      <vt:lpstr>幼圆</vt:lpstr>
      <vt:lpstr>Arial</vt:lpstr>
      <vt:lpstr>Broadway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LAVANDULA</dc:creator>
  <cp:lastModifiedBy>PLANE</cp:lastModifiedBy>
  <cp:revision>146</cp:revision>
  <dcterms:created xsi:type="dcterms:W3CDTF">2017-03-11T05:34:11Z</dcterms:created>
  <dcterms:modified xsi:type="dcterms:W3CDTF">2017-03-26T07:50:17Z</dcterms:modified>
</cp:coreProperties>
</file>