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2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slideLayout" Target="../slideLayouts/slideLayout7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92655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ABDOS - AI-Based Dermatological Observation System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65915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 advanced platform using deep learning for early skin cancer detection and patient management.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65701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10" y="5664637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5640110"/>
            <a:ext cx="2503051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spc="-36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by Emeka Adimora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79177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Testing &amp; Validation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840712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30751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Model Loading Test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565565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Verifies model loads and predicts correctly with sample input.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840712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19901" y="30751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API Test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9901" y="3565565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Sends images to API, checks response accuracy and latency.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115520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8224" y="53499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Manual Testing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5840373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Uploads via frontend UI, reviews prediction results and UX.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4258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Security &amp; Privacy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94667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30906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Protection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3437096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data is securely protected through JWT authentication and encrypted cookies.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94667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22583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Password Security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22583" y="3437096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Passwords are securely hashed and never stored in plain text.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37067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530906" y="5370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Privacy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5861090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Patient images and prediction data are never stored without explicit user consent.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30992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Project Overview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358866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25933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Purpose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083719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 accessible tools for early skin cancer detection with medical guidance.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4270772"/>
            <a:ext cx="7556421" cy="2648783"/>
          </a:xfrm>
          <a:prstGeom prst="roundRect">
            <a:avLst>
              <a:gd name="adj" fmla="val 359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28224" y="45052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Features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28224" y="4995624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Image-based skin lesion classification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28224" y="5437822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Risk assessment and recommendations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028224" y="5880021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authentication and profile management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1028224" y="6322219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API for frontend integration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6980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System Architecture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545556"/>
            <a:ext cx="214955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Frontend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3126700"/>
            <a:ext cx="2149554" cy="3266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interface built with React for uploading skin images, displaying classification results, and interacting with risk assessments and recommendations.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3504367" y="2545556"/>
            <a:ext cx="214955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Backend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3504367" y="3126700"/>
            <a:ext cx="2149554" cy="3629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RESTful API developed using Node.js and Express.js, handles user authentication, profile management, and serves machine learning model inference requests securely.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214943" y="2545556"/>
            <a:ext cx="214955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Machine Learning Model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214943" y="3481030"/>
            <a:ext cx="2149554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Deep convolutional neural network trained on diverse skin lesion datasets to classify multiple lesion types with high accuracy and reliability.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35076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User Authentication (Backend)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36363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30906" y="33636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Technologies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3854053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Node.js, Express, MongoDB, JWT for secure authentication.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469892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530906" y="469892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Features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530906" y="5189339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registration and login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530906" y="563153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JWT-based secure authentication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530906" y="6073735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Password hashing and validation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1530906" y="6515933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Profile retrieval and cookie sessions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74617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Authentication API Endpoints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503890"/>
            <a:ext cx="7556421" cy="2979420"/>
          </a:xfrm>
          <a:prstGeom prst="roundRect">
            <a:avLst>
              <a:gd name="adj" fmla="val 3198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801410" y="3511510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028224" y="365521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POST /api/auth/register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802624" y="365521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Register a new user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801410" y="4161830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1028224" y="430553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POST /api/auth/login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4802624" y="430553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login and token generation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801410" y="4812149"/>
            <a:ext cx="75411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1028224" y="495585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POST /api/auth/logout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4802624" y="4955858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logout and token invalidation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01410" y="5825371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1028224" y="596907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GET /api/auth/profile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4802624" y="596907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Retrieve user profile information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65453"/>
            <a:ext cx="7225546" cy="602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700"/>
              </a:lnSpc>
              <a:buNone/>
            </a:pPr>
            <a:r>
              <a:rPr lang="en-US" sz="3750" b="1" spc="-11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Slide 6: Machine Learning Model</a:t>
            </a:r>
            <a:endParaRPr lang="en-US" sz="37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1657112"/>
            <a:ext cx="963930" cy="195869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46922" y="1849874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spc="-5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Model Architecture:</a:t>
            </a: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2046922" y="2266712"/>
            <a:ext cx="6303288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b="1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MobileNetV2 backbone (transfer learning)</a:t>
            </a:r>
            <a:endParaRPr lang="en-US" sz="1500" dirty="0"/>
          </a:p>
        </p:txBody>
      </p:sp>
      <p:sp>
        <p:nvSpPr>
          <p:cNvPr id="7" name="Text 3"/>
          <p:cNvSpPr/>
          <p:nvPr/>
        </p:nvSpPr>
        <p:spPr>
          <a:xfrm>
            <a:off x="2046922" y="2690693"/>
            <a:ext cx="6303288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 dense layers for classification</a:t>
            </a:r>
            <a:endParaRPr lang="en-US" sz="1500" dirty="0"/>
          </a:p>
        </p:txBody>
      </p:sp>
      <p:sp>
        <p:nvSpPr>
          <p:cNvPr id="8" name="Text 4"/>
          <p:cNvSpPr/>
          <p:nvPr/>
        </p:nvSpPr>
        <p:spPr>
          <a:xfrm>
            <a:off x="2046922" y="3114675"/>
            <a:ext cx="6303288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7 output classes (softmax)</a:t>
            </a:r>
            <a:endParaRPr lang="en-US" sz="15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615809"/>
            <a:ext cx="963930" cy="115681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46922" y="3808571"/>
            <a:ext cx="3275886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spc="-5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Custom Preprocessing Layer:</a:t>
            </a:r>
            <a:endParaRPr lang="en-US" sz="1850" dirty="0"/>
          </a:p>
        </p:txBody>
      </p:sp>
      <p:sp>
        <p:nvSpPr>
          <p:cNvPr id="11" name="Text 6"/>
          <p:cNvSpPr/>
          <p:nvPr/>
        </p:nvSpPr>
        <p:spPr>
          <a:xfrm>
            <a:off x="2046922" y="4225409"/>
            <a:ext cx="6303288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Normalizes images to [-1, 1] range</a:t>
            </a:r>
            <a:endParaRPr lang="en-US" sz="150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772620"/>
            <a:ext cx="963930" cy="153471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046922" y="4965383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spc="-5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Training Data:</a:t>
            </a:r>
            <a:endParaRPr lang="en-US" sz="1850" dirty="0"/>
          </a:p>
        </p:txBody>
      </p:sp>
      <p:sp>
        <p:nvSpPr>
          <p:cNvPr id="14" name="Text 8"/>
          <p:cNvSpPr/>
          <p:nvPr/>
        </p:nvSpPr>
        <p:spPr>
          <a:xfrm>
            <a:off x="2046922" y="5382220"/>
            <a:ext cx="6303288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Ham10000</a:t>
            </a:r>
            <a:endParaRPr lang="en-US" sz="1500" dirty="0"/>
          </a:p>
        </p:txBody>
      </p:sp>
      <p:sp>
        <p:nvSpPr>
          <p:cNvPr id="15" name="Text 9"/>
          <p:cNvSpPr/>
          <p:nvPr/>
        </p:nvSpPr>
        <p:spPr>
          <a:xfrm>
            <a:off x="2046922" y="5806202"/>
            <a:ext cx="6303288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augmentation for robustness</a:t>
            </a:r>
            <a:endParaRPr lang="en-US" sz="1500" dirty="0"/>
          </a:p>
        </p:txBody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6307336"/>
            <a:ext cx="963930" cy="1156811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2046922" y="6500098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spc="-5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Model File:</a:t>
            </a:r>
            <a:endParaRPr lang="en-US" sz="1850" dirty="0"/>
          </a:p>
        </p:txBody>
      </p:sp>
      <p:sp>
        <p:nvSpPr>
          <p:cNvPr id="18" name="Text 11"/>
          <p:cNvSpPr/>
          <p:nvPr/>
        </p:nvSpPr>
        <p:spPr>
          <a:xfrm>
            <a:off x="2046922" y="6916936"/>
            <a:ext cx="6303288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Saved as .h5 file, loaded at runtime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0570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Skin Cancer Model Integration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7902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Model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4371380"/>
            <a:ext cx="35015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Keras/TensorFlow deep learning model with MobileNetV2 backbone.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664160"/>
            <a:ext cx="35015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Classifies 7 types of skin lesions.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856321" y="37902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Prediction Pipeline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4856321" y="4371380"/>
            <a:ext cx="35015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Image upload and preprocessing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4856321" y="5176480"/>
            <a:ext cx="35015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 inference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4856321" y="5618678"/>
            <a:ext cx="35015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Outputs: predicted class, confidence, risk, action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979408"/>
            <a:ext cx="4820007" cy="602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700"/>
              </a:lnSpc>
              <a:buNone/>
            </a:pPr>
            <a:r>
              <a:rPr lang="en-US" sz="3750" b="1" spc="-11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Skin Lesion Classes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793790" y="1871067"/>
            <a:ext cx="7556421" cy="5379006"/>
          </a:xfrm>
          <a:prstGeom prst="roundRect">
            <a:avLst>
              <a:gd name="adj" fmla="val 150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801410" y="1878687"/>
            <a:ext cx="7541181" cy="55483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994410" y="2001917"/>
            <a:ext cx="149590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Index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2883456" y="2001917"/>
            <a:ext cx="149209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Code</a:t>
            </a:r>
            <a:endParaRPr lang="en-US" sz="1500" dirty="0"/>
          </a:p>
        </p:txBody>
      </p:sp>
      <p:sp>
        <p:nvSpPr>
          <p:cNvPr id="8" name="Text 5"/>
          <p:cNvSpPr/>
          <p:nvPr/>
        </p:nvSpPr>
        <p:spPr>
          <a:xfrm>
            <a:off x="4768691" y="2001917"/>
            <a:ext cx="149209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Condition</a:t>
            </a:r>
            <a:endParaRPr lang="en-US" sz="1500" dirty="0"/>
          </a:p>
        </p:txBody>
      </p:sp>
      <p:sp>
        <p:nvSpPr>
          <p:cNvPr id="9" name="Text 6"/>
          <p:cNvSpPr/>
          <p:nvPr/>
        </p:nvSpPr>
        <p:spPr>
          <a:xfrm>
            <a:off x="6653927" y="2001917"/>
            <a:ext cx="149590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Risk Level</a:t>
            </a:r>
            <a:endParaRPr lang="en-US" sz="1500" dirty="0"/>
          </a:p>
        </p:txBody>
      </p:sp>
      <p:sp>
        <p:nvSpPr>
          <p:cNvPr id="10" name="Shape 7"/>
          <p:cNvSpPr/>
          <p:nvPr/>
        </p:nvSpPr>
        <p:spPr>
          <a:xfrm>
            <a:off x="801410" y="2433518"/>
            <a:ext cx="7541181" cy="8632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8"/>
          <p:cNvSpPr/>
          <p:nvPr/>
        </p:nvSpPr>
        <p:spPr>
          <a:xfrm>
            <a:off x="994410" y="2556748"/>
            <a:ext cx="149590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</a:t>
            </a:r>
            <a:endParaRPr lang="en-US" sz="1500" dirty="0"/>
          </a:p>
        </p:txBody>
      </p:sp>
      <p:sp>
        <p:nvSpPr>
          <p:cNvPr id="12" name="Text 9"/>
          <p:cNvSpPr/>
          <p:nvPr/>
        </p:nvSpPr>
        <p:spPr>
          <a:xfrm>
            <a:off x="2883456" y="2556748"/>
            <a:ext cx="149209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akiec</a:t>
            </a:r>
            <a:endParaRPr lang="en-US" sz="1500" dirty="0"/>
          </a:p>
        </p:txBody>
      </p:sp>
      <p:sp>
        <p:nvSpPr>
          <p:cNvPr id="13" name="Text 10"/>
          <p:cNvSpPr/>
          <p:nvPr/>
        </p:nvSpPr>
        <p:spPr>
          <a:xfrm>
            <a:off x="4768691" y="2556748"/>
            <a:ext cx="1492091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Actinic Keratoses</a:t>
            </a:r>
            <a:endParaRPr lang="en-US" sz="1500" dirty="0"/>
          </a:p>
        </p:txBody>
      </p:sp>
      <p:sp>
        <p:nvSpPr>
          <p:cNvPr id="14" name="Text 11"/>
          <p:cNvSpPr/>
          <p:nvPr/>
        </p:nvSpPr>
        <p:spPr>
          <a:xfrm>
            <a:off x="6653927" y="2556748"/>
            <a:ext cx="149590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Moderate</a:t>
            </a:r>
            <a:endParaRPr lang="en-US" sz="1500" dirty="0"/>
          </a:p>
        </p:txBody>
      </p:sp>
      <p:sp>
        <p:nvSpPr>
          <p:cNvPr id="15" name="Shape 12"/>
          <p:cNvSpPr/>
          <p:nvPr/>
        </p:nvSpPr>
        <p:spPr>
          <a:xfrm>
            <a:off x="801410" y="3296722"/>
            <a:ext cx="7541181" cy="8632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6" name="Text 13"/>
          <p:cNvSpPr/>
          <p:nvPr/>
        </p:nvSpPr>
        <p:spPr>
          <a:xfrm>
            <a:off x="994410" y="3419951"/>
            <a:ext cx="149590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500" dirty="0"/>
          </a:p>
        </p:txBody>
      </p:sp>
      <p:sp>
        <p:nvSpPr>
          <p:cNvPr id="17" name="Text 14"/>
          <p:cNvSpPr/>
          <p:nvPr/>
        </p:nvSpPr>
        <p:spPr>
          <a:xfrm>
            <a:off x="2883456" y="3419951"/>
            <a:ext cx="149209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bcc</a:t>
            </a:r>
            <a:endParaRPr lang="en-US" sz="1500" dirty="0"/>
          </a:p>
        </p:txBody>
      </p:sp>
      <p:sp>
        <p:nvSpPr>
          <p:cNvPr id="18" name="Text 15"/>
          <p:cNvSpPr/>
          <p:nvPr/>
        </p:nvSpPr>
        <p:spPr>
          <a:xfrm>
            <a:off x="4768691" y="3419951"/>
            <a:ext cx="1492091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Basal Cell Carcinoma</a:t>
            </a:r>
            <a:endParaRPr lang="en-US" sz="1500" dirty="0"/>
          </a:p>
        </p:txBody>
      </p:sp>
      <p:sp>
        <p:nvSpPr>
          <p:cNvPr id="19" name="Text 16"/>
          <p:cNvSpPr/>
          <p:nvPr/>
        </p:nvSpPr>
        <p:spPr>
          <a:xfrm>
            <a:off x="6653927" y="3419951"/>
            <a:ext cx="149590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</a:t>
            </a:r>
            <a:endParaRPr lang="en-US" sz="1500" dirty="0"/>
          </a:p>
        </p:txBody>
      </p:sp>
      <p:sp>
        <p:nvSpPr>
          <p:cNvPr id="20" name="Shape 17"/>
          <p:cNvSpPr/>
          <p:nvPr/>
        </p:nvSpPr>
        <p:spPr>
          <a:xfrm>
            <a:off x="801410" y="4159925"/>
            <a:ext cx="7541181" cy="55483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1" name="Text 18"/>
          <p:cNvSpPr/>
          <p:nvPr/>
        </p:nvSpPr>
        <p:spPr>
          <a:xfrm>
            <a:off x="994410" y="4283154"/>
            <a:ext cx="149590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1500" dirty="0"/>
          </a:p>
        </p:txBody>
      </p:sp>
      <p:sp>
        <p:nvSpPr>
          <p:cNvPr id="22" name="Text 19"/>
          <p:cNvSpPr/>
          <p:nvPr/>
        </p:nvSpPr>
        <p:spPr>
          <a:xfrm>
            <a:off x="2883456" y="4283154"/>
            <a:ext cx="149209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bkl</a:t>
            </a:r>
            <a:endParaRPr lang="en-US" sz="1500" dirty="0"/>
          </a:p>
        </p:txBody>
      </p:sp>
      <p:sp>
        <p:nvSpPr>
          <p:cNvPr id="23" name="Text 20"/>
          <p:cNvSpPr/>
          <p:nvPr/>
        </p:nvSpPr>
        <p:spPr>
          <a:xfrm>
            <a:off x="4768691" y="4283154"/>
            <a:ext cx="149209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Benign Keratosis</a:t>
            </a:r>
            <a:endParaRPr lang="en-US" sz="1500" dirty="0"/>
          </a:p>
        </p:txBody>
      </p:sp>
      <p:sp>
        <p:nvSpPr>
          <p:cNvPr id="24" name="Text 21"/>
          <p:cNvSpPr/>
          <p:nvPr/>
        </p:nvSpPr>
        <p:spPr>
          <a:xfrm>
            <a:off x="6653927" y="4283154"/>
            <a:ext cx="149590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Low</a:t>
            </a:r>
            <a:endParaRPr lang="en-US" sz="1500" dirty="0"/>
          </a:p>
        </p:txBody>
      </p:sp>
      <p:sp>
        <p:nvSpPr>
          <p:cNvPr id="25" name="Shape 22"/>
          <p:cNvSpPr/>
          <p:nvPr/>
        </p:nvSpPr>
        <p:spPr>
          <a:xfrm>
            <a:off x="801410" y="4714756"/>
            <a:ext cx="7541181" cy="55483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6" name="Text 23"/>
          <p:cNvSpPr/>
          <p:nvPr/>
        </p:nvSpPr>
        <p:spPr>
          <a:xfrm>
            <a:off x="994410" y="4837986"/>
            <a:ext cx="149590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1500" dirty="0"/>
          </a:p>
        </p:txBody>
      </p:sp>
      <p:sp>
        <p:nvSpPr>
          <p:cNvPr id="27" name="Text 24"/>
          <p:cNvSpPr/>
          <p:nvPr/>
        </p:nvSpPr>
        <p:spPr>
          <a:xfrm>
            <a:off x="2883456" y="4837986"/>
            <a:ext cx="149209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df</a:t>
            </a:r>
            <a:endParaRPr lang="en-US" sz="1500" dirty="0"/>
          </a:p>
        </p:txBody>
      </p:sp>
      <p:sp>
        <p:nvSpPr>
          <p:cNvPr id="28" name="Text 25"/>
          <p:cNvSpPr/>
          <p:nvPr/>
        </p:nvSpPr>
        <p:spPr>
          <a:xfrm>
            <a:off x="4768691" y="4837986"/>
            <a:ext cx="149209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Dermatofibroma</a:t>
            </a:r>
            <a:endParaRPr lang="en-US" sz="1500" dirty="0"/>
          </a:p>
        </p:txBody>
      </p:sp>
      <p:sp>
        <p:nvSpPr>
          <p:cNvPr id="29" name="Text 26"/>
          <p:cNvSpPr/>
          <p:nvPr/>
        </p:nvSpPr>
        <p:spPr>
          <a:xfrm>
            <a:off x="6653927" y="4837986"/>
            <a:ext cx="149590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Low</a:t>
            </a:r>
            <a:endParaRPr lang="en-US" sz="1500" dirty="0"/>
          </a:p>
        </p:txBody>
      </p:sp>
      <p:sp>
        <p:nvSpPr>
          <p:cNvPr id="30" name="Shape 27"/>
          <p:cNvSpPr/>
          <p:nvPr/>
        </p:nvSpPr>
        <p:spPr>
          <a:xfrm>
            <a:off x="801410" y="5269587"/>
            <a:ext cx="7541181" cy="55483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1" name="Text 28"/>
          <p:cNvSpPr/>
          <p:nvPr/>
        </p:nvSpPr>
        <p:spPr>
          <a:xfrm>
            <a:off x="994410" y="5392817"/>
            <a:ext cx="149590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1500" dirty="0"/>
          </a:p>
        </p:txBody>
      </p:sp>
      <p:sp>
        <p:nvSpPr>
          <p:cNvPr id="32" name="Text 29"/>
          <p:cNvSpPr/>
          <p:nvPr/>
        </p:nvSpPr>
        <p:spPr>
          <a:xfrm>
            <a:off x="2883456" y="5392817"/>
            <a:ext cx="149209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mel</a:t>
            </a:r>
            <a:endParaRPr lang="en-US" sz="1500" dirty="0"/>
          </a:p>
        </p:txBody>
      </p:sp>
      <p:sp>
        <p:nvSpPr>
          <p:cNvPr id="33" name="Text 30"/>
          <p:cNvSpPr/>
          <p:nvPr/>
        </p:nvSpPr>
        <p:spPr>
          <a:xfrm>
            <a:off x="4768691" y="5392817"/>
            <a:ext cx="149209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Melanoma</a:t>
            </a:r>
            <a:endParaRPr lang="en-US" sz="1500" dirty="0"/>
          </a:p>
        </p:txBody>
      </p:sp>
      <p:sp>
        <p:nvSpPr>
          <p:cNvPr id="34" name="Text 31"/>
          <p:cNvSpPr/>
          <p:nvPr/>
        </p:nvSpPr>
        <p:spPr>
          <a:xfrm>
            <a:off x="6653927" y="5392817"/>
            <a:ext cx="149590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Very High</a:t>
            </a:r>
            <a:endParaRPr lang="en-US" sz="1500" dirty="0"/>
          </a:p>
        </p:txBody>
      </p:sp>
      <p:sp>
        <p:nvSpPr>
          <p:cNvPr id="35" name="Shape 32"/>
          <p:cNvSpPr/>
          <p:nvPr/>
        </p:nvSpPr>
        <p:spPr>
          <a:xfrm>
            <a:off x="801410" y="5824418"/>
            <a:ext cx="7541181" cy="8632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6" name="Text 33"/>
          <p:cNvSpPr/>
          <p:nvPr/>
        </p:nvSpPr>
        <p:spPr>
          <a:xfrm>
            <a:off x="994410" y="5947648"/>
            <a:ext cx="149590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</a:t>
            </a:r>
            <a:endParaRPr lang="en-US" sz="1500" dirty="0"/>
          </a:p>
        </p:txBody>
      </p:sp>
      <p:sp>
        <p:nvSpPr>
          <p:cNvPr id="37" name="Text 34"/>
          <p:cNvSpPr/>
          <p:nvPr/>
        </p:nvSpPr>
        <p:spPr>
          <a:xfrm>
            <a:off x="2883456" y="5947648"/>
            <a:ext cx="149209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nv</a:t>
            </a:r>
            <a:endParaRPr lang="en-US" sz="1500" dirty="0"/>
          </a:p>
        </p:txBody>
      </p:sp>
      <p:sp>
        <p:nvSpPr>
          <p:cNvPr id="38" name="Text 35"/>
          <p:cNvSpPr/>
          <p:nvPr/>
        </p:nvSpPr>
        <p:spPr>
          <a:xfrm>
            <a:off x="4768691" y="5947648"/>
            <a:ext cx="1492091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Melanocytic Nevi</a:t>
            </a:r>
            <a:endParaRPr lang="en-US" sz="1500" dirty="0"/>
          </a:p>
        </p:txBody>
      </p:sp>
      <p:sp>
        <p:nvSpPr>
          <p:cNvPr id="39" name="Text 36"/>
          <p:cNvSpPr/>
          <p:nvPr/>
        </p:nvSpPr>
        <p:spPr>
          <a:xfrm>
            <a:off x="6653927" y="5947648"/>
            <a:ext cx="149590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Low</a:t>
            </a:r>
            <a:endParaRPr lang="en-US" sz="1500" dirty="0"/>
          </a:p>
        </p:txBody>
      </p:sp>
      <p:sp>
        <p:nvSpPr>
          <p:cNvPr id="40" name="Shape 37"/>
          <p:cNvSpPr/>
          <p:nvPr/>
        </p:nvSpPr>
        <p:spPr>
          <a:xfrm>
            <a:off x="801410" y="6687622"/>
            <a:ext cx="7541181" cy="55483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41" name="Text 38"/>
          <p:cNvSpPr/>
          <p:nvPr/>
        </p:nvSpPr>
        <p:spPr>
          <a:xfrm>
            <a:off x="994410" y="6810851"/>
            <a:ext cx="149590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6</a:t>
            </a:r>
            <a:endParaRPr lang="en-US" sz="1500" dirty="0"/>
          </a:p>
        </p:txBody>
      </p:sp>
      <p:sp>
        <p:nvSpPr>
          <p:cNvPr id="42" name="Text 39"/>
          <p:cNvSpPr/>
          <p:nvPr/>
        </p:nvSpPr>
        <p:spPr>
          <a:xfrm>
            <a:off x="2883456" y="6810851"/>
            <a:ext cx="149209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vasc</a:t>
            </a:r>
            <a:endParaRPr lang="en-US" sz="1500" dirty="0"/>
          </a:p>
        </p:txBody>
      </p:sp>
      <p:sp>
        <p:nvSpPr>
          <p:cNvPr id="43" name="Text 40"/>
          <p:cNvSpPr/>
          <p:nvPr/>
        </p:nvSpPr>
        <p:spPr>
          <a:xfrm>
            <a:off x="4768691" y="6810851"/>
            <a:ext cx="149209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Vascular Lesions</a:t>
            </a:r>
            <a:endParaRPr lang="en-US" sz="1500" dirty="0"/>
          </a:p>
        </p:txBody>
      </p:sp>
      <p:sp>
        <p:nvSpPr>
          <p:cNvPr id="44" name="Text 41"/>
          <p:cNvSpPr/>
          <p:nvPr/>
        </p:nvSpPr>
        <p:spPr>
          <a:xfrm>
            <a:off x="6653927" y="6810851"/>
            <a:ext cx="149590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Low</a:t>
            </a:r>
            <a:endParaRPr lang="en-US"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86922"/>
            <a:ext cx="695515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Prediction Output Example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50448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530906" y="25044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Predicted Condition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530906" y="2994898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Melanoma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530906" y="3493889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is a malignant tumor of melanocytes, the cells that produce pigment. Early detection is critical for effective treatment.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250448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954078" y="25044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Confidence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5954078" y="2994898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92.3%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954078" y="3493889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model is highly confident in this prediction, reflecting strong evidence from the input image features.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250448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10377249" y="25044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Risk Level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10377249" y="2994898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Very High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10377249" y="3493889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Melanoma is considered the most dangerous type of skin cancer due to its tendency to spread rapidly if untreated.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93790" y="542746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530906" y="54274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Description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1530906" y="5917883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Most serious form of skin cancer.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1530906" y="6416873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often appears as a new or changing mole and requires prompt diagnosis by a dermatologist.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7428667" y="542746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8165783" y="5427464"/>
            <a:ext cx="28970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Recommended Action</a:t>
            </a:r>
            <a:endParaRPr lang="en-US" sz="2200" dirty="0"/>
          </a:p>
        </p:txBody>
      </p:sp>
      <p:sp>
        <p:nvSpPr>
          <p:cNvPr id="21" name="Text 19"/>
          <p:cNvSpPr/>
          <p:nvPr/>
        </p:nvSpPr>
        <p:spPr>
          <a:xfrm>
            <a:off x="8165783" y="5917883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Urgent medical attention required.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8165783" y="6416873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Immediate consultation with a healthcare professional is advised to confirm diagnosis and start treatment.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2025-04-28T17:39:25Z</dcterms:created>
  <dcterms:modified xsi:type="dcterms:W3CDTF">2025-04-28T17:39:25Z</dcterms:modified>
</cp:coreProperties>
</file>