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80" r:id="rId4"/>
    <p:sldId id="258" r:id="rId5"/>
    <p:sldId id="319" r:id="rId6"/>
    <p:sldId id="306" r:id="rId7"/>
    <p:sldId id="308" r:id="rId8"/>
    <p:sldId id="321" r:id="rId9"/>
    <p:sldId id="322" r:id="rId10"/>
    <p:sldId id="324" r:id="rId11"/>
    <p:sldId id="309" r:id="rId12"/>
    <p:sldId id="325" r:id="rId13"/>
    <p:sldId id="326" r:id="rId14"/>
    <p:sldId id="305" r:id="rId15"/>
    <p:sldId id="327" r:id="rId16"/>
    <p:sldId id="328" r:id="rId17"/>
    <p:sldId id="329" r:id="rId18"/>
    <p:sldId id="330" r:id="rId19"/>
    <p:sldId id="331" r:id="rId20"/>
    <p:sldId id="332" r:id="rId21"/>
    <p:sldId id="333" r:id="rId22"/>
    <p:sldId id="334" r:id="rId23"/>
    <p:sldId id="335" r:id="rId24"/>
    <p:sldId id="312" r:id="rId25"/>
    <p:sldId id="313" r:id="rId26"/>
    <p:sldId id="336" r:id="rId27"/>
    <p:sldId id="337" r:id="rId28"/>
    <p:sldId id="338" r:id="rId29"/>
    <p:sldId id="339" r:id="rId30"/>
    <p:sldId id="316" r:id="rId31"/>
    <p:sldId id="317" r:id="rId32"/>
    <p:sldId id="304" r:id="rId33"/>
    <p:sldId id="292" r:id="rId3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a:srgbClr val="F3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74" autoAdjust="0"/>
  </p:normalViewPr>
  <p:slideViewPr>
    <p:cSldViewPr>
      <p:cViewPr varScale="1">
        <p:scale>
          <a:sx n="106" d="100"/>
          <a:sy n="106" d="100"/>
        </p:scale>
        <p:origin x="778" y="8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2018/3/18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2018/3/18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2018/3/18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0CD"/>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2018/3/18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2642637" y="831641"/>
            <a:ext cx="3585547" cy="1692771"/>
          </a:xfrm>
          <a:prstGeom prst="rect">
            <a:avLst/>
          </a:prstGeom>
          <a:noFill/>
        </p:spPr>
        <p:txBody>
          <a:bodyPr wrap="square" rtlCol="0" anchor="b">
            <a:spAutoFit/>
          </a:bodyPr>
          <a:lstStyle/>
          <a:p>
            <a:pPr algn="ctr"/>
            <a:r>
              <a:rPr lang="zh-CN" altLang="en-US" sz="4400" b="1" dirty="0">
                <a:latin typeface="华康俪金黑W8" panose="020B0809000000000000" pitchFamily="49" charset="-122"/>
                <a:ea typeface="华康俪金黑W8" panose="020B0809000000000000" pitchFamily="49" charset="-122"/>
              </a:rPr>
              <a:t>项目介绍</a:t>
            </a:r>
            <a:endParaRPr lang="en-US" altLang="zh-CN" sz="4400" b="1" dirty="0">
              <a:latin typeface="华康俪金黑W8" panose="020B0809000000000000" pitchFamily="49" charset="-122"/>
              <a:ea typeface="华康俪金黑W8" panose="020B0809000000000000" pitchFamily="49" charset="-122"/>
            </a:endParaRPr>
          </a:p>
          <a:p>
            <a:pPr algn="ctr"/>
            <a:r>
              <a:rPr lang="en-US" altLang="zh-CN" sz="2800" dirty="0"/>
              <a:t>Project Description</a:t>
            </a:r>
            <a:endParaRPr lang="zh-CN" altLang="en-US" sz="2800" dirty="0"/>
          </a:p>
          <a:p>
            <a:pPr algn="ctr"/>
            <a:endParaRPr lang="zh-CN" altLang="en-US" sz="3200" b="1" dirty="0">
              <a:latin typeface="微软雅黑" pitchFamily="34" charset="-122"/>
              <a:ea typeface="微软雅黑" pitchFamily="34" charset="-122"/>
            </a:endParaRPr>
          </a:p>
        </p:txBody>
      </p:sp>
      <p:sp>
        <p:nvSpPr>
          <p:cNvPr id="6" name="矩形 5"/>
          <p:cNvSpPr/>
          <p:nvPr/>
        </p:nvSpPr>
        <p:spPr>
          <a:xfrm>
            <a:off x="0" y="4587974"/>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403648" y="3435846"/>
            <a:ext cx="2808312" cy="338554"/>
          </a:xfrm>
          <a:prstGeom prst="rect">
            <a:avLst/>
          </a:prstGeom>
          <a:noFill/>
        </p:spPr>
        <p:txBody>
          <a:bodyPr wrap="square" rtlCol="0">
            <a:spAutoFit/>
          </a:bodyPr>
          <a:lstStyle/>
          <a:p>
            <a:r>
              <a:rPr lang="en-US" altLang="zh-CN" sz="1600" dirty="0">
                <a:latin typeface="Arial Unicode MS" panose="020B0604020202020204" pitchFamily="34" charset="-122"/>
                <a:ea typeface="Arial Unicode MS" panose="020B0604020202020204" pitchFamily="34" charset="-122"/>
                <a:cs typeface="Arial Unicode MS" panose="020B0604020202020204" pitchFamily="34" charset="-122"/>
              </a:rPr>
              <a:t>G03</a:t>
            </a: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小组：林鑫 李俊 胡锦波</a:t>
            </a:r>
          </a:p>
        </p:txBody>
      </p:sp>
      <p:sp>
        <p:nvSpPr>
          <p:cNvPr id="8" name="TextBox 7"/>
          <p:cNvSpPr txBox="1"/>
          <p:nvPr/>
        </p:nvSpPr>
        <p:spPr>
          <a:xfrm>
            <a:off x="5220072" y="3435846"/>
            <a:ext cx="2016224" cy="338554"/>
          </a:xfrm>
          <a:prstGeom prst="rect">
            <a:avLst/>
          </a:prstGeom>
          <a:noFill/>
        </p:spPr>
        <p:txBody>
          <a:bodyPr wrap="square" rtlCol="0">
            <a:spAutoFit/>
          </a:bodyPr>
          <a:lstStyle/>
          <a:p>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指导老师：杨枨</a:t>
            </a:r>
          </a:p>
        </p:txBody>
      </p:sp>
      <p:sp>
        <p:nvSpPr>
          <p:cNvPr id="9" name="TextBox 8"/>
          <p:cNvSpPr txBox="1"/>
          <p:nvPr/>
        </p:nvSpPr>
        <p:spPr>
          <a:xfrm>
            <a:off x="2915816" y="2395775"/>
            <a:ext cx="3146072" cy="369332"/>
          </a:xfrm>
          <a:prstGeom prst="rect">
            <a:avLst/>
          </a:prstGeom>
          <a:noFill/>
        </p:spPr>
        <p:txBody>
          <a:bodyPr wrap="square" rtlCol="0">
            <a:spAutoFit/>
          </a:bodyPr>
          <a:lstStyle/>
          <a:p>
            <a:pPr algn="ctr"/>
            <a:r>
              <a:rPr lang="zh-CN" altLang="en-US" b="1" dirty="0"/>
              <a:t>项目名称：上课啦</a:t>
            </a:r>
          </a:p>
        </p:txBody>
      </p:sp>
      <p:pic>
        <p:nvPicPr>
          <p:cNvPr id="14" name="Picture 2" descr="C:\Documents and Settings\Administrator\My Documents\Downloads\percentages.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131840" y="2395775"/>
            <a:ext cx="323999" cy="323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439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任务概述</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sp>
        <p:nvSpPr>
          <p:cNvPr id="6" name="TextBox 5"/>
          <p:cNvSpPr txBox="1"/>
          <p:nvPr/>
        </p:nvSpPr>
        <p:spPr>
          <a:xfrm>
            <a:off x="2241243" y="868819"/>
            <a:ext cx="5832639" cy="289310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假定和约束：</a:t>
            </a:r>
            <a:endParaRPr lang="en-US" altLang="zh-CN" sz="1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lphaLcParenR"/>
            </a:pPr>
            <a:r>
              <a:rPr lang="zh-CN" altLang="zh-CN" sz="1400" dirty="0">
                <a:latin typeface="微软雅黑" panose="020B0503020204020204" pitchFamily="34" charset="-122"/>
                <a:ea typeface="微软雅黑" panose="020B0503020204020204" pitchFamily="34" charset="-122"/>
              </a:rPr>
              <a:t>经费来源和限制</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组员分摊，尽力降低费用</a:t>
            </a:r>
            <a:endParaRPr lang="en-US" altLang="zh-CN" sz="1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lphaLcParenR"/>
            </a:pPr>
            <a:r>
              <a:rPr lang="zh-CN" altLang="zh-CN" sz="1400" dirty="0">
                <a:latin typeface="微软雅黑" panose="020B0503020204020204" pitchFamily="34" charset="-122"/>
                <a:ea typeface="微软雅黑" panose="020B0503020204020204" pitchFamily="34" charset="-122"/>
              </a:rPr>
              <a:t>法律和政策方面的限制：安卓开发平台对个人开发者的限制</a:t>
            </a:r>
            <a:endParaRPr lang="en-US" altLang="zh-CN" sz="1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lphaLcParenR"/>
            </a:pPr>
            <a:r>
              <a:rPr lang="zh-CN" altLang="zh-CN" sz="1400" dirty="0">
                <a:latin typeface="微软雅黑" panose="020B0503020204020204" pitchFamily="34" charset="-122"/>
                <a:ea typeface="微软雅黑" panose="020B0503020204020204" pitchFamily="34" charset="-122"/>
              </a:rPr>
              <a:t>建议开发软件投入使用的最迟时间：</a:t>
            </a:r>
            <a:r>
              <a:rPr lang="en-US" altLang="zh-CN" sz="1400" dirty="0">
                <a:latin typeface="微软雅黑" panose="020B0503020204020204" pitchFamily="34" charset="-122"/>
                <a:ea typeface="微软雅黑" panose="020B0503020204020204" pitchFamily="34" charset="-122"/>
              </a:rPr>
              <a:t>6</a:t>
            </a:r>
            <a:r>
              <a:rPr lang="zh-CN" altLang="zh-CN" sz="1400" dirty="0">
                <a:latin typeface="微软雅黑" panose="020B0503020204020204" pitchFamily="34" charset="-122"/>
                <a:ea typeface="微软雅黑" panose="020B0503020204020204" pitchFamily="34" charset="-122"/>
              </a:rPr>
              <a:t>月</a:t>
            </a:r>
            <a:r>
              <a:rPr lang="zh-CN" altLang="en-US" sz="1400" dirty="0">
                <a:latin typeface="微软雅黑" panose="020B0503020204020204" pitchFamily="34" charset="-122"/>
                <a:ea typeface="微软雅黑" panose="020B0503020204020204" pitchFamily="34" charset="-122"/>
              </a:rPr>
              <a:t>中旬</a:t>
            </a:r>
            <a:endParaRPr lang="en-US" altLang="zh-CN" sz="14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用户特点：</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zh-CN" sz="1400" dirty="0">
                <a:latin typeface="微软雅黑" panose="020B0503020204020204" pitchFamily="34" charset="-122"/>
                <a:ea typeface="微软雅黑" panose="020B0503020204020204" pitchFamily="34" charset="-122"/>
              </a:rPr>
              <a:t>主要用户</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在校大学生</a:t>
            </a: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zh-CN" sz="1400" dirty="0">
                <a:latin typeface="微软雅黑" panose="020B0503020204020204" pitchFamily="34" charset="-122"/>
                <a:ea typeface="微软雅黑" panose="020B0503020204020204" pitchFamily="34" charset="-122"/>
              </a:rPr>
              <a:t>特殊用户</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杨老师</a:t>
            </a:r>
          </a:p>
          <a:p>
            <a:pPr>
              <a:lnSpc>
                <a:spcPct val="150000"/>
              </a:lnSpc>
            </a:pPr>
            <a:endParaRPr lang="zh-CN" altLang="en-US" sz="1400" b="1" dirty="0">
              <a:latin typeface="微软雅黑" panose="020B0503020204020204" pitchFamily="34" charset="-122"/>
              <a:ea typeface="微软雅黑" panose="020B0503020204020204" pitchFamily="34" charset="-122"/>
            </a:endParaRPr>
          </a:p>
          <a:p>
            <a:pPr lvl="1"/>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7452231"/>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数据描述</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sp>
        <p:nvSpPr>
          <p:cNvPr id="15" name="TextBox 14"/>
          <p:cNvSpPr txBox="1"/>
          <p:nvPr/>
        </p:nvSpPr>
        <p:spPr>
          <a:xfrm>
            <a:off x="2267744" y="973684"/>
            <a:ext cx="5491596" cy="2031325"/>
          </a:xfrm>
          <a:prstGeom prst="rect">
            <a:avLst/>
          </a:prstGeom>
          <a:noFill/>
        </p:spPr>
        <p:txBody>
          <a:bodyPr wrap="square" rtlCol="0">
            <a:spAutoFit/>
          </a:bodyPr>
          <a:lstStyle/>
          <a:p>
            <a:pPr marL="171450" lvl="0" indent="-171450" algn="just">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 静态数据：</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zh-CN" sz="1400" dirty="0">
                <a:latin typeface="微软雅黑" panose="020B0503020204020204" pitchFamily="34" charset="-122"/>
                <a:ea typeface="微软雅黑" panose="020B0503020204020204" pitchFamily="34" charset="-122"/>
              </a:rPr>
              <a:t>课表信息</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课程时间，教学楼，教室及教师</a:t>
            </a: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zh-CN" sz="1400" dirty="0">
                <a:latin typeface="微软雅黑" panose="020B0503020204020204" pitchFamily="34" charset="-122"/>
                <a:ea typeface="微软雅黑" panose="020B0503020204020204" pitchFamily="34" charset="-122"/>
              </a:rPr>
              <a:t>考试信息</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科目，时间，教学楼，教室</a:t>
            </a:r>
          </a:p>
          <a:p>
            <a:pPr lvl="0" algn="just">
              <a:lnSpc>
                <a:spcPct val="150000"/>
              </a:lnSpc>
            </a:pPr>
            <a:endParaRPr lang="en-US" altLang="zh-CN" sz="1400" b="1" dirty="0">
              <a:latin typeface="微软雅黑" panose="020B0503020204020204" pitchFamily="34" charset="-122"/>
              <a:ea typeface="微软雅黑" panose="020B0503020204020204" pitchFamily="34" charset="-122"/>
            </a:endParaRPr>
          </a:p>
          <a:p>
            <a:pPr lvl="0" algn="just">
              <a:lnSpc>
                <a:spcPct val="150000"/>
              </a:lnSpc>
            </a:pPr>
            <a:endParaRPr lang="en-US" altLang="zh-CN" sz="1400" b="1" dirty="0">
              <a:latin typeface="微软雅黑" panose="020B0503020204020204" pitchFamily="34" charset="-122"/>
              <a:ea typeface="微软雅黑" panose="020B0503020204020204" pitchFamily="34" charset="-122"/>
            </a:endParaRPr>
          </a:p>
          <a:p>
            <a:pPr marL="171450" lvl="0" indent="-171450" algn="just">
              <a:lnSpc>
                <a:spcPct val="150000"/>
              </a:lnSpc>
              <a:buFont typeface="Arial" panose="020B0604020202020204" pitchFamily="34" charset="0"/>
              <a:buChar char="•"/>
            </a:pPr>
            <a:r>
              <a:rPr lang="zh-CN" altLang="en-US" sz="1400" b="1" dirty="0">
                <a:solidFill>
                  <a:prstClr val="black"/>
                </a:solidFill>
                <a:latin typeface="微软雅黑" panose="020B0503020204020204" pitchFamily="34" charset="-122"/>
                <a:ea typeface="微软雅黑" panose="020B0503020204020204" pitchFamily="34" charset="-122"/>
                <a:cs typeface="Arial" pitchFamily="34" charset="0"/>
              </a:rPr>
              <a:t> 动态数据：</a:t>
            </a:r>
            <a:r>
              <a:rPr lang="zh-CN" altLang="zh-CN" sz="1400" dirty="0">
                <a:latin typeface="微软雅黑" panose="020B0503020204020204" pitchFamily="34" charset="-122"/>
                <a:ea typeface="微软雅黑" panose="020B0503020204020204" pitchFamily="34" charset="-122"/>
              </a:rPr>
              <a:t>作业信息</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作业科目，开始时间，结束时间</a:t>
            </a:r>
            <a:endParaRPr lang="en-US" altLang="zh-CN" sz="1400" b="1" dirty="0">
              <a:solidFill>
                <a:prstClr val="black"/>
              </a:solidFill>
              <a:latin typeface="微软雅黑" panose="020B0503020204020204" pitchFamily="34" charset="-122"/>
              <a:ea typeface="微软雅黑" panose="020B0503020204020204" pitchFamily="34" charset="-122"/>
              <a:cs typeface="Arial" pitchFamily="34" charset="0"/>
            </a:endParaRPr>
          </a:p>
        </p:txBody>
      </p:sp>
    </p:spTree>
    <p:extLst>
      <p:ext uri="{BB962C8B-B14F-4D97-AF65-F5344CB8AC3E}">
        <p14:creationId xmlns:p14="http://schemas.microsoft.com/office/powerpoint/2010/main" val="3126800706"/>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功能需求</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sp>
        <p:nvSpPr>
          <p:cNvPr id="15" name="TextBox 14"/>
          <p:cNvSpPr txBox="1"/>
          <p:nvPr/>
        </p:nvSpPr>
        <p:spPr>
          <a:xfrm>
            <a:off x="2267744" y="921597"/>
            <a:ext cx="6192683" cy="3323987"/>
          </a:xfrm>
          <a:prstGeom prst="rect">
            <a:avLst/>
          </a:prstGeom>
          <a:noFill/>
        </p:spPr>
        <p:txBody>
          <a:bodyPr wrap="square" rtlCol="0">
            <a:spAutoFit/>
          </a:bodyPr>
          <a:lstStyle/>
          <a:p>
            <a:pPr marL="171450" lvl="0" indent="-171450" algn="just">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 功能划分：</a:t>
            </a:r>
            <a:r>
              <a:rPr lang="x-none" altLang="zh-CN" sz="1400" dirty="0">
                <a:latin typeface="微软雅黑" panose="020B0503020204020204" pitchFamily="34" charset="-122"/>
                <a:ea typeface="微软雅黑" panose="020B0503020204020204" pitchFamily="34" charset="-122"/>
              </a:rPr>
              <a:t>软件将分为以下四大模块：功能模块，用户模块，管理员模块，信息库模块。功能模块包括课程信息提醒，作业提醒，考试信息提醒，软件的核心模块，实现了闹钟和课程表的结合。用户模块和管理员模块对信息拥有不同的权限。 信息库模块更新和存放各种数据。</a:t>
            </a:r>
            <a:endParaRPr lang="zh-CN" altLang="zh-CN" sz="1400" b="1" dirty="0">
              <a:latin typeface="微软雅黑" panose="020B0503020204020204" pitchFamily="34" charset="-122"/>
              <a:ea typeface="微软雅黑" panose="020B0503020204020204" pitchFamily="34" charset="-122"/>
            </a:endParaRPr>
          </a:p>
          <a:p>
            <a:pPr lvl="0" algn="just">
              <a:lnSpc>
                <a:spcPct val="150000"/>
              </a:lnSpc>
            </a:pPr>
            <a:endParaRPr lang="en-US" altLang="zh-CN" sz="1400" b="1" dirty="0">
              <a:latin typeface="微软雅黑" panose="020B0503020204020204" pitchFamily="34" charset="-122"/>
              <a:ea typeface="微软雅黑" panose="020B0503020204020204" pitchFamily="34" charset="-122"/>
            </a:endParaRPr>
          </a:p>
          <a:p>
            <a:pPr marL="171450" lvl="0" indent="-171450" algn="just">
              <a:lnSpc>
                <a:spcPct val="150000"/>
              </a:lnSpc>
              <a:buFont typeface="Arial" panose="020B0604020202020204" pitchFamily="34" charset="0"/>
              <a:buChar char="•"/>
            </a:pPr>
            <a:r>
              <a:rPr lang="zh-CN" altLang="en-US" sz="1400" b="1" dirty="0">
                <a:solidFill>
                  <a:prstClr val="black"/>
                </a:solidFill>
                <a:latin typeface="微软雅黑" panose="020B0503020204020204" pitchFamily="34" charset="-122"/>
                <a:ea typeface="微软雅黑" panose="020B0503020204020204" pitchFamily="34" charset="-122"/>
                <a:cs typeface="Arial" pitchFamily="34" charset="0"/>
              </a:rPr>
              <a:t> 功能描述：</a:t>
            </a:r>
            <a:r>
              <a:rPr lang="zh-CN" altLang="zh-CN" sz="1400" dirty="0">
                <a:latin typeface="微软雅黑" panose="020B0503020204020204" pitchFamily="34" charset="-122"/>
                <a:ea typeface="微软雅黑" panose="020B0503020204020204" pitchFamily="34" charset="-122"/>
              </a:rPr>
              <a:t>用户在注册了账号后，可以自行创建自己的课表信息，包括</a:t>
            </a:r>
            <a:r>
              <a:rPr lang="zh-CN" altLang="en-US" sz="1400" dirty="0">
                <a:latin typeface="微软雅黑" panose="020B0503020204020204" pitchFamily="34" charset="-122"/>
                <a:ea typeface="微软雅黑" panose="020B0503020204020204" pitchFamily="34" charset="-122"/>
              </a:rPr>
              <a:t>时</a:t>
            </a:r>
            <a:r>
              <a:rPr lang="zh-CN" altLang="zh-CN" sz="1400" dirty="0">
                <a:latin typeface="微软雅黑" panose="020B0503020204020204" pitchFamily="34" charset="-122"/>
                <a:ea typeface="微软雅黑" panose="020B0503020204020204" pitchFamily="34" charset="-122"/>
              </a:rPr>
              <a:t>间，教学楼，教室，教师，创建完毕后，软件即会在上课前弹窗和铃声提醒上课信息。用户也可添加作业信息，包括开始时间和结束时间，软件也会实现提醒功能。在考试周来临时，还可实现考试提醒功能，相关信息也由用户自行添加。</a:t>
            </a:r>
            <a:endParaRPr lang="en-US" altLang="zh-CN" sz="1400" b="1" dirty="0">
              <a:solidFill>
                <a:prstClr val="black"/>
              </a:solidFill>
              <a:latin typeface="微软雅黑" panose="020B0503020204020204" pitchFamily="34" charset="-122"/>
              <a:ea typeface="微软雅黑" panose="020B0503020204020204" pitchFamily="34" charset="-122"/>
              <a:cs typeface="Arial" pitchFamily="34" charset="0"/>
            </a:endParaRPr>
          </a:p>
        </p:txBody>
      </p:sp>
    </p:spTree>
    <p:extLst>
      <p:ext uri="{BB962C8B-B14F-4D97-AF65-F5344CB8AC3E}">
        <p14:creationId xmlns:p14="http://schemas.microsoft.com/office/powerpoint/2010/main" val="434518656"/>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功能需求</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sp>
        <p:nvSpPr>
          <p:cNvPr id="15" name="TextBox 14"/>
          <p:cNvSpPr txBox="1"/>
          <p:nvPr/>
        </p:nvSpPr>
        <p:spPr>
          <a:xfrm>
            <a:off x="2195736" y="699542"/>
            <a:ext cx="6039191" cy="4616648"/>
          </a:xfrm>
          <a:prstGeom prst="rect">
            <a:avLst/>
          </a:prstGeom>
          <a:noFill/>
        </p:spPr>
        <p:txBody>
          <a:bodyPr wrap="square" rtlCol="0">
            <a:spAutoFit/>
          </a:bodyPr>
          <a:lstStyle/>
          <a:p>
            <a:pPr marL="171450" lvl="0" indent="-171450" algn="just">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  用户需求：</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zh-CN" altLang="zh-CN" sz="1400" dirty="0">
                <a:latin typeface="微软雅黑" panose="020B0503020204020204" pitchFamily="34" charset="-122"/>
                <a:ea typeface="微软雅黑" panose="020B0503020204020204" pitchFamily="34" charset="-122"/>
              </a:rPr>
              <a:t>我：同学你好，这是我们的“上课啦”软件，主要功能是课程提醒，请问你有什么使用本软件的疑问？</a:t>
            </a:r>
          </a:p>
          <a:p>
            <a:pPr>
              <a:lnSpc>
                <a:spcPct val="150000"/>
              </a:lnSpc>
            </a:pPr>
            <a:r>
              <a:rPr lang="zh-CN" altLang="zh-CN" sz="1400" dirty="0">
                <a:latin typeface="微软雅黑" panose="020B0503020204020204" pitchFamily="34" charset="-122"/>
                <a:ea typeface="微软雅黑" panose="020B0503020204020204" pitchFamily="34" charset="-122"/>
              </a:rPr>
              <a:t>某学生：额，课程提前多少时间前提醒啊？</a:t>
            </a:r>
          </a:p>
          <a:p>
            <a:pPr>
              <a:lnSpc>
                <a:spcPct val="150000"/>
              </a:lnSpc>
            </a:pPr>
            <a:r>
              <a:rPr lang="zh-CN" altLang="zh-CN" sz="1400" dirty="0">
                <a:latin typeface="微软雅黑" panose="020B0503020204020204" pitchFamily="34" charset="-122"/>
                <a:ea typeface="微软雅黑" panose="020B0503020204020204" pitchFamily="34" charset="-122"/>
              </a:rPr>
              <a:t>我：嗯，这个是可以在课程提醒模块里设置的，你可以选择提前</a:t>
            </a:r>
            <a:r>
              <a:rPr lang="en-US" altLang="zh-CN" sz="1400" dirty="0">
                <a:latin typeface="微软雅黑" panose="020B0503020204020204" pitchFamily="34" charset="-122"/>
                <a:ea typeface="微软雅黑" panose="020B0503020204020204" pitchFamily="34" charset="-122"/>
              </a:rPr>
              <a:t>2</a:t>
            </a:r>
            <a:r>
              <a:rPr lang="zh-CN" altLang="zh-CN" sz="1400" dirty="0">
                <a:latin typeface="微软雅黑" panose="020B0503020204020204" pitchFamily="34" charset="-122"/>
                <a:ea typeface="微软雅黑" panose="020B0503020204020204" pitchFamily="34" charset="-122"/>
              </a:rPr>
              <a:t>小时或半小时，包括考试提醒也都是可以自行设置提前多少天提醒的。</a:t>
            </a:r>
          </a:p>
          <a:p>
            <a:pPr>
              <a:lnSpc>
                <a:spcPct val="150000"/>
              </a:lnSpc>
            </a:pPr>
            <a:r>
              <a:rPr lang="zh-CN" altLang="zh-CN" sz="1400" dirty="0">
                <a:latin typeface="微软雅黑" panose="020B0503020204020204" pitchFamily="34" charset="-122"/>
                <a:ea typeface="微软雅黑" panose="020B0503020204020204" pitchFamily="34" charset="-122"/>
              </a:rPr>
              <a:t>某学生：哦哦，那作业提醒的内容是自己添加的么。</a:t>
            </a:r>
          </a:p>
          <a:p>
            <a:pPr>
              <a:lnSpc>
                <a:spcPct val="150000"/>
              </a:lnSpc>
            </a:pPr>
            <a:r>
              <a:rPr lang="zh-CN" altLang="zh-CN" sz="1400" dirty="0">
                <a:latin typeface="微软雅黑" panose="020B0503020204020204" pitchFamily="34" charset="-122"/>
                <a:ea typeface="微软雅黑" panose="020B0503020204020204" pitchFamily="34" charset="-122"/>
              </a:rPr>
              <a:t>我：嗯，请你在每节课下课后及时添加这节课的课后作业信息，包括预定的开始信息和结束信息。</a:t>
            </a:r>
          </a:p>
          <a:p>
            <a:pPr lvl="0" algn="just">
              <a:lnSpc>
                <a:spcPct val="150000"/>
              </a:lnSpc>
            </a:pPr>
            <a:endParaRPr lang="en-US" altLang="zh-CN" sz="14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b="1" dirty="0">
                <a:solidFill>
                  <a:prstClr val="black"/>
                </a:solidFill>
                <a:latin typeface="微软雅黑" panose="020B0503020204020204" pitchFamily="34" charset="-122"/>
                <a:ea typeface="微软雅黑" panose="020B0503020204020204" pitchFamily="34" charset="-122"/>
                <a:cs typeface="Arial" pitchFamily="34" charset="0"/>
              </a:rPr>
              <a:t> 其他需求：</a:t>
            </a:r>
            <a:endParaRPr lang="en-US" altLang="zh-CN" sz="1400" b="1" dirty="0">
              <a:solidFill>
                <a:prstClr val="black"/>
              </a:solidFill>
              <a:latin typeface="微软雅黑" panose="020B0503020204020204" pitchFamily="34" charset="-122"/>
              <a:ea typeface="微软雅黑" panose="020B0503020204020204" pitchFamily="34" charset="-122"/>
              <a:cs typeface="Arial" pitchFamily="34" charset="0"/>
            </a:endParaRPr>
          </a:p>
          <a:p>
            <a:pPr lvl="1">
              <a:lnSpc>
                <a:spcPct val="150000"/>
              </a:lnSpc>
            </a:pPr>
            <a:r>
              <a:rPr lang="en-US" altLang="zh-CN" sz="1400" b="1" dirty="0">
                <a:solidFill>
                  <a:prstClr val="black"/>
                </a:solidFill>
                <a:latin typeface="微软雅黑" panose="020B0503020204020204" pitchFamily="34" charset="-122"/>
                <a:ea typeface="微软雅黑" panose="020B0503020204020204" pitchFamily="34" charset="-122"/>
                <a:cs typeface="Arial" pitchFamily="34" charset="0"/>
              </a:rPr>
              <a:t>	</a:t>
            </a:r>
            <a:r>
              <a:rPr lang="zh-CN" altLang="zh-CN" sz="1400" dirty="0">
                <a:latin typeface="微软雅黑" panose="020B0503020204020204" pitchFamily="34" charset="-122"/>
                <a:ea typeface="微软雅黑" panose="020B0503020204020204" pitchFamily="34" charset="-122"/>
              </a:rPr>
              <a:t>安全性：用户需输入账号密码。</a:t>
            </a: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zh-CN" sz="1400" dirty="0">
                <a:latin typeface="微软雅黑" panose="020B0503020204020204" pitchFamily="34" charset="-122"/>
                <a:ea typeface="微软雅黑" panose="020B0503020204020204" pitchFamily="34" charset="-122"/>
              </a:rPr>
              <a:t>可理解性：对于本软件提供的各种菜单，容易理解。</a:t>
            </a:r>
          </a:p>
          <a:p>
            <a:pPr marL="171450" lvl="0" indent="-171450" algn="just">
              <a:lnSpc>
                <a:spcPct val="150000"/>
              </a:lnSpc>
              <a:buFont typeface="Arial" panose="020B0604020202020204" pitchFamily="34" charset="0"/>
              <a:buChar char="•"/>
            </a:pPr>
            <a:endParaRPr lang="en-US" altLang="zh-CN" sz="1400" b="1" dirty="0">
              <a:solidFill>
                <a:prstClr val="black"/>
              </a:solidFill>
              <a:latin typeface="微软雅黑" panose="020B0503020204020204" pitchFamily="34" charset="-122"/>
              <a:ea typeface="微软雅黑" panose="020B0503020204020204" pitchFamily="34" charset="-122"/>
              <a:cs typeface="Arial" pitchFamily="34" charset="0"/>
            </a:endParaRPr>
          </a:p>
        </p:txBody>
      </p:sp>
    </p:spTree>
    <p:extLst>
      <p:ext uri="{BB962C8B-B14F-4D97-AF65-F5344CB8AC3E}">
        <p14:creationId xmlns:p14="http://schemas.microsoft.com/office/powerpoint/2010/main" val="721191347"/>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524328"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76456" y="4932633"/>
            <a:ext cx="467544"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740352"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740352" y="4747967"/>
            <a:ext cx="617477" cy="369332"/>
          </a:xfrm>
          <a:prstGeom prst="rect">
            <a:avLst/>
          </a:prstGeom>
          <a:noFill/>
        </p:spPr>
        <p:txBody>
          <a:bodyPr wrap="none" rtlCol="0">
            <a:spAutoFit/>
          </a:bodyPr>
          <a:lstStyle/>
          <a:p>
            <a:r>
              <a:rPr lang="en-US" altLang="zh-CN" dirty="0"/>
              <a:t> G03</a:t>
            </a:r>
            <a:endParaRPr lang="zh-CN" altLang="en-US" dirty="0"/>
          </a:p>
        </p:txBody>
      </p:sp>
      <p:grpSp>
        <p:nvGrpSpPr>
          <p:cNvPr id="23" name="组合 22"/>
          <p:cNvGrpSpPr>
            <a:grpSpLocks/>
          </p:cNvGrpSpPr>
          <p:nvPr/>
        </p:nvGrpSpPr>
        <p:grpSpPr bwMode="auto">
          <a:xfrm>
            <a:off x="3549650" y="1982885"/>
            <a:ext cx="4348163" cy="976213"/>
            <a:chOff x="2866757" y="1982995"/>
            <a:chExt cx="4348365" cy="976025"/>
          </a:xfrm>
        </p:grpSpPr>
        <p:sp>
          <p:nvSpPr>
            <p:cNvPr id="24" name="文本框 12"/>
            <p:cNvSpPr txBox="1">
              <a:spLocks noChangeArrowheads="1"/>
            </p:cNvSpPr>
            <p:nvPr/>
          </p:nvSpPr>
          <p:spPr bwMode="auto">
            <a:xfrm>
              <a:off x="2866757" y="2251134"/>
              <a:ext cx="434836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dirty="0">
                  <a:solidFill>
                    <a:schemeClr val="bg1"/>
                  </a:solidFill>
                  <a:latin typeface="微软雅黑 Light" pitchFamily="34" charset="-122"/>
                  <a:ea typeface="微软雅黑 Light" pitchFamily="34" charset="-122"/>
                </a:rPr>
                <a:t>  </a:t>
              </a:r>
              <a:r>
                <a:rPr lang="zh-CN" altLang="en-US" sz="4000" b="1" dirty="0">
                  <a:latin typeface="微软雅黑 Light" pitchFamily="34" charset="-122"/>
                  <a:ea typeface="微软雅黑 Light" pitchFamily="34" charset="-122"/>
                </a:rPr>
                <a:t>可行性分析</a:t>
              </a:r>
            </a:p>
          </p:txBody>
        </p:sp>
        <p:sp>
          <p:nvSpPr>
            <p:cNvPr id="25" name="文本框 14"/>
            <p:cNvSpPr txBox="1">
              <a:spLocks noChangeArrowheads="1"/>
            </p:cNvSpPr>
            <p:nvPr/>
          </p:nvSpPr>
          <p:spPr bwMode="auto">
            <a:xfrm>
              <a:off x="3239837" y="1982995"/>
              <a:ext cx="1657476" cy="307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r>
                <a:rPr lang="en-US" altLang="zh-CN" sz="1400" b="1" dirty="0">
                  <a:latin typeface="微软雅黑 Light" panose="020B0502040204020203" pitchFamily="34" charset="-122"/>
                  <a:ea typeface="微软雅黑 Light" panose="020B0502040204020203" pitchFamily="34" charset="-122"/>
                  <a:sym typeface="Arial" panose="020B0604020202020204" pitchFamily="34" charset="0"/>
                </a:rPr>
                <a:t>Feasibility Analysis</a:t>
              </a:r>
              <a:endParaRPr lang="zh-CN" altLang="en-US" sz="1400" b="1" dirty="0">
                <a:latin typeface="微软雅黑 Light" panose="020B0502040204020203" pitchFamily="34" charset="-122"/>
                <a:ea typeface="微软雅黑 Light" panose="020B0502040204020203" pitchFamily="34" charset="-122"/>
                <a:sym typeface="Arial" panose="020B0604020202020204" pitchFamily="34" charset="0"/>
              </a:endParaRPr>
            </a:p>
          </p:txBody>
        </p:sp>
      </p:grpSp>
      <p:grpSp>
        <p:nvGrpSpPr>
          <p:cNvPr id="26" name="组合 25"/>
          <p:cNvGrpSpPr>
            <a:grpSpLocks/>
          </p:cNvGrpSpPr>
          <p:nvPr/>
        </p:nvGrpSpPr>
        <p:grpSpPr bwMode="auto">
          <a:xfrm>
            <a:off x="2611438" y="1944688"/>
            <a:ext cx="1130300" cy="1128712"/>
            <a:chOff x="1928879" y="1944350"/>
            <a:chExt cx="1129689" cy="1129689"/>
          </a:xfrm>
        </p:grpSpPr>
        <p:sp>
          <p:nvSpPr>
            <p:cNvPr id="27" name="椭圆 26"/>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8"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157935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250" fill="hold"/>
                                        <p:tgtEl>
                                          <p:spTgt spid="26"/>
                                        </p:tgtEl>
                                        <p:attrNameLst>
                                          <p:attrName>ppt_w</p:attrName>
                                        </p:attrNameLst>
                                      </p:cBhvr>
                                      <p:tavLst>
                                        <p:tav tm="0">
                                          <p:val>
                                            <p:fltVal val="0"/>
                                          </p:val>
                                        </p:tav>
                                        <p:tav tm="100000">
                                          <p:val>
                                            <p:strVal val="#ppt_w"/>
                                          </p:val>
                                        </p:tav>
                                      </p:tavLst>
                                    </p:anim>
                                    <p:anim calcmode="lin" valueType="num">
                                      <p:cBhvr>
                                        <p:cTn id="8" dur="250" fill="hold"/>
                                        <p:tgtEl>
                                          <p:spTgt spid="26"/>
                                        </p:tgtEl>
                                        <p:attrNameLst>
                                          <p:attrName>ppt_h</p:attrName>
                                        </p:attrNameLst>
                                      </p:cBhvr>
                                      <p:tavLst>
                                        <p:tav tm="0">
                                          <p:val>
                                            <p:fltVal val="0"/>
                                          </p:val>
                                        </p:tav>
                                        <p:tav tm="100000">
                                          <p:val>
                                            <p:strVal val="#ppt_h"/>
                                          </p:val>
                                        </p:tav>
                                      </p:tavLst>
                                    </p:anim>
                                    <p:animEffect transition="in" filter="fade">
                                      <p:cBhvr>
                                        <p:cTn id="9" dur="250"/>
                                        <p:tgtEl>
                                          <p:spTgt spid="26"/>
                                        </p:tgtEl>
                                      </p:cBhvr>
                                    </p:animEffect>
                                  </p:childTnLst>
                                </p:cTn>
                              </p:par>
                              <p:par>
                                <p:cTn id="10" presetID="6" presetClass="emph" presetSubtype="0" decel="100000" fill="hold" nodeType="withEffect">
                                  <p:stCondLst>
                                    <p:cond delay="200"/>
                                  </p:stCondLst>
                                  <p:childTnLst>
                                    <p:animScale>
                                      <p:cBhvr>
                                        <p:cTn id="11" dur="250" fill="hold"/>
                                        <p:tgtEl>
                                          <p:spTgt spid="26"/>
                                        </p:tgtEl>
                                      </p:cBhvr>
                                      <p:by x="110000" y="110000"/>
                                    </p:animScale>
                                  </p:childTnLst>
                                </p:cTn>
                              </p:par>
                              <p:par>
                                <p:cTn id="12" presetID="6" presetClass="emph" presetSubtype="0" decel="100000" fill="hold" nodeType="withEffect">
                                  <p:stCondLst>
                                    <p:cond delay="400"/>
                                  </p:stCondLst>
                                  <p:childTnLst>
                                    <p:animScale>
                                      <p:cBhvr>
                                        <p:cTn id="13" dur="250" fill="hold"/>
                                        <p:tgtEl>
                                          <p:spTgt spid="26"/>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1+#ppt_w/2"/>
                                          </p:val>
                                        </p:tav>
                                        <p:tav tm="100000">
                                          <p:val>
                                            <p:strVal val="#ppt_x"/>
                                          </p:val>
                                        </p:tav>
                                      </p:tavLst>
                                    </p:anim>
                                    <p:anim calcmode="lin" valueType="num">
                                      <p:cBhvr additive="base">
                                        <p:cTn id="1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引言</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sp>
        <p:nvSpPr>
          <p:cNvPr id="6" name="TextBox 5"/>
          <p:cNvSpPr txBox="1"/>
          <p:nvPr/>
        </p:nvSpPr>
        <p:spPr>
          <a:xfrm>
            <a:off x="2203406" y="876400"/>
            <a:ext cx="5472608" cy="35394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编写目的：</a:t>
            </a:r>
            <a:r>
              <a:rPr lang="zh-CN" altLang="zh-CN" sz="1400" dirty="0">
                <a:latin typeface="微软雅黑" panose="020B0503020204020204" pitchFamily="34" charset="-122"/>
                <a:ea typeface="微软雅黑" panose="020B0503020204020204" pitchFamily="34" charset="-122"/>
              </a:rPr>
              <a:t>为了让老师和同学们了解本组项目的可行性，以及对本组项目可行性有正确的认识，我们进行了项目的可行性分析。</a:t>
            </a:r>
          </a:p>
          <a:p>
            <a:pPr marL="285750" indent="-285750">
              <a:lnSpc>
                <a:spcPct val="150000"/>
              </a:lnSpc>
              <a:buFont typeface="Arial" panose="020B0604020202020204" pitchFamily="34" charset="0"/>
              <a:buChar char="•"/>
            </a:pPr>
            <a:endParaRPr lang="en-US" altLang="zh-CN" sz="14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背景：</a:t>
            </a:r>
            <a:r>
              <a:rPr lang="zh-CN" altLang="en-US" sz="1400" dirty="0">
                <a:latin typeface="微软雅黑" panose="020B0503020204020204" pitchFamily="34" charset="-122"/>
                <a:ea typeface="微软雅黑" panose="020B0503020204020204" pitchFamily="34" charset="-122"/>
              </a:rPr>
              <a:t>开发项目名称</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上课啦</a:t>
            </a:r>
            <a:endParaRPr lang="en-US" altLang="zh-CN" sz="1400" dirty="0">
              <a:latin typeface="微软雅黑" panose="020B0503020204020204" pitchFamily="34" charset="-122"/>
              <a:ea typeface="微软雅黑" panose="020B0503020204020204" pitchFamily="34" charset="-122"/>
            </a:endParaRPr>
          </a:p>
          <a:p>
            <a:pPr lvl="1">
              <a:lnSpc>
                <a:spcPct val="15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项目的任务提出者、开发者、用户及实现该软件的单位</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任务提出者：林鑫</a:t>
            </a:r>
          </a:p>
          <a:p>
            <a:pPr>
              <a:lnSpc>
                <a:spcPct val="150000"/>
              </a:lnSpc>
              <a:spcBef>
                <a:spcPct val="0"/>
              </a:spcBef>
              <a:buFont typeface="Arial" panose="020B0604020202020204" pitchFamily="34" charset="0"/>
              <a:buNone/>
            </a:pP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开发者：林鑫、李俊、胡锦波</a:t>
            </a:r>
          </a:p>
          <a:p>
            <a:pPr>
              <a:lnSpc>
                <a:spcPct val="150000"/>
              </a:lnSpc>
              <a:spcBef>
                <a:spcPct val="0"/>
              </a:spcBef>
              <a:buFont typeface="Arial" panose="020B0604020202020204" pitchFamily="34" charset="0"/>
              <a:buNone/>
            </a:pP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用户：在校大学生</a:t>
            </a:r>
            <a:endParaRPr lang="en-US" altLang="zh-CN" sz="1400" dirty="0">
              <a:latin typeface="微软雅黑" panose="020B0503020204020204" pitchFamily="34" charset="-122"/>
              <a:ea typeface="微软雅黑" panose="020B0503020204020204" pitchFamily="34" charset="-122"/>
            </a:endParaRPr>
          </a:p>
          <a:p>
            <a:pPr>
              <a:lnSpc>
                <a:spcPct val="150000"/>
              </a:lnSpc>
              <a:spcBef>
                <a:spcPct val="0"/>
              </a:spcBef>
              <a:buFont typeface="Arial" panose="020B0604020202020204" pitchFamily="34" charset="0"/>
              <a:buNone/>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实现</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本软件使用</a:t>
            </a:r>
            <a:r>
              <a:rPr lang="en-US" altLang="zh-CN" sz="1400" dirty="0">
                <a:latin typeface="微软雅黑" panose="020B0503020204020204" pitchFamily="34" charset="-122"/>
                <a:ea typeface="微软雅黑" panose="020B0503020204020204" pitchFamily="34" charset="-122"/>
              </a:rPr>
              <a:t>java</a:t>
            </a:r>
            <a:r>
              <a:rPr lang="zh-CN" altLang="zh-CN" sz="1400" dirty="0">
                <a:latin typeface="微软雅黑" panose="020B0503020204020204" pitchFamily="34" charset="-122"/>
                <a:ea typeface="微软雅黑" panose="020B0503020204020204" pitchFamily="34" charset="-122"/>
              </a:rPr>
              <a:t>开发</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使用</a:t>
            </a:r>
            <a:r>
              <a:rPr lang="en-US" altLang="zh-CN" sz="1400" dirty="0">
                <a:latin typeface="微软雅黑" panose="020B0503020204020204" pitchFamily="34" charset="-122"/>
                <a:ea typeface="微软雅黑" panose="020B0503020204020204" pitchFamily="34" charset="-122"/>
              </a:rPr>
              <a:t>Axure RP</a:t>
            </a:r>
            <a:r>
              <a:rPr lang="zh-CN" altLang="zh-CN" sz="1400" dirty="0">
                <a:latin typeface="微软雅黑" panose="020B0503020204020204" pitchFamily="34" charset="-122"/>
                <a:ea typeface="微软雅黑" panose="020B0503020204020204" pitchFamily="34" charset="-122"/>
              </a:rPr>
              <a:t>进行</a:t>
            </a:r>
            <a:r>
              <a:rPr lang="en-US" altLang="zh-CN" sz="1400" dirty="0">
                <a:latin typeface="微软雅黑" panose="020B0503020204020204" pitchFamily="34" charset="-122"/>
                <a:ea typeface="微软雅黑" panose="020B0503020204020204" pitchFamily="34" charset="-122"/>
              </a:rPr>
              <a:t>UI</a:t>
            </a:r>
            <a:r>
              <a:rPr lang="zh-CN" altLang="zh-CN" sz="1400" dirty="0">
                <a:latin typeface="微软雅黑" panose="020B0503020204020204" pitchFamily="34" charset="-122"/>
                <a:ea typeface="微软雅黑" panose="020B0503020204020204" pitchFamily="34" charset="-122"/>
              </a:rPr>
              <a:t>制作，</a:t>
            </a:r>
            <a:r>
              <a:rPr lang="en-US" altLang="zh-CN" sz="1400" dirty="0">
                <a:latin typeface="微软雅黑" panose="020B0503020204020204" pitchFamily="34" charset="-122"/>
                <a:ea typeface="微软雅黑" panose="020B0503020204020204" pitchFamily="34" charset="-122"/>
              </a:rPr>
              <a:t>                         	MySQL</a:t>
            </a:r>
            <a:r>
              <a:rPr lang="zh-CN" altLang="zh-CN" sz="1400" dirty="0">
                <a:latin typeface="微软雅黑" panose="020B0503020204020204" pitchFamily="34" charset="-122"/>
                <a:ea typeface="微软雅黑" panose="020B0503020204020204" pitchFamily="34" charset="-122"/>
              </a:rPr>
              <a:t>建立数据库。</a:t>
            </a:r>
            <a:endParaRPr lang="zh-CN" altLang="en-US" sz="1400" b="1" dirty="0">
              <a:latin typeface="微软雅黑" panose="020B0503020204020204" pitchFamily="34" charset="-122"/>
              <a:ea typeface="微软雅黑" panose="020B0503020204020204" pitchFamily="34" charset="-122"/>
            </a:endParaRPr>
          </a:p>
          <a:p>
            <a:pPr lvl="1"/>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8574931"/>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584775"/>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可行性研究的前提</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sp>
        <p:nvSpPr>
          <p:cNvPr id="6" name="TextBox 5"/>
          <p:cNvSpPr txBox="1"/>
          <p:nvPr/>
        </p:nvSpPr>
        <p:spPr>
          <a:xfrm>
            <a:off x="2203406" y="876400"/>
            <a:ext cx="5472608" cy="256993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要求：</a:t>
            </a:r>
            <a:r>
              <a:rPr lang="zh-CN" altLang="zh-CN" sz="1400" dirty="0">
                <a:latin typeface="微软雅黑" panose="020B0503020204020204" pitchFamily="34" charset="-122"/>
                <a:ea typeface="微软雅黑" panose="020B0503020204020204" pitchFamily="34" charset="-122"/>
              </a:rPr>
              <a:t>建议开发软件的基本要求</a:t>
            </a:r>
            <a:r>
              <a:rPr lang="en-US" altLang="zh-CN" sz="1400" dirty="0">
                <a:latin typeface="微软雅黑" panose="020B0503020204020204" pitchFamily="34" charset="-122"/>
                <a:ea typeface="微软雅黑" panose="020B0503020204020204" pitchFamily="34" charset="-122"/>
              </a:rPr>
              <a:t>--</a:t>
            </a:r>
            <a:endParaRPr lang="zh-CN" altLang="zh-CN" sz="1400" dirty="0">
              <a:latin typeface="微软雅黑" panose="020B0503020204020204" pitchFamily="34" charset="-122"/>
              <a:ea typeface="微软雅黑" panose="020B0503020204020204" pitchFamily="34" charset="-122"/>
            </a:endParaRPr>
          </a:p>
          <a:p>
            <a:pPr marL="342900" lvl="0" indent="-342900">
              <a:lnSpc>
                <a:spcPct val="150000"/>
              </a:lnSpc>
              <a:buFont typeface="+mj-lt"/>
              <a:buAutoNum type="alphaLcParenR"/>
            </a:pPr>
            <a:r>
              <a:rPr lang="zh-CN" altLang="zh-CN" sz="1400" dirty="0">
                <a:latin typeface="微软雅黑" panose="020B0503020204020204" pitchFamily="34" charset="-122"/>
                <a:ea typeface="微软雅黑" panose="020B0503020204020204" pitchFamily="34" charset="-122"/>
              </a:rPr>
              <a:t>上课准备时间的减少</a:t>
            </a:r>
          </a:p>
          <a:p>
            <a:pPr marL="342900" lvl="0" indent="-342900">
              <a:lnSpc>
                <a:spcPct val="150000"/>
              </a:lnSpc>
              <a:buFont typeface="+mj-lt"/>
              <a:buAutoNum type="alphaLcParenR"/>
            </a:pPr>
            <a:r>
              <a:rPr lang="zh-CN" altLang="zh-CN" sz="1400" dirty="0">
                <a:latin typeface="微软雅黑" panose="020B0503020204020204" pitchFamily="34" charset="-122"/>
                <a:ea typeface="微软雅黑" panose="020B0503020204020204" pitchFamily="34" charset="-122"/>
              </a:rPr>
              <a:t>妥当的考试复习计划</a:t>
            </a:r>
          </a:p>
          <a:p>
            <a:pPr marL="342900" lvl="0" indent="-342900">
              <a:lnSpc>
                <a:spcPct val="150000"/>
              </a:lnSpc>
              <a:buFont typeface="+mj-lt"/>
              <a:buAutoNum type="alphaLcParenR"/>
            </a:pPr>
            <a:r>
              <a:rPr lang="zh-CN" altLang="zh-CN" sz="1400" dirty="0">
                <a:latin typeface="微软雅黑" panose="020B0503020204020204" pitchFamily="34" charset="-122"/>
                <a:ea typeface="微软雅黑" panose="020B0503020204020204" pitchFamily="34" charset="-122"/>
              </a:rPr>
              <a:t>必要的学习监督帮助</a:t>
            </a:r>
          </a:p>
          <a:p>
            <a:pPr marL="342900" lvl="0" indent="-342900">
              <a:lnSpc>
                <a:spcPct val="150000"/>
              </a:lnSpc>
              <a:buFont typeface="+mj-lt"/>
              <a:buAutoNum type="alphaLcParenR"/>
            </a:pPr>
            <a:r>
              <a:rPr lang="zh-CN" altLang="zh-CN" sz="1400" dirty="0">
                <a:latin typeface="微软雅黑" panose="020B0503020204020204" pitchFamily="34" charset="-122"/>
                <a:ea typeface="微软雅黑" panose="020B0503020204020204" pitchFamily="34" charset="-122"/>
              </a:rPr>
              <a:t>用户交互界面优化</a:t>
            </a:r>
          </a:p>
          <a:p>
            <a:pPr marL="342900" lvl="0" indent="-342900">
              <a:lnSpc>
                <a:spcPct val="150000"/>
              </a:lnSpc>
              <a:buFont typeface="+mj-lt"/>
              <a:buAutoNum type="alphaLcParenR"/>
            </a:pPr>
            <a:r>
              <a:rPr lang="zh-CN" altLang="zh-CN" sz="1400" dirty="0">
                <a:latin typeface="微软雅黑" panose="020B0503020204020204" pitchFamily="34" charset="-122"/>
                <a:ea typeface="微软雅黑" panose="020B0503020204020204" pitchFamily="34" charset="-122"/>
              </a:rPr>
              <a:t>小组分工明确，开发效率提高</a:t>
            </a:r>
            <a:endParaRPr lang="en-US" altLang="zh-CN" sz="1400"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lphaLcParenR"/>
            </a:pPr>
            <a:r>
              <a:rPr lang="zh-CN" altLang="zh-CN" sz="1400" dirty="0">
                <a:latin typeface="微软雅黑" panose="020B0503020204020204" pitchFamily="34" charset="-122"/>
                <a:ea typeface="微软雅黑" panose="020B0503020204020204" pitchFamily="34" charset="-122"/>
              </a:rPr>
              <a:t>期末答辩前完成</a:t>
            </a:r>
          </a:p>
          <a:p>
            <a:pPr lvl="1"/>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841686"/>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584775"/>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可行性研究的前提</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sp>
        <p:nvSpPr>
          <p:cNvPr id="6" name="TextBox 5"/>
          <p:cNvSpPr txBox="1"/>
          <p:nvPr/>
        </p:nvSpPr>
        <p:spPr>
          <a:xfrm>
            <a:off x="2188631" y="555526"/>
            <a:ext cx="5623711" cy="45089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目标：</a:t>
            </a:r>
            <a:r>
              <a:rPr lang="zh-CN" altLang="zh-CN" sz="1400" dirty="0">
                <a:latin typeface="微软雅黑" panose="020B0503020204020204" pitchFamily="34" charset="-122"/>
                <a:ea typeface="微软雅黑" panose="020B0503020204020204" pitchFamily="34" charset="-122"/>
              </a:rPr>
              <a:t>建议系统的主要开发目标：</a:t>
            </a:r>
          </a:p>
          <a:p>
            <a:pPr marL="800100" lvl="1" indent="-342900">
              <a:lnSpc>
                <a:spcPct val="150000"/>
              </a:lnSpc>
              <a:buFont typeface="+mj-lt"/>
              <a:buAutoNum type="alphaLcParenR"/>
            </a:pPr>
            <a:r>
              <a:rPr lang="zh-CN" altLang="en-US" sz="1400" dirty="0">
                <a:latin typeface="微软雅黑" panose="020B0503020204020204" pitchFamily="34" charset="-122"/>
                <a:ea typeface="微软雅黑" panose="020B0503020204020204" pitchFamily="34" charset="-122"/>
              </a:rPr>
              <a:t>所需</a:t>
            </a:r>
            <a:r>
              <a:rPr lang="zh-CN" altLang="zh-CN" sz="1400" dirty="0">
                <a:latin typeface="微软雅黑" panose="020B0503020204020204" pitchFamily="34" charset="-122"/>
                <a:ea typeface="微软雅黑" panose="020B0503020204020204" pitchFamily="34" charset="-122"/>
              </a:rPr>
              <a:t>费用的减少</a:t>
            </a:r>
          </a:p>
          <a:p>
            <a:pPr marL="800100" lvl="1" indent="-342900">
              <a:lnSpc>
                <a:spcPct val="150000"/>
              </a:lnSpc>
              <a:buFont typeface="+mj-lt"/>
              <a:buAutoNum type="alphaLcParenR"/>
            </a:pPr>
            <a:r>
              <a:rPr lang="zh-CN" altLang="zh-CN" sz="1400" dirty="0">
                <a:latin typeface="微软雅黑" panose="020B0503020204020204" pitchFamily="34" charset="-122"/>
                <a:ea typeface="微软雅黑" panose="020B0503020204020204" pitchFamily="34" charset="-122"/>
              </a:rPr>
              <a:t>处理速度的提高</a:t>
            </a:r>
          </a:p>
          <a:p>
            <a:pPr marL="800100" lvl="1" indent="-342900">
              <a:lnSpc>
                <a:spcPct val="150000"/>
              </a:lnSpc>
              <a:buFont typeface="+mj-lt"/>
              <a:buAutoNum type="alphaLcParenR"/>
            </a:pPr>
            <a:r>
              <a:rPr lang="zh-CN" altLang="zh-CN" sz="1400" dirty="0">
                <a:latin typeface="微软雅黑" panose="020B0503020204020204" pitchFamily="34" charset="-122"/>
                <a:ea typeface="微软雅黑" panose="020B0503020204020204" pitchFamily="34" charset="-122"/>
              </a:rPr>
              <a:t>管理信息服务的改进</a:t>
            </a:r>
          </a:p>
          <a:p>
            <a:pPr marL="800100" lvl="1" indent="-342900">
              <a:lnSpc>
                <a:spcPct val="150000"/>
              </a:lnSpc>
              <a:buFont typeface="+mj-lt"/>
              <a:buAutoNum type="alphaLcParenR"/>
            </a:pPr>
            <a:r>
              <a:rPr lang="zh-CN" altLang="zh-CN" sz="1400" dirty="0">
                <a:latin typeface="微软雅黑" panose="020B0503020204020204" pitchFamily="34" charset="-122"/>
                <a:ea typeface="微软雅黑" panose="020B0503020204020204" pitchFamily="34" charset="-122"/>
              </a:rPr>
              <a:t>用户交互界面的美化</a:t>
            </a:r>
          </a:p>
          <a:p>
            <a:pPr marL="800100" lvl="1" indent="-342900">
              <a:lnSpc>
                <a:spcPct val="150000"/>
              </a:lnSpc>
              <a:buFont typeface="+mj-lt"/>
              <a:buAutoNum type="alphaLcParenR"/>
            </a:pPr>
            <a:r>
              <a:rPr lang="zh-CN" altLang="zh-CN" sz="1400" dirty="0">
                <a:latin typeface="微软雅黑" panose="020B0503020204020204" pitchFamily="34" charset="-122"/>
                <a:ea typeface="微软雅黑" panose="020B0503020204020204" pitchFamily="34" charset="-122"/>
              </a:rPr>
              <a:t>人员工作效率的提高</a:t>
            </a:r>
            <a:endParaRPr lang="en-US" altLang="zh-CN" sz="1400" b="1"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条件、假定和限制</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lphaLcParenR"/>
            </a:pPr>
            <a:r>
              <a:rPr lang="zh-CN" altLang="zh-CN" sz="1400" dirty="0">
                <a:latin typeface="微软雅黑" panose="020B0503020204020204" pitchFamily="34" charset="-122"/>
                <a:ea typeface="微软雅黑" panose="020B0503020204020204" pitchFamily="34" charset="-122"/>
              </a:rPr>
              <a:t>建议开发软件运行的最短寿命：通过不断发布新版本尽可能延长其使用寿命</a:t>
            </a:r>
          </a:p>
          <a:p>
            <a:pPr marL="800100" lvl="1" indent="-342900">
              <a:lnSpc>
                <a:spcPct val="150000"/>
              </a:lnSpc>
              <a:buFont typeface="+mj-lt"/>
              <a:buAutoNum type="alphaLcParenR"/>
            </a:pPr>
            <a:r>
              <a:rPr lang="zh-CN" altLang="zh-CN" sz="1400" dirty="0">
                <a:latin typeface="微软雅黑" panose="020B0503020204020204" pitchFamily="34" charset="-122"/>
                <a:ea typeface="微软雅黑" panose="020B0503020204020204" pitchFamily="34" charset="-122"/>
              </a:rPr>
              <a:t>经费来源和使用限制：经费由组员承担，尽可能使用低费用的服务</a:t>
            </a:r>
          </a:p>
          <a:p>
            <a:pPr marL="800100" lvl="1" indent="-342900">
              <a:lnSpc>
                <a:spcPct val="150000"/>
              </a:lnSpc>
              <a:buFont typeface="+mj-lt"/>
              <a:buAutoNum type="alphaLcParenR"/>
            </a:pPr>
            <a:r>
              <a:rPr lang="zh-CN" altLang="zh-CN" sz="1400" dirty="0">
                <a:latin typeface="微软雅黑" panose="020B0503020204020204" pitchFamily="34" charset="-122"/>
                <a:ea typeface="微软雅黑" panose="020B0503020204020204" pitchFamily="34" charset="-122"/>
              </a:rPr>
              <a:t>法律和政策方面的限制：</a:t>
            </a:r>
            <a:r>
              <a:rPr lang="zh-CN" altLang="en-US" sz="1400" dirty="0">
                <a:latin typeface="微软雅黑" panose="020B0503020204020204" pitchFamily="34" charset="-122"/>
                <a:ea typeface="微软雅黑" panose="020B0503020204020204" pitchFamily="34" charset="-122"/>
              </a:rPr>
              <a:t>安卓开发平台</a:t>
            </a:r>
            <a:r>
              <a:rPr lang="zh-CN" altLang="zh-CN" sz="1400" dirty="0">
                <a:latin typeface="微软雅黑" panose="020B0503020204020204" pitchFamily="34" charset="-122"/>
                <a:ea typeface="微软雅黑" panose="020B0503020204020204" pitchFamily="34" charset="-122"/>
              </a:rPr>
              <a:t>对个人开发者的限制</a:t>
            </a:r>
          </a:p>
          <a:p>
            <a:pPr marL="800100" lvl="1" indent="-342900">
              <a:lnSpc>
                <a:spcPct val="150000"/>
              </a:lnSpc>
              <a:buFont typeface="+mj-lt"/>
              <a:buAutoNum type="alphaLcParenR"/>
            </a:pPr>
            <a:r>
              <a:rPr lang="zh-CN" altLang="zh-CN" sz="1400" dirty="0">
                <a:latin typeface="微软雅黑" panose="020B0503020204020204" pitchFamily="34" charset="-122"/>
                <a:ea typeface="微软雅黑" panose="020B0503020204020204" pitchFamily="34" charset="-122"/>
              </a:rPr>
              <a:t>建议开发软件投入使用的最迟时间：</a:t>
            </a:r>
            <a:r>
              <a:rPr lang="en-US" altLang="zh-CN" sz="1400" dirty="0">
                <a:latin typeface="微软雅黑" panose="020B0503020204020204" pitchFamily="34" charset="-122"/>
                <a:ea typeface="微软雅黑" panose="020B0503020204020204" pitchFamily="34" charset="-122"/>
              </a:rPr>
              <a:t>6</a:t>
            </a:r>
            <a:r>
              <a:rPr lang="zh-CN" altLang="zh-CN" sz="1400" dirty="0">
                <a:latin typeface="微软雅黑" panose="020B0503020204020204" pitchFamily="34" charset="-122"/>
                <a:ea typeface="微软雅黑" panose="020B0503020204020204" pitchFamily="34" charset="-122"/>
              </a:rPr>
              <a:t>月中旬</a:t>
            </a:r>
          </a:p>
          <a:p>
            <a:pPr lvl="1"/>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25769579"/>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584775"/>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可行性研究的前提</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sp>
        <p:nvSpPr>
          <p:cNvPr id="6" name="TextBox 5"/>
          <p:cNvSpPr txBox="1"/>
          <p:nvPr/>
        </p:nvSpPr>
        <p:spPr>
          <a:xfrm>
            <a:off x="2214724" y="882371"/>
            <a:ext cx="5472608" cy="13469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决定可行性的主要因素：</a:t>
            </a:r>
            <a:endParaRPr lang="en-US" altLang="zh-CN" sz="1400" b="1"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lphaLcParenR"/>
            </a:pPr>
            <a:r>
              <a:rPr lang="zh-CN" altLang="zh-CN" sz="1400" dirty="0">
                <a:latin typeface="微软雅黑" panose="020B0503020204020204" pitchFamily="34" charset="-122"/>
                <a:ea typeface="微软雅黑" panose="020B0503020204020204" pitchFamily="34" charset="-122"/>
              </a:rPr>
              <a:t>经费的来源和限制</a:t>
            </a:r>
          </a:p>
          <a:p>
            <a:pPr marL="800100" lvl="1" indent="-342900">
              <a:lnSpc>
                <a:spcPct val="150000"/>
              </a:lnSpc>
              <a:buFont typeface="+mj-lt"/>
              <a:buAutoNum type="alphaLcParenR"/>
            </a:pPr>
            <a:r>
              <a:rPr lang="zh-CN" altLang="zh-CN" sz="1400" dirty="0">
                <a:latin typeface="微软雅黑" panose="020B0503020204020204" pitchFamily="34" charset="-122"/>
                <a:ea typeface="微软雅黑" panose="020B0503020204020204" pitchFamily="34" charset="-122"/>
              </a:rPr>
              <a:t>组员的相应编程能力</a:t>
            </a:r>
          </a:p>
          <a:p>
            <a:pPr marL="800100" lvl="1" indent="-342900">
              <a:lnSpc>
                <a:spcPct val="150000"/>
              </a:lnSpc>
              <a:buFont typeface="+mj-lt"/>
              <a:buAutoNum type="alphaLcParenR"/>
            </a:pPr>
            <a:r>
              <a:rPr lang="zh-CN" altLang="zh-CN" sz="1400" dirty="0">
                <a:latin typeface="微软雅黑" panose="020B0503020204020204" pitchFamily="34" charset="-122"/>
                <a:ea typeface="微软雅黑" panose="020B0503020204020204" pitchFamily="34" charset="-122"/>
              </a:rPr>
              <a:t>组员的合作能力</a:t>
            </a:r>
          </a:p>
        </p:txBody>
      </p:sp>
    </p:spTree>
    <p:extLst>
      <p:ext uri="{BB962C8B-B14F-4D97-AF65-F5344CB8AC3E}">
        <p14:creationId xmlns:p14="http://schemas.microsoft.com/office/powerpoint/2010/main" val="1636856132"/>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584775"/>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对现有系统的分析</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sp>
        <p:nvSpPr>
          <p:cNvPr id="6" name="TextBox 5"/>
          <p:cNvSpPr txBox="1"/>
          <p:nvPr/>
        </p:nvSpPr>
        <p:spPr>
          <a:xfrm>
            <a:off x="2203405" y="876400"/>
            <a:ext cx="6833081" cy="446276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工作负荷：</a:t>
            </a:r>
            <a:r>
              <a:rPr lang="zh-CN" altLang="en-US" sz="1400" dirty="0">
                <a:latin typeface="微软雅黑" panose="020B0503020204020204" pitchFamily="34" charset="-122"/>
                <a:ea typeface="微软雅黑" panose="020B0503020204020204" pitchFamily="34" charset="-122"/>
              </a:rPr>
              <a:t>一周</a:t>
            </a:r>
            <a:r>
              <a:rPr lang="en-US" altLang="zh-CN" sz="1400" dirty="0">
                <a:latin typeface="微软雅黑" panose="020B0503020204020204" pitchFamily="34" charset="-122"/>
                <a:ea typeface="微软雅黑" panose="020B0503020204020204" pitchFamily="34" charset="-122"/>
              </a:rPr>
              <a:t>9</a:t>
            </a:r>
            <a:r>
              <a:rPr lang="zh-CN" altLang="en-US" sz="1400" dirty="0">
                <a:latin typeface="微软雅黑" panose="020B0503020204020204" pitchFamily="34" charset="-122"/>
                <a:ea typeface="微软雅黑" panose="020B0503020204020204" pitchFamily="34" charset="-122"/>
              </a:rPr>
              <a:t>小时的工作量</a:t>
            </a:r>
            <a:endParaRPr lang="en-US" altLang="zh-CN" sz="1400" dirty="0">
              <a:latin typeface="微软雅黑" panose="020B0503020204020204" pitchFamily="34" charset="-122"/>
              <a:ea typeface="微软雅黑" panose="020B0503020204020204" pitchFamily="34" charset="-122"/>
            </a:endParaRPr>
          </a:p>
          <a:p>
            <a:pPr>
              <a:lnSpc>
                <a:spcPct val="150000"/>
              </a:lnSpc>
            </a:pPr>
            <a:endParaRPr lang="en-US" altLang="zh-CN" sz="14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费用开支：</a:t>
            </a:r>
            <a:r>
              <a:rPr lang="zh-CN" altLang="zh-CN" sz="1400" dirty="0">
                <a:latin typeface="微软雅黑" panose="020B0503020204020204" pitchFamily="34" charset="-122"/>
                <a:ea typeface="微软雅黑" panose="020B0503020204020204" pitchFamily="34" charset="-122"/>
              </a:rPr>
              <a:t>各种软件的下载使用费用</a:t>
            </a:r>
            <a:r>
              <a:rPr lang="zh-CN" altLang="en-US"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相关专业书籍的查阅费用</a:t>
            </a:r>
            <a:endParaRPr lang="en-US" altLang="zh-CN" sz="1400" dirty="0">
              <a:latin typeface="微软雅黑" panose="020B0503020204020204" pitchFamily="34" charset="-122"/>
              <a:ea typeface="微软雅黑" panose="020B0503020204020204" pitchFamily="34" charset="-122"/>
            </a:endParaRPr>
          </a:p>
          <a:p>
            <a:pPr>
              <a:lnSpc>
                <a:spcPct val="150000"/>
              </a:lnSpc>
            </a:pP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人员：</a:t>
            </a:r>
            <a:r>
              <a:rPr lang="zh-CN" altLang="zh-CN" sz="1400" dirty="0">
                <a:latin typeface="微软雅黑" panose="020B0503020204020204" pitchFamily="34" charset="-122"/>
                <a:ea typeface="微软雅黑" panose="020B0503020204020204" pitchFamily="34" charset="-122"/>
              </a:rPr>
              <a:t>学习安卓开发和界面设计的相关知识</a:t>
            </a:r>
          </a:p>
          <a:p>
            <a:pPr marL="285750" indent="-285750">
              <a:lnSpc>
                <a:spcPct val="150000"/>
              </a:lnSpc>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开发环境：</a:t>
            </a:r>
            <a:endParaRPr lang="en-US" altLang="zh-CN" sz="1400" b="1" dirty="0">
              <a:latin typeface="微软雅黑" panose="020B0503020204020204" pitchFamily="34" charset="-122"/>
              <a:ea typeface="微软雅黑" panose="020B0503020204020204" pitchFamily="34" charset="-122"/>
            </a:endParaRPr>
          </a:p>
          <a:p>
            <a:pPr lvl="1">
              <a:lnSpc>
                <a:spcPct val="150000"/>
              </a:lnSpc>
            </a:pPr>
            <a:r>
              <a:rPr lang="en-US" altLang="zh-CN" sz="1400" dirty="0">
                <a:latin typeface="微软雅黑" panose="020B0503020204020204" pitchFamily="34" charset="-122"/>
                <a:ea typeface="微软雅黑" panose="020B0503020204020204" pitchFamily="34" charset="-122"/>
              </a:rPr>
              <a:t>	</a:t>
            </a:r>
            <a:r>
              <a:rPr lang="zh-CN" altLang="zh-CN" sz="1400" dirty="0">
                <a:latin typeface="微软雅黑" panose="020B0503020204020204" pitchFamily="34" charset="-122"/>
                <a:ea typeface="微软雅黑" panose="020B0503020204020204" pitchFamily="34" charset="-122"/>
              </a:rPr>
              <a:t>操作系统：</a:t>
            </a:r>
            <a:r>
              <a:rPr lang="en-US" altLang="zh-CN" sz="1400" dirty="0">
                <a:latin typeface="微软雅黑" panose="020B0503020204020204" pitchFamily="34" charset="-122"/>
                <a:ea typeface="微软雅黑" panose="020B0503020204020204" pitchFamily="34" charset="-122"/>
              </a:rPr>
              <a:t>Windows 10</a:t>
            </a:r>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Linux</a:t>
            </a:r>
            <a:r>
              <a:rPr lang="zh-CN" altLang="zh-CN" sz="1400" dirty="0">
                <a:latin typeface="微软雅黑" panose="020B0503020204020204" pitchFamily="34" charset="-122"/>
                <a:ea typeface="微软雅黑" panose="020B0503020204020204" pitchFamily="34" charset="-122"/>
              </a:rPr>
              <a:t>，</a:t>
            </a: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zh-CN" sz="1400" dirty="0">
                <a:latin typeface="微软雅黑" panose="020B0503020204020204" pitchFamily="34" charset="-122"/>
                <a:ea typeface="微软雅黑" panose="020B0503020204020204" pitchFamily="34" charset="-122"/>
              </a:rPr>
              <a:t>开发软件：</a:t>
            </a:r>
            <a:r>
              <a:rPr lang="en-US" altLang="zh-CN" sz="1400" dirty="0">
                <a:latin typeface="微软雅黑" panose="020B0503020204020204" pitchFamily="34" charset="-122"/>
                <a:ea typeface="微软雅黑" panose="020B0503020204020204" pitchFamily="34" charset="-122"/>
              </a:rPr>
              <a:t>Eclipse</a:t>
            </a:r>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My </a:t>
            </a:r>
            <a:r>
              <a:rPr lang="en-US" altLang="zh-CN" sz="1400" dirty="0" err="1">
                <a:latin typeface="微软雅黑" panose="020B0503020204020204" pitchFamily="34" charset="-122"/>
                <a:ea typeface="微软雅黑" panose="020B0503020204020204" pitchFamily="34" charset="-122"/>
              </a:rPr>
              <a:t>Sql</a:t>
            </a:r>
            <a:endParaRPr lang="zh-CN"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zh-CN" sz="1400" dirty="0">
                <a:latin typeface="微软雅黑" panose="020B0503020204020204" pitchFamily="34" charset="-122"/>
                <a:ea typeface="微软雅黑" panose="020B0503020204020204" pitchFamily="34" charset="-122"/>
              </a:rPr>
              <a:t>办公软件：</a:t>
            </a:r>
            <a:r>
              <a:rPr lang="en-US" altLang="zh-CN" sz="1400" dirty="0">
                <a:latin typeface="微软雅黑" panose="020B0503020204020204" pitchFamily="34" charset="-122"/>
                <a:ea typeface="微软雅黑" panose="020B0503020204020204" pitchFamily="34" charset="-122"/>
              </a:rPr>
              <a:t>Microsoft Office 2016</a:t>
            </a:r>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Microsoft project 2010</a:t>
            </a:r>
            <a:r>
              <a:rPr lang="zh-CN"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Github</a:t>
            </a:r>
            <a:endParaRPr lang="zh-CN"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zh-CN" sz="1400" dirty="0">
                <a:latin typeface="微软雅黑" panose="020B0503020204020204" pitchFamily="34" charset="-122"/>
                <a:ea typeface="微软雅黑" panose="020B0503020204020204" pitchFamily="34" charset="-122"/>
              </a:rPr>
              <a:t>界面设计：</a:t>
            </a:r>
            <a:r>
              <a:rPr lang="en-US" altLang="zh-CN" sz="1400" dirty="0">
                <a:latin typeface="微软雅黑" panose="020B0503020204020204" pitchFamily="34" charset="-122"/>
                <a:ea typeface="微软雅黑" panose="020B0503020204020204" pitchFamily="34" charset="-122"/>
              </a:rPr>
              <a:t>Axure RP</a:t>
            </a:r>
            <a:endParaRPr lang="zh-CN"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zh-CN" sz="1400" dirty="0">
                <a:latin typeface="微软雅黑" panose="020B0503020204020204" pitchFamily="34" charset="-122"/>
                <a:ea typeface="微软雅黑" panose="020B0503020204020204" pitchFamily="34" charset="-122"/>
              </a:rPr>
              <a:t>负载测试：</a:t>
            </a:r>
            <a:r>
              <a:rPr lang="en-US" altLang="zh-CN" sz="1400" dirty="0">
                <a:latin typeface="微软雅黑" panose="020B0503020204020204" pitchFamily="34" charset="-122"/>
                <a:ea typeface="微软雅黑" panose="020B0503020204020204" pitchFamily="34" charset="-122"/>
              </a:rPr>
              <a:t>Load Runner</a:t>
            </a:r>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Bugzilla</a:t>
            </a:r>
            <a:endParaRPr lang="zh-CN" altLang="zh-CN" sz="1400" dirty="0">
              <a:latin typeface="微软雅黑" panose="020B0503020204020204" pitchFamily="34" charset="-122"/>
              <a:ea typeface="微软雅黑" panose="020B0503020204020204" pitchFamily="34" charset="-122"/>
            </a:endParaRPr>
          </a:p>
          <a:p>
            <a:endParaRPr lang="zh-CN" altLang="zh-CN" dirty="0"/>
          </a:p>
          <a:p>
            <a:pPr lvl="1"/>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8749422"/>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a:cxnSpLocks/>
          </p:cNvCxnSpPr>
          <p:nvPr/>
        </p:nvCxnSpPr>
        <p:spPr>
          <a:xfrm>
            <a:off x="77812" y="4932633"/>
            <a:ext cx="737450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cxnSpLocks/>
          </p:cNvCxnSpPr>
          <p:nvPr/>
        </p:nvCxnSpPr>
        <p:spPr>
          <a:xfrm>
            <a:off x="8676456" y="4932633"/>
            <a:ext cx="467544"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994377" y="1847296"/>
            <a:ext cx="1155246" cy="461665"/>
            <a:chOff x="4092657" y="2340918"/>
            <a:chExt cx="1155246" cy="461665"/>
          </a:xfrm>
        </p:grpSpPr>
        <p:pic>
          <p:nvPicPr>
            <p:cNvPr id="1026" name="Picture 2" descr="C:\Documents and Settings\Administrator\My Documents\Downloads\business94.png"/>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4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4092657" y="2375897"/>
              <a:ext cx="391707" cy="391707"/>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4447683" y="2340918"/>
              <a:ext cx="800220" cy="461665"/>
            </a:xfrm>
            <a:prstGeom prst="rect">
              <a:avLst/>
            </a:prstGeom>
            <a:noFill/>
          </p:spPr>
          <p:txBody>
            <a:bodyPr wrap="none" rtlCol="0">
              <a:spAutoFit/>
            </a:bodyPr>
            <a:lstStyle/>
            <a:p>
              <a:r>
                <a:rPr lang="zh-CN" altLang="en-US" sz="2400" b="1" dirty="0">
                  <a:solidFill>
                    <a:schemeClr val="tx1">
                      <a:lumMod val="85000"/>
                      <a:lumOff val="15000"/>
                    </a:schemeClr>
                  </a:solidFill>
                  <a:latin typeface="微软雅黑" pitchFamily="34" charset="-122"/>
                  <a:ea typeface="微软雅黑" pitchFamily="34" charset="-122"/>
                </a:rPr>
                <a:t>目录</a:t>
              </a:r>
            </a:p>
          </p:txBody>
        </p:sp>
      </p:grpSp>
      <p:sp>
        <p:nvSpPr>
          <p:cNvPr id="47" name="TextBox 46"/>
          <p:cNvSpPr txBox="1"/>
          <p:nvPr/>
        </p:nvSpPr>
        <p:spPr>
          <a:xfrm>
            <a:off x="505813" y="2975401"/>
            <a:ext cx="8132354" cy="584775"/>
          </a:xfrm>
          <a:prstGeom prst="rect">
            <a:avLst/>
          </a:prstGeom>
          <a:noFill/>
        </p:spPr>
        <p:txBody>
          <a:bodyPr wrap="none" rtlCol="0" anchor="ctr">
            <a:spAutoFit/>
          </a:bodyPr>
          <a:lstStyle/>
          <a:p>
            <a:pPr algn="ctr">
              <a:lnSpc>
                <a:spcPct val="200000"/>
              </a:lnSpc>
            </a:pPr>
            <a:r>
              <a:rPr lang="en-US" altLang="zh-CN" sz="1600" b="1" u="sng" dirty="0">
                <a:solidFill>
                  <a:schemeClr val="tx1">
                    <a:lumMod val="85000"/>
                    <a:lumOff val="15000"/>
                  </a:schemeClr>
                </a:solidFill>
                <a:latin typeface="微软雅黑" pitchFamily="34" charset="-122"/>
                <a:ea typeface="微软雅黑" pitchFamily="34" charset="-122"/>
              </a:rPr>
              <a:t>1</a:t>
            </a:r>
            <a:r>
              <a:rPr lang="en-US" altLang="zh-CN" sz="1600" b="1" dirty="0">
                <a:solidFill>
                  <a:schemeClr val="tx1">
                    <a:lumMod val="85000"/>
                    <a:lumOff val="15000"/>
                  </a:schemeClr>
                </a:solidFill>
                <a:latin typeface="微软雅黑" pitchFamily="34" charset="-122"/>
                <a:ea typeface="微软雅黑" pitchFamily="34" charset="-122"/>
              </a:rPr>
              <a:t> </a:t>
            </a:r>
            <a:r>
              <a:rPr lang="zh-CN" altLang="en-US" sz="1600" b="1" dirty="0">
                <a:solidFill>
                  <a:schemeClr val="tx1">
                    <a:lumMod val="85000"/>
                    <a:lumOff val="15000"/>
                  </a:schemeClr>
                </a:solidFill>
                <a:latin typeface="微软雅黑" pitchFamily="34" charset="-122"/>
                <a:ea typeface="微软雅黑" pitchFamily="34" charset="-122"/>
              </a:rPr>
              <a:t>项目简介及概述 </a:t>
            </a:r>
            <a:r>
              <a:rPr lang="en-US" altLang="zh-CN" sz="1600" b="1" dirty="0">
                <a:solidFill>
                  <a:schemeClr val="tx1">
                    <a:lumMod val="85000"/>
                    <a:lumOff val="15000"/>
                  </a:schemeClr>
                </a:solidFill>
                <a:latin typeface="微软雅黑" pitchFamily="34" charset="-122"/>
                <a:ea typeface="微软雅黑" pitchFamily="34" charset="-122"/>
              </a:rPr>
              <a:t>    </a:t>
            </a:r>
            <a:r>
              <a:rPr lang="en-US" altLang="zh-CN" sz="1600" b="1" u="sng" dirty="0">
                <a:solidFill>
                  <a:schemeClr val="tx1">
                    <a:lumMod val="85000"/>
                    <a:lumOff val="15000"/>
                  </a:schemeClr>
                </a:solidFill>
                <a:latin typeface="微软雅黑" pitchFamily="34" charset="-122"/>
                <a:ea typeface="微软雅黑" pitchFamily="34" charset="-122"/>
              </a:rPr>
              <a:t>2</a:t>
            </a:r>
            <a:r>
              <a:rPr lang="en-US" altLang="zh-CN" sz="1600" b="1" dirty="0">
                <a:solidFill>
                  <a:schemeClr val="tx1">
                    <a:lumMod val="85000"/>
                    <a:lumOff val="15000"/>
                  </a:schemeClr>
                </a:solidFill>
                <a:latin typeface="微软雅黑" pitchFamily="34" charset="-122"/>
                <a:ea typeface="微软雅黑" pitchFamily="34" charset="-122"/>
              </a:rPr>
              <a:t> </a:t>
            </a:r>
            <a:r>
              <a:rPr lang="zh-CN" altLang="en-US" sz="1600" b="1" dirty="0">
                <a:solidFill>
                  <a:schemeClr val="tx1">
                    <a:lumMod val="85000"/>
                    <a:lumOff val="15000"/>
                  </a:schemeClr>
                </a:solidFill>
                <a:latin typeface="微软雅黑" pitchFamily="34" charset="-122"/>
                <a:ea typeface="微软雅黑" pitchFamily="34" charset="-122"/>
              </a:rPr>
              <a:t>需求分析</a:t>
            </a:r>
            <a:r>
              <a:rPr lang="en-US" altLang="zh-CN" sz="1600" b="1" dirty="0">
                <a:solidFill>
                  <a:schemeClr val="tx1">
                    <a:lumMod val="85000"/>
                    <a:lumOff val="15000"/>
                  </a:schemeClr>
                </a:solidFill>
                <a:latin typeface="微软雅黑" pitchFamily="34" charset="-122"/>
                <a:ea typeface="微软雅黑" pitchFamily="34" charset="-122"/>
              </a:rPr>
              <a:t>    </a:t>
            </a:r>
            <a:r>
              <a:rPr lang="en-US" altLang="zh-CN" sz="1600" b="1" u="sng" dirty="0">
                <a:solidFill>
                  <a:schemeClr val="tx1">
                    <a:lumMod val="85000"/>
                    <a:lumOff val="15000"/>
                  </a:schemeClr>
                </a:solidFill>
                <a:latin typeface="微软雅黑" pitchFamily="34" charset="-122"/>
                <a:ea typeface="微软雅黑" pitchFamily="34" charset="-122"/>
              </a:rPr>
              <a:t>3</a:t>
            </a:r>
            <a:r>
              <a:rPr lang="en-US" altLang="zh-CN" sz="1600" b="1" dirty="0">
                <a:solidFill>
                  <a:schemeClr val="tx1">
                    <a:lumMod val="85000"/>
                    <a:lumOff val="15000"/>
                  </a:schemeClr>
                </a:solidFill>
                <a:latin typeface="微软雅黑" pitchFamily="34" charset="-122"/>
                <a:ea typeface="微软雅黑" pitchFamily="34" charset="-122"/>
              </a:rPr>
              <a:t> </a:t>
            </a:r>
            <a:r>
              <a:rPr lang="zh-CN" altLang="en-US" sz="1600" b="1" dirty="0">
                <a:solidFill>
                  <a:schemeClr val="tx1">
                    <a:lumMod val="85000"/>
                    <a:lumOff val="15000"/>
                  </a:schemeClr>
                </a:solidFill>
                <a:latin typeface="微软雅黑" pitchFamily="34" charset="-122"/>
                <a:ea typeface="微软雅黑" pitchFamily="34" charset="-122"/>
              </a:rPr>
              <a:t>可行性分析</a:t>
            </a:r>
            <a:r>
              <a:rPr lang="en-US" altLang="zh-CN" sz="1600" b="1" dirty="0">
                <a:solidFill>
                  <a:schemeClr val="tx1">
                    <a:lumMod val="85000"/>
                    <a:lumOff val="15000"/>
                  </a:schemeClr>
                </a:solidFill>
                <a:latin typeface="微软雅黑" pitchFamily="34" charset="-122"/>
                <a:ea typeface="微软雅黑" pitchFamily="34" charset="-122"/>
              </a:rPr>
              <a:t>    </a:t>
            </a:r>
            <a:r>
              <a:rPr lang="en-US" altLang="zh-CN" sz="1600" b="1" u="sng" dirty="0">
                <a:solidFill>
                  <a:schemeClr val="tx1">
                    <a:lumMod val="85000"/>
                    <a:lumOff val="15000"/>
                  </a:schemeClr>
                </a:solidFill>
                <a:latin typeface="微软雅黑" pitchFamily="34" charset="-122"/>
                <a:ea typeface="微软雅黑" pitchFamily="34" charset="-122"/>
              </a:rPr>
              <a:t>4</a:t>
            </a:r>
            <a:r>
              <a:rPr lang="en-US" altLang="zh-CN" sz="1600" b="1" dirty="0">
                <a:solidFill>
                  <a:schemeClr val="tx1">
                    <a:lumMod val="85000"/>
                    <a:lumOff val="15000"/>
                  </a:schemeClr>
                </a:solidFill>
                <a:latin typeface="微软雅黑" pitchFamily="34" charset="-122"/>
                <a:ea typeface="微软雅黑" pitchFamily="34" charset="-122"/>
              </a:rPr>
              <a:t> Gantt</a:t>
            </a:r>
            <a:r>
              <a:rPr lang="zh-CN" altLang="en-US" sz="1600" b="1" dirty="0">
                <a:solidFill>
                  <a:schemeClr val="tx1">
                    <a:lumMod val="85000"/>
                    <a:lumOff val="15000"/>
                  </a:schemeClr>
                </a:solidFill>
                <a:latin typeface="微软雅黑" pitchFamily="34" charset="-122"/>
                <a:ea typeface="微软雅黑" pitchFamily="34" charset="-122"/>
              </a:rPr>
              <a:t>图 </a:t>
            </a:r>
            <a:r>
              <a:rPr lang="en-US" altLang="zh-CN" sz="1600" b="1" dirty="0">
                <a:solidFill>
                  <a:schemeClr val="tx1">
                    <a:lumMod val="85000"/>
                    <a:lumOff val="15000"/>
                  </a:schemeClr>
                </a:solidFill>
                <a:latin typeface="微软雅黑" pitchFamily="34" charset="-122"/>
                <a:ea typeface="微软雅黑" pitchFamily="34" charset="-122"/>
              </a:rPr>
              <a:t>    </a:t>
            </a:r>
            <a:r>
              <a:rPr lang="en-US" altLang="zh-CN" sz="1600" b="1" u="sng" dirty="0">
                <a:solidFill>
                  <a:schemeClr val="tx1">
                    <a:lumMod val="85000"/>
                    <a:lumOff val="15000"/>
                  </a:schemeClr>
                </a:solidFill>
                <a:latin typeface="微软雅黑" pitchFamily="34" charset="-122"/>
                <a:ea typeface="微软雅黑" pitchFamily="34" charset="-122"/>
              </a:rPr>
              <a:t>5</a:t>
            </a:r>
            <a:r>
              <a:rPr lang="en-US" altLang="zh-CN" sz="1600" b="1" dirty="0">
                <a:solidFill>
                  <a:schemeClr val="tx1">
                    <a:lumMod val="85000"/>
                    <a:lumOff val="15000"/>
                  </a:schemeClr>
                </a:solidFill>
                <a:latin typeface="微软雅黑" pitchFamily="34" charset="-122"/>
                <a:ea typeface="微软雅黑" pitchFamily="34" charset="-122"/>
              </a:rPr>
              <a:t> </a:t>
            </a:r>
            <a:r>
              <a:rPr lang="zh-CN" altLang="en-US" sz="1600" b="1" dirty="0">
                <a:solidFill>
                  <a:schemeClr val="tx1">
                    <a:lumMod val="85000"/>
                    <a:lumOff val="15000"/>
                  </a:schemeClr>
                </a:solidFill>
                <a:latin typeface="微软雅黑" pitchFamily="34" charset="-122"/>
                <a:ea typeface="微软雅黑" pitchFamily="34" charset="-122"/>
              </a:rPr>
              <a:t>小组分工及参考资料</a:t>
            </a:r>
          </a:p>
        </p:txBody>
      </p:sp>
      <p:sp>
        <p:nvSpPr>
          <p:cNvPr id="11" name="矩形 10"/>
          <p:cNvSpPr/>
          <p:nvPr/>
        </p:nvSpPr>
        <p:spPr>
          <a:xfrm>
            <a:off x="7702823" y="4740961"/>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3231" y="4740961"/>
            <a:ext cx="617477" cy="369332"/>
          </a:xfrm>
          <a:prstGeom prst="rect">
            <a:avLst/>
          </a:prstGeom>
          <a:noFill/>
        </p:spPr>
        <p:txBody>
          <a:bodyPr wrap="none" rtlCol="0">
            <a:spAutoFit/>
          </a:bodyPr>
          <a:lstStyle/>
          <a:p>
            <a:r>
              <a:rPr lang="en-US" altLang="zh-CN" dirty="0"/>
              <a:t> G03</a:t>
            </a:r>
            <a:endParaRPr lang="zh-CN" altLang="en-US" dirty="0"/>
          </a:p>
        </p:txBody>
      </p:sp>
    </p:spTree>
    <p:extLst>
      <p:ext uri="{BB962C8B-B14F-4D97-AF65-F5344CB8AC3E}">
        <p14:creationId xmlns:p14="http://schemas.microsoft.com/office/powerpoint/2010/main" val="2080389814"/>
      </p:ext>
    </p:extLst>
  </p:cSld>
  <p:clrMapOvr>
    <a:masterClrMapping/>
  </p:clrMapOvr>
  <mc:AlternateContent xmlns:mc="http://schemas.openxmlformats.org/markup-compatibility/2006" xmlns:p14="http://schemas.microsoft.com/office/powerpoint/2010/main">
    <mc:Choice Requires="p14">
      <p:transition spd="slow" p14:dur="20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584775"/>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技术可行性分析</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sp>
        <p:nvSpPr>
          <p:cNvPr id="6" name="TextBox 5"/>
          <p:cNvSpPr txBox="1"/>
          <p:nvPr/>
        </p:nvSpPr>
        <p:spPr>
          <a:xfrm>
            <a:off x="2214724" y="933714"/>
            <a:ext cx="5472608" cy="386259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功能划分：</a:t>
            </a:r>
            <a:r>
              <a:rPr lang="zh-CN" altLang="zh-CN" sz="1400" dirty="0">
                <a:latin typeface="微软雅黑" panose="020B0503020204020204" pitchFamily="34" charset="-122"/>
                <a:ea typeface="微软雅黑" panose="020B0503020204020204" pitchFamily="34" charset="-122"/>
              </a:rPr>
              <a:t>软件将分为以下四大模块：功能模块，用户模块，管理员模块，信息库模块。功能模块包括课程信息提醒，作业提醒，考试信息提醒，软件的核心模块，实现了闹钟和课程表的结合。用户模块和管理员模块对信息拥有不同的权限。 信息库模块更新和存放各种数据。</a:t>
            </a:r>
            <a:r>
              <a:rPr lang="zh-CN" altLang="en-US" sz="1400" dirty="0">
                <a:latin typeface="微软雅黑" panose="020B0503020204020204" pitchFamily="34" charset="-122"/>
                <a:ea typeface="微软雅黑" panose="020B0503020204020204" pitchFamily="34" charset="-122"/>
              </a:rPr>
              <a:t>（模块图</a:t>
            </a:r>
            <a:r>
              <a:rPr lang="en-US" altLang="zh-CN" sz="1400" dirty="0">
                <a:latin typeface="微软雅黑" panose="020B0503020204020204" pitchFamily="34" charset="-122"/>
                <a:ea typeface="微软雅黑" panose="020B0503020204020204" pitchFamily="34" charset="-122"/>
              </a:rPr>
              <a:t>-&gt;P6</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a:lnSpc>
                <a:spcPct val="150000"/>
              </a:lnSpc>
            </a:pPr>
            <a:endParaRPr lang="en-US" altLang="zh-CN" sz="14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采用建议系统可能带来的影响</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lphaLcParenR"/>
            </a:pPr>
            <a:r>
              <a:rPr lang="zh-CN" altLang="en-US" sz="1400" dirty="0">
                <a:latin typeface="微软雅黑" panose="020B0503020204020204" pitchFamily="34" charset="-122"/>
                <a:ea typeface="微软雅黑" panose="020B0503020204020204" pitchFamily="34" charset="-122"/>
              </a:rPr>
              <a:t>对设备的影响</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需要使用安卓端移动设备</a:t>
            </a:r>
            <a:endParaRPr lang="en-US" altLang="zh-CN" sz="1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lphaLcParenR"/>
            </a:pPr>
            <a:r>
              <a:rPr lang="zh-CN" altLang="en-US" sz="1400" dirty="0">
                <a:latin typeface="微软雅黑" panose="020B0503020204020204" pitchFamily="34" charset="-122"/>
                <a:ea typeface="微软雅黑" panose="020B0503020204020204" pitchFamily="34" charset="-122"/>
              </a:rPr>
              <a:t>对用户的影响</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需要用户注册账户</a:t>
            </a:r>
            <a:endParaRPr lang="en-US" altLang="zh-CN" sz="1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lphaLcParenR"/>
            </a:pPr>
            <a:r>
              <a:rPr lang="zh-CN" altLang="en-US" sz="1400" dirty="0">
                <a:latin typeface="微软雅黑" panose="020B0503020204020204" pitchFamily="34" charset="-122"/>
                <a:ea typeface="微软雅黑" panose="020B0503020204020204" pitchFamily="34" charset="-122"/>
              </a:rPr>
              <a:t>对开发环境的影响</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大多数的开发工作都在</a:t>
            </a:r>
            <a:r>
              <a:rPr lang="en-US" altLang="zh-CN" sz="1400" dirty="0">
                <a:latin typeface="微软雅黑" panose="020B0503020204020204" pitchFamily="34" charset="-122"/>
                <a:ea typeface="微软雅黑" panose="020B0503020204020204" pitchFamily="34" charset="-122"/>
              </a:rPr>
              <a:t>JAVA</a:t>
            </a:r>
            <a:r>
              <a:rPr lang="zh-CN" altLang="zh-CN" sz="1400" dirty="0">
                <a:latin typeface="微软雅黑" panose="020B0503020204020204" pitchFamily="34" charset="-122"/>
                <a:ea typeface="微软雅黑" panose="020B0503020204020204" pitchFamily="34" charset="-122"/>
              </a:rPr>
              <a:t>上进行</a:t>
            </a:r>
            <a:endParaRPr lang="en-US" altLang="zh-CN" sz="1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lphaLcParenR"/>
            </a:pPr>
            <a:r>
              <a:rPr lang="zh-CN" altLang="en-US" sz="1400" dirty="0">
                <a:latin typeface="微软雅黑" panose="020B0503020204020204" pitchFamily="34" charset="-122"/>
                <a:ea typeface="微软雅黑" panose="020B0503020204020204" pitchFamily="34" charset="-122"/>
              </a:rPr>
              <a:t>对经费支出的影响</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需要在相关软件和书籍上有一定支</a:t>
            </a:r>
            <a:r>
              <a:rPr lang="zh-CN" altLang="en-US" sz="1400" dirty="0">
                <a:latin typeface="微软雅黑" panose="020B0503020204020204" pitchFamily="34" charset="-122"/>
                <a:ea typeface="微软雅黑" panose="020B0503020204020204" pitchFamily="34" charset="-122"/>
              </a:rPr>
              <a:t>出</a:t>
            </a:r>
            <a:endParaRPr lang="en-US" altLang="zh-CN" sz="1400" dirty="0">
              <a:latin typeface="微软雅黑" panose="020B0503020204020204" pitchFamily="34" charset="-122"/>
              <a:ea typeface="微软雅黑" panose="020B0503020204020204" pitchFamily="34" charset="-122"/>
            </a:endParaRPr>
          </a:p>
          <a:p>
            <a:pPr lvl="1"/>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0932581"/>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584775"/>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经济可行性分析</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sp>
        <p:nvSpPr>
          <p:cNvPr id="6" name="TextBox 5"/>
          <p:cNvSpPr txBox="1"/>
          <p:nvPr/>
        </p:nvSpPr>
        <p:spPr>
          <a:xfrm>
            <a:off x="2208520" y="882371"/>
            <a:ext cx="5472608" cy="160043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支出：</a:t>
            </a:r>
            <a:r>
              <a:rPr lang="zh-CN" altLang="zh-CN" sz="1400" dirty="0">
                <a:latin typeface="微软雅黑" panose="020B0503020204020204" pitchFamily="34" charset="-122"/>
                <a:ea typeface="微软雅黑" panose="020B0503020204020204" pitchFamily="34" charset="-122"/>
              </a:rPr>
              <a:t>安装各种软件的支出，开发者的工资</a:t>
            </a:r>
          </a:p>
          <a:p>
            <a:pPr>
              <a:lnSpc>
                <a:spcPct val="150000"/>
              </a:lnSpc>
            </a:pPr>
            <a:endParaRPr lang="en-US" altLang="zh-CN" sz="1400" b="1" dirty="0">
              <a:latin typeface="微软雅黑" panose="020B0503020204020204" pitchFamily="34" charset="-122"/>
              <a:ea typeface="微软雅黑" panose="020B0503020204020204" pitchFamily="34" charset="-122"/>
            </a:endParaRPr>
          </a:p>
          <a:p>
            <a:pPr>
              <a:lnSpc>
                <a:spcPct val="150000"/>
              </a:lnSpc>
            </a:pPr>
            <a:endParaRPr lang="en-US" altLang="zh-CN" sz="14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收益：</a:t>
            </a:r>
            <a:r>
              <a:rPr lang="zh-CN" altLang="en-US" sz="1400" dirty="0">
                <a:latin typeface="微软雅黑" panose="020B0503020204020204" pitchFamily="34" charset="-122"/>
                <a:ea typeface="微软雅黑" panose="020B0503020204020204" pitchFamily="34" charset="-122"/>
              </a:rPr>
              <a:t>暂</a:t>
            </a:r>
            <a:r>
              <a:rPr lang="zh-CN" altLang="zh-CN" sz="1400" dirty="0">
                <a:latin typeface="微软雅黑" panose="020B0503020204020204" pitchFamily="34" charset="-122"/>
                <a:ea typeface="微软雅黑" panose="020B0503020204020204" pitchFamily="34" charset="-122"/>
              </a:rPr>
              <a:t>不考虑收益</a:t>
            </a:r>
          </a:p>
          <a:p>
            <a:pPr lvl="1"/>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8438459"/>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584775"/>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社会因素可行性分析</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sp>
        <p:nvSpPr>
          <p:cNvPr id="6" name="TextBox 5"/>
          <p:cNvSpPr txBox="1"/>
          <p:nvPr/>
        </p:nvSpPr>
        <p:spPr>
          <a:xfrm>
            <a:off x="2203406" y="876400"/>
            <a:ext cx="5472608" cy="22467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法律因素：</a:t>
            </a:r>
            <a:r>
              <a:rPr lang="zh-CN" altLang="zh-CN" sz="1400" dirty="0">
                <a:latin typeface="微软雅黑" panose="020B0503020204020204" pitchFamily="34" charset="-122"/>
                <a:ea typeface="微软雅黑" panose="020B0503020204020204" pitchFamily="34" charset="-122"/>
              </a:rPr>
              <a:t>软件由组员自主开发，不存在侵犯版权问题，且不会泄露用户的个人信息</a:t>
            </a:r>
            <a:r>
              <a:rPr lang="zh-CN" altLang="en-US" sz="1400" dirty="0">
                <a:latin typeface="微软雅黑" panose="020B0503020204020204" pitchFamily="34" charset="-122"/>
                <a:ea typeface="微软雅黑" panose="020B0503020204020204" pitchFamily="34" charset="-122"/>
              </a:rPr>
              <a:t>。</a:t>
            </a:r>
            <a:endParaRPr lang="zh-CN" altLang="zh-CN" sz="1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14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14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用户使用可行性：</a:t>
            </a:r>
            <a:r>
              <a:rPr lang="zh-CN" altLang="zh-CN" sz="1400" dirty="0">
                <a:latin typeface="微软雅黑" panose="020B0503020204020204" pitchFamily="34" charset="-122"/>
                <a:ea typeface="微软雅黑" panose="020B0503020204020204" pitchFamily="34" charset="-122"/>
              </a:rPr>
              <a:t>大学学习生活适合上什么带什么的学习方式，且自主的学习生活需要一定的学习提醒。</a:t>
            </a:r>
          </a:p>
          <a:p>
            <a:pPr lvl="1"/>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2846631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结论</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sp>
        <p:nvSpPr>
          <p:cNvPr id="6" name="TextBox 5"/>
          <p:cNvSpPr txBox="1"/>
          <p:nvPr/>
        </p:nvSpPr>
        <p:spPr>
          <a:xfrm>
            <a:off x="2265775" y="972193"/>
            <a:ext cx="5752931" cy="127727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结论：</a:t>
            </a:r>
            <a:r>
              <a:rPr lang="zh-CN" altLang="zh-CN" sz="1400" dirty="0">
                <a:latin typeface="微软雅黑" panose="020B0503020204020204" pitchFamily="34" charset="-122"/>
                <a:ea typeface="微软雅黑" panose="020B0503020204020204" pitchFamily="34" charset="-122"/>
              </a:rPr>
              <a:t>根据可行性分析报告，我们可以得出如下结论：</a:t>
            </a: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zh-CN" sz="1400" dirty="0">
                <a:latin typeface="微软雅黑" panose="020B0503020204020204" pitchFamily="34" charset="-122"/>
                <a:ea typeface="微软雅黑" panose="020B0503020204020204" pitchFamily="34" charset="-122"/>
              </a:rPr>
              <a:t>在组员分工明确后，进行相应知识的学习，对本项目可以进行开发。</a:t>
            </a:r>
            <a:endParaRPr lang="en-US" altLang="zh-CN" sz="1400" dirty="0">
              <a:latin typeface="微软雅黑" panose="020B0503020204020204" pitchFamily="34" charset="-122"/>
              <a:ea typeface="微软雅黑" panose="020B0503020204020204" pitchFamily="34" charset="-122"/>
            </a:endParaRPr>
          </a:p>
          <a:p>
            <a:pPr>
              <a:lnSpc>
                <a:spcPct val="150000"/>
              </a:lnSpc>
            </a:pPr>
            <a:endParaRPr lang="zh-CN" altLang="zh-CN" sz="1400" dirty="0">
              <a:latin typeface="微软雅黑" panose="020B0503020204020204" pitchFamily="34" charset="-122"/>
              <a:ea typeface="微软雅黑" panose="020B0503020204020204" pitchFamily="34" charset="-122"/>
            </a:endParaRPr>
          </a:p>
          <a:p>
            <a:pPr lvl="1"/>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594611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76456" y="4932633"/>
            <a:ext cx="467544"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70360" y="4708805"/>
            <a:ext cx="773100" cy="40849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709008" y="4747967"/>
            <a:ext cx="617477" cy="369332"/>
          </a:xfrm>
          <a:prstGeom prst="rect">
            <a:avLst/>
          </a:prstGeom>
          <a:noFill/>
        </p:spPr>
        <p:txBody>
          <a:bodyPr wrap="none" rtlCol="0">
            <a:spAutoFit/>
          </a:bodyPr>
          <a:lstStyle/>
          <a:p>
            <a:r>
              <a:rPr lang="en-US" altLang="zh-CN" dirty="0"/>
              <a:t> G03</a:t>
            </a:r>
            <a:endParaRPr lang="zh-CN" altLang="en-US" dirty="0"/>
          </a:p>
        </p:txBody>
      </p:sp>
      <p:grpSp>
        <p:nvGrpSpPr>
          <p:cNvPr id="23" name="组合 22"/>
          <p:cNvGrpSpPr>
            <a:grpSpLocks/>
          </p:cNvGrpSpPr>
          <p:nvPr/>
        </p:nvGrpSpPr>
        <p:grpSpPr bwMode="auto">
          <a:xfrm>
            <a:off x="3277321" y="2031321"/>
            <a:ext cx="5215600" cy="938000"/>
            <a:chOff x="2866757" y="2021065"/>
            <a:chExt cx="5215843" cy="937818"/>
          </a:xfrm>
        </p:grpSpPr>
        <p:sp>
          <p:nvSpPr>
            <p:cNvPr id="24" name="文本框 12"/>
            <p:cNvSpPr txBox="1">
              <a:spLocks noChangeArrowheads="1"/>
            </p:cNvSpPr>
            <p:nvPr/>
          </p:nvSpPr>
          <p:spPr bwMode="auto">
            <a:xfrm>
              <a:off x="2866757" y="2251134"/>
              <a:ext cx="5215843" cy="7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b="1" dirty="0">
                  <a:latin typeface="微软雅黑 Light" pitchFamily="34" charset="-122"/>
                  <a:ea typeface="微软雅黑 Light" pitchFamily="34" charset="-122"/>
                </a:rPr>
                <a:t>项目时间表及</a:t>
              </a:r>
              <a:r>
                <a:rPr lang="en-US" altLang="zh-CN" sz="4000" b="1" dirty="0">
                  <a:latin typeface="微软雅黑 Light" pitchFamily="34" charset="-122"/>
                  <a:ea typeface="微软雅黑 Light" pitchFamily="34" charset="-122"/>
                </a:rPr>
                <a:t>Gannt</a:t>
              </a:r>
              <a:r>
                <a:rPr lang="zh-CN" altLang="en-US" sz="4000" b="1" dirty="0">
                  <a:latin typeface="微软雅黑 Light" pitchFamily="34" charset="-122"/>
                  <a:ea typeface="微软雅黑 Light" pitchFamily="34" charset="-122"/>
                </a:rPr>
                <a:t>图</a:t>
              </a:r>
            </a:p>
          </p:txBody>
        </p:sp>
        <p:sp>
          <p:nvSpPr>
            <p:cNvPr id="25" name="文本框 14"/>
            <p:cNvSpPr txBox="1">
              <a:spLocks noChangeArrowheads="1"/>
            </p:cNvSpPr>
            <p:nvPr/>
          </p:nvSpPr>
          <p:spPr bwMode="auto">
            <a:xfrm>
              <a:off x="2961757" y="2021065"/>
              <a:ext cx="3668258" cy="30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1400" b="1" dirty="0">
                  <a:latin typeface="微软雅黑 Light" pitchFamily="34" charset="-122"/>
                  <a:ea typeface="微软雅黑 Light" pitchFamily="34" charset="-122"/>
                </a:rPr>
                <a:t>Project Schedule And Gannt Chart</a:t>
              </a:r>
              <a:endParaRPr lang="zh-CN" altLang="en-US" sz="1400" b="1" dirty="0">
                <a:latin typeface="微软雅黑 Light" pitchFamily="34" charset="-122"/>
                <a:ea typeface="微软雅黑 Light" pitchFamily="34" charset="-122"/>
              </a:endParaRPr>
            </a:p>
          </p:txBody>
        </p:sp>
      </p:grpSp>
      <p:grpSp>
        <p:nvGrpSpPr>
          <p:cNvPr id="26" name="组合 25"/>
          <p:cNvGrpSpPr>
            <a:grpSpLocks/>
          </p:cNvGrpSpPr>
          <p:nvPr/>
        </p:nvGrpSpPr>
        <p:grpSpPr bwMode="auto">
          <a:xfrm>
            <a:off x="2051720" y="2007394"/>
            <a:ext cx="1130300" cy="1128712"/>
            <a:chOff x="1928879" y="1944350"/>
            <a:chExt cx="1129689" cy="1129689"/>
          </a:xfrm>
        </p:grpSpPr>
        <p:sp>
          <p:nvSpPr>
            <p:cNvPr id="27" name="椭圆 26"/>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grpSp>
          <p:nvGrpSpPr>
            <p:cNvPr id="28" name="组合 27"/>
            <p:cNvGrpSpPr/>
            <p:nvPr/>
          </p:nvGrpSpPr>
          <p:grpSpPr>
            <a:xfrm>
              <a:off x="2119073" y="2251134"/>
              <a:ext cx="749300" cy="509588"/>
              <a:chOff x="3897313" y="2016126"/>
              <a:chExt cx="749300" cy="509588"/>
            </a:xfrm>
            <a:solidFill>
              <a:schemeClr val="bg1"/>
            </a:solidFill>
          </p:grpSpPr>
          <p:sp>
            <p:nvSpPr>
              <p:cNvPr id="29"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0" name="Freeform 24"/>
              <p:cNvSpPr>
                <a:spLocks/>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1" name="Freeform 25"/>
              <p:cNvSpPr>
                <a:spLocks/>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2" name="Freeform 26"/>
              <p:cNvSpPr>
                <a:spLocks/>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3" name="Freeform 27"/>
              <p:cNvSpPr>
                <a:spLocks/>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4" name="Freeform 28"/>
              <p:cNvSpPr>
                <a:spLocks/>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5" name="Freeform 29"/>
              <p:cNvSpPr>
                <a:spLocks/>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6" name="Freeform 30"/>
              <p:cNvSpPr>
                <a:spLocks/>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7" name="Freeform 31"/>
              <p:cNvSpPr>
                <a:spLocks/>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8" name="Freeform 32"/>
              <p:cNvSpPr>
                <a:spLocks/>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9" name="Freeform 33"/>
              <p:cNvSpPr>
                <a:spLocks/>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grpSp>
    </p:spTree>
    <p:extLst>
      <p:ext uri="{BB962C8B-B14F-4D97-AF65-F5344CB8AC3E}">
        <p14:creationId xmlns:p14="http://schemas.microsoft.com/office/powerpoint/2010/main" val="303604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250" fill="hold"/>
                                        <p:tgtEl>
                                          <p:spTgt spid="26"/>
                                        </p:tgtEl>
                                        <p:attrNameLst>
                                          <p:attrName>ppt_w</p:attrName>
                                        </p:attrNameLst>
                                      </p:cBhvr>
                                      <p:tavLst>
                                        <p:tav tm="0">
                                          <p:val>
                                            <p:fltVal val="0"/>
                                          </p:val>
                                        </p:tav>
                                        <p:tav tm="100000">
                                          <p:val>
                                            <p:strVal val="#ppt_w"/>
                                          </p:val>
                                        </p:tav>
                                      </p:tavLst>
                                    </p:anim>
                                    <p:anim calcmode="lin" valueType="num">
                                      <p:cBhvr>
                                        <p:cTn id="8" dur="250" fill="hold"/>
                                        <p:tgtEl>
                                          <p:spTgt spid="26"/>
                                        </p:tgtEl>
                                        <p:attrNameLst>
                                          <p:attrName>ppt_h</p:attrName>
                                        </p:attrNameLst>
                                      </p:cBhvr>
                                      <p:tavLst>
                                        <p:tav tm="0">
                                          <p:val>
                                            <p:fltVal val="0"/>
                                          </p:val>
                                        </p:tav>
                                        <p:tav tm="100000">
                                          <p:val>
                                            <p:strVal val="#ppt_h"/>
                                          </p:val>
                                        </p:tav>
                                      </p:tavLst>
                                    </p:anim>
                                    <p:animEffect transition="in" filter="fade">
                                      <p:cBhvr>
                                        <p:cTn id="9" dur="250"/>
                                        <p:tgtEl>
                                          <p:spTgt spid="26"/>
                                        </p:tgtEl>
                                      </p:cBhvr>
                                    </p:animEffect>
                                  </p:childTnLst>
                                </p:cTn>
                              </p:par>
                              <p:par>
                                <p:cTn id="10" presetID="6" presetClass="emph" presetSubtype="0" decel="100000" fill="hold" nodeType="withEffect">
                                  <p:stCondLst>
                                    <p:cond delay="200"/>
                                  </p:stCondLst>
                                  <p:childTnLst>
                                    <p:animScale>
                                      <p:cBhvr>
                                        <p:cTn id="11" dur="250" fill="hold"/>
                                        <p:tgtEl>
                                          <p:spTgt spid="26"/>
                                        </p:tgtEl>
                                      </p:cBhvr>
                                      <p:by x="110000" y="110000"/>
                                    </p:animScale>
                                  </p:childTnLst>
                                </p:cTn>
                              </p:par>
                              <p:par>
                                <p:cTn id="12" presetID="6" presetClass="emph" presetSubtype="0" decel="100000" fill="hold" nodeType="withEffect">
                                  <p:stCondLst>
                                    <p:cond delay="400"/>
                                  </p:stCondLst>
                                  <p:childTnLst>
                                    <p:animScale>
                                      <p:cBhvr>
                                        <p:cTn id="13" dur="250" fill="hold"/>
                                        <p:tgtEl>
                                          <p:spTgt spid="26"/>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1+#ppt_w/2"/>
                                          </p:val>
                                        </p:tav>
                                        <p:tav tm="100000">
                                          <p:val>
                                            <p:strVal val="#ppt_x"/>
                                          </p:val>
                                        </p:tav>
                                      </p:tavLst>
                                    </p:anim>
                                    <p:anim calcmode="lin" valueType="num">
                                      <p:cBhvr additive="base">
                                        <p:cTn id="1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项目时间表</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pic>
        <p:nvPicPr>
          <p:cNvPr id="16" name="图片 15" descr="图片包含 汽车&#10;&#10;已生成高可信度的说明">
            <a:extLst>
              <a:ext uri="{FF2B5EF4-FFF2-40B4-BE49-F238E27FC236}">
                <a16:creationId xmlns:a16="http://schemas.microsoft.com/office/drawing/2014/main" id="{3C56DBF2-906B-45B7-8883-E9D7A291BE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4773" y="882371"/>
            <a:ext cx="6735691" cy="3524723"/>
          </a:xfrm>
          <a:prstGeom prst="rect">
            <a:avLst/>
          </a:prstGeom>
        </p:spPr>
      </p:pic>
    </p:spTree>
    <p:extLst>
      <p:ext uri="{BB962C8B-B14F-4D97-AF65-F5344CB8AC3E}">
        <p14:creationId xmlns:p14="http://schemas.microsoft.com/office/powerpoint/2010/main" val="1105910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ircle(in)">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项目时间表</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pic>
        <p:nvPicPr>
          <p:cNvPr id="9" name="图片 8">
            <a:extLst>
              <a:ext uri="{FF2B5EF4-FFF2-40B4-BE49-F238E27FC236}">
                <a16:creationId xmlns:a16="http://schemas.microsoft.com/office/drawing/2014/main" id="{7834562C-2BCA-4402-9072-029B8A2850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9297" y="882371"/>
            <a:ext cx="6814927" cy="3566186"/>
          </a:xfrm>
          <a:prstGeom prst="rect">
            <a:avLst/>
          </a:prstGeom>
        </p:spPr>
      </p:pic>
    </p:spTree>
    <p:extLst>
      <p:ext uri="{BB962C8B-B14F-4D97-AF65-F5344CB8AC3E}">
        <p14:creationId xmlns:p14="http://schemas.microsoft.com/office/powerpoint/2010/main" val="1485965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en-US" altLang="zh-CN" sz="1600" b="1" dirty="0">
                <a:solidFill>
                  <a:schemeClr val="tx1">
                    <a:lumMod val="85000"/>
                    <a:lumOff val="15000"/>
                  </a:schemeClr>
                </a:solidFill>
                <a:latin typeface="微软雅黑" pitchFamily="34" charset="-122"/>
                <a:ea typeface="微软雅黑" pitchFamily="34" charset="-122"/>
              </a:rPr>
              <a:t>Gannt</a:t>
            </a:r>
            <a:r>
              <a:rPr lang="zh-CN" altLang="en-US" sz="1600" b="1" dirty="0">
                <a:solidFill>
                  <a:schemeClr val="tx1">
                    <a:lumMod val="85000"/>
                    <a:lumOff val="15000"/>
                  </a:schemeClr>
                </a:solidFill>
                <a:latin typeface="微软雅黑" pitchFamily="34" charset="-122"/>
                <a:ea typeface="微软雅黑" pitchFamily="34" charset="-122"/>
              </a:rPr>
              <a:t>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pic>
        <p:nvPicPr>
          <p:cNvPr id="9" name="图片 8" descr="图片包含 屏幕截图&#10;&#10;已生成极高可信度的说明">
            <a:extLst>
              <a:ext uri="{FF2B5EF4-FFF2-40B4-BE49-F238E27FC236}">
                <a16:creationId xmlns:a16="http://schemas.microsoft.com/office/drawing/2014/main" id="{F48FD89B-01A4-4A1E-9FCA-07C0C88373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1282" y="797679"/>
            <a:ext cx="5932600" cy="3802977"/>
          </a:xfrm>
          <a:prstGeom prst="rect">
            <a:avLst/>
          </a:prstGeom>
        </p:spPr>
      </p:pic>
    </p:spTree>
    <p:extLst>
      <p:ext uri="{BB962C8B-B14F-4D97-AF65-F5344CB8AC3E}">
        <p14:creationId xmlns:p14="http://schemas.microsoft.com/office/powerpoint/2010/main" val="120259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en-US" altLang="zh-CN" sz="1600" b="1" dirty="0">
                <a:solidFill>
                  <a:schemeClr val="tx1">
                    <a:lumMod val="85000"/>
                    <a:lumOff val="15000"/>
                  </a:schemeClr>
                </a:solidFill>
                <a:latin typeface="微软雅黑" pitchFamily="34" charset="-122"/>
                <a:ea typeface="微软雅黑" pitchFamily="34" charset="-122"/>
              </a:rPr>
              <a:t>Gannt</a:t>
            </a:r>
            <a:r>
              <a:rPr lang="zh-CN" altLang="en-US" sz="1600" b="1" dirty="0">
                <a:solidFill>
                  <a:schemeClr val="tx1">
                    <a:lumMod val="85000"/>
                    <a:lumOff val="15000"/>
                  </a:schemeClr>
                </a:solidFill>
                <a:latin typeface="微软雅黑" pitchFamily="34" charset="-122"/>
                <a:ea typeface="微软雅黑" pitchFamily="34" charset="-122"/>
              </a:rPr>
              <a:t>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pic>
        <p:nvPicPr>
          <p:cNvPr id="9" name="图片 8" descr="图片包含 屏幕截图&#10;&#10;已生成极高可信度的说明">
            <a:extLst>
              <a:ext uri="{FF2B5EF4-FFF2-40B4-BE49-F238E27FC236}">
                <a16:creationId xmlns:a16="http://schemas.microsoft.com/office/drawing/2014/main" id="{C8938423-44E1-4413-8EF1-7F4EAE7C95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5736" y="816036"/>
            <a:ext cx="5688625" cy="3883168"/>
          </a:xfrm>
          <a:prstGeom prst="rect">
            <a:avLst/>
          </a:prstGeom>
        </p:spPr>
      </p:pic>
    </p:spTree>
    <p:extLst>
      <p:ext uri="{BB962C8B-B14F-4D97-AF65-F5344CB8AC3E}">
        <p14:creationId xmlns:p14="http://schemas.microsoft.com/office/powerpoint/2010/main" val="446995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en-US" altLang="zh-CN" sz="1600" b="1" dirty="0">
                <a:solidFill>
                  <a:schemeClr val="tx1">
                    <a:lumMod val="85000"/>
                    <a:lumOff val="15000"/>
                  </a:schemeClr>
                </a:solidFill>
                <a:latin typeface="微软雅黑" pitchFamily="34" charset="-122"/>
                <a:ea typeface="微软雅黑" pitchFamily="34" charset="-122"/>
              </a:rPr>
              <a:t>Gannt</a:t>
            </a:r>
            <a:r>
              <a:rPr lang="zh-CN" altLang="en-US" sz="1600" b="1" dirty="0">
                <a:solidFill>
                  <a:schemeClr val="tx1">
                    <a:lumMod val="85000"/>
                    <a:lumOff val="15000"/>
                  </a:schemeClr>
                </a:solidFill>
                <a:latin typeface="微软雅黑" pitchFamily="34" charset="-122"/>
                <a:ea typeface="微软雅黑" pitchFamily="34" charset="-122"/>
              </a:rPr>
              <a:t>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pic>
        <p:nvPicPr>
          <p:cNvPr id="9" name="图片 8" descr="图片包含 屏幕截图&#10;&#10;已生成极高可信度的说明">
            <a:extLst>
              <a:ext uri="{FF2B5EF4-FFF2-40B4-BE49-F238E27FC236}">
                <a16:creationId xmlns:a16="http://schemas.microsoft.com/office/drawing/2014/main" id="{640C20E1-2C43-4FF3-B65D-01A7711CA9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7744" y="734311"/>
            <a:ext cx="5184569" cy="3929713"/>
          </a:xfrm>
          <a:prstGeom prst="rect">
            <a:avLst/>
          </a:prstGeom>
        </p:spPr>
      </p:pic>
    </p:spTree>
    <p:extLst>
      <p:ext uri="{BB962C8B-B14F-4D97-AF65-F5344CB8AC3E}">
        <p14:creationId xmlns:p14="http://schemas.microsoft.com/office/powerpoint/2010/main" val="2624483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76456" y="4932633"/>
            <a:ext cx="467544"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745654" y="4740961"/>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760454" y="4754973"/>
            <a:ext cx="617477" cy="369332"/>
          </a:xfrm>
          <a:prstGeom prst="rect">
            <a:avLst/>
          </a:prstGeom>
          <a:noFill/>
        </p:spPr>
        <p:txBody>
          <a:bodyPr wrap="none" rtlCol="0">
            <a:spAutoFit/>
          </a:bodyPr>
          <a:lstStyle/>
          <a:p>
            <a:r>
              <a:rPr lang="en-US" altLang="zh-CN" dirty="0"/>
              <a:t> G03</a:t>
            </a:r>
            <a:endParaRPr lang="zh-CN" altLang="en-US" dirty="0"/>
          </a:p>
        </p:txBody>
      </p:sp>
      <p:grpSp>
        <p:nvGrpSpPr>
          <p:cNvPr id="14" name="组合 13"/>
          <p:cNvGrpSpPr>
            <a:grpSpLocks/>
          </p:cNvGrpSpPr>
          <p:nvPr/>
        </p:nvGrpSpPr>
        <p:grpSpPr bwMode="auto">
          <a:xfrm>
            <a:off x="2195736" y="1957388"/>
            <a:ext cx="1128713" cy="1128712"/>
            <a:chOff x="2558424" y="1401428"/>
            <a:chExt cx="1318727" cy="1318727"/>
          </a:xfrm>
        </p:grpSpPr>
        <p:sp>
          <p:nvSpPr>
            <p:cNvPr id="15" name="椭圆 14"/>
            <p:cNvSpPr/>
            <p:nvPr/>
          </p:nvSpPr>
          <p:spPr>
            <a:xfrm>
              <a:off x="2558424" y="1401428"/>
              <a:ext cx="1318727" cy="13187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dirty="0">
                <a:solidFill>
                  <a:schemeClr val="bg1"/>
                </a:solidFill>
              </a:endParaRPr>
            </a:p>
          </p:txBody>
        </p:sp>
        <p:sp>
          <p:nvSpPr>
            <p:cNvPr id="16" name="Freeform 11"/>
            <p:cNvSpPr>
              <a:spLocks/>
            </p:cNvSpPr>
            <p:nvPr/>
          </p:nvSpPr>
          <p:spPr bwMode="auto">
            <a:xfrm>
              <a:off x="2675274" y="1815037"/>
              <a:ext cx="1085027" cy="597230"/>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mn-lt"/>
                <a:ea typeface="微软雅黑 Light" panose="020B0502040204020203" pitchFamily="34" charset="-122"/>
              </a:endParaRPr>
            </a:p>
          </p:txBody>
        </p:sp>
      </p:grpSp>
      <p:grpSp>
        <p:nvGrpSpPr>
          <p:cNvPr id="17" name="组合 16"/>
          <p:cNvGrpSpPr>
            <a:grpSpLocks/>
          </p:cNvGrpSpPr>
          <p:nvPr/>
        </p:nvGrpSpPr>
        <p:grpSpPr bwMode="auto">
          <a:xfrm>
            <a:off x="3424462" y="2099228"/>
            <a:ext cx="4593959" cy="915296"/>
            <a:chOff x="4447676" y="2019402"/>
            <a:chExt cx="4597589" cy="915497"/>
          </a:xfrm>
        </p:grpSpPr>
        <p:sp>
          <p:nvSpPr>
            <p:cNvPr id="21" name="文本框 37"/>
            <p:cNvSpPr txBox="1">
              <a:spLocks noChangeArrowheads="1"/>
            </p:cNvSpPr>
            <p:nvPr/>
          </p:nvSpPr>
          <p:spPr bwMode="auto">
            <a:xfrm>
              <a:off x="4447676" y="2226858"/>
              <a:ext cx="4597589" cy="70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b="1" dirty="0">
                  <a:ea typeface="微软雅黑 Light" pitchFamily="34" charset="-122"/>
                </a:rPr>
                <a:t>项目简介及概述</a:t>
              </a:r>
            </a:p>
          </p:txBody>
        </p:sp>
        <p:sp>
          <p:nvSpPr>
            <p:cNvPr id="22" name="文本框 38"/>
            <p:cNvSpPr txBox="1">
              <a:spLocks noChangeArrowheads="1"/>
            </p:cNvSpPr>
            <p:nvPr/>
          </p:nvSpPr>
          <p:spPr bwMode="auto">
            <a:xfrm>
              <a:off x="4535461" y="2019402"/>
              <a:ext cx="2113185"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1400" b="1" dirty="0">
                  <a:latin typeface="微软雅黑 Light" pitchFamily="34" charset="-122"/>
                  <a:ea typeface="微软雅黑 Light" pitchFamily="34" charset="-122"/>
                </a:rPr>
                <a:t>Program Introduction</a:t>
              </a:r>
              <a:endParaRPr lang="zh-CN" altLang="en-US" sz="1400" b="1" dirty="0">
                <a:latin typeface="微软雅黑 Light" pitchFamily="34" charset="-122"/>
                <a:ea typeface="微软雅黑 Light" pitchFamily="34" charset="-122"/>
              </a:endParaRPr>
            </a:p>
          </p:txBody>
        </p:sp>
      </p:grpSp>
    </p:spTree>
    <p:extLst>
      <p:ext uri="{BB962C8B-B14F-4D97-AF65-F5344CB8AC3E}">
        <p14:creationId xmlns:p14="http://schemas.microsoft.com/office/powerpoint/2010/main" val="424435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decel="100000" fill="hold" nodeType="withEffect">
                                  <p:stCondLst>
                                    <p:cond delay="200"/>
                                  </p:stCondLst>
                                  <p:childTnLst>
                                    <p:animScale>
                                      <p:cBhvr>
                                        <p:cTn id="11" dur="250" fill="hold"/>
                                        <p:tgtEl>
                                          <p:spTgt spid="14"/>
                                        </p:tgtEl>
                                      </p:cBhvr>
                                      <p:by x="110000" y="110000"/>
                                    </p:animScale>
                                  </p:childTnLst>
                                </p:cTn>
                              </p:par>
                              <p:par>
                                <p:cTn id="12" presetID="6" presetClass="emph" presetSubtype="0" decel="100000" fill="hold" nodeType="withEffect">
                                  <p:stCondLst>
                                    <p:cond delay="400"/>
                                  </p:stCondLst>
                                  <p:childTnLst>
                                    <p:animScale>
                                      <p:cBhvr>
                                        <p:cTn id="13" dur="250" fill="hold"/>
                                        <p:tgtEl>
                                          <p:spTgt spid="14"/>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1+#ppt_w/2"/>
                                          </p:val>
                                        </p:tav>
                                        <p:tav tm="100000">
                                          <p:val>
                                            <p:strVal val="#ppt_x"/>
                                          </p:val>
                                        </p:tav>
                                      </p:tavLst>
                                    </p:anim>
                                    <p:anim calcmode="lin" valueType="num">
                                      <p:cBhvr additive="base">
                                        <p:cTn id="1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a:off x="0" y="4932633"/>
            <a:ext cx="7452320"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532440" y="4932633"/>
            <a:ext cx="611560"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26949"/>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739" y="4747967"/>
            <a:ext cx="617477" cy="369332"/>
          </a:xfrm>
          <a:prstGeom prst="rect">
            <a:avLst/>
          </a:prstGeom>
          <a:noFill/>
        </p:spPr>
        <p:txBody>
          <a:bodyPr wrap="none" rtlCol="0">
            <a:spAutoFit/>
          </a:bodyPr>
          <a:lstStyle/>
          <a:p>
            <a:r>
              <a:rPr lang="en-US" altLang="zh-CN" dirty="0"/>
              <a:t> G03</a:t>
            </a:r>
            <a:endParaRPr lang="zh-CN" altLang="en-US" dirty="0"/>
          </a:p>
        </p:txBody>
      </p:sp>
      <p:grpSp>
        <p:nvGrpSpPr>
          <p:cNvPr id="45" name="组合 44"/>
          <p:cNvGrpSpPr>
            <a:grpSpLocks/>
          </p:cNvGrpSpPr>
          <p:nvPr/>
        </p:nvGrpSpPr>
        <p:grpSpPr bwMode="auto">
          <a:xfrm>
            <a:off x="3398837" y="2019299"/>
            <a:ext cx="4887378" cy="939742"/>
            <a:chOff x="4070980" y="2019402"/>
            <a:chExt cx="3859659" cy="939238"/>
          </a:xfrm>
        </p:grpSpPr>
        <p:sp>
          <p:nvSpPr>
            <p:cNvPr id="46" name="文本框 23"/>
            <p:cNvSpPr txBox="1">
              <a:spLocks noChangeArrowheads="1"/>
            </p:cNvSpPr>
            <p:nvPr/>
          </p:nvSpPr>
          <p:spPr bwMode="auto">
            <a:xfrm>
              <a:off x="4070980" y="2251134"/>
              <a:ext cx="3859659" cy="707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b="1" dirty="0">
                  <a:latin typeface="微软雅黑 Light" pitchFamily="34" charset="-122"/>
                  <a:ea typeface="微软雅黑 Light" pitchFamily="34" charset="-122"/>
                </a:rPr>
                <a:t>小组分工及参考资料</a:t>
              </a:r>
            </a:p>
          </p:txBody>
        </p:sp>
        <p:sp>
          <p:nvSpPr>
            <p:cNvPr id="47" name="文本框 35"/>
            <p:cNvSpPr txBox="1">
              <a:spLocks noChangeArrowheads="1"/>
            </p:cNvSpPr>
            <p:nvPr/>
          </p:nvSpPr>
          <p:spPr bwMode="auto">
            <a:xfrm>
              <a:off x="4118308" y="2019402"/>
              <a:ext cx="13312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1400" b="1" dirty="0">
                  <a:latin typeface="微软雅黑 Light" pitchFamily="34" charset="-122"/>
                  <a:ea typeface="微软雅黑 Light" pitchFamily="34" charset="-122"/>
                </a:rPr>
                <a:t>Labor And Data</a:t>
              </a:r>
              <a:endParaRPr lang="zh-CN" altLang="en-US" sz="1400" b="1" dirty="0">
                <a:latin typeface="微软雅黑 Light" pitchFamily="34" charset="-122"/>
                <a:ea typeface="微软雅黑 Light" pitchFamily="34" charset="-122"/>
              </a:endParaRPr>
            </a:p>
          </p:txBody>
        </p:sp>
      </p:grpSp>
      <p:grpSp>
        <p:nvGrpSpPr>
          <p:cNvPr id="53" name="组合 52"/>
          <p:cNvGrpSpPr>
            <a:grpSpLocks/>
          </p:cNvGrpSpPr>
          <p:nvPr/>
        </p:nvGrpSpPr>
        <p:grpSpPr bwMode="auto">
          <a:xfrm>
            <a:off x="2083593" y="1944688"/>
            <a:ext cx="1128713" cy="1128712"/>
            <a:chOff x="2817516" y="1944350"/>
            <a:chExt cx="1129689" cy="1129689"/>
          </a:xfrm>
        </p:grpSpPr>
        <p:sp>
          <p:nvSpPr>
            <p:cNvPr id="54" name="椭圆 53"/>
            <p:cNvSpPr/>
            <p:nvPr/>
          </p:nvSpPr>
          <p:spPr>
            <a:xfrm>
              <a:off x="2817516"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55" name="Freeform 5"/>
            <p:cNvSpPr>
              <a:spLocks noEditPoints="1"/>
            </p:cNvSpPr>
            <p:nvPr/>
          </p:nvSpPr>
          <p:spPr bwMode="auto">
            <a:xfrm>
              <a:off x="3195668" y="2160437"/>
              <a:ext cx="444884" cy="657794"/>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147247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1+#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53"/>
                                        </p:tgtEl>
                                        <p:attrNameLst>
                                          <p:attrName>style.visibility</p:attrName>
                                        </p:attrNameLst>
                                      </p:cBhvr>
                                      <p:to>
                                        <p:strVal val="visible"/>
                                      </p:to>
                                    </p:set>
                                    <p:anim calcmode="lin" valueType="num">
                                      <p:cBhvr>
                                        <p:cTn id="12" dur="250" fill="hold"/>
                                        <p:tgtEl>
                                          <p:spTgt spid="53"/>
                                        </p:tgtEl>
                                        <p:attrNameLst>
                                          <p:attrName>ppt_w</p:attrName>
                                        </p:attrNameLst>
                                      </p:cBhvr>
                                      <p:tavLst>
                                        <p:tav tm="0">
                                          <p:val>
                                            <p:fltVal val="0"/>
                                          </p:val>
                                        </p:tav>
                                        <p:tav tm="100000">
                                          <p:val>
                                            <p:strVal val="#ppt_w"/>
                                          </p:val>
                                        </p:tav>
                                      </p:tavLst>
                                    </p:anim>
                                    <p:anim calcmode="lin" valueType="num">
                                      <p:cBhvr>
                                        <p:cTn id="13" dur="250" fill="hold"/>
                                        <p:tgtEl>
                                          <p:spTgt spid="53"/>
                                        </p:tgtEl>
                                        <p:attrNameLst>
                                          <p:attrName>ppt_h</p:attrName>
                                        </p:attrNameLst>
                                      </p:cBhvr>
                                      <p:tavLst>
                                        <p:tav tm="0">
                                          <p:val>
                                            <p:fltVal val="0"/>
                                          </p:val>
                                        </p:tav>
                                        <p:tav tm="100000">
                                          <p:val>
                                            <p:strVal val="#ppt_h"/>
                                          </p:val>
                                        </p:tav>
                                      </p:tavLst>
                                    </p:anim>
                                    <p:animEffect transition="in" filter="fade">
                                      <p:cBhvr>
                                        <p:cTn id="14" dur="250"/>
                                        <p:tgtEl>
                                          <p:spTgt spid="53"/>
                                        </p:tgtEl>
                                      </p:cBhvr>
                                    </p:animEffect>
                                  </p:childTnLst>
                                </p:cTn>
                              </p:par>
                              <p:par>
                                <p:cTn id="15" presetID="6" presetClass="emph" presetSubtype="0" decel="100000" fill="hold" nodeType="withEffect">
                                  <p:stCondLst>
                                    <p:cond delay="200"/>
                                  </p:stCondLst>
                                  <p:childTnLst>
                                    <p:animScale>
                                      <p:cBhvr>
                                        <p:cTn id="16" dur="250" fill="hold"/>
                                        <p:tgtEl>
                                          <p:spTgt spid="53"/>
                                        </p:tgtEl>
                                      </p:cBhvr>
                                      <p:by x="110000" y="110000"/>
                                    </p:animScale>
                                  </p:childTnLst>
                                </p:cTn>
                              </p:par>
                              <p:par>
                                <p:cTn id="17" presetID="6" presetClass="emph" presetSubtype="0" decel="100000" fill="hold" nodeType="withEffect">
                                  <p:stCondLst>
                                    <p:cond delay="400"/>
                                  </p:stCondLst>
                                  <p:childTnLst>
                                    <p:animScale>
                                      <p:cBhvr>
                                        <p:cTn id="18" dur="250" fill="hold"/>
                                        <p:tgtEl>
                                          <p:spTgt spid="53"/>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2" y="843558"/>
            <a:ext cx="1368151"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小组分工</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cxnSp>
        <p:nvCxnSpPr>
          <p:cNvPr id="13" name="直接箭头连接符 5"/>
          <p:cNvCxnSpPr>
            <a:cxnSpLocks noChangeShapeType="1"/>
          </p:cNvCxnSpPr>
          <p:nvPr/>
        </p:nvCxnSpPr>
        <p:spPr bwMode="auto">
          <a:xfrm>
            <a:off x="3339232" y="2601119"/>
            <a:ext cx="0" cy="585787"/>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cxnSp>
        <p:nvCxnSpPr>
          <p:cNvPr id="15" name="直接箭头连接符 6"/>
          <p:cNvCxnSpPr>
            <a:cxnSpLocks noChangeShapeType="1"/>
          </p:cNvCxnSpPr>
          <p:nvPr/>
        </p:nvCxnSpPr>
        <p:spPr bwMode="auto">
          <a:xfrm>
            <a:off x="7231782" y="2601119"/>
            <a:ext cx="0" cy="585787"/>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cxnSp>
        <p:nvCxnSpPr>
          <p:cNvPr id="16" name="直接箭头连接符 8"/>
          <p:cNvCxnSpPr>
            <a:cxnSpLocks noChangeShapeType="1"/>
          </p:cNvCxnSpPr>
          <p:nvPr/>
        </p:nvCxnSpPr>
        <p:spPr bwMode="auto">
          <a:xfrm>
            <a:off x="5206132" y="2601119"/>
            <a:ext cx="0" cy="585787"/>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sp>
        <p:nvSpPr>
          <p:cNvPr id="18" name="环形箭头 17"/>
          <p:cNvSpPr/>
          <p:nvPr/>
        </p:nvSpPr>
        <p:spPr>
          <a:xfrm flipH="1">
            <a:off x="4567957" y="1439069"/>
            <a:ext cx="1276350" cy="1277937"/>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李俊</a:t>
            </a:r>
            <a:endParaRPr lang="en-US" altLang="zh-CN" sz="1200" b="1" dirty="0">
              <a:solidFill>
                <a:schemeClr val="tx1"/>
              </a:solidFill>
              <a:latin typeface="微软雅黑 Light" panose="020B0502040204020203" pitchFamily="34" charset="-122"/>
              <a:cs typeface="+mn-ea"/>
              <a:sym typeface="+mn-lt"/>
            </a:endParaRPr>
          </a:p>
        </p:txBody>
      </p:sp>
      <p:sp>
        <p:nvSpPr>
          <p:cNvPr id="20" name="环形箭头 19"/>
          <p:cNvSpPr/>
          <p:nvPr/>
        </p:nvSpPr>
        <p:spPr>
          <a:xfrm flipH="1">
            <a:off x="6590432" y="1439069"/>
            <a:ext cx="1279525" cy="1277937"/>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胡锦波</a:t>
            </a:r>
          </a:p>
        </p:txBody>
      </p:sp>
      <p:sp>
        <p:nvSpPr>
          <p:cNvPr id="22" name="环形箭头 21"/>
          <p:cNvSpPr/>
          <p:nvPr/>
        </p:nvSpPr>
        <p:spPr>
          <a:xfrm flipH="1">
            <a:off x="2701057" y="1439069"/>
            <a:ext cx="1276350" cy="1277937"/>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林鑫</a:t>
            </a:r>
            <a:endParaRPr lang="en-US" altLang="zh-CN" sz="1200" b="1" dirty="0">
              <a:solidFill>
                <a:schemeClr val="tx1"/>
              </a:solidFill>
              <a:latin typeface="微软雅黑 Light" panose="020B0502040204020203" pitchFamily="34" charset="-122"/>
              <a:cs typeface="+mn-ea"/>
              <a:sym typeface="+mn-lt"/>
            </a:endParaRPr>
          </a:p>
        </p:txBody>
      </p:sp>
      <p:sp>
        <p:nvSpPr>
          <p:cNvPr id="6" name="文本框 5">
            <a:extLst>
              <a:ext uri="{FF2B5EF4-FFF2-40B4-BE49-F238E27FC236}">
                <a16:creationId xmlns:a16="http://schemas.microsoft.com/office/drawing/2014/main" id="{DBA529DD-DC52-4773-AC66-F5B885B79B33}"/>
              </a:ext>
            </a:extLst>
          </p:cNvPr>
          <p:cNvSpPr txBox="1"/>
          <p:nvPr/>
        </p:nvSpPr>
        <p:spPr>
          <a:xfrm>
            <a:off x="5708496" y="3170499"/>
            <a:ext cx="3039968" cy="646331"/>
          </a:xfrm>
          <a:prstGeom prst="rect">
            <a:avLst/>
          </a:prstGeom>
          <a:noFill/>
        </p:spPr>
        <p:txBody>
          <a:bodyPr wrap="square" rtlCol="0">
            <a:spAutoFit/>
          </a:bodyPr>
          <a:lstStyle/>
          <a:p>
            <a:pPr algn="ctr"/>
            <a:r>
              <a:rPr lang="zh-CN" altLang="en-US" dirty="0"/>
              <a:t>负责</a:t>
            </a:r>
            <a:r>
              <a:rPr lang="en-US" altLang="zh-CN" dirty="0"/>
              <a:t>PPT</a:t>
            </a:r>
            <a:r>
              <a:rPr lang="zh-CN" altLang="en-US" dirty="0"/>
              <a:t>制作</a:t>
            </a:r>
            <a:endParaRPr lang="en-US" altLang="zh-CN" dirty="0"/>
          </a:p>
          <a:p>
            <a:pPr algn="ctr"/>
            <a:r>
              <a:rPr lang="zh-CN" altLang="en-US" dirty="0"/>
              <a:t>流程图绘制</a:t>
            </a:r>
          </a:p>
        </p:txBody>
      </p:sp>
      <p:sp>
        <p:nvSpPr>
          <p:cNvPr id="9" name="文本框 8">
            <a:extLst>
              <a:ext uri="{FF2B5EF4-FFF2-40B4-BE49-F238E27FC236}">
                <a16:creationId xmlns:a16="http://schemas.microsoft.com/office/drawing/2014/main" id="{C68D6D87-C780-4DAF-B421-361127E620A3}"/>
              </a:ext>
            </a:extLst>
          </p:cNvPr>
          <p:cNvSpPr txBox="1"/>
          <p:nvPr/>
        </p:nvSpPr>
        <p:spPr>
          <a:xfrm>
            <a:off x="4342038" y="3168710"/>
            <a:ext cx="1728187" cy="923330"/>
          </a:xfrm>
          <a:prstGeom prst="rect">
            <a:avLst/>
          </a:prstGeom>
          <a:noFill/>
        </p:spPr>
        <p:txBody>
          <a:bodyPr wrap="square" rtlCol="0">
            <a:spAutoFit/>
          </a:bodyPr>
          <a:lstStyle/>
          <a:p>
            <a:pPr algn="ctr"/>
            <a:r>
              <a:rPr lang="zh-CN" altLang="en-US" dirty="0"/>
              <a:t>负责需求分析及可行性分析</a:t>
            </a:r>
            <a:r>
              <a:rPr lang="en-US" altLang="zh-CN" dirty="0"/>
              <a:t>word</a:t>
            </a:r>
            <a:r>
              <a:rPr lang="zh-CN" altLang="en-US" dirty="0"/>
              <a:t>的编写</a:t>
            </a:r>
          </a:p>
        </p:txBody>
      </p:sp>
      <p:sp>
        <p:nvSpPr>
          <p:cNvPr id="10" name="文本框 9">
            <a:extLst>
              <a:ext uri="{FF2B5EF4-FFF2-40B4-BE49-F238E27FC236}">
                <a16:creationId xmlns:a16="http://schemas.microsoft.com/office/drawing/2014/main" id="{2FAF21E8-9805-4730-8838-AA969DAC615A}"/>
              </a:ext>
            </a:extLst>
          </p:cNvPr>
          <p:cNvSpPr txBox="1"/>
          <p:nvPr/>
        </p:nvSpPr>
        <p:spPr>
          <a:xfrm>
            <a:off x="2449356" y="3189705"/>
            <a:ext cx="1800493" cy="646331"/>
          </a:xfrm>
          <a:prstGeom prst="rect">
            <a:avLst/>
          </a:prstGeom>
          <a:noFill/>
        </p:spPr>
        <p:txBody>
          <a:bodyPr wrap="none" rtlCol="0">
            <a:spAutoFit/>
          </a:bodyPr>
          <a:lstStyle/>
          <a:p>
            <a:r>
              <a:rPr lang="zh-CN" altLang="en-US" dirty="0"/>
              <a:t>负责项目计划书</a:t>
            </a:r>
            <a:endParaRPr lang="en-US" altLang="zh-CN" dirty="0"/>
          </a:p>
          <a:p>
            <a:pPr algn="ctr"/>
            <a:r>
              <a:rPr lang="en-US" altLang="zh-CN" dirty="0"/>
              <a:t>Gannt</a:t>
            </a:r>
            <a:r>
              <a:rPr lang="zh-CN" altLang="en-US" dirty="0"/>
              <a:t>图制作</a:t>
            </a:r>
          </a:p>
        </p:txBody>
      </p:sp>
    </p:spTree>
    <p:extLst>
      <p:ext uri="{BB962C8B-B14F-4D97-AF65-F5344CB8AC3E}">
        <p14:creationId xmlns:p14="http://schemas.microsoft.com/office/powerpoint/2010/main" val="3373183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2" presetClass="entr" presetSubtype="1"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par>
                                <p:cTn id="16" presetID="22" presetClass="entr" presetSubtype="1"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par>
                                <p:cTn id="19" presetID="22" presetClass="entr" presetSubtype="1"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up)">
                                      <p:cBhvr>
                                        <p:cTn id="21" dur="500"/>
                                        <p:tgtEl>
                                          <p:spTgt spid="15"/>
                                        </p:tgtEl>
                                      </p:cBhvr>
                                    </p:animEffect>
                                  </p:childTnLst>
                                </p:cTn>
                              </p:par>
                              <p:par>
                                <p:cTn id="22" presetID="2" presetClass="entr" presetSubtype="8"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0-#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down)">
                                      <p:cBhvr>
                                        <p:cTn id="30" dur="500"/>
                                        <p:tgtEl>
                                          <p:spTgt spid="10"/>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00"/>
                                        <p:tgtEl>
                                          <p:spTgt spid="9"/>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down)">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2" grpId="0" animBg="1"/>
      <p:bldP spid="6" grpId="0"/>
      <p:bldP spid="9"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16236" y="843558"/>
            <a:ext cx="1005403" cy="338554"/>
          </a:xfrm>
          <a:prstGeom prst="rect">
            <a:avLst/>
          </a:prstGeom>
          <a:noFill/>
        </p:spPr>
        <p:txBody>
          <a:bodyPr wrap="non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参考资料</a:t>
            </a:r>
          </a:p>
        </p:txBody>
      </p:sp>
      <p:sp>
        <p:nvSpPr>
          <p:cNvPr id="13" name="TextBox 12"/>
          <p:cNvSpPr txBox="1"/>
          <p:nvPr/>
        </p:nvSpPr>
        <p:spPr>
          <a:xfrm>
            <a:off x="2195736" y="1347614"/>
            <a:ext cx="6408712" cy="2677656"/>
          </a:xfrm>
          <a:prstGeom prst="rect">
            <a:avLst/>
          </a:prstGeom>
          <a:noFill/>
        </p:spPr>
        <p:txBody>
          <a:bodyPr wrap="square" rtlCol="0">
            <a:spAutoFit/>
          </a:bodyPr>
          <a:lstStyle/>
          <a:p>
            <a:pPr marL="171450" lvl="0" indent="-171450" algn="just">
              <a:lnSpc>
                <a:spcPct val="200000"/>
              </a:lnSpc>
              <a:buFont typeface="Arial" panose="020B0604020202020204" pitchFamily="34" charset="0"/>
              <a:buChar char="•"/>
            </a:pPr>
            <a:r>
              <a:rPr lang="en-US" altLang="zh-CN" sz="1200" b="1" dirty="0">
                <a:latin typeface="微软雅黑" panose="020B0503020204020204" pitchFamily="34" charset="-122"/>
                <a:ea typeface="微软雅黑" panose="020B0503020204020204" pitchFamily="34" charset="-122"/>
              </a:rPr>
              <a:t> 《</a:t>
            </a:r>
            <a:r>
              <a:rPr lang="zh-CN" altLang="en-US" sz="1200" b="1" dirty="0">
                <a:latin typeface="微软雅黑" panose="020B0503020204020204" pitchFamily="34" charset="-122"/>
                <a:ea typeface="微软雅黑" panose="020B0503020204020204" pitchFamily="34" charset="-122"/>
              </a:rPr>
              <a:t>软件工程导论</a:t>
            </a:r>
            <a:r>
              <a:rPr lang="en-US" altLang="zh-CN" sz="1200" b="1" dirty="0">
                <a:latin typeface="微软雅黑" panose="020B0503020204020204" pitchFamily="34" charset="-122"/>
                <a:ea typeface="微软雅黑" panose="020B0503020204020204" pitchFamily="34" charset="-122"/>
              </a:rPr>
              <a:t>》 </a:t>
            </a:r>
            <a:r>
              <a:rPr lang="zh-CN" altLang="en-US" sz="1200" b="1" dirty="0">
                <a:latin typeface="微软雅黑" panose="020B0503020204020204" pitchFamily="34" charset="-122"/>
                <a:ea typeface="微软雅黑" panose="020B0503020204020204" pitchFamily="34" charset="-122"/>
              </a:rPr>
              <a:t>清华大学出版社   作者：张海藩等</a:t>
            </a:r>
            <a:endParaRPr lang="en-US" altLang="zh-CN" sz="1200" b="1" dirty="0">
              <a:latin typeface="微软雅黑" panose="020B0503020204020204" pitchFamily="34" charset="-122"/>
              <a:ea typeface="微软雅黑" panose="020B0503020204020204" pitchFamily="34" charset="-122"/>
            </a:endParaRPr>
          </a:p>
          <a:p>
            <a:pPr marL="228600" lvl="0" indent="-228600" algn="just">
              <a:lnSpc>
                <a:spcPct val="200000"/>
              </a:lnSpc>
              <a:buAutoNum type="arabicPeriod"/>
            </a:pPr>
            <a:endParaRPr lang="en-US" altLang="zh-CN" sz="1200" b="1" dirty="0">
              <a:latin typeface="微软雅黑" panose="020B0503020204020204" pitchFamily="34" charset="-122"/>
              <a:ea typeface="微软雅黑" panose="020B0503020204020204" pitchFamily="34" charset="-122"/>
            </a:endParaRPr>
          </a:p>
          <a:p>
            <a:pPr marL="171450" lvl="0" indent="-171450" algn="just">
              <a:lnSpc>
                <a:spcPct val="200000"/>
              </a:lnSpc>
              <a:buFont typeface="Arial" panose="020B0604020202020204" pitchFamily="34" charset="0"/>
              <a:buChar char="•"/>
            </a:pP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 《</a:t>
            </a: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软件工程 实践者的研究方法</a:t>
            </a: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 </a:t>
            </a: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机械工业出版社   作者：罗杰 </a:t>
            </a: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S.</a:t>
            </a: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普莱斯曼等</a:t>
            </a:r>
            <a:endPar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endParaRPr>
          </a:p>
          <a:p>
            <a:pPr marL="228600" lvl="0" indent="-228600" algn="just">
              <a:lnSpc>
                <a:spcPct val="200000"/>
              </a:lnSpc>
              <a:buAutoNum type="arabicPeriod"/>
            </a:pPr>
            <a:endPar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endParaRPr>
          </a:p>
          <a:p>
            <a:pPr marL="228600" lvl="0" indent="-228600" algn="just">
              <a:lnSpc>
                <a:spcPct val="200000"/>
              </a:lnSpc>
              <a:buFont typeface="Arial" panose="020B0604020202020204" pitchFamily="34" charset="0"/>
              <a:buChar char="•"/>
            </a:pP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《Android</a:t>
            </a: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编程权威指南</a:t>
            </a: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 </a:t>
            </a: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人民邮电出版社   作者：</a:t>
            </a: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Bill Phillips Brian Hardy</a:t>
            </a: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等</a:t>
            </a:r>
            <a:endPar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endParaRPr>
          </a:p>
          <a:p>
            <a:pPr marL="228600" lvl="0" indent="-228600" algn="just">
              <a:lnSpc>
                <a:spcPct val="200000"/>
              </a:lnSpc>
              <a:buFont typeface="Arial" panose="020B0604020202020204" pitchFamily="34" charset="0"/>
              <a:buChar char="•"/>
            </a:pPr>
            <a:endPar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endParaRPr>
          </a:p>
          <a:p>
            <a:pPr marL="228600" lvl="0" indent="-228600" algn="just">
              <a:lnSpc>
                <a:spcPct val="200000"/>
              </a:lnSpc>
              <a:buFont typeface="Arial" panose="020B0604020202020204" pitchFamily="34" charset="0"/>
              <a:buChar char="•"/>
            </a:pP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《Java</a:t>
            </a: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面向对象程序设计</a:t>
            </a: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  </a:t>
            </a: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高等教育出版社  作者：苏健</a:t>
            </a:r>
            <a:endPar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spTree>
    <p:extLst>
      <p:ext uri="{BB962C8B-B14F-4D97-AF65-F5344CB8AC3E}">
        <p14:creationId xmlns:p14="http://schemas.microsoft.com/office/powerpoint/2010/main" val="3438904711"/>
      </p:ext>
    </p:extLst>
  </p:cSld>
  <p:clrMapOvr>
    <a:masterClrMapping/>
  </p:clrMapOvr>
  <mc:AlternateContent xmlns:mc="http://schemas.openxmlformats.org/markup-compatibility/2006" xmlns:p14="http://schemas.microsoft.com/office/powerpoint/2010/main">
    <mc:Choice Requires="p14">
      <p:transition spd="slow" p14:dur="2000">
        <p:randomBar dir="vert"/>
      </p:transition>
    </mc:Choice>
    <mc:Fallback xmlns="">
      <p:transition spd="slow">
        <p:randomBar dir="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61522" y="2201000"/>
            <a:ext cx="1742785" cy="523220"/>
          </a:xfrm>
          <a:prstGeom prst="rect">
            <a:avLst/>
          </a:prstGeom>
          <a:noFill/>
        </p:spPr>
        <p:txBody>
          <a:bodyPr wrap="none" rtlCol="0">
            <a:spAutoFit/>
          </a:bodyPr>
          <a:lstStyle/>
          <a:p>
            <a:r>
              <a:rPr lang="en-US" altLang="zh-CN" sz="2800" b="1" dirty="0">
                <a:solidFill>
                  <a:schemeClr val="tx1">
                    <a:lumMod val="85000"/>
                    <a:lumOff val="15000"/>
                  </a:schemeClr>
                </a:solidFill>
                <a:latin typeface="微软雅黑" pitchFamily="34" charset="-122"/>
                <a:ea typeface="微软雅黑" pitchFamily="34" charset="-122"/>
              </a:rPr>
              <a:t>THANKS</a:t>
            </a:r>
            <a:endParaRPr lang="zh-CN" altLang="en-US" sz="2800" b="1" dirty="0">
              <a:solidFill>
                <a:schemeClr val="tx1">
                  <a:lumMod val="85000"/>
                  <a:lumOff val="15000"/>
                </a:schemeClr>
              </a:solidFill>
              <a:latin typeface="微软雅黑" pitchFamily="34" charset="-122"/>
              <a:ea typeface="微软雅黑" pitchFamily="34" charset="-122"/>
            </a:endParaRPr>
          </a:p>
        </p:txBody>
      </p:sp>
      <p:grpSp>
        <p:nvGrpSpPr>
          <p:cNvPr id="3" name="组合 2"/>
          <p:cNvGrpSpPr/>
          <p:nvPr/>
        </p:nvGrpSpPr>
        <p:grpSpPr>
          <a:xfrm rot="21433112">
            <a:off x="3523407" y="1568068"/>
            <a:ext cx="2097186" cy="1797947"/>
            <a:chOff x="2834854" y="1563638"/>
            <a:chExt cx="2837876" cy="2432951"/>
          </a:xfrm>
        </p:grpSpPr>
        <p:sp>
          <p:nvSpPr>
            <p:cNvPr id="4" name="六边形 3"/>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p:cNvCxnSpPr/>
          <p:nvPr/>
        </p:nvCxnSpPr>
        <p:spPr>
          <a:xfrm>
            <a:off x="4572000" y="3815405"/>
            <a:ext cx="0" cy="25727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707904" y="3772582"/>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44008" y="3772582"/>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3730540" y="3779588"/>
            <a:ext cx="595099" cy="369332"/>
          </a:xfrm>
          <a:prstGeom prst="rect">
            <a:avLst/>
          </a:prstGeom>
          <a:noFill/>
        </p:spPr>
        <p:txBody>
          <a:bodyPr wrap="none" rtlCol="0">
            <a:spAutoFit/>
          </a:bodyPr>
          <a:lstStyle/>
          <a:p>
            <a:r>
              <a:rPr lang="en-US" altLang="zh-CN" dirty="0"/>
              <a:t>  For</a:t>
            </a:r>
            <a:endParaRPr lang="zh-CN" altLang="en-US" dirty="0"/>
          </a:p>
        </p:txBody>
      </p:sp>
      <p:sp>
        <p:nvSpPr>
          <p:cNvPr id="14" name="TextBox 13"/>
          <p:cNvSpPr txBox="1"/>
          <p:nvPr/>
        </p:nvSpPr>
        <p:spPr>
          <a:xfrm>
            <a:off x="4666644" y="3779588"/>
            <a:ext cx="784061" cy="369332"/>
          </a:xfrm>
          <a:prstGeom prst="rect">
            <a:avLst/>
          </a:prstGeom>
          <a:noFill/>
        </p:spPr>
        <p:txBody>
          <a:bodyPr wrap="none" rtlCol="0">
            <a:spAutoFit/>
          </a:bodyPr>
          <a:lstStyle/>
          <a:p>
            <a:r>
              <a:rPr lang="en-US" altLang="zh-CN" dirty="0"/>
              <a:t>Watch</a:t>
            </a:r>
            <a:endParaRPr lang="zh-CN" altLang="en-US" dirty="0"/>
          </a:p>
        </p:txBody>
      </p:sp>
    </p:spTree>
    <p:extLst>
      <p:ext uri="{BB962C8B-B14F-4D97-AF65-F5344CB8AC3E}">
        <p14:creationId xmlns:p14="http://schemas.microsoft.com/office/powerpoint/2010/main" val="1309068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82376" y="851916"/>
            <a:ext cx="1005403" cy="338554"/>
          </a:xfrm>
          <a:prstGeom prst="rect">
            <a:avLst/>
          </a:prstGeom>
          <a:noFill/>
        </p:spPr>
        <p:txBody>
          <a:bodyPr wrap="non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项目简介</a:t>
            </a:r>
          </a:p>
        </p:txBody>
      </p:sp>
      <p:sp>
        <p:nvSpPr>
          <p:cNvPr id="13" name="TextBox 12"/>
          <p:cNvSpPr txBox="1"/>
          <p:nvPr/>
        </p:nvSpPr>
        <p:spPr>
          <a:xfrm>
            <a:off x="2195736" y="1319625"/>
            <a:ext cx="6408712" cy="1938992"/>
          </a:xfrm>
          <a:prstGeom prst="rect">
            <a:avLst/>
          </a:prstGeom>
          <a:noFill/>
        </p:spPr>
        <p:txBody>
          <a:bodyPr wrap="square" rtlCol="0">
            <a:spAutoFit/>
          </a:bodyPr>
          <a:lstStyle/>
          <a:p>
            <a:pPr lvl="0" algn="just">
              <a:lnSpc>
                <a:spcPct val="200000"/>
              </a:lnSpc>
            </a:pP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项目简介：</a:t>
            </a:r>
          </a:p>
          <a:p>
            <a:pPr lvl="0" algn="just">
              <a:lnSpc>
                <a:spcPct val="200000"/>
              </a:lnSpc>
            </a:pP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        这是一款应用于安卓系统的</a:t>
            </a: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APP</a:t>
            </a: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a:t>
            </a:r>
            <a:r>
              <a:rPr lang="zh-CN" altLang="zh-CN" sz="1200" b="1" dirty="0">
                <a:latin typeface="微软雅黑" panose="020B0503020204020204" pitchFamily="34" charset="-122"/>
                <a:ea typeface="微软雅黑" panose="020B0503020204020204" pitchFamily="34" charset="-122"/>
              </a:rPr>
              <a:t>该</a:t>
            </a:r>
            <a:r>
              <a:rPr lang="en-US" altLang="zh-CN" sz="1200" b="1" dirty="0">
                <a:latin typeface="微软雅黑" panose="020B0503020204020204" pitchFamily="34" charset="-122"/>
                <a:ea typeface="微软雅黑" panose="020B0503020204020204" pitchFamily="34" charset="-122"/>
              </a:rPr>
              <a:t>APP</a:t>
            </a:r>
            <a:r>
              <a:rPr lang="zh-CN" altLang="zh-CN" sz="1200" b="1" dirty="0">
                <a:latin typeface="微软雅黑" panose="020B0503020204020204" pitchFamily="34" charset="-122"/>
                <a:ea typeface="微软雅黑" panose="020B0503020204020204" pitchFamily="34" charset="-122"/>
              </a:rPr>
              <a:t>可在下一次上课前一段时间通过手机弹窗</a:t>
            </a:r>
            <a:r>
              <a:rPr lang="zh-CN" altLang="en-US" sz="1200" b="1" dirty="0">
                <a:latin typeface="微软雅黑" panose="020B0503020204020204" pitchFamily="34" charset="-122"/>
                <a:ea typeface="微软雅黑" panose="020B0503020204020204" pitchFamily="34" charset="-122"/>
              </a:rPr>
              <a:t>和</a:t>
            </a:r>
            <a:r>
              <a:rPr lang="zh-CN" altLang="zh-CN" sz="1200" b="1" dirty="0">
                <a:latin typeface="微软雅黑" panose="020B0503020204020204" pitchFamily="34" charset="-122"/>
                <a:ea typeface="微软雅黑" panose="020B0503020204020204" pitchFamily="34" charset="-122"/>
              </a:rPr>
              <a:t>铃声</a:t>
            </a:r>
            <a:r>
              <a:rPr lang="zh-CN" altLang="en-US" sz="1200" b="1" dirty="0">
                <a:latin typeface="微软雅黑" panose="020B0503020204020204" pitchFamily="34" charset="-122"/>
                <a:ea typeface="微软雅黑" panose="020B0503020204020204" pitchFamily="34" charset="-122"/>
              </a:rPr>
              <a:t>来</a:t>
            </a:r>
            <a:r>
              <a:rPr lang="zh-CN" altLang="zh-CN" sz="1200" b="1" dirty="0">
                <a:latin typeface="微软雅黑" panose="020B0503020204020204" pitchFamily="34" charset="-122"/>
                <a:ea typeface="微软雅黑" panose="020B0503020204020204" pitchFamily="34" charset="-122"/>
              </a:rPr>
              <a:t>提醒用户下一节课的课程信息，包括上课地点、上课时间、需要带的教材及任课老师等</a:t>
            </a:r>
            <a:r>
              <a:rPr lang="zh-CN" altLang="en-US" sz="1200" b="1" dirty="0">
                <a:latin typeface="微软雅黑" panose="020B0503020204020204" pitchFamily="34" charset="-122"/>
                <a:ea typeface="微软雅黑" panose="020B0503020204020204" pitchFamily="34" charset="-122"/>
              </a:rPr>
              <a:t>；</a:t>
            </a:r>
            <a:r>
              <a:rPr lang="en-US" altLang="zh-CN" sz="1200" b="1" dirty="0">
                <a:latin typeface="微软雅黑" panose="020B0503020204020204" pitchFamily="34" charset="-122"/>
                <a:ea typeface="微软雅黑" panose="020B0503020204020204" pitchFamily="34" charset="-122"/>
              </a:rPr>
              <a:t>APP</a:t>
            </a:r>
            <a:r>
              <a:rPr lang="zh-CN" altLang="en-US" sz="1200" b="1" dirty="0">
                <a:latin typeface="微软雅黑" panose="020B0503020204020204" pitchFamily="34" charset="-122"/>
                <a:ea typeface="微软雅黑" panose="020B0503020204020204" pitchFamily="34" charset="-122"/>
              </a:rPr>
              <a:t>还可自行添加作业信息和考试时间，并用铃声提醒用户在指定时间完成作业；对于铃声提醒功能，用户可自行设定手机铃声。</a:t>
            </a:r>
            <a:endPar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spTree>
    <p:extLst>
      <p:ext uri="{BB962C8B-B14F-4D97-AF65-F5344CB8AC3E}">
        <p14:creationId xmlns:p14="http://schemas.microsoft.com/office/powerpoint/2010/main" val="251610524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50662" y="844716"/>
            <a:ext cx="784895" cy="338554"/>
          </a:xfrm>
          <a:prstGeom prst="rect">
            <a:avLst/>
          </a:prstGeom>
          <a:noFill/>
        </p:spPr>
        <p:txBody>
          <a:bodyPr wrap="none" rtlCol="0">
            <a:spAutoFit/>
          </a:bodyPr>
          <a:lstStyle/>
          <a:p>
            <a:pPr algn="ctr"/>
            <a:r>
              <a:rPr lang="en-US" altLang="zh-CN" sz="1600" b="1" dirty="0">
                <a:solidFill>
                  <a:schemeClr val="tx1">
                    <a:lumMod val="85000"/>
                    <a:lumOff val="15000"/>
                  </a:schemeClr>
                </a:solidFill>
                <a:latin typeface="微软雅黑" pitchFamily="34" charset="-122"/>
                <a:ea typeface="微软雅黑" pitchFamily="34" charset="-122"/>
              </a:rPr>
              <a:t>LOGO</a:t>
            </a:r>
            <a:endParaRPr lang="zh-CN" altLang="en-US" sz="1600" b="1" dirty="0">
              <a:solidFill>
                <a:schemeClr val="tx1">
                  <a:lumMod val="85000"/>
                  <a:lumOff val="15000"/>
                </a:schemeClr>
              </a:solidFill>
              <a:latin typeface="微软雅黑" pitchFamily="34" charset="-122"/>
              <a:ea typeface="微软雅黑"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sp>
        <p:nvSpPr>
          <p:cNvPr id="10" name="TextBox 9"/>
          <p:cNvSpPr txBox="1"/>
          <p:nvPr/>
        </p:nvSpPr>
        <p:spPr>
          <a:xfrm>
            <a:off x="2591777" y="3307548"/>
            <a:ext cx="2448272"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小组</a:t>
            </a:r>
            <a:r>
              <a:rPr lang="en-US" altLang="zh-CN" b="1" dirty="0">
                <a:latin typeface="微软雅黑" panose="020B0503020204020204" pitchFamily="34" charset="-122"/>
                <a:ea typeface="微软雅黑" panose="020B0503020204020204" pitchFamily="34" charset="-122"/>
              </a:rPr>
              <a:t>LOGO</a:t>
            </a:r>
            <a:endParaRPr lang="zh-CN" altLang="en-US" b="1" dirty="0">
              <a:latin typeface="微软雅黑" panose="020B0503020204020204" pitchFamily="34" charset="-122"/>
              <a:ea typeface="微软雅黑" panose="020B0503020204020204" pitchFamily="34" charset="-122"/>
            </a:endParaRPr>
          </a:p>
        </p:txBody>
      </p:sp>
      <p:sp>
        <p:nvSpPr>
          <p:cNvPr id="15" name="TextBox 14"/>
          <p:cNvSpPr txBox="1"/>
          <p:nvPr/>
        </p:nvSpPr>
        <p:spPr>
          <a:xfrm>
            <a:off x="6012160" y="3305626"/>
            <a:ext cx="2448272"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项目</a:t>
            </a:r>
            <a:r>
              <a:rPr lang="en-US" altLang="zh-CN" b="1" dirty="0">
                <a:latin typeface="微软雅黑" panose="020B0503020204020204" pitchFamily="34" charset="-122"/>
                <a:ea typeface="微软雅黑" panose="020B0503020204020204" pitchFamily="34" charset="-122"/>
              </a:rPr>
              <a:t>LOGO</a:t>
            </a:r>
            <a:endParaRPr lang="zh-CN" altLang="en-US" b="1" dirty="0">
              <a:latin typeface="微软雅黑" panose="020B0503020204020204" pitchFamily="34" charset="-122"/>
              <a:ea typeface="微软雅黑" panose="020B0503020204020204" pitchFamily="34" charset="-122"/>
            </a:endParaRPr>
          </a:p>
        </p:txBody>
      </p:sp>
      <p:pic>
        <p:nvPicPr>
          <p:cNvPr id="18" name="图片 17">
            <a:extLst>
              <a:ext uri="{FF2B5EF4-FFF2-40B4-BE49-F238E27FC236}">
                <a16:creationId xmlns:a16="http://schemas.microsoft.com/office/drawing/2014/main" id="{700B2579-FDFC-4FCF-B47A-D96D73D2DC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2240" y="1632136"/>
            <a:ext cx="1101485" cy="1256823"/>
          </a:xfrm>
          <a:prstGeom prst="rect">
            <a:avLst/>
          </a:prstGeom>
        </p:spPr>
      </p:pic>
      <p:pic>
        <p:nvPicPr>
          <p:cNvPr id="20" name="图片 19">
            <a:extLst>
              <a:ext uri="{FF2B5EF4-FFF2-40B4-BE49-F238E27FC236}">
                <a16:creationId xmlns:a16="http://schemas.microsoft.com/office/drawing/2014/main" id="{F0984BDA-11D1-44F9-8028-6B7C7737B1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7864" y="1636323"/>
            <a:ext cx="936099" cy="1248132"/>
          </a:xfrm>
          <a:prstGeom prst="rect">
            <a:avLst/>
          </a:prstGeom>
        </p:spPr>
      </p:pic>
    </p:spTree>
    <p:extLst>
      <p:ext uri="{BB962C8B-B14F-4D97-AF65-F5344CB8AC3E}">
        <p14:creationId xmlns:p14="http://schemas.microsoft.com/office/powerpoint/2010/main" val="269282524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584775"/>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程序模块示意图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pic>
        <p:nvPicPr>
          <p:cNvPr id="9" name="图片 8">
            <a:extLst>
              <a:ext uri="{FF2B5EF4-FFF2-40B4-BE49-F238E27FC236}">
                <a16:creationId xmlns:a16="http://schemas.microsoft.com/office/drawing/2014/main" id="{3A9A9887-6494-4AAE-85CB-29C9D5AD69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1800" y="882371"/>
            <a:ext cx="5391120" cy="3594080"/>
          </a:xfrm>
          <a:prstGeom prst="rect">
            <a:avLst/>
          </a:prstGeom>
        </p:spPr>
      </p:pic>
    </p:spTree>
    <p:extLst>
      <p:ext uri="{BB962C8B-B14F-4D97-AF65-F5344CB8AC3E}">
        <p14:creationId xmlns:p14="http://schemas.microsoft.com/office/powerpoint/2010/main" val="147753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G03</a:t>
            </a:r>
            <a:endParaRPr lang="zh-CN" altLang="en-US" dirty="0"/>
          </a:p>
        </p:txBody>
      </p:sp>
      <p:grpSp>
        <p:nvGrpSpPr>
          <p:cNvPr id="14" name="组合 13"/>
          <p:cNvGrpSpPr>
            <a:grpSpLocks/>
          </p:cNvGrpSpPr>
          <p:nvPr/>
        </p:nvGrpSpPr>
        <p:grpSpPr bwMode="auto">
          <a:xfrm>
            <a:off x="3597275" y="1982888"/>
            <a:ext cx="4348163" cy="976075"/>
            <a:chOff x="2866757" y="1982997"/>
            <a:chExt cx="4348365" cy="975886"/>
          </a:xfrm>
        </p:grpSpPr>
        <p:sp>
          <p:nvSpPr>
            <p:cNvPr id="15" name="文本框 19"/>
            <p:cNvSpPr txBox="1">
              <a:spLocks noChangeArrowheads="1"/>
            </p:cNvSpPr>
            <p:nvPr/>
          </p:nvSpPr>
          <p:spPr bwMode="auto">
            <a:xfrm>
              <a:off x="2866757" y="2251134"/>
              <a:ext cx="4348365" cy="7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dirty="0">
                  <a:solidFill>
                    <a:schemeClr val="bg1"/>
                  </a:solidFill>
                  <a:latin typeface="微软雅黑 Light" pitchFamily="34" charset="-122"/>
                  <a:ea typeface="微软雅黑 Light" pitchFamily="34" charset="-122"/>
                </a:rPr>
                <a:t>  </a:t>
              </a:r>
              <a:r>
                <a:rPr lang="zh-CN" altLang="en-US" sz="4000" b="1" dirty="0">
                  <a:latin typeface="微软雅黑 Light" pitchFamily="34" charset="-122"/>
                  <a:ea typeface="微软雅黑 Light" pitchFamily="34" charset="-122"/>
                </a:rPr>
                <a:t>需求分析</a:t>
              </a:r>
            </a:p>
          </p:txBody>
        </p:sp>
        <p:sp>
          <p:nvSpPr>
            <p:cNvPr id="16" name="文本框 20"/>
            <p:cNvSpPr txBox="1">
              <a:spLocks noChangeArrowheads="1"/>
            </p:cNvSpPr>
            <p:nvPr/>
          </p:nvSpPr>
          <p:spPr bwMode="auto">
            <a:xfrm>
              <a:off x="3193425" y="1982997"/>
              <a:ext cx="2052083" cy="30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r>
                <a:rPr lang="en-US" altLang="zh-CN" sz="1400" b="1" dirty="0">
                  <a:latin typeface="微软雅黑 Light" panose="020B0502040204020203" pitchFamily="34" charset="-122"/>
                  <a:ea typeface="微软雅黑 Light" panose="020B0502040204020203" pitchFamily="34" charset="-122"/>
                  <a:sym typeface="Arial" panose="020B0604020202020204" pitchFamily="34" charset="0"/>
                </a:rPr>
                <a:t>Requirement Analysis</a:t>
              </a:r>
              <a:endParaRPr lang="zh-CN" altLang="en-US" sz="1400" b="1" dirty="0">
                <a:latin typeface="微软雅黑 Light" panose="020B0502040204020203" pitchFamily="34" charset="-122"/>
                <a:ea typeface="微软雅黑 Light" panose="020B0502040204020203" pitchFamily="34" charset="-122"/>
                <a:sym typeface="Arial" panose="020B0604020202020204" pitchFamily="34" charset="0"/>
              </a:endParaRPr>
            </a:p>
          </p:txBody>
        </p:sp>
      </p:grpSp>
      <p:grpSp>
        <p:nvGrpSpPr>
          <p:cNvPr id="17" name="组合 16"/>
          <p:cNvGrpSpPr>
            <a:grpSpLocks/>
          </p:cNvGrpSpPr>
          <p:nvPr/>
        </p:nvGrpSpPr>
        <p:grpSpPr bwMode="auto">
          <a:xfrm>
            <a:off x="2659063" y="1944688"/>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4116688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1+#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引言</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sp>
        <p:nvSpPr>
          <p:cNvPr id="6" name="TextBox 5"/>
          <p:cNvSpPr txBox="1"/>
          <p:nvPr/>
        </p:nvSpPr>
        <p:spPr>
          <a:xfrm>
            <a:off x="2203406" y="876400"/>
            <a:ext cx="5472608" cy="386259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编写目的：</a:t>
            </a:r>
            <a:r>
              <a:rPr lang="zh-CN" altLang="zh-CN" sz="1400" dirty="0">
                <a:latin typeface="微软雅黑" panose="020B0503020204020204" pitchFamily="34" charset="-122"/>
                <a:ea typeface="微软雅黑" panose="020B0503020204020204" pitchFamily="34" charset="-122"/>
              </a:rPr>
              <a:t>用于指导</a:t>
            </a:r>
            <a:r>
              <a:rPr lang="en-US" altLang="zh-CN" sz="1400" dirty="0">
                <a:latin typeface="微软雅黑" panose="020B0503020204020204" pitchFamily="34" charset="-122"/>
                <a:ea typeface="微软雅黑" panose="020B0503020204020204" pitchFamily="34" charset="-122"/>
              </a:rPr>
              <a:t>G03</a:t>
            </a:r>
            <a:r>
              <a:rPr lang="zh-CN" altLang="zh-CN" sz="1400" dirty="0">
                <a:latin typeface="微软雅黑" panose="020B0503020204020204" pitchFamily="34" charset="-122"/>
                <a:ea typeface="微软雅黑" panose="020B0503020204020204" pitchFamily="34" charset="-122"/>
              </a:rPr>
              <a:t>小组开发基于安卓的“上课啦”软件的过程。通过规范开发人员的开发过程达到保证项目团队完成软件项目的基本要求，提高软件质量的目的。</a:t>
            </a:r>
          </a:p>
          <a:p>
            <a:pPr marL="285750" indent="-285750">
              <a:lnSpc>
                <a:spcPct val="150000"/>
              </a:lnSpc>
              <a:buFont typeface="Arial" panose="020B0604020202020204" pitchFamily="34" charset="0"/>
              <a:buChar char="•"/>
            </a:pPr>
            <a:endParaRPr lang="en-US" altLang="zh-CN" sz="14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背景：</a:t>
            </a:r>
            <a:r>
              <a:rPr lang="zh-CN" altLang="en-US" sz="1400" dirty="0">
                <a:latin typeface="微软雅黑" panose="020B0503020204020204" pitchFamily="34" charset="-122"/>
                <a:ea typeface="微软雅黑" panose="020B0503020204020204" pitchFamily="34" charset="-122"/>
              </a:rPr>
              <a:t>项目名称</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上课啦</a:t>
            </a:r>
            <a:endParaRPr lang="en-US" altLang="zh-CN" sz="1400" dirty="0">
              <a:latin typeface="微软雅黑" panose="020B0503020204020204" pitchFamily="34" charset="-122"/>
              <a:ea typeface="微软雅黑" panose="020B0503020204020204" pitchFamily="34" charset="-122"/>
            </a:endParaRPr>
          </a:p>
          <a:p>
            <a:pPr lvl="1">
              <a:lnSpc>
                <a:spcPct val="15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项目的任务提出者、开发者、用户及实现该软件的单位</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任务提出者：林鑫</a:t>
            </a:r>
          </a:p>
          <a:p>
            <a:pPr>
              <a:lnSpc>
                <a:spcPct val="150000"/>
              </a:lnSpc>
              <a:spcBef>
                <a:spcPct val="0"/>
              </a:spcBef>
              <a:buFont typeface="Arial" panose="020B0604020202020204" pitchFamily="34" charset="0"/>
              <a:buNone/>
            </a:pP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开发者：林鑫、李俊、胡锦波</a:t>
            </a:r>
          </a:p>
          <a:p>
            <a:pPr>
              <a:lnSpc>
                <a:spcPct val="150000"/>
              </a:lnSpc>
              <a:spcBef>
                <a:spcPct val="0"/>
              </a:spcBef>
              <a:buFont typeface="Arial" panose="020B0604020202020204" pitchFamily="34" charset="0"/>
              <a:buNone/>
            </a:pP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用户：在校大学生</a:t>
            </a:r>
            <a:endParaRPr lang="en-US" altLang="zh-CN" sz="1400" dirty="0">
              <a:latin typeface="微软雅黑" panose="020B0503020204020204" pitchFamily="34" charset="-122"/>
              <a:ea typeface="微软雅黑" panose="020B0503020204020204" pitchFamily="34" charset="-122"/>
            </a:endParaRPr>
          </a:p>
          <a:p>
            <a:pPr>
              <a:lnSpc>
                <a:spcPct val="150000"/>
              </a:lnSpc>
              <a:spcBef>
                <a:spcPct val="0"/>
              </a:spcBef>
              <a:buFont typeface="Arial" panose="020B0604020202020204" pitchFamily="34" charset="0"/>
              <a:buNone/>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实现</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本软件使用</a:t>
            </a:r>
            <a:r>
              <a:rPr lang="en-US" altLang="zh-CN" sz="1400" dirty="0">
                <a:latin typeface="微软雅黑" panose="020B0503020204020204" pitchFamily="34" charset="-122"/>
                <a:ea typeface="微软雅黑" panose="020B0503020204020204" pitchFamily="34" charset="-122"/>
              </a:rPr>
              <a:t>java</a:t>
            </a:r>
            <a:r>
              <a:rPr lang="zh-CN" altLang="zh-CN" sz="1400" dirty="0">
                <a:latin typeface="微软雅黑" panose="020B0503020204020204" pitchFamily="34" charset="-122"/>
                <a:ea typeface="微软雅黑" panose="020B0503020204020204" pitchFamily="34" charset="-122"/>
              </a:rPr>
              <a:t>开发</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使用</a:t>
            </a:r>
            <a:r>
              <a:rPr lang="en-US" altLang="zh-CN" sz="1400" dirty="0">
                <a:latin typeface="微软雅黑" panose="020B0503020204020204" pitchFamily="34" charset="-122"/>
                <a:ea typeface="微软雅黑" panose="020B0503020204020204" pitchFamily="34" charset="-122"/>
              </a:rPr>
              <a:t>Axure RP</a:t>
            </a:r>
            <a:r>
              <a:rPr lang="zh-CN" altLang="zh-CN" sz="1400" dirty="0">
                <a:latin typeface="微软雅黑" panose="020B0503020204020204" pitchFamily="34" charset="-122"/>
                <a:ea typeface="微软雅黑" panose="020B0503020204020204" pitchFamily="34" charset="-122"/>
              </a:rPr>
              <a:t>进行</a:t>
            </a:r>
            <a:r>
              <a:rPr lang="en-US" altLang="zh-CN" sz="1400" dirty="0">
                <a:latin typeface="微软雅黑" panose="020B0503020204020204" pitchFamily="34" charset="-122"/>
                <a:ea typeface="微软雅黑" panose="020B0503020204020204" pitchFamily="34" charset="-122"/>
              </a:rPr>
              <a:t>UI</a:t>
            </a:r>
            <a:r>
              <a:rPr lang="zh-CN" altLang="zh-CN" sz="1400" dirty="0">
                <a:latin typeface="微软雅黑" panose="020B0503020204020204" pitchFamily="34" charset="-122"/>
                <a:ea typeface="微软雅黑" panose="020B0503020204020204" pitchFamily="34" charset="-122"/>
              </a:rPr>
              <a:t>制作，</a:t>
            </a:r>
            <a:r>
              <a:rPr lang="en-US" altLang="zh-CN" sz="1400" dirty="0">
                <a:latin typeface="微软雅黑" panose="020B0503020204020204" pitchFamily="34" charset="-122"/>
                <a:ea typeface="微软雅黑" panose="020B0503020204020204" pitchFamily="34" charset="-122"/>
              </a:rPr>
              <a:t>                         	MySQL</a:t>
            </a:r>
            <a:r>
              <a:rPr lang="zh-CN" altLang="zh-CN" sz="1400" dirty="0">
                <a:latin typeface="微软雅黑" panose="020B0503020204020204" pitchFamily="34" charset="-122"/>
                <a:ea typeface="微软雅黑" panose="020B0503020204020204" pitchFamily="34" charset="-122"/>
              </a:rPr>
              <a:t>建立数据库。</a:t>
            </a:r>
            <a:endParaRPr lang="zh-CN" altLang="en-US" sz="1400" b="1" dirty="0">
              <a:latin typeface="微软雅黑" panose="020B0503020204020204" pitchFamily="34" charset="-122"/>
              <a:ea typeface="微软雅黑" panose="020B0503020204020204" pitchFamily="34" charset="-122"/>
            </a:endParaRPr>
          </a:p>
          <a:p>
            <a:pPr lvl="1"/>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0009834"/>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任务概述</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sp>
        <p:nvSpPr>
          <p:cNvPr id="6" name="TextBox 5"/>
          <p:cNvSpPr txBox="1"/>
          <p:nvPr/>
        </p:nvSpPr>
        <p:spPr>
          <a:xfrm>
            <a:off x="2339752" y="837516"/>
            <a:ext cx="5472608" cy="321626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目标：</a:t>
            </a:r>
            <a:r>
              <a:rPr lang="zh-CN" altLang="en-US" sz="1400" dirty="0">
                <a:latin typeface="微软雅黑" panose="020B0503020204020204" pitchFamily="34" charset="-122"/>
                <a:ea typeface="微软雅黑" panose="020B0503020204020204" pitchFamily="34" charset="-122"/>
              </a:rPr>
              <a:t>系统开发的主要目标</a:t>
            </a:r>
            <a:r>
              <a:rPr lang="en-US" altLang="zh-CN" sz="1400" dirty="0">
                <a:latin typeface="微软雅黑" panose="020B0503020204020204" pitchFamily="34" charset="-122"/>
                <a:ea typeface="微软雅黑" panose="020B0503020204020204" pitchFamily="34" charset="-122"/>
              </a:rPr>
              <a:t>--</a:t>
            </a:r>
          </a:p>
          <a:p>
            <a:pPr marL="800100" lvl="1" indent="-342900">
              <a:lnSpc>
                <a:spcPct val="150000"/>
              </a:lnSpc>
              <a:buFont typeface="+mj-lt"/>
              <a:buAutoNum type="alphaLcParenR"/>
            </a:pPr>
            <a:r>
              <a:rPr lang="zh-CN" altLang="en-US" sz="1400" dirty="0">
                <a:latin typeface="微软雅黑" panose="020B0503020204020204" pitchFamily="34" charset="-122"/>
                <a:ea typeface="微软雅黑" panose="020B0503020204020204" pitchFamily="34" charset="-122"/>
              </a:rPr>
              <a:t>上课准备时间的减少</a:t>
            </a:r>
            <a:endParaRPr lang="en-US" altLang="zh-CN" sz="1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lphaLcParenR"/>
            </a:pPr>
            <a:r>
              <a:rPr lang="zh-CN" altLang="en-US" sz="1400" dirty="0">
                <a:latin typeface="微软雅黑" panose="020B0503020204020204" pitchFamily="34" charset="-122"/>
                <a:ea typeface="微软雅黑" panose="020B0503020204020204" pitchFamily="34" charset="-122"/>
              </a:rPr>
              <a:t>妥当的考试复习计划</a:t>
            </a:r>
            <a:endParaRPr lang="en-US" altLang="zh-CN" sz="1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lphaLcParenR"/>
            </a:pPr>
            <a:r>
              <a:rPr lang="zh-CN" altLang="en-US" sz="1400" dirty="0">
                <a:latin typeface="微软雅黑" panose="020B0503020204020204" pitchFamily="34" charset="-122"/>
                <a:ea typeface="微软雅黑" panose="020B0503020204020204" pitchFamily="34" charset="-122"/>
              </a:rPr>
              <a:t>必要的学习监督帮助</a:t>
            </a:r>
            <a:endParaRPr lang="en-US" altLang="zh-CN" sz="1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lphaLcParenR"/>
            </a:pPr>
            <a:r>
              <a:rPr lang="zh-CN" altLang="en-US" sz="1400" dirty="0">
                <a:latin typeface="微软雅黑" panose="020B0503020204020204" pitchFamily="34" charset="-122"/>
                <a:ea typeface="微软雅黑" panose="020B0503020204020204" pitchFamily="34" charset="-122"/>
              </a:rPr>
              <a:t>用户交互界面的优化</a:t>
            </a:r>
            <a:endParaRPr lang="en-US" altLang="zh-CN" sz="1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lphaLcParenR"/>
            </a:pPr>
            <a:r>
              <a:rPr lang="zh-CN" altLang="en-US" sz="1400" dirty="0">
                <a:latin typeface="微软雅黑" panose="020B0503020204020204" pitchFamily="34" charset="-122"/>
                <a:ea typeface="微软雅黑" panose="020B0503020204020204" pitchFamily="34" charset="-122"/>
              </a:rPr>
              <a:t>小组分工明确，开发效率提高</a:t>
            </a:r>
            <a:endParaRPr lang="en-US" altLang="zh-CN" sz="1400" dirty="0">
              <a:latin typeface="微软雅黑" panose="020B0503020204020204" pitchFamily="34" charset="-122"/>
              <a:ea typeface="微软雅黑" panose="020B0503020204020204" pitchFamily="34" charset="-122"/>
            </a:endParaRPr>
          </a:p>
          <a:p>
            <a:pPr lvl="1">
              <a:lnSpc>
                <a:spcPct val="150000"/>
              </a:lnSpc>
            </a:pPr>
            <a:endParaRPr lang="en-US" altLang="zh-CN" sz="14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用户特点：</a:t>
            </a:r>
            <a:r>
              <a:rPr lang="zh-CN" altLang="zh-CN" sz="1400" dirty="0">
                <a:latin typeface="微软雅黑" panose="020B0503020204020204" pitchFamily="34" charset="-122"/>
                <a:ea typeface="微软雅黑" panose="020B0503020204020204" pitchFamily="34" charset="-122"/>
              </a:rPr>
              <a:t>适用于</a:t>
            </a:r>
            <a:r>
              <a:rPr lang="zh-CN" altLang="en-US" sz="1400" dirty="0">
                <a:latin typeface="微软雅黑" panose="020B0503020204020204" pitchFamily="34" charset="-122"/>
                <a:ea typeface="微软雅黑" panose="020B0503020204020204" pitchFamily="34" charset="-122"/>
              </a:rPr>
              <a:t>各类在校</a:t>
            </a:r>
            <a:r>
              <a:rPr lang="zh-CN" altLang="zh-CN" sz="1400" dirty="0">
                <a:latin typeface="微软雅黑" panose="020B0503020204020204" pitchFamily="34" charset="-122"/>
                <a:ea typeface="微软雅黑" panose="020B0503020204020204" pitchFamily="34" charset="-122"/>
              </a:rPr>
              <a:t>大学生，具有基础的手机使用经验即可，预期每天使用</a:t>
            </a:r>
            <a:r>
              <a:rPr lang="en-US" altLang="zh-CN" sz="1400" dirty="0">
                <a:latin typeface="微软雅黑" panose="020B0503020204020204" pitchFamily="34" charset="-122"/>
                <a:ea typeface="微软雅黑" panose="020B0503020204020204" pitchFamily="34" charset="-122"/>
              </a:rPr>
              <a:t>3-4</a:t>
            </a:r>
            <a:r>
              <a:rPr lang="zh-CN" altLang="zh-CN" sz="1400" dirty="0">
                <a:latin typeface="微软雅黑" panose="020B0503020204020204" pitchFamily="34" charset="-122"/>
                <a:ea typeface="微软雅黑" panose="020B0503020204020204" pitchFamily="34" charset="-122"/>
              </a:rPr>
              <a:t>次</a:t>
            </a:r>
            <a:endParaRPr lang="zh-CN" altLang="en-US" sz="1400" b="1" dirty="0">
              <a:latin typeface="微软雅黑" panose="020B0503020204020204" pitchFamily="34" charset="-122"/>
              <a:ea typeface="微软雅黑" panose="020B0503020204020204" pitchFamily="34" charset="-122"/>
            </a:endParaRPr>
          </a:p>
          <a:p>
            <a:pPr lvl="1"/>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865635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2736</TotalTime>
  <Words>1272</Words>
  <Application>Microsoft Office PowerPoint</Application>
  <PresentationFormat>全屏显示(16:9)</PresentationFormat>
  <Paragraphs>194</Paragraphs>
  <Slides>33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Arial Unicode MS</vt:lpstr>
      <vt:lpstr>华康俪金黑W8</vt:lpstr>
      <vt:lpstr>宋体</vt:lpstr>
      <vt:lpstr>微软雅黑</vt:lpstr>
      <vt:lpstr>微软雅黑 Light</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胡锦波</cp:lastModifiedBy>
  <cp:revision>133</cp:revision>
  <dcterms:modified xsi:type="dcterms:W3CDTF">2018-03-18T10:39:27Z</dcterms:modified>
</cp:coreProperties>
</file>