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80" r:id="rId4"/>
    <p:sldId id="258" r:id="rId5"/>
    <p:sldId id="319" r:id="rId6"/>
    <p:sldId id="305" r:id="rId7"/>
    <p:sldId id="327" r:id="rId8"/>
    <p:sldId id="328" r:id="rId9"/>
    <p:sldId id="329" r:id="rId10"/>
    <p:sldId id="330" r:id="rId11"/>
    <p:sldId id="331" r:id="rId12"/>
    <p:sldId id="332" r:id="rId13"/>
    <p:sldId id="306" r:id="rId14"/>
    <p:sldId id="353" r:id="rId15"/>
    <p:sldId id="348" r:id="rId16"/>
    <p:sldId id="349" r:id="rId17"/>
    <p:sldId id="333" r:id="rId18"/>
    <p:sldId id="350" r:id="rId19"/>
    <p:sldId id="351" r:id="rId20"/>
    <p:sldId id="352" r:id="rId21"/>
    <p:sldId id="335" r:id="rId22"/>
    <p:sldId id="312" r:id="rId23"/>
    <p:sldId id="313" r:id="rId24"/>
    <p:sldId id="336" r:id="rId25"/>
    <p:sldId id="337" r:id="rId26"/>
    <p:sldId id="339" r:id="rId27"/>
    <p:sldId id="342" r:id="rId28"/>
    <p:sldId id="343" r:id="rId29"/>
    <p:sldId id="316" r:id="rId30"/>
    <p:sldId id="317" r:id="rId31"/>
    <p:sldId id="344" r:id="rId32"/>
    <p:sldId id="304" r:id="rId33"/>
    <p:sldId id="345" r:id="rId34"/>
    <p:sldId id="292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3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4" autoAdjust="0"/>
  </p:normalViewPr>
  <p:slideViewPr>
    <p:cSldViewPr>
      <p:cViewPr varScale="1">
        <p:scale>
          <a:sx n="89" d="100"/>
          <a:sy n="89" d="100"/>
        </p:scale>
        <p:origin x="84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2637" y="831641"/>
            <a:ext cx="3585547" cy="169277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4400" b="1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项目介绍</a:t>
            </a:r>
            <a:endParaRPr lang="en-US" altLang="zh-CN" sz="4400" b="1" dirty="0"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  <a:p>
            <a:pPr algn="ctr"/>
            <a:r>
              <a:rPr lang="en-US" altLang="zh-CN" sz="2800" dirty="0"/>
              <a:t>Project Description</a:t>
            </a:r>
            <a:endParaRPr lang="zh-CN" altLang="en-US" sz="2800" dirty="0"/>
          </a:p>
          <a:p>
            <a:pPr algn="ctr"/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8" y="3435846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林鑫（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XD_Sean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G03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小组 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 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李俊（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LIJUN199809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胡锦波（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hujinbo0520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343584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指导老师：杨枨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5816" y="2395775"/>
            <a:ext cx="31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项目名称：上课啦</a:t>
            </a:r>
          </a:p>
        </p:txBody>
      </p:sp>
      <p:pic>
        <p:nvPicPr>
          <p:cNvPr id="14" name="Picture 2" descr="C:\Documents and Settings\Administrator\My Documents\Downloads\percentag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95775"/>
            <a:ext cx="323999" cy="3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3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可行性研究的前提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4724" y="882371"/>
            <a:ext cx="5472608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决定可行性的主要因素：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经费的来源和限制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组员的相应编程能力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组员的合作能力</a:t>
            </a:r>
          </a:p>
        </p:txBody>
      </p:sp>
    </p:spTree>
    <p:extLst>
      <p:ext uri="{BB962C8B-B14F-4D97-AF65-F5344CB8AC3E}">
        <p14:creationId xmlns:p14="http://schemas.microsoft.com/office/powerpoint/2010/main" val="16368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对现有系统的分析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8944" y="707123"/>
            <a:ext cx="7164281" cy="382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工作负荷：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小时的工作量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费用开支：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本项目使用的软件均可免费下载使用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相关专业书籍本项目考虑使用网上电子版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及校图书馆内图书；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参与项目开发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工作人员的工资（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年移动互联网行业平均工资时薪计算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微信小程序开发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	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开发软件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微信小程序开发平台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办公软件：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 2013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project 2013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74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技术可行性分析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8944" y="792070"/>
            <a:ext cx="6283453" cy="393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对系统的简要描述：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软件将分为以下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大模块：功能模块，用户模块，管理员模块。功能模块包括课程信息提醒，作业提醒，考试信息提醒，软件的核心模块，实现了闹钟和课程表的结合。用户模块和管理员模块对信息拥有不同的权限。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采用建议系统可能带来的影响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对设备的影响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微信小程序开发平台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对用户的影响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需要用户注册账户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对开发环境的影响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大多数的开发工作都在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微信小程序开发平台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对经费支出的影响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需要在相关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技术人员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上有一定支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93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SWOT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X-Y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轴表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G03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 descr="图片包含 屏幕截图&#10;&#10;已生成极高可信度的说明">
            <a:extLst>
              <a:ext uri="{FF2B5EF4-FFF2-40B4-BE49-F238E27FC236}">
                <a16:creationId xmlns:a16="http://schemas.microsoft.com/office/drawing/2014/main" id="{83FE170F-0611-4BC2-82FC-A0A8E276D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15566"/>
            <a:ext cx="5476722" cy="36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SWOT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X-Y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轴表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G03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245FCF00-F147-4662-B88B-5E3D65035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75" y="950479"/>
            <a:ext cx="5400593" cy="362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技术可行性分析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8944" y="953879"/>
            <a:ext cx="59665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技术可行性评价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可得，本项目主要实现三个模块：功能模块，用户模块，管理员模块。本组成员只有开发简易图书管理系统的技术储备，但本项目目标功能简单，数据不繁杂。且本组比较了安卓端开发和微信小程序开发的两种方案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P6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选择开发微信小程序，在学习微信小程序的开发知识后可着手进行项目，在预期内可完成任务。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4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操作可行性分析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4B265C-D94C-45AB-9A1B-1F43ECD9E1FA}"/>
              </a:ext>
            </a:extLst>
          </p:cNvPr>
          <p:cNvSpPr txBox="1"/>
          <p:nvPr/>
        </p:nvSpPr>
        <p:spPr>
          <a:xfrm>
            <a:off x="2123729" y="1036500"/>
            <a:ext cx="58326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在校大学生只需打开微信，搜索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—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“上课啦”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并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点击进入本程序。然后根据每个学校实际，制定出自己的课表格式，再导入教务网的课表，设置提醒的时间和频度，即可使用。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3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经济可行性分析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4082" y="1063242"/>
            <a:ext cx="712266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支出：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微信认证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相关书籍购买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移动互联网平均工资时薪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169.1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周，每人每周工作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10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76095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元（工资包含五金）；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（相关资料引自《这儿有一份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年最新的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行业薪资报告，来啊互相伤害啊！》）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仅作课程学习使用，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不考虑收益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43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风险评估及应对措施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3405" y="876400"/>
            <a:ext cx="68330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需求风险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对项目产品缺少清晰的认识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在开发过程中，小组开会不断讨论深化对产品的认识。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不断变化需求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需求变更需要经过小组提出，并且各成员认可，需求变更应该是定期的，且做好详细的记录。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相关性风险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外部环境的相关性风险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找特殊客户（杨老师）不断交流，保证项目的健康发展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0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风险评估及应对措施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591273"/>
            <a:ext cx="694826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计划和任务定义不够充分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每周的小组工作时间，进一步细分任务。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对实际项目状态不了解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由小组在每周接受组员各自的工作报告，并进行分析。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缺乏对方法、工具和技术理解不够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通过网络和校图书馆，学习相关知识。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设定应急计划：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设定计划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，如果项目开发所化时间和难度超过预期，则按照计划，每个成员需增加工作时间并且向组长提出项目应急会议。</a:t>
            </a:r>
          </a:p>
        </p:txBody>
      </p:sp>
    </p:spTree>
    <p:extLst>
      <p:ext uri="{BB962C8B-B14F-4D97-AF65-F5344CB8AC3E}">
        <p14:creationId xmlns:p14="http://schemas.microsoft.com/office/powerpoint/2010/main" val="19830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cxnSpLocks/>
          </p:cNvCxnSpPr>
          <p:nvPr/>
        </p:nvCxnSpPr>
        <p:spPr>
          <a:xfrm>
            <a:off x="77812" y="4932633"/>
            <a:ext cx="737450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994377" y="1847296"/>
            <a:ext cx="1155246" cy="461665"/>
            <a:chOff x="4092657" y="2340918"/>
            <a:chExt cx="1155246" cy="461665"/>
          </a:xfrm>
        </p:grpSpPr>
        <p:pic>
          <p:nvPicPr>
            <p:cNvPr id="1026" name="Picture 2" descr="C:\Documents and Settings\Administrator\My Documents\Downloads\business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4000"/>
                      </a14:imgEffect>
                      <a14:imgEffect>
                        <a14:brightnessContrast contrast="-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657" y="2375897"/>
              <a:ext cx="391707" cy="39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447683" y="2340918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7231" y="2975401"/>
            <a:ext cx="832952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项目简介及概述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可行性分析     </a:t>
            </a: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Gantt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     </a:t>
            </a: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WBS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小组分工及参考资料</a:t>
            </a:r>
          </a:p>
        </p:txBody>
      </p:sp>
      <p:sp>
        <p:nvSpPr>
          <p:cNvPr id="11" name="矩形 10"/>
          <p:cNvSpPr/>
          <p:nvPr/>
        </p:nvSpPr>
        <p:spPr>
          <a:xfrm>
            <a:off x="7702823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3231" y="47409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3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限定条件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869394"/>
            <a:ext cx="683308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从时间上来看，这个项目可能会大大增加我们的课余作业时间，如到了考试周可能会没办法按照计划所定时间进行。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目前小组只有三名成员，虽然在分工上没有什么问题，但是每个人的工作量还是挺大的，特别是在学习开发的过程中。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经济上目前没有大问题，因为所用的软件均免费，只有购买的书籍开销。但本项目赞不考虑收益。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2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1115195"/>
            <a:ext cx="575293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根据可行性分析报告，我们可以得出如下结论：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在组员分工明确后，进行相应知识的学习，对本项目可以进行开发。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94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0360" y="4708805"/>
            <a:ext cx="773100" cy="40849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09008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277321" y="2031321"/>
            <a:ext cx="5215600" cy="938000"/>
            <a:chOff x="2866757" y="2021065"/>
            <a:chExt cx="5215843" cy="937818"/>
          </a:xfrm>
        </p:grpSpPr>
        <p:sp>
          <p:nvSpPr>
            <p:cNvPr id="24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5215843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项目时间表及</a:t>
              </a:r>
              <a:r>
                <a:rPr lang="en-US" altLang="zh-CN" sz="4000" b="1" dirty="0">
                  <a:latin typeface="微软雅黑 Light" pitchFamily="34" charset="-122"/>
                  <a:ea typeface="微软雅黑 Light" pitchFamily="34" charset="-122"/>
                </a:rPr>
                <a:t>Gannt</a:t>
              </a:r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图</a:t>
              </a:r>
            </a:p>
          </p:txBody>
        </p:sp>
        <p:sp>
          <p:nvSpPr>
            <p:cNvPr id="25" name="文本框 14"/>
            <p:cNvSpPr txBox="1">
              <a:spLocks noChangeArrowheads="1"/>
            </p:cNvSpPr>
            <p:nvPr/>
          </p:nvSpPr>
          <p:spPr bwMode="auto">
            <a:xfrm>
              <a:off x="2961757" y="2021065"/>
              <a:ext cx="3668258" cy="30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 Light" pitchFamily="34" charset="-122"/>
                  <a:ea typeface="微软雅黑 Light" pitchFamily="34" charset="-122"/>
                </a:rPr>
                <a:t>Project Schedule And Gannt Chart</a:t>
              </a:r>
              <a:endParaRPr lang="zh-CN" altLang="en-US" sz="14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051720" y="2007394"/>
            <a:ext cx="1130300" cy="1128712"/>
            <a:chOff x="1928879" y="1944350"/>
            <a:chExt cx="1129689" cy="1129689"/>
          </a:xfrm>
        </p:grpSpPr>
        <p:sp>
          <p:nvSpPr>
            <p:cNvPr id="27" name="椭圆 2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9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60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项目时间表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0B3E9F-A4E9-4DD2-98AB-B784D137E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82371"/>
            <a:ext cx="6120676" cy="36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项目时间表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032A9D-6397-4FB7-8618-5FC18449F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31" y="593392"/>
            <a:ext cx="6192679" cy="3688763"/>
          </a:xfrm>
          <a:prstGeom prst="rect">
            <a:avLst/>
          </a:prstGeom>
        </p:spPr>
      </p:pic>
      <p:pic>
        <p:nvPicPr>
          <p:cNvPr id="15" name="图片 14" descr="图片包含 屏幕截图&#10;&#10;已生成极高可信度的说明">
            <a:extLst>
              <a:ext uri="{FF2B5EF4-FFF2-40B4-BE49-F238E27FC236}">
                <a16:creationId xmlns:a16="http://schemas.microsoft.com/office/drawing/2014/main" id="{779866AC-417F-4A34-A1A1-FABB923B25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31" y="4282155"/>
            <a:ext cx="6192675" cy="39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Gannt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9" name="图片 8" descr="图片包含 文字&#10;&#10;已生成极高可信度的说明">
            <a:extLst>
              <a:ext uri="{FF2B5EF4-FFF2-40B4-BE49-F238E27FC236}">
                <a16:creationId xmlns:a16="http://schemas.microsoft.com/office/drawing/2014/main" id="{FCA1BA19-C4DF-439A-AEEA-383D48562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82371"/>
            <a:ext cx="6225899" cy="36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9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Gannt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9" name="图片 8" descr="图片包含 屏幕截图&#10;&#10;已生成高可信度的说明">
            <a:extLst>
              <a:ext uri="{FF2B5EF4-FFF2-40B4-BE49-F238E27FC236}">
                <a16:creationId xmlns:a16="http://schemas.microsoft.com/office/drawing/2014/main" id="{B5A0FB6F-7B70-4B21-B206-6C2B5FD28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31" y="866280"/>
            <a:ext cx="6372200" cy="36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8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628919" y="1982889"/>
            <a:ext cx="4348163" cy="942804"/>
            <a:chOff x="2898402" y="1982997"/>
            <a:chExt cx="4348365" cy="942621"/>
          </a:xfrm>
        </p:grpSpPr>
        <p:sp>
          <p:nvSpPr>
            <p:cNvPr id="15" name="文本框 19"/>
            <p:cNvSpPr txBox="1">
              <a:spLocks noChangeArrowheads="1"/>
            </p:cNvSpPr>
            <p:nvPr/>
          </p:nvSpPr>
          <p:spPr bwMode="auto">
            <a:xfrm>
              <a:off x="2898402" y="2217869"/>
              <a:ext cx="4348365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rPr>
                <a:t>  </a:t>
              </a:r>
              <a:r>
                <a:rPr lang="en-US" altLang="zh-CN" sz="4000" b="1" dirty="0">
                  <a:latin typeface="微软雅黑 Light" pitchFamily="34" charset="-122"/>
                  <a:ea typeface="微软雅黑 Light" pitchFamily="34" charset="-122"/>
                </a:rPr>
                <a:t>WBS</a:t>
              </a:r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结构</a:t>
              </a:r>
            </a:p>
          </p:txBody>
        </p:sp>
        <p:sp>
          <p:nvSpPr>
            <p:cNvPr id="16" name="文本框 20"/>
            <p:cNvSpPr txBox="1">
              <a:spLocks noChangeArrowheads="1"/>
            </p:cNvSpPr>
            <p:nvPr/>
          </p:nvSpPr>
          <p:spPr bwMode="auto">
            <a:xfrm>
              <a:off x="3193425" y="1982997"/>
              <a:ext cx="2520397" cy="30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Work Breakdown Structure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659063" y="1944688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WBS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26AA36-A8C7-426A-AC37-639A8ABE3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57" y="868710"/>
            <a:ext cx="6351784" cy="2402225"/>
          </a:xfrm>
          <a:prstGeom prst="rect">
            <a:avLst/>
          </a:prstGeom>
        </p:spPr>
      </p:pic>
      <p:pic>
        <p:nvPicPr>
          <p:cNvPr id="16" name="图片 15" descr="图片包含 屏幕截图&#10;&#10;已生成极高可信度的说明">
            <a:extLst>
              <a:ext uri="{FF2B5EF4-FFF2-40B4-BE49-F238E27FC236}">
                <a16:creationId xmlns:a16="http://schemas.microsoft.com/office/drawing/2014/main" id="{9A2E25CD-E8EB-4E20-B5F8-D9446D3D8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57" y="3189888"/>
            <a:ext cx="6351784" cy="11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7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0" y="4932633"/>
            <a:ext cx="745232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8532440" y="4932633"/>
            <a:ext cx="61156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26949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739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186998" y="2039403"/>
            <a:ext cx="4887378" cy="939742"/>
            <a:chOff x="4070980" y="2019402"/>
            <a:chExt cx="3859659" cy="939238"/>
          </a:xfrm>
        </p:grpSpPr>
        <p:sp>
          <p:nvSpPr>
            <p:cNvPr id="46" name="文本框 23"/>
            <p:cNvSpPr txBox="1">
              <a:spLocks noChangeArrowheads="1"/>
            </p:cNvSpPr>
            <p:nvPr/>
          </p:nvSpPr>
          <p:spPr bwMode="auto">
            <a:xfrm>
              <a:off x="4070980" y="2251134"/>
              <a:ext cx="3859659" cy="70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小组分工及参考资料</a:t>
              </a:r>
            </a:p>
          </p:txBody>
        </p:sp>
        <p:sp>
          <p:nvSpPr>
            <p:cNvPr id="47" name="文本框 35"/>
            <p:cNvSpPr txBox="1">
              <a:spLocks noChangeArrowheads="1"/>
            </p:cNvSpPr>
            <p:nvPr/>
          </p:nvSpPr>
          <p:spPr bwMode="auto">
            <a:xfrm>
              <a:off x="4118308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 Light" pitchFamily="34" charset="-122"/>
                  <a:ea typeface="微软雅黑 Light" pitchFamily="34" charset="-122"/>
                </a:rPr>
                <a:t>Labor And Data</a:t>
              </a:r>
              <a:endParaRPr lang="zh-CN" altLang="en-US" sz="14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1979712" y="1964762"/>
            <a:ext cx="1128713" cy="1128712"/>
            <a:chOff x="2817516" y="1944350"/>
            <a:chExt cx="1129689" cy="1129689"/>
          </a:xfrm>
        </p:grpSpPr>
        <p:sp>
          <p:nvSpPr>
            <p:cNvPr id="54" name="椭圆 53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47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45654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60454" y="47549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195736" y="1957388"/>
            <a:ext cx="1128713" cy="1128712"/>
            <a:chOff x="2558424" y="1401428"/>
            <a:chExt cx="1318727" cy="1318727"/>
          </a:xfrm>
        </p:grpSpPr>
        <p:sp>
          <p:nvSpPr>
            <p:cNvPr id="15" name="椭圆 1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424462" y="2099228"/>
            <a:ext cx="4593959" cy="915296"/>
            <a:chOff x="4447676" y="2019402"/>
            <a:chExt cx="4597589" cy="915497"/>
          </a:xfrm>
        </p:grpSpPr>
        <p:sp>
          <p:nvSpPr>
            <p:cNvPr id="21" name="文本框 37"/>
            <p:cNvSpPr txBox="1">
              <a:spLocks noChangeArrowheads="1"/>
            </p:cNvSpPr>
            <p:nvPr/>
          </p:nvSpPr>
          <p:spPr bwMode="auto">
            <a:xfrm>
              <a:off x="4447676" y="2226858"/>
              <a:ext cx="4597589" cy="708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ea typeface="微软雅黑 Light" pitchFamily="34" charset="-122"/>
                </a:rPr>
                <a:t>项目简介及概述</a:t>
              </a:r>
            </a:p>
          </p:txBody>
        </p:sp>
        <p:sp>
          <p:nvSpPr>
            <p:cNvPr id="22" name="文本框 38"/>
            <p:cNvSpPr txBox="1">
              <a:spLocks noChangeArrowheads="1"/>
            </p:cNvSpPr>
            <p:nvPr/>
          </p:nvSpPr>
          <p:spPr bwMode="auto">
            <a:xfrm>
              <a:off x="4535461" y="2019402"/>
              <a:ext cx="2113185" cy="307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 Light" pitchFamily="34" charset="-122"/>
                  <a:ea typeface="微软雅黑 Light" pitchFamily="34" charset="-122"/>
                </a:rPr>
                <a:t>Program Introduction</a:t>
              </a:r>
              <a:endParaRPr lang="zh-CN" altLang="en-US" sz="14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35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843558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小组分工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cxnSp>
        <p:nvCxnSpPr>
          <p:cNvPr id="13" name="直接箭头连接符 5"/>
          <p:cNvCxnSpPr>
            <a:cxnSpLocks noChangeShapeType="1"/>
          </p:cNvCxnSpPr>
          <p:nvPr/>
        </p:nvCxnSpPr>
        <p:spPr bwMode="auto">
          <a:xfrm>
            <a:off x="3353963" y="2278856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6"/>
          <p:cNvCxnSpPr>
            <a:cxnSpLocks noChangeShapeType="1"/>
          </p:cNvCxnSpPr>
          <p:nvPr/>
        </p:nvCxnSpPr>
        <p:spPr bwMode="auto">
          <a:xfrm>
            <a:off x="7103937" y="2278855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8"/>
          <p:cNvCxnSpPr>
            <a:cxnSpLocks noChangeShapeType="1"/>
          </p:cNvCxnSpPr>
          <p:nvPr/>
        </p:nvCxnSpPr>
        <p:spPr bwMode="auto">
          <a:xfrm>
            <a:off x="5166595" y="2278855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环形箭头 17"/>
          <p:cNvSpPr/>
          <p:nvPr/>
        </p:nvSpPr>
        <p:spPr>
          <a:xfrm flipH="1">
            <a:off x="4528420" y="1025058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李俊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0" name="环形箭头 19"/>
          <p:cNvSpPr/>
          <p:nvPr/>
        </p:nvSpPr>
        <p:spPr>
          <a:xfrm flipH="1">
            <a:off x="6464175" y="1042651"/>
            <a:ext cx="1279525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胡锦波</a:t>
            </a:r>
          </a:p>
        </p:txBody>
      </p:sp>
      <p:sp>
        <p:nvSpPr>
          <p:cNvPr id="22" name="环形箭头 21"/>
          <p:cNvSpPr/>
          <p:nvPr/>
        </p:nvSpPr>
        <p:spPr>
          <a:xfrm flipH="1">
            <a:off x="2701057" y="1042652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林鑫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A529DD-DC52-4773-AC66-F5B885B79B33}"/>
              </a:ext>
            </a:extLst>
          </p:cNvPr>
          <p:cNvSpPr txBox="1"/>
          <p:nvPr/>
        </p:nvSpPr>
        <p:spPr>
          <a:xfrm>
            <a:off x="5593600" y="2851370"/>
            <a:ext cx="303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负责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en-US" altLang="zh-CN" dirty="0"/>
          </a:p>
          <a:p>
            <a:pPr algn="ctr"/>
            <a:r>
              <a:rPr lang="en-US" altLang="zh-CN" dirty="0"/>
              <a:t>WBS</a:t>
            </a:r>
            <a:r>
              <a:rPr lang="zh-CN" altLang="en-US" dirty="0"/>
              <a:t>图绘制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8D6D87-C780-4DAF-B421-361127E620A3}"/>
              </a:ext>
            </a:extLst>
          </p:cNvPr>
          <p:cNvSpPr txBox="1"/>
          <p:nvPr/>
        </p:nvSpPr>
        <p:spPr>
          <a:xfrm>
            <a:off x="4302501" y="2851370"/>
            <a:ext cx="172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负责需求分析及可行性分析编写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AF21E8-9805-4730-8838-AA969DAC615A}"/>
              </a:ext>
            </a:extLst>
          </p:cNvPr>
          <p:cNvSpPr txBox="1"/>
          <p:nvPr/>
        </p:nvSpPr>
        <p:spPr>
          <a:xfrm>
            <a:off x="2438985" y="285818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负责项目计划书</a:t>
            </a:r>
            <a:endParaRPr lang="en-US" altLang="zh-CN" dirty="0"/>
          </a:p>
          <a:p>
            <a:pPr algn="ctr"/>
            <a:r>
              <a:rPr lang="en-US" altLang="zh-CN" dirty="0"/>
              <a:t>Gannt</a:t>
            </a:r>
            <a:r>
              <a:rPr lang="zh-CN" altLang="en-US" dirty="0"/>
              <a:t>图制作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1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6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843558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小组评价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9E97ACB-9C35-4065-8ABA-2668BD3B2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40622"/>
              </p:ext>
            </p:extLst>
          </p:nvPr>
        </p:nvGraphicFramePr>
        <p:xfrm>
          <a:off x="2069174" y="1635646"/>
          <a:ext cx="6805050" cy="160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010">
                  <a:extLst>
                    <a:ext uri="{9D8B030D-6E8A-4147-A177-3AD203B41FA5}">
                      <a16:colId xmlns:a16="http://schemas.microsoft.com/office/drawing/2014/main" val="2416022161"/>
                    </a:ext>
                  </a:extLst>
                </a:gridCol>
                <a:gridCol w="1361010">
                  <a:extLst>
                    <a:ext uri="{9D8B030D-6E8A-4147-A177-3AD203B41FA5}">
                      <a16:colId xmlns:a16="http://schemas.microsoft.com/office/drawing/2014/main" val="2568371195"/>
                    </a:ext>
                  </a:extLst>
                </a:gridCol>
                <a:gridCol w="1361010">
                  <a:extLst>
                    <a:ext uri="{9D8B030D-6E8A-4147-A177-3AD203B41FA5}">
                      <a16:colId xmlns:a16="http://schemas.microsoft.com/office/drawing/2014/main" val="436953160"/>
                    </a:ext>
                  </a:extLst>
                </a:gridCol>
                <a:gridCol w="1361010">
                  <a:extLst>
                    <a:ext uri="{9D8B030D-6E8A-4147-A177-3AD203B41FA5}">
                      <a16:colId xmlns:a16="http://schemas.microsoft.com/office/drawing/2014/main" val="2055843412"/>
                    </a:ext>
                  </a:extLst>
                </a:gridCol>
                <a:gridCol w="1361010">
                  <a:extLst>
                    <a:ext uri="{9D8B030D-6E8A-4147-A177-3AD203B41FA5}">
                      <a16:colId xmlns:a16="http://schemas.microsoft.com/office/drawing/2014/main" val="1377621825"/>
                    </a:ext>
                  </a:extLst>
                </a:gridCol>
              </a:tblGrid>
              <a:tr h="400037">
                <a:tc>
                  <a:txBody>
                    <a:bodyPr/>
                    <a:lstStyle/>
                    <a:p>
                      <a:r>
                        <a:rPr lang="zh-CN" altLang="en-US" dirty="0"/>
                        <a:t>评分标准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工作完成度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工作态度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办事效率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66209"/>
                  </a:ext>
                </a:extLst>
              </a:tr>
              <a:tr h="400037">
                <a:tc>
                  <a:txBody>
                    <a:bodyPr/>
                    <a:lstStyle/>
                    <a:p>
                      <a:r>
                        <a:rPr lang="zh-CN" altLang="en-US" dirty="0"/>
                        <a:t>林鑫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57573"/>
                  </a:ext>
                </a:extLst>
              </a:tr>
              <a:tr h="400037">
                <a:tc>
                  <a:txBody>
                    <a:bodyPr/>
                    <a:lstStyle/>
                    <a:p>
                      <a:r>
                        <a:rPr lang="zh-CN" altLang="en-US" dirty="0"/>
                        <a:t>李俊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65490"/>
                  </a:ext>
                </a:extLst>
              </a:tr>
              <a:tr h="400037">
                <a:tc>
                  <a:txBody>
                    <a:bodyPr/>
                    <a:lstStyle/>
                    <a:p>
                      <a:r>
                        <a:rPr lang="zh-CN" altLang="en-US" dirty="0"/>
                        <a:t>胡锦波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66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6236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4456" y="711616"/>
            <a:ext cx="64087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   作者：张海藩等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978-7-302-33098-1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2013.8</a:t>
            </a:r>
          </a:p>
          <a:p>
            <a:pPr lvl="0" algn="just">
              <a:lnSpc>
                <a:spcPct val="200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数据库管理与开发实践教程》 清华大学出版社 作者：程朝斌 张水波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978-7-302-41863-4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2012.10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28600" lvl="0" indent="-228600" algn="just">
              <a:lnSpc>
                <a:spcPct val="200000"/>
              </a:lnSpc>
              <a:buAutoNum type="arabicPeriod"/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28600" lvl="0" indent="-2286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《Android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编程权威指南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》 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人民邮电出版社   作者：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Bill Phillips Brian Hardy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等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978-7-115-34643-8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2012.10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28600" lvl="0" indent="-2286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28600" lvl="0" indent="-2286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《数据结构（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语言版）》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作者：严蔚敏 吴伟民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978-7-302-14751-0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9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6236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1719" y="972193"/>
            <a:ext cx="70922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《这儿有一份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年最新的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行业薪资报告，来啊互相伤害啊！》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来源于：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http://www.sohu.com/a/197270969_795979   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中星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2018.3.30</a:t>
            </a:r>
          </a:p>
          <a:p>
            <a:pPr lvl="0" algn="just">
              <a:lnSpc>
                <a:spcPct val="200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软件项目管理之风险评估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来源于：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https://wenku.baidu.com/view/c2afdf0a011ca300a7c39005.html   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作者：光环国际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2018.3.30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1522" y="22010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21433112">
            <a:off x="3523407" y="1568068"/>
            <a:ext cx="2097186" cy="1797947"/>
            <a:chOff x="2834854" y="1563638"/>
            <a:chExt cx="2837876" cy="2432951"/>
          </a:xfrm>
        </p:grpSpPr>
        <p:sp>
          <p:nvSpPr>
            <p:cNvPr id="4" name="六边形 3"/>
            <p:cNvSpPr/>
            <p:nvPr/>
          </p:nvSpPr>
          <p:spPr>
            <a:xfrm>
              <a:off x="2864418" y="1563638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 rot="2111975">
              <a:off x="2834854" y="1575630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572000" y="3815405"/>
            <a:ext cx="0" cy="25727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7904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4008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30540" y="3779588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For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6644" y="3779588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06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2376" y="8519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1319625"/>
            <a:ext cx="6408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项目简介：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 这是一款微信小程序，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可在下一次上课前一段时间通过手机弹窗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铃声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提醒用户下一节课的课程信息，包括上课地点、上课时间、需要带的教材及任课老师等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；程序还可自行添加作业信息和考试时间，并用铃声提醒用户在指定时间完成作业；对于铃声提醒功能，用户可自行设定手机铃声。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1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0662" y="844716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1777" y="33075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33056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00B2579-FDFC-4FCF-B47A-D96D73D2D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632136"/>
            <a:ext cx="1101485" cy="125682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0984BDA-11D1-44F9-8028-6B7C7737B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36323"/>
            <a:ext cx="936099" cy="12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 flipV="1">
            <a:off x="0" y="4925627"/>
            <a:ext cx="7524328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40352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40352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549650" y="1982885"/>
            <a:ext cx="4348163" cy="976213"/>
            <a:chOff x="2866757" y="1982995"/>
            <a:chExt cx="4348365" cy="976025"/>
          </a:xfrm>
        </p:grpSpPr>
        <p:sp>
          <p:nvSpPr>
            <p:cNvPr id="24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rPr>
                <a:t>  </a:t>
              </a:r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可行性分析</a:t>
              </a:r>
            </a:p>
          </p:txBody>
        </p:sp>
        <p:sp>
          <p:nvSpPr>
            <p:cNvPr id="25" name="文本框 14"/>
            <p:cNvSpPr txBox="1">
              <a:spLocks noChangeArrowheads="1"/>
            </p:cNvSpPr>
            <p:nvPr/>
          </p:nvSpPr>
          <p:spPr bwMode="auto">
            <a:xfrm>
              <a:off x="3239837" y="1982995"/>
              <a:ext cx="1657476" cy="307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Feasibility Analysis</a:t>
              </a:r>
              <a:endPara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611438" y="1944688"/>
            <a:ext cx="1130300" cy="1128712"/>
            <a:chOff x="1928879" y="1944350"/>
            <a:chExt cx="1129689" cy="1129689"/>
          </a:xfrm>
        </p:grpSpPr>
        <p:sp>
          <p:nvSpPr>
            <p:cNvPr id="27" name="椭圆 2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3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3405" y="876400"/>
            <a:ext cx="625702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编写目的：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为了让老师和同学们了解本组项目的可行性，以及对本组项目可行性有正确的认识，我们进行了项目的可行性分析。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开发项目名称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项目的任务提出者、开发者、用户及实现该软件的单位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               	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任务提出者：林鑫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开发者：林鑫、李俊、胡锦波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用户：在校大学生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本软件借由微信小程序开发平台完成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进行文档管理。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可行性研究的前提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3406" y="876400"/>
            <a:ext cx="547260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建议开发软件的基本要求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上课准备时间的减少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妥当的考试复习计划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必要的学习监督帮助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用户交互界面优化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小组分工明确，开发效率提高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期末答辩前完成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可行性研究的前提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8631" y="555526"/>
            <a:ext cx="569573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建议系统的主要开发目标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费用的减少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处理速度的提高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管理信息服务的改进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用户交互界面的美化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人员工作效率的提高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条件、假定和限制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建议开发软件运行的最短寿命：通过不断发布新版本尽可能延长其使用寿命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经费来源和使用限制：经费由组员承担，尽可能使用低费用的服务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法律和政策方面的限制：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微信开发平台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对个人开发者的限制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建议开发软件投入使用的最迟时间：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月中旬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7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1556</Words>
  <Application>Microsoft Office PowerPoint</Application>
  <PresentationFormat>全屏显示(16:9)</PresentationFormat>
  <Paragraphs>225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 Unicode MS</vt:lpstr>
      <vt:lpstr>华康俪金黑W8</vt:lpstr>
      <vt:lpstr>宋体</vt:lpstr>
      <vt:lpstr>微软雅黑</vt:lpstr>
      <vt:lpstr>微软雅黑 Light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</dc:creator>
  <cp:lastModifiedBy>林鑫</cp:lastModifiedBy>
  <cp:revision>175</cp:revision>
  <dcterms:modified xsi:type="dcterms:W3CDTF">2018-04-15T08:41:07Z</dcterms:modified>
</cp:coreProperties>
</file>