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57"/>
  </p:notesMasterIdLst>
  <p:sldIdLst>
    <p:sldId id="256" r:id="rId2"/>
    <p:sldId id="257" r:id="rId3"/>
    <p:sldId id="289" r:id="rId4"/>
    <p:sldId id="267" r:id="rId5"/>
    <p:sldId id="315" r:id="rId6"/>
    <p:sldId id="308" r:id="rId7"/>
    <p:sldId id="350" r:id="rId8"/>
    <p:sldId id="316" r:id="rId9"/>
    <p:sldId id="269" r:id="rId10"/>
    <p:sldId id="352" r:id="rId11"/>
    <p:sldId id="273" r:id="rId12"/>
    <p:sldId id="356" r:id="rId13"/>
    <p:sldId id="355" r:id="rId14"/>
    <p:sldId id="307" r:id="rId15"/>
    <p:sldId id="321" r:id="rId16"/>
    <p:sldId id="322" r:id="rId17"/>
    <p:sldId id="336" r:id="rId18"/>
    <p:sldId id="275" r:id="rId19"/>
    <p:sldId id="357" r:id="rId20"/>
    <p:sldId id="337" r:id="rId21"/>
    <p:sldId id="304" r:id="rId22"/>
    <p:sldId id="305" r:id="rId23"/>
    <p:sldId id="306" r:id="rId24"/>
    <p:sldId id="365" r:id="rId25"/>
    <p:sldId id="366" r:id="rId26"/>
    <p:sldId id="339" r:id="rId27"/>
    <p:sldId id="358" r:id="rId28"/>
    <p:sldId id="359" r:id="rId29"/>
    <p:sldId id="360" r:id="rId30"/>
    <p:sldId id="361" r:id="rId31"/>
    <p:sldId id="362" r:id="rId32"/>
    <p:sldId id="363" r:id="rId33"/>
    <p:sldId id="330" r:id="rId34"/>
    <p:sldId id="364" r:id="rId35"/>
    <p:sldId id="323" r:id="rId36"/>
    <p:sldId id="324" r:id="rId37"/>
    <p:sldId id="310" r:id="rId38"/>
    <p:sldId id="300" r:id="rId39"/>
    <p:sldId id="320" r:id="rId40"/>
    <p:sldId id="301" r:id="rId41"/>
    <p:sldId id="302" r:id="rId42"/>
    <p:sldId id="303" r:id="rId43"/>
    <p:sldId id="319" r:id="rId44"/>
    <p:sldId id="367" r:id="rId45"/>
    <p:sldId id="368" r:id="rId46"/>
    <p:sldId id="369" r:id="rId47"/>
    <p:sldId id="335" r:id="rId48"/>
    <p:sldId id="374" r:id="rId49"/>
    <p:sldId id="375" r:id="rId50"/>
    <p:sldId id="370" r:id="rId51"/>
    <p:sldId id="371" r:id="rId52"/>
    <p:sldId id="373" r:id="rId53"/>
    <p:sldId id="372" r:id="rId54"/>
    <p:sldId id="260" r:id="rId55"/>
    <p:sldId id="265" r:id="rId56"/>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6B8"/>
    <a:srgbClr val="335CA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2" d="100"/>
          <a:sy n="72" d="100"/>
        </p:scale>
        <p:origin x="534" y="66"/>
      </p:cViewPr>
      <p:guideLst>
        <p:guide orient="horz" pos="2160"/>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6CF6F-5FEF-44A9-8BC5-DDC8FAB9030A}"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A8C36-17D0-4A38-BAB3-AB76F4409425}" type="slidenum">
              <a:rPr lang="zh-CN" altLang="en-US" smtClean="0"/>
              <a:t>‹#›</a:t>
            </a:fld>
            <a:endParaRPr lang="zh-CN" altLang="en-US"/>
          </a:p>
        </p:txBody>
      </p:sp>
    </p:spTree>
    <p:extLst>
      <p:ext uri="{BB962C8B-B14F-4D97-AF65-F5344CB8AC3E}">
        <p14:creationId xmlns:p14="http://schemas.microsoft.com/office/powerpoint/2010/main" val="47818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6A8C36-17D0-4A38-BAB3-AB76F4409425}" type="slidenum">
              <a:rPr lang="zh-CN" altLang="en-US" smtClean="0"/>
              <a:t>10</a:t>
            </a:fld>
            <a:endParaRPr lang="zh-CN" altLang="en-US"/>
          </a:p>
        </p:txBody>
      </p:sp>
    </p:spTree>
    <p:extLst>
      <p:ext uri="{BB962C8B-B14F-4D97-AF65-F5344CB8AC3E}">
        <p14:creationId xmlns:p14="http://schemas.microsoft.com/office/powerpoint/2010/main" val="38810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90BE510-43DC-4E17-8C5A-D3AA314F5EBC}"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3A94C2-AB66-4876-AB51-E2B68DAB151C}" type="slidenum">
              <a:rPr lang="zh-CN" altLang="en-US"/>
              <a:pPr>
                <a:defRPr/>
              </a:pPr>
              <a:t>‹#›</a:t>
            </a:fld>
            <a:endParaRPr lang="zh-CN" altLang="en-US"/>
          </a:p>
        </p:txBody>
      </p:sp>
    </p:spTree>
    <p:extLst>
      <p:ext uri="{BB962C8B-B14F-4D97-AF65-F5344CB8AC3E}">
        <p14:creationId xmlns:p14="http://schemas.microsoft.com/office/powerpoint/2010/main" val="232133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29C16EC7-F883-46F7-92EA-C7F2E8D296FC}"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CA02E0-86B2-4782-A7F5-347ED585A1CB}" type="slidenum">
              <a:rPr lang="zh-CN" altLang="en-US"/>
              <a:pPr>
                <a:defRPr/>
              </a:pPr>
              <a:t>‹#›</a:t>
            </a:fld>
            <a:endParaRPr lang="zh-CN" altLang="en-US"/>
          </a:p>
        </p:txBody>
      </p:sp>
    </p:spTree>
    <p:extLst>
      <p:ext uri="{BB962C8B-B14F-4D97-AF65-F5344CB8AC3E}">
        <p14:creationId xmlns:p14="http://schemas.microsoft.com/office/powerpoint/2010/main" val="26495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F82008A-099A-489B-87DD-D3EC34CA8988}"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78E7B07-8246-44C7-90F0-D5A7191460F4}" type="slidenum">
              <a:rPr lang="zh-CN" altLang="en-US"/>
              <a:pPr>
                <a:defRPr/>
              </a:pPr>
              <a:t>‹#›</a:t>
            </a:fld>
            <a:endParaRPr lang="zh-CN" altLang="en-US"/>
          </a:p>
        </p:txBody>
      </p:sp>
    </p:spTree>
    <p:extLst>
      <p:ext uri="{BB962C8B-B14F-4D97-AF65-F5344CB8AC3E}">
        <p14:creationId xmlns:p14="http://schemas.microsoft.com/office/powerpoint/2010/main" val="5975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E8A97D9-439A-46BD-AAAA-63FA3ED6DB51}"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139692-805B-4821-8760-532D015893AB}" type="slidenum">
              <a:rPr lang="zh-CN" altLang="en-US"/>
              <a:pPr>
                <a:defRPr/>
              </a:pPr>
              <a:t>‹#›</a:t>
            </a:fld>
            <a:endParaRPr lang="zh-CN" altLang="en-US"/>
          </a:p>
        </p:txBody>
      </p:sp>
    </p:spTree>
    <p:extLst>
      <p:ext uri="{BB962C8B-B14F-4D97-AF65-F5344CB8AC3E}">
        <p14:creationId xmlns:p14="http://schemas.microsoft.com/office/powerpoint/2010/main" val="21294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6570E92-9B84-4D70-A796-87400479A89A}" type="datetimeFigureOut">
              <a:rPr lang="zh-CN" altLang="en-US"/>
              <a:pPr>
                <a:defRPr/>
              </a:pPr>
              <a:t>2018/6/27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EB25CA-36FE-466E-8F96-32885B541552}" type="slidenum">
              <a:rPr lang="zh-CN" altLang="en-US"/>
              <a:pPr>
                <a:defRPr/>
              </a:pPr>
              <a:t>‹#›</a:t>
            </a:fld>
            <a:endParaRPr lang="zh-CN" altLang="en-US"/>
          </a:p>
        </p:txBody>
      </p:sp>
    </p:spTree>
    <p:extLst>
      <p:ext uri="{BB962C8B-B14F-4D97-AF65-F5344CB8AC3E}">
        <p14:creationId xmlns:p14="http://schemas.microsoft.com/office/powerpoint/2010/main" val="226727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6B615E05-FDD8-46BE-944E-38503F962436}"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80C553-F892-49A7-90B8-C0347B0F9E9C}" type="slidenum">
              <a:rPr lang="zh-CN" altLang="en-US"/>
              <a:pPr>
                <a:defRPr/>
              </a:pPr>
              <a:t>‹#›</a:t>
            </a:fld>
            <a:endParaRPr lang="zh-CN" altLang="en-US"/>
          </a:p>
        </p:txBody>
      </p:sp>
    </p:spTree>
    <p:extLst>
      <p:ext uri="{BB962C8B-B14F-4D97-AF65-F5344CB8AC3E}">
        <p14:creationId xmlns:p14="http://schemas.microsoft.com/office/powerpoint/2010/main" val="22841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54D5CD3A-4012-4472-83EB-E3A180D66A6B}" type="datetimeFigureOut">
              <a:rPr lang="zh-CN" altLang="en-US"/>
              <a:pPr>
                <a:defRPr/>
              </a:pPr>
              <a:t>2018/6/27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6EB1C97-0E87-4B53-92F8-BA1F0C040D43}" type="slidenum">
              <a:rPr lang="zh-CN" altLang="en-US"/>
              <a:pPr>
                <a:defRPr/>
              </a:pPr>
              <a:t>‹#›</a:t>
            </a:fld>
            <a:endParaRPr lang="zh-CN" altLang="en-US"/>
          </a:p>
        </p:txBody>
      </p:sp>
    </p:spTree>
    <p:extLst>
      <p:ext uri="{BB962C8B-B14F-4D97-AF65-F5344CB8AC3E}">
        <p14:creationId xmlns:p14="http://schemas.microsoft.com/office/powerpoint/2010/main" val="15879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B2DAE92A-2BA5-46AB-B353-8099CED5CE85}" type="datetimeFigureOut">
              <a:rPr lang="zh-CN" altLang="en-US"/>
              <a:pPr>
                <a:defRPr/>
              </a:pPr>
              <a:t>2018/6/27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6AB823B-BF9F-4CD2-BF2C-8990211BCB6E}" type="slidenum">
              <a:rPr lang="zh-CN" altLang="en-US"/>
              <a:pPr>
                <a:defRPr/>
              </a:pPr>
              <a:t>‹#›</a:t>
            </a:fld>
            <a:endParaRPr lang="zh-CN" altLang="en-US"/>
          </a:p>
        </p:txBody>
      </p:sp>
    </p:spTree>
    <p:extLst>
      <p:ext uri="{BB962C8B-B14F-4D97-AF65-F5344CB8AC3E}">
        <p14:creationId xmlns:p14="http://schemas.microsoft.com/office/powerpoint/2010/main" val="342752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3F23E52-79EC-47A6-90F9-983258CDDFE4}" type="datetimeFigureOut">
              <a:rPr lang="zh-CN" altLang="en-US"/>
              <a:pPr>
                <a:defRPr/>
              </a:pPr>
              <a:t>2018/6/27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9FD98C9-EAC0-4BAE-A856-3BEB151D141D}" type="slidenum">
              <a:rPr lang="zh-CN" altLang="en-US"/>
              <a:pPr>
                <a:defRPr/>
              </a:pPr>
              <a:t>‹#›</a:t>
            </a:fld>
            <a:endParaRPr lang="zh-CN" altLang="en-US"/>
          </a:p>
        </p:txBody>
      </p:sp>
    </p:spTree>
    <p:extLst>
      <p:ext uri="{BB962C8B-B14F-4D97-AF65-F5344CB8AC3E}">
        <p14:creationId xmlns:p14="http://schemas.microsoft.com/office/powerpoint/2010/main" val="262807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556878B-ACBB-48A4-8F7C-C2F3487E0C67}"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59D8C5-3F00-40B4-B077-A1094FDB449E}" type="slidenum">
              <a:rPr lang="zh-CN" altLang="en-US"/>
              <a:pPr>
                <a:defRPr/>
              </a:pPr>
              <a:t>‹#›</a:t>
            </a:fld>
            <a:endParaRPr lang="zh-CN" altLang="en-US"/>
          </a:p>
        </p:txBody>
      </p:sp>
    </p:spTree>
    <p:extLst>
      <p:ext uri="{BB962C8B-B14F-4D97-AF65-F5344CB8AC3E}">
        <p14:creationId xmlns:p14="http://schemas.microsoft.com/office/powerpoint/2010/main" val="248884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CB67A0B-8059-46B6-B7C9-F9D327CC0F26}" type="datetimeFigureOut">
              <a:rPr lang="zh-CN" altLang="en-US"/>
              <a:pPr>
                <a:defRPr/>
              </a:pPr>
              <a:t>2018/6/27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E6ACDF0-139C-41FB-89D5-C5294444E4A5}" type="slidenum">
              <a:rPr lang="zh-CN" altLang="en-US"/>
              <a:pPr>
                <a:defRPr/>
              </a:pPr>
              <a:t>‹#›</a:t>
            </a:fld>
            <a:endParaRPr lang="zh-CN" altLang="en-US"/>
          </a:p>
        </p:txBody>
      </p:sp>
    </p:spTree>
    <p:extLst>
      <p:ext uri="{BB962C8B-B14F-4D97-AF65-F5344CB8AC3E}">
        <p14:creationId xmlns:p14="http://schemas.microsoft.com/office/powerpoint/2010/main" val="273992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6E6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defRPr>
            </a:lvl1pPr>
          </a:lstStyle>
          <a:p>
            <a:pPr>
              <a:defRPr/>
            </a:pPr>
            <a:fld id="{416D0EA3-94CA-46C7-A0D1-27E03220401A}" type="datetimeFigureOut">
              <a:rPr lang="zh-CN" altLang="en-US"/>
              <a:pPr>
                <a:defRPr/>
              </a:pPr>
              <a:t>2018/6/27</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mn-lt"/>
              </a:defRPr>
            </a:lvl1pPr>
          </a:lstStyle>
          <a:p>
            <a:pPr>
              <a:defRPr/>
            </a:pPr>
            <a:fld id="{976F6C3F-84A4-4850-943B-4B4D9CC046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4"/>
          <p:cNvSpPr txBox="1">
            <a:spLocks noChangeArrowheads="1"/>
          </p:cNvSpPr>
          <p:nvPr/>
        </p:nvSpPr>
        <p:spPr bwMode="auto">
          <a:xfrm>
            <a:off x="2933700" y="2076450"/>
            <a:ext cx="643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4400" dirty="0">
                <a:solidFill>
                  <a:srgbClr val="C00000"/>
                </a:solidFill>
                <a:latin typeface="华文细黑" pitchFamily="2" charset="-122"/>
                <a:ea typeface="华文细黑" pitchFamily="2" charset="-122"/>
              </a:rPr>
              <a:t>“上课啦”微信小程序</a:t>
            </a:r>
            <a:endParaRPr lang="zh-CN" altLang="zh-CN" sz="4400" dirty="0">
              <a:solidFill>
                <a:srgbClr val="C00000"/>
              </a:solidFill>
              <a:latin typeface="华文细黑" pitchFamily="2" charset="-122"/>
              <a:ea typeface="华文细黑" pitchFamily="2" charset="-122"/>
            </a:endParaRPr>
          </a:p>
        </p:txBody>
      </p:sp>
      <p:cxnSp>
        <p:nvCxnSpPr>
          <p:cNvPr id="2051" name="直接连接符 6"/>
          <p:cNvCxnSpPr>
            <a:cxnSpLocks noChangeShapeType="1"/>
          </p:cNvCxnSpPr>
          <p:nvPr/>
        </p:nvCxnSpPr>
        <p:spPr bwMode="auto">
          <a:xfrm>
            <a:off x="2343150"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2" name="文本框 12"/>
          <p:cNvSpPr txBox="1">
            <a:spLocks noChangeArrowheads="1"/>
          </p:cNvSpPr>
          <p:nvPr/>
        </p:nvSpPr>
        <p:spPr bwMode="auto">
          <a:xfrm>
            <a:off x="4849813" y="2949575"/>
            <a:ext cx="261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1800" dirty="0">
                <a:solidFill>
                  <a:srgbClr val="404040"/>
                </a:solidFill>
                <a:latin typeface="华文细黑" pitchFamily="2" charset="-122"/>
                <a:ea typeface="华文细黑" pitchFamily="2" charset="-122"/>
              </a:rPr>
              <a:t>项目总结</a:t>
            </a:r>
            <a:endParaRPr lang="zh-CN" altLang="zh-CN" sz="1800" dirty="0">
              <a:solidFill>
                <a:srgbClr val="404040"/>
              </a:solidFill>
              <a:latin typeface="华文细黑" pitchFamily="2" charset="-122"/>
              <a:ea typeface="华文细黑" pitchFamily="2" charset="-122"/>
            </a:endParaRPr>
          </a:p>
        </p:txBody>
      </p:sp>
      <p:cxnSp>
        <p:nvCxnSpPr>
          <p:cNvPr id="2053" name="直接连接符 8"/>
          <p:cNvCxnSpPr>
            <a:cxnSpLocks noChangeShapeType="1"/>
          </p:cNvCxnSpPr>
          <p:nvPr/>
        </p:nvCxnSpPr>
        <p:spPr bwMode="auto">
          <a:xfrm>
            <a:off x="7362825"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4" name="文本框 9"/>
          <p:cNvSpPr txBox="1">
            <a:spLocks noChangeArrowheads="1"/>
          </p:cNvSpPr>
          <p:nvPr/>
        </p:nvSpPr>
        <p:spPr bwMode="auto">
          <a:xfrm>
            <a:off x="5443538" y="3317875"/>
            <a:ext cx="1419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361C50C3-7D3B-4430-976C-0D2BEC0B55E6}"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2018/6/27</a:t>
            </a:fld>
            <a:endParaRPr lang="zh-CN" altLang="en-US" sz="1800" dirty="0">
              <a:solidFill>
                <a:srgbClr val="404040"/>
              </a:solidFill>
              <a:latin typeface="华文细黑" pitchFamily="2" charset="-122"/>
              <a:ea typeface="华文细黑" pitchFamily="2" charset="-122"/>
            </a:endParaRPr>
          </a:p>
        </p:txBody>
      </p:sp>
      <p:sp>
        <p:nvSpPr>
          <p:cNvPr id="2056" name="TextBox 2"/>
          <p:cNvSpPr txBox="1">
            <a:spLocks noChangeArrowheads="1"/>
          </p:cNvSpPr>
          <p:nvPr/>
        </p:nvSpPr>
        <p:spPr bwMode="auto">
          <a:xfrm>
            <a:off x="8135938" y="5275263"/>
            <a:ext cx="2659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zh-CN" altLang="en-US" sz="1800" dirty="0">
                <a:latin typeface="微软雅黑" pitchFamily="34" charset="-122"/>
                <a:ea typeface="微软雅黑" pitchFamily="34" charset="-122"/>
              </a:rPr>
              <a:t>小组成员：</a:t>
            </a:r>
            <a:endParaRPr lang="en-US" altLang="zh-CN" sz="1800" dirty="0">
              <a:latin typeface="微软雅黑" pitchFamily="34" charset="-122"/>
              <a:ea typeface="微软雅黑" pitchFamily="34" charset="-122"/>
            </a:endParaRPr>
          </a:p>
          <a:p>
            <a:pPr>
              <a:lnSpc>
                <a:spcPct val="100000"/>
              </a:lnSpc>
              <a:spcBef>
                <a:spcPct val="0"/>
              </a:spcBef>
              <a:buFont typeface="Arial" pitchFamily="34" charset="0"/>
              <a:buNone/>
            </a:pPr>
            <a:endParaRPr lang="en-US" altLang="zh-CN" sz="1800" dirty="0">
              <a:latin typeface="微软雅黑" pitchFamily="34" charset="-122"/>
              <a:ea typeface="微软雅黑" pitchFamily="34" charset="-122"/>
            </a:endParaRPr>
          </a:p>
          <a:p>
            <a:pPr>
              <a:lnSpc>
                <a:spcPct val="100000"/>
              </a:lnSpc>
              <a:spcBef>
                <a:spcPct val="0"/>
              </a:spcBef>
              <a:buFont typeface="Arial" pitchFamily="34" charset="0"/>
              <a:buNone/>
            </a:pPr>
            <a:r>
              <a:rPr lang="zh-CN" altLang="en-US" sz="1800" dirty="0">
                <a:latin typeface="微软雅黑" pitchFamily="34" charset="-122"/>
                <a:ea typeface="微软雅黑" pitchFamily="34" charset="-122"/>
              </a:rPr>
              <a:t>林鑫  李俊  胡锦波</a:t>
            </a:r>
          </a:p>
        </p:txBody>
      </p:sp>
      <p:pic>
        <p:nvPicPr>
          <p:cNvPr id="3" name="图片 2">
            <a:extLst>
              <a:ext uri="{FF2B5EF4-FFF2-40B4-BE49-F238E27FC236}">
                <a16:creationId xmlns:a16="http://schemas.microsoft.com/office/drawing/2014/main" id="{10CC4FDE-C531-4475-82C7-84F2BA224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3525" y="5207000"/>
            <a:ext cx="742950" cy="990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Part2  </a:t>
            </a:r>
            <a:r>
              <a:rPr lang="zh-CN" altLang="en-US" sz="2400" b="1" dirty="0">
                <a:latin typeface="Calibri" pitchFamily="34" charset="0"/>
              </a:rPr>
              <a:t>可行性分析</a:t>
            </a:r>
          </a:p>
        </p:txBody>
      </p:sp>
      <p:pic>
        <p:nvPicPr>
          <p:cNvPr id="4" name="图片 3" descr="图片包含 屏幕截图&#10;&#10;已生成极高可信度的说明">
            <a:extLst>
              <a:ext uri="{FF2B5EF4-FFF2-40B4-BE49-F238E27FC236}">
                <a16:creationId xmlns:a16="http://schemas.microsoft.com/office/drawing/2014/main" id="{94E887A5-6451-4E01-B69A-2CD1758DD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15" y="951336"/>
            <a:ext cx="10783434" cy="5273773"/>
          </a:xfrm>
          <a:prstGeom prst="rect">
            <a:avLst/>
          </a:prstGeom>
        </p:spPr>
      </p:pic>
      <p:sp>
        <p:nvSpPr>
          <p:cNvPr id="5" name="文本框 4">
            <a:extLst>
              <a:ext uri="{FF2B5EF4-FFF2-40B4-BE49-F238E27FC236}">
                <a16:creationId xmlns:a16="http://schemas.microsoft.com/office/drawing/2014/main" id="{9DBE682E-A694-4435-903A-32F7C7C59AEF}"/>
              </a:ext>
            </a:extLst>
          </p:cNvPr>
          <p:cNvSpPr txBox="1"/>
          <p:nvPr/>
        </p:nvSpPr>
        <p:spPr>
          <a:xfrm>
            <a:off x="4849505" y="6351242"/>
            <a:ext cx="249299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详见可行性分析文档</a:t>
            </a:r>
          </a:p>
        </p:txBody>
      </p:sp>
    </p:spTree>
    <p:extLst>
      <p:ext uri="{BB962C8B-B14F-4D97-AF65-F5344CB8AC3E}">
        <p14:creationId xmlns:p14="http://schemas.microsoft.com/office/powerpoint/2010/main" val="232187361"/>
      </p:ext>
    </p:extLst>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8"/>
          <p:cNvSpPr txBox="1">
            <a:spLocks noChangeArrowheads="1"/>
          </p:cNvSpPr>
          <p:nvPr/>
        </p:nvSpPr>
        <p:spPr bwMode="auto">
          <a:xfrm>
            <a:off x="4938713"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需求分析</a:t>
            </a:r>
            <a:endParaRPr lang="zh-CN" altLang="zh-CN" sz="2000" b="1" dirty="0">
              <a:solidFill>
                <a:srgbClr val="404040"/>
              </a:solidFill>
              <a:latin typeface="华文细黑" pitchFamily="2" charset="-122"/>
              <a:ea typeface="华文细黑" pitchFamily="2" charset="-122"/>
            </a:endParaRPr>
          </a:p>
        </p:txBody>
      </p:sp>
      <p:sp>
        <p:nvSpPr>
          <p:cNvPr id="10243"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0244"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3</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a:latin typeface="Calibri" pitchFamily="34" charset="0"/>
              </a:rPr>
              <a:t>需求分析</a:t>
            </a:r>
          </a:p>
        </p:txBody>
      </p:sp>
      <p:sp>
        <p:nvSpPr>
          <p:cNvPr id="5" name="文本框 4">
            <a:extLst>
              <a:ext uri="{FF2B5EF4-FFF2-40B4-BE49-F238E27FC236}">
                <a16:creationId xmlns:a16="http://schemas.microsoft.com/office/drawing/2014/main" id="{9DBE682E-A694-4435-903A-32F7C7C59AEF}"/>
              </a:ext>
            </a:extLst>
          </p:cNvPr>
          <p:cNvSpPr txBox="1"/>
          <p:nvPr/>
        </p:nvSpPr>
        <p:spPr>
          <a:xfrm>
            <a:off x="4912428" y="6368700"/>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详见需求分析文档</a:t>
            </a:r>
          </a:p>
        </p:txBody>
      </p:sp>
      <p:pic>
        <p:nvPicPr>
          <p:cNvPr id="3" name="图片 2" descr="图片包含 屏幕截图&#10;&#10;已生成高可信度的说明">
            <a:extLst>
              <a:ext uri="{FF2B5EF4-FFF2-40B4-BE49-F238E27FC236}">
                <a16:creationId xmlns:a16="http://schemas.microsoft.com/office/drawing/2014/main" id="{D808E71A-DC15-4507-9C16-DCB02DEA6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92" y="933062"/>
            <a:ext cx="11126934" cy="5374431"/>
          </a:xfrm>
          <a:prstGeom prst="rect">
            <a:avLst/>
          </a:prstGeom>
        </p:spPr>
      </p:pic>
    </p:spTree>
    <p:extLst>
      <p:ext uri="{BB962C8B-B14F-4D97-AF65-F5344CB8AC3E}">
        <p14:creationId xmlns:p14="http://schemas.microsoft.com/office/powerpoint/2010/main" val="1492098235"/>
      </p:ext>
    </p:extLst>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718102" y="849738"/>
            <a:ext cx="3387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31747" name="TextBox 1"/>
          <p:cNvSpPr txBox="1">
            <a:spLocks noChangeArrowheads="1"/>
          </p:cNvSpPr>
          <p:nvPr/>
        </p:nvSpPr>
        <p:spPr bwMode="auto">
          <a:xfrm>
            <a:off x="4562763" y="1548998"/>
            <a:ext cx="7629237" cy="376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主要用户：</a:t>
            </a:r>
            <a:r>
              <a:rPr lang="zh-CN" altLang="zh-CN" sz="1800" dirty="0">
                <a:latin typeface="微软雅黑" panose="020B0503020204020204" pitchFamily="34" charset="-122"/>
                <a:ea typeface="微软雅黑" panose="020B0503020204020204" pitchFamily="34" charset="-122"/>
              </a:rPr>
              <a:t>浙江大学城市学院在校生</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特殊用户：杨老师</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在用户代表和杨老师的反馈之下，在原来的基础上，改进了以下：</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对作业信息和考试信息的截至时间进行了优化；</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部分输入框改成选择框，方便用户；</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对界面进行了美化；</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部分输入框添加了提示信息；</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选择按钮增加反馈条件，并弹出提示；</a:t>
            </a:r>
            <a:endParaRPr lang="en-US" altLang="zh-CN" sz="1800" dirty="0">
              <a:latin typeface="微软雅黑" panose="020B0503020204020204" pitchFamily="34" charset="-122"/>
              <a:ea typeface="微软雅黑" panose="020B0503020204020204" pitchFamily="34" charset="-122"/>
            </a:endParaRPr>
          </a:p>
          <a:p>
            <a:pPr>
              <a:lnSpc>
                <a:spcPct val="100000"/>
              </a:lnSpc>
              <a:buNone/>
            </a:pPr>
            <a:r>
              <a:rPr lang="zh-CN" altLang="en-US" sz="1800" dirty="0">
                <a:latin typeface="微软雅黑" panose="020B0503020204020204" pitchFamily="34" charset="-122"/>
                <a:ea typeface="微软雅黑" panose="020B0503020204020204" pitchFamily="34" charset="-122"/>
              </a:rPr>
              <a:t>作业时间部分改成日期＋结束时间；</a:t>
            </a:r>
            <a:endParaRPr lang="en-US" altLang="zh-CN" sz="1800" dirty="0">
              <a:latin typeface="微软雅黑" panose="020B0503020204020204" pitchFamily="34" charset="-122"/>
              <a:ea typeface="微软雅黑" panose="020B0503020204020204" pitchFamily="34" charset="-122"/>
            </a:endParaRPr>
          </a:p>
        </p:txBody>
      </p:sp>
      <p:pic>
        <p:nvPicPr>
          <p:cNvPr id="4" name="图片 3" descr="图片包含 屏幕截图&#10;&#10;已生成极高可信度的说明">
            <a:extLst>
              <a:ext uri="{FF2B5EF4-FFF2-40B4-BE49-F238E27FC236}">
                <a16:creationId xmlns:a16="http://schemas.microsoft.com/office/drawing/2014/main" id="{5C2D1537-C2E0-4F01-AA77-B65887397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471" y="1049793"/>
            <a:ext cx="2858986" cy="5085184"/>
          </a:xfrm>
          <a:prstGeom prst="rect">
            <a:avLst/>
          </a:prstGeom>
        </p:spPr>
      </p:pic>
      <p:sp>
        <p:nvSpPr>
          <p:cNvPr id="7" name="TextBox 3">
            <a:extLst>
              <a:ext uri="{FF2B5EF4-FFF2-40B4-BE49-F238E27FC236}">
                <a16:creationId xmlns:a16="http://schemas.microsoft.com/office/drawing/2014/main" id="{7FB1C5B3-15D9-47B4-B5E9-4A4457CBF483}"/>
              </a:ext>
            </a:extLst>
          </p:cNvPr>
          <p:cNvSpPr txBox="1">
            <a:spLocks noChangeArrowheads="1"/>
          </p:cNvSpPr>
          <p:nvPr/>
        </p:nvSpPr>
        <p:spPr bwMode="auto">
          <a:xfrm>
            <a:off x="204918" y="288045"/>
            <a:ext cx="3900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Part3  </a:t>
            </a:r>
            <a:r>
              <a:rPr lang="zh-CN" altLang="en-US" sz="2400" b="1" dirty="0">
                <a:latin typeface="Calibri" pitchFamily="34" charset="0"/>
              </a:rPr>
              <a:t>用户反馈及修改</a:t>
            </a:r>
          </a:p>
        </p:txBody>
      </p:sp>
    </p:spTree>
    <p:extLst>
      <p:ext uri="{BB962C8B-B14F-4D97-AF65-F5344CB8AC3E}">
        <p14:creationId xmlns:p14="http://schemas.microsoft.com/office/powerpoint/2010/main" val="21442605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Part3  </a:t>
            </a:r>
            <a:r>
              <a:rPr lang="zh-CN" altLang="en-US" sz="2400" b="1" dirty="0">
                <a:latin typeface="Calibri" pitchFamily="34" charset="0"/>
              </a:rPr>
              <a:t>界面原型</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4" name="文本框 3"/>
          <p:cNvSpPr txBox="1"/>
          <p:nvPr/>
        </p:nvSpPr>
        <p:spPr>
          <a:xfrm>
            <a:off x="7184283" y="3198809"/>
            <a:ext cx="3676073" cy="460382"/>
          </a:xfrm>
          <a:prstGeom prst="rect">
            <a:avLst/>
          </a:prstGeom>
          <a:noFill/>
        </p:spPr>
        <p:txBody>
          <a:bodyPr wrap="square" rtlCol="0">
            <a:spAutoFit/>
          </a:bodyPr>
          <a:lstStyle/>
          <a:p>
            <a:pPr>
              <a:lnSpc>
                <a:spcPct val="150000"/>
              </a:lnSpc>
            </a:pPr>
            <a:r>
              <a:rPr lang="zh-CN" altLang="en-US" b="1" dirty="0"/>
              <a:t>详见稍后小程序演示阶段</a:t>
            </a:r>
            <a:endParaRPr lang="en-US" altLang="zh-CN" b="1" dirty="0"/>
          </a:p>
        </p:txBody>
      </p:sp>
      <p:pic>
        <p:nvPicPr>
          <p:cNvPr id="6" name="图片 5">
            <a:extLst>
              <a:ext uri="{FF2B5EF4-FFF2-40B4-BE49-F238E27FC236}">
                <a16:creationId xmlns:a16="http://schemas.microsoft.com/office/drawing/2014/main" id="{818DEB39-5211-404C-B6FD-D76657DFE8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542" y="1214728"/>
            <a:ext cx="2906199" cy="5169160"/>
          </a:xfrm>
          <a:prstGeom prst="rect">
            <a:avLst/>
          </a:prstGeom>
        </p:spPr>
      </p:pic>
      <p:pic>
        <p:nvPicPr>
          <p:cNvPr id="8" name="图片 7" descr="图片包含 屏幕截图&#10;&#10;已生成极高可信度的说明">
            <a:extLst>
              <a:ext uri="{FF2B5EF4-FFF2-40B4-BE49-F238E27FC236}">
                <a16:creationId xmlns:a16="http://schemas.microsoft.com/office/drawing/2014/main" id="{03FD3520-F2D2-4ED7-B5D2-98A651337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94" y="1214728"/>
            <a:ext cx="3008836" cy="5169160"/>
          </a:xfrm>
          <a:prstGeom prst="rect">
            <a:avLst/>
          </a:prstGeom>
        </p:spPr>
      </p:pic>
    </p:spTree>
    <p:extLst>
      <p:ext uri="{BB962C8B-B14F-4D97-AF65-F5344CB8AC3E}">
        <p14:creationId xmlns:p14="http://schemas.microsoft.com/office/powerpoint/2010/main" val="241018472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a:t>
            </a:r>
            <a:r>
              <a:rPr lang="zh-CN" altLang="en-US" sz="2400" b="1" dirty="0">
                <a:latin typeface="Calibri" panose="020F0502020204030204" pitchFamily="34" charset="0"/>
              </a:rPr>
              <a:t>功能需求</a:t>
            </a:r>
          </a:p>
        </p:txBody>
      </p:sp>
      <p:sp>
        <p:nvSpPr>
          <p:cNvPr id="11267" name="TextBox 5"/>
          <p:cNvSpPr txBox="1">
            <a:spLocks noChangeArrowheads="1"/>
          </p:cNvSpPr>
          <p:nvPr/>
        </p:nvSpPr>
        <p:spPr bwMode="auto">
          <a:xfrm>
            <a:off x="1579272" y="1049574"/>
            <a:ext cx="9033456" cy="54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rPr>
              <a:t>小程序主要分为五个大模块：我的课表，我的作业，我的考试，个人中</a:t>
            </a:r>
            <a:r>
              <a:rPr lang="zh-CN" altLang="en-US" sz="1800" dirty="0">
                <a:latin typeface="微软雅黑" panose="020B0503020204020204" pitchFamily="34" charset="-122"/>
                <a:ea typeface="微软雅黑" panose="020B0503020204020204" pitchFamily="34" charset="-122"/>
              </a:rPr>
              <a:t>心</a:t>
            </a:r>
            <a:r>
              <a:rPr lang="zh-CN" altLang="zh-CN" sz="1800" dirty="0">
                <a:latin typeface="微软雅黑" panose="020B0503020204020204" pitchFamily="34" charset="-122"/>
                <a:ea typeface="微软雅黑" panose="020B0503020204020204" pitchFamily="34" charset="-122"/>
              </a:rPr>
              <a:t>，设置</a:t>
            </a:r>
            <a:r>
              <a:rPr lang="zh-CN" altLang="en-US" sz="1800" dirty="0">
                <a:latin typeface="微软雅黑" panose="020B0503020204020204" pitchFamily="34" charset="-122"/>
                <a:ea typeface="微软雅黑" panose="020B0503020204020204" pitchFamily="34" charset="-122"/>
              </a:rPr>
              <a:t>；其中最主要的是前三个模块。</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我的课表：用户在登陆后，选择导入符合自己学校格式的课表（或者手动添加），然后导入课程信息，设置课程名，课程时间，课程地点，课程教师，以及在几分钟前提醒、提醒的次数。（提醒方式默认为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我的作业：分为录入作业和作业情况两个模块，录入作业录入作业名称，开始时间，预计时间，截止时间以及在几分钟前提醒、提醒的次数。（提醒方式默认为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r>
              <a:rPr lang="zh-CN" altLang="en-US" sz="1800" dirty="0">
                <a:latin typeface="微软雅黑" panose="020B0503020204020204" pitchFamily="34" charset="-122"/>
                <a:ea typeface="微软雅黑" panose="020B0503020204020204" pitchFamily="34" charset="-122"/>
              </a:rPr>
              <a:t>其中</a:t>
            </a:r>
            <a:r>
              <a:rPr lang="zh-CN" altLang="zh-CN" sz="1800" dirty="0">
                <a:latin typeface="微软雅黑" panose="020B0503020204020204" pitchFamily="34" charset="-122"/>
                <a:ea typeface="微软雅黑" panose="020B0503020204020204" pitchFamily="34" charset="-122"/>
              </a:rPr>
              <a:t>作业情况中</a:t>
            </a:r>
            <a:r>
              <a:rPr lang="zh-CN" altLang="en-US" sz="1800" dirty="0">
                <a:latin typeface="微软雅黑" panose="020B0503020204020204" pitchFamily="34" charset="-122"/>
                <a:ea typeface="微软雅黑" panose="020B0503020204020204" pitchFamily="34" charset="-122"/>
              </a:rPr>
              <a:t>还</a:t>
            </a:r>
            <a:r>
              <a:rPr lang="zh-CN" altLang="zh-CN" sz="1800" dirty="0">
                <a:latin typeface="微软雅黑" panose="020B0503020204020204" pitchFamily="34" charset="-122"/>
                <a:ea typeface="微软雅黑" panose="020B0503020204020204" pitchFamily="34" charset="-122"/>
              </a:rPr>
              <a:t>分为已完成和未完成两个模块</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endParaRPr lang="en-US" altLang="zh-CN" sz="1800"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zh-CN" sz="1800" dirty="0">
                <a:latin typeface="微软雅黑" panose="020B0503020204020204" pitchFamily="34" charset="-122"/>
                <a:ea typeface="微软雅黑" panose="020B0503020204020204" pitchFamily="34" charset="-122"/>
              </a:rPr>
              <a:t>我的考试：导入考试信息，包括科目名称，时间，地点，以及在几天前提醒、每天几点提醒，每天提醒的次数。（提醒方式默认为</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震动</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弹窗）</a:t>
            </a:r>
          </a:p>
        </p:txBody>
      </p:sp>
    </p:spTree>
    <p:extLst>
      <p:ext uri="{BB962C8B-B14F-4D97-AF65-F5344CB8AC3E}">
        <p14:creationId xmlns:p14="http://schemas.microsoft.com/office/powerpoint/2010/main" val="196502973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a:t>
            </a:r>
            <a:r>
              <a:rPr lang="zh-CN" altLang="en-US" sz="2400" b="1" dirty="0">
                <a:latin typeface="Calibri" panose="020F0502020204030204" pitchFamily="34" charset="0"/>
              </a:rPr>
              <a:t>数据字典</a:t>
            </a:r>
          </a:p>
        </p:txBody>
      </p:sp>
      <p:sp>
        <p:nvSpPr>
          <p:cNvPr id="5" name="矩形 4"/>
          <p:cNvSpPr/>
          <p:nvPr/>
        </p:nvSpPr>
        <p:spPr>
          <a:xfrm>
            <a:off x="107950" y="-1207760"/>
            <a:ext cx="5257800" cy="1184910"/>
          </a:xfrm>
          <a:prstGeom prst="rect">
            <a:avLst/>
          </a:prstGeom>
          <a:noFill/>
          <a:ln>
            <a:noFill/>
          </a:ln>
        </p:spPr>
      </p:sp>
      <p:sp>
        <p:nvSpPr>
          <p:cNvPr id="2" name="Rectangle 2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4"/>
          <p:cNvSpPr>
            <a:spLocks noChangeArrowheads="1"/>
          </p:cNvSpPr>
          <p:nvPr/>
        </p:nvSpPr>
        <p:spPr bwMode="auto">
          <a:xfrm>
            <a:off x="0" y="1641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26"/>
          <p:cNvSpPr>
            <a:spLocks noChangeArrowheads="1"/>
          </p:cNvSpPr>
          <p:nvPr/>
        </p:nvSpPr>
        <p:spPr bwMode="auto">
          <a:xfrm>
            <a:off x="0" y="282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8"/>
          <p:cNvSpPr>
            <a:spLocks noChangeArrowheads="1"/>
          </p:cNvSpPr>
          <p:nvPr/>
        </p:nvSpPr>
        <p:spPr bwMode="auto">
          <a:xfrm>
            <a:off x="0" y="401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0"/>
          <p:cNvSpPr>
            <a:spLocks noChangeArrowheads="1"/>
          </p:cNvSpPr>
          <p:nvPr/>
        </p:nvSpPr>
        <p:spPr bwMode="auto">
          <a:xfrm>
            <a:off x="0" y="519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32"/>
          <p:cNvSpPr>
            <a:spLocks noChangeArrowheads="1"/>
          </p:cNvSpPr>
          <p:nvPr/>
        </p:nvSpPr>
        <p:spPr bwMode="auto">
          <a:xfrm>
            <a:off x="0" y="6378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4"/>
          <p:cNvSpPr>
            <a:spLocks noChangeArrowheads="1"/>
          </p:cNvSpPr>
          <p:nvPr/>
        </p:nvSpPr>
        <p:spPr bwMode="auto">
          <a:xfrm>
            <a:off x="0" y="756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6"/>
          <p:cNvSpPr>
            <a:spLocks noChangeArrowheads="1"/>
          </p:cNvSpPr>
          <p:nvPr/>
        </p:nvSpPr>
        <p:spPr bwMode="auto">
          <a:xfrm>
            <a:off x="0" y="874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8" name="组合 47">
            <a:extLst>
              <a:ext uri="{FF2B5EF4-FFF2-40B4-BE49-F238E27FC236}">
                <a16:creationId xmlns:a16="http://schemas.microsoft.com/office/drawing/2014/main" id="{EAA8F79A-E84E-40EA-BA8B-99C149720A23}"/>
              </a:ext>
            </a:extLst>
          </p:cNvPr>
          <p:cNvGrpSpPr/>
          <p:nvPr/>
        </p:nvGrpSpPr>
        <p:grpSpPr>
          <a:xfrm>
            <a:off x="1670292" y="1112838"/>
            <a:ext cx="9056689" cy="5508624"/>
            <a:chOff x="1171800" y="1093821"/>
            <a:chExt cx="9056689" cy="5508624"/>
          </a:xfrm>
        </p:grpSpPr>
        <p:sp>
          <p:nvSpPr>
            <p:cNvPr id="37" name="矩形 11">
              <a:extLst>
                <a:ext uri="{FF2B5EF4-FFF2-40B4-BE49-F238E27FC236}">
                  <a16:creationId xmlns:a16="http://schemas.microsoft.com/office/drawing/2014/main" id="{21C1F02C-378C-49D7-95E5-A8CEE39CD719}"/>
                </a:ext>
              </a:extLst>
            </p:cNvPr>
            <p:cNvSpPr>
              <a:spLocks noChangeArrowheads="1"/>
            </p:cNvSpPr>
            <p:nvPr/>
          </p:nvSpPr>
          <p:spPr bwMode="auto">
            <a:xfrm>
              <a:off x="5704114" y="3859003"/>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名称：时间表单</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别名：时间信息</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datetime</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描述：用于描述各个模块的时间信息</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定义：时间</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00~23</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xxxx</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/xx/xx</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位置：课程表单、作业表单、考试表单</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8" name="矩形 12">
              <a:extLst>
                <a:ext uri="{FF2B5EF4-FFF2-40B4-BE49-F238E27FC236}">
                  <a16:creationId xmlns:a16="http://schemas.microsoft.com/office/drawing/2014/main" id="{2E6F020C-925A-4B07-B0F8-4DBD2E7AB124}"/>
                </a:ext>
              </a:extLst>
            </p:cNvPr>
            <p:cNvSpPr>
              <a:spLocks noChangeArrowheads="1"/>
            </p:cNvSpPr>
            <p:nvPr/>
          </p:nvSpPr>
          <p:spPr bwMode="auto">
            <a:xfrm>
              <a:off x="5704114" y="2503231"/>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名称：地点表单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别名：教室信息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描述：用于描述各个上课及考试的地点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定义：地点</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楼</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xxx</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位置：课程表单、考试表单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矩形 26">
              <a:extLst>
                <a:ext uri="{FF2B5EF4-FFF2-40B4-BE49-F238E27FC236}">
                  <a16:creationId xmlns:a16="http://schemas.microsoft.com/office/drawing/2014/main" id="{92DFDA0D-25BC-482D-9197-D120690EF840}"/>
                </a:ext>
              </a:extLst>
            </p:cNvPr>
            <p:cNvSpPr>
              <a:spLocks noChangeArrowheads="1"/>
            </p:cNvSpPr>
            <p:nvPr/>
          </p:nvSpPr>
          <p:spPr bwMode="auto">
            <a:xfrm>
              <a:off x="5696175" y="1097723"/>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名称：科目表单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别名：科目信息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描述：用于显示各个科目信息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定义：科目名称</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位置：课程表单、作业表单、考试表单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7" name="组合 46">
              <a:extLst>
                <a:ext uri="{FF2B5EF4-FFF2-40B4-BE49-F238E27FC236}">
                  <a16:creationId xmlns:a16="http://schemas.microsoft.com/office/drawing/2014/main" id="{3EE749DC-2038-4A6B-9CDF-76EEF5813FC4}"/>
                </a:ext>
              </a:extLst>
            </p:cNvPr>
            <p:cNvGrpSpPr/>
            <p:nvPr/>
          </p:nvGrpSpPr>
          <p:grpSpPr>
            <a:xfrm>
              <a:off x="1171800" y="1093821"/>
              <a:ext cx="4532314" cy="5508624"/>
              <a:chOff x="1563686" y="503238"/>
              <a:chExt cx="4532314" cy="5508624"/>
            </a:xfrm>
          </p:grpSpPr>
          <p:sp>
            <p:nvSpPr>
              <p:cNvPr id="4" name="矩形 21">
                <a:extLst>
                  <a:ext uri="{FF2B5EF4-FFF2-40B4-BE49-F238E27FC236}">
                    <a16:creationId xmlns:a16="http://schemas.microsoft.com/office/drawing/2014/main" id="{AEA06371-C46B-4307-B9DA-9DE71E0C743E}"/>
                  </a:ext>
                </a:extLst>
              </p:cNvPr>
              <p:cNvSpPr>
                <a:spLocks noChangeArrowheads="1"/>
              </p:cNvSpPr>
              <p:nvPr/>
            </p:nvSpPr>
            <p:spPr bwMode="auto">
              <a:xfrm>
                <a:off x="1571625" y="1892705"/>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名称：课程表单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别名：课表信息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描述：用于显示给用户的课程表信息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定义：课表信息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矩形 22">
                <a:extLst>
                  <a:ext uri="{FF2B5EF4-FFF2-40B4-BE49-F238E27FC236}">
                    <a16:creationId xmlns:a16="http://schemas.microsoft.com/office/drawing/2014/main" id="{E6471C07-FA1A-4FDB-BD7A-B51671A3F118}"/>
                  </a:ext>
                </a:extLst>
              </p:cNvPr>
              <p:cNvSpPr>
                <a:spLocks noChangeArrowheads="1"/>
              </p:cNvSpPr>
              <p:nvPr/>
            </p:nvSpPr>
            <p:spPr bwMode="auto">
              <a:xfrm>
                <a:off x="1571625" y="3260919"/>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名称：作业表单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别名：作业信息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描述：用于用户自行添加的作业信息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定义：作业信息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作业内容</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完成时间</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1" name="矩形 10">
                <a:extLst>
                  <a:ext uri="{FF2B5EF4-FFF2-40B4-BE49-F238E27FC236}">
                    <a16:creationId xmlns:a16="http://schemas.microsoft.com/office/drawing/2014/main" id="{86AD2EF1-CC38-4227-8C13-3DE813F9F927}"/>
                  </a:ext>
                </a:extLst>
              </p:cNvPr>
              <p:cNvSpPr>
                <a:spLocks noChangeArrowheads="1"/>
              </p:cNvSpPr>
              <p:nvPr/>
            </p:nvSpPr>
            <p:spPr bwMode="auto">
              <a:xfrm>
                <a:off x="1563687" y="4640262"/>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名称：考试表单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别名：考试信息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描述：用于用户自行添加的考试信息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定义：考试信息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课程名称</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考试时间</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考试地点</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4" name="矩形 31">
                <a:extLst>
                  <a:ext uri="{FF2B5EF4-FFF2-40B4-BE49-F238E27FC236}">
                    <a16:creationId xmlns:a16="http://schemas.microsoft.com/office/drawing/2014/main" id="{E1A7E083-B38C-49DB-91F3-8AC45609759D}"/>
                  </a:ext>
                </a:extLst>
              </p:cNvPr>
              <p:cNvSpPr>
                <a:spLocks/>
              </p:cNvSpPr>
              <p:nvPr/>
            </p:nvSpPr>
            <p:spPr bwMode="auto">
              <a:xfrm>
                <a:off x="1563686" y="503238"/>
                <a:ext cx="4524375" cy="1371600"/>
              </a:xfrm>
              <a:prstGeom prst="rect">
                <a:avLst/>
              </a:prstGeom>
              <a:solidFill>
                <a:srgbClr val="FFFFFF"/>
              </a:solidFill>
              <a:ln w="254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名称：用户表单</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别名：学生信息</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varchar</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描述：用于显示给用户的个人信息</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定义：个人信息</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姓名</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学号</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学校</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专业</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班级</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位置：输出到屏幕</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grpSp>
      <p:sp>
        <p:nvSpPr>
          <p:cNvPr id="45" name="Rectangle 11">
            <a:extLst>
              <a:ext uri="{FF2B5EF4-FFF2-40B4-BE49-F238E27FC236}">
                <a16:creationId xmlns:a16="http://schemas.microsoft.com/office/drawing/2014/main" id="{24EAC967-A7CA-4E3A-B36A-DD021482E396}"/>
              </a:ext>
            </a:extLst>
          </p:cNvPr>
          <p:cNvSpPr>
            <a:spLocks noChangeArrowheads="1"/>
          </p:cNvSpPr>
          <p:nvPr/>
        </p:nvSpPr>
        <p:spPr bwMode="auto">
          <a:xfrm>
            <a:off x="2174033"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6" name="Rectangle 22">
            <a:extLst>
              <a:ext uri="{FF2B5EF4-FFF2-40B4-BE49-F238E27FC236}">
                <a16:creationId xmlns:a16="http://schemas.microsoft.com/office/drawing/2014/main" id="{B3C84F82-E8CF-4C31-9608-69264A0D6E4F}"/>
              </a:ext>
            </a:extLst>
          </p:cNvPr>
          <p:cNvSpPr>
            <a:spLocks noChangeArrowheads="1"/>
          </p:cNvSpPr>
          <p:nvPr/>
        </p:nvSpPr>
        <p:spPr bwMode="auto">
          <a:xfrm>
            <a:off x="2174033"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6339847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Part3  ER</a:t>
            </a:r>
            <a:r>
              <a:rPr lang="zh-CN" altLang="en-US" sz="2400" b="1" dirty="0">
                <a:latin typeface="Calibri" panose="020F0502020204030204" pitchFamily="34" charset="0"/>
              </a:rPr>
              <a:t>图</a:t>
            </a:r>
          </a:p>
        </p:txBody>
      </p:sp>
      <p:pic>
        <p:nvPicPr>
          <p:cNvPr id="5" name="图片 4">
            <a:extLst>
              <a:ext uri="{FF2B5EF4-FFF2-40B4-BE49-F238E27FC236}">
                <a16:creationId xmlns:a16="http://schemas.microsoft.com/office/drawing/2014/main" id="{8B7533DC-CB6D-4E29-AC19-ED4E27B32967}"/>
              </a:ext>
            </a:extLst>
          </p:cNvPr>
          <p:cNvPicPr/>
          <p:nvPr/>
        </p:nvPicPr>
        <p:blipFill>
          <a:blip r:embed="rId2"/>
          <a:stretch>
            <a:fillRect/>
          </a:stretch>
        </p:blipFill>
        <p:spPr>
          <a:xfrm>
            <a:off x="2241051" y="1250117"/>
            <a:ext cx="7709898" cy="4805628"/>
          </a:xfrm>
          <a:prstGeom prst="rect">
            <a:avLst/>
          </a:prstGeom>
        </p:spPr>
      </p:pic>
    </p:spTree>
    <p:extLst>
      <p:ext uri="{BB962C8B-B14F-4D97-AF65-F5344CB8AC3E}">
        <p14:creationId xmlns:p14="http://schemas.microsoft.com/office/powerpoint/2010/main" val="11369328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8"/>
          <p:cNvSpPr txBox="1">
            <a:spLocks noChangeArrowheads="1"/>
          </p:cNvSpPr>
          <p:nvPr/>
        </p:nvSpPr>
        <p:spPr bwMode="auto">
          <a:xfrm>
            <a:off x="4938712" y="3560763"/>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None/>
            </a:pPr>
            <a:r>
              <a:rPr lang="zh-CN" altLang="en-US" sz="2000" b="1" dirty="0">
                <a:solidFill>
                  <a:srgbClr val="404040"/>
                </a:solidFill>
                <a:latin typeface="华文细黑" pitchFamily="2" charset="-122"/>
                <a:ea typeface="华文细黑" pitchFamily="2" charset="-122"/>
              </a:rPr>
              <a:t>设计阶段</a:t>
            </a:r>
            <a:endParaRPr lang="zh-CN" altLang="zh-CN" sz="2000" b="1" dirty="0">
              <a:solidFill>
                <a:srgbClr val="404040"/>
              </a:solidFill>
              <a:latin typeface="华文细黑" pitchFamily="2" charset="-122"/>
              <a:ea typeface="华文细黑" pitchFamily="2" charset="-122"/>
            </a:endParaRPr>
          </a:p>
        </p:txBody>
      </p:sp>
      <p:sp>
        <p:nvSpPr>
          <p:cNvPr id="16387"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6388"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4</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Part4  </a:t>
            </a:r>
            <a:r>
              <a:rPr lang="zh-CN" altLang="en-US" sz="2400" b="1" dirty="0">
                <a:latin typeface="Calibri" pitchFamily="34" charset="0"/>
              </a:rPr>
              <a:t>总体设计</a:t>
            </a:r>
          </a:p>
        </p:txBody>
      </p:sp>
      <p:sp>
        <p:nvSpPr>
          <p:cNvPr id="5" name="文本框 4">
            <a:extLst>
              <a:ext uri="{FF2B5EF4-FFF2-40B4-BE49-F238E27FC236}">
                <a16:creationId xmlns:a16="http://schemas.microsoft.com/office/drawing/2014/main" id="{9DBE682E-A694-4435-903A-32F7C7C59AEF}"/>
              </a:ext>
            </a:extLst>
          </p:cNvPr>
          <p:cNvSpPr txBox="1"/>
          <p:nvPr/>
        </p:nvSpPr>
        <p:spPr>
          <a:xfrm>
            <a:off x="4931090" y="6322045"/>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详见总体设计文档</a:t>
            </a:r>
          </a:p>
        </p:txBody>
      </p:sp>
      <p:pic>
        <p:nvPicPr>
          <p:cNvPr id="4" name="图片 3" descr="图片包含 屏幕截图&#10;&#10;已生成极高可信度的说明">
            <a:extLst>
              <a:ext uri="{FF2B5EF4-FFF2-40B4-BE49-F238E27FC236}">
                <a16:creationId xmlns:a16="http://schemas.microsoft.com/office/drawing/2014/main" id="{F7286A54-6943-4C0C-88DE-96378494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88" y="1021549"/>
            <a:ext cx="11083604" cy="5155317"/>
          </a:xfrm>
          <a:prstGeom prst="rect">
            <a:avLst/>
          </a:prstGeom>
        </p:spPr>
      </p:pic>
    </p:spTree>
    <p:extLst>
      <p:ext uri="{BB962C8B-B14F-4D97-AF65-F5344CB8AC3E}">
        <p14:creationId xmlns:p14="http://schemas.microsoft.com/office/powerpoint/2010/main" val="2096090323"/>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p:cNvSpPr txBox="1">
            <a:spLocks noChangeArrowheads="1"/>
          </p:cNvSpPr>
          <p:nvPr/>
        </p:nvSpPr>
        <p:spPr bwMode="auto">
          <a:xfrm>
            <a:off x="5313363" y="2708275"/>
            <a:ext cx="1352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4400">
                <a:solidFill>
                  <a:srgbClr val="C00000"/>
                </a:solidFill>
                <a:latin typeface="华文细黑" pitchFamily="2" charset="-122"/>
                <a:ea typeface="华文细黑" pitchFamily="2" charset="-122"/>
              </a:rPr>
              <a:t>目录</a:t>
            </a:r>
          </a:p>
        </p:txBody>
      </p:sp>
      <p:cxnSp>
        <p:nvCxnSpPr>
          <p:cNvPr id="3075" name="直接连接符 6"/>
          <p:cNvCxnSpPr>
            <a:cxnSpLocks noChangeShapeType="1"/>
          </p:cNvCxnSpPr>
          <p:nvPr/>
        </p:nvCxnSpPr>
        <p:spPr bwMode="auto">
          <a:xfrm flipV="1">
            <a:off x="6223000" y="1816100"/>
            <a:ext cx="2289175" cy="2052638"/>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6" name="直接连接符 8"/>
          <p:cNvCxnSpPr>
            <a:cxnSpLocks noChangeShapeType="1"/>
          </p:cNvCxnSpPr>
          <p:nvPr/>
        </p:nvCxnSpPr>
        <p:spPr bwMode="auto">
          <a:xfrm flipV="1">
            <a:off x="3178175" y="244316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24"/>
          <p:cNvCxnSpPr>
            <a:cxnSpLocks noChangeShapeType="1"/>
          </p:cNvCxnSpPr>
          <p:nvPr/>
        </p:nvCxnSpPr>
        <p:spPr bwMode="auto">
          <a:xfrm flipH="1" flipV="1">
            <a:off x="4919663" y="2316163"/>
            <a:ext cx="881062"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8" name="直接连接符 26"/>
          <p:cNvCxnSpPr>
            <a:cxnSpLocks noChangeShapeType="1"/>
          </p:cNvCxnSpPr>
          <p:nvPr/>
        </p:nvCxnSpPr>
        <p:spPr bwMode="auto">
          <a:xfrm>
            <a:off x="4919663" y="2316163"/>
            <a:ext cx="0" cy="909637"/>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9" name="直接连接符 31"/>
          <p:cNvCxnSpPr>
            <a:cxnSpLocks noChangeShapeType="1"/>
          </p:cNvCxnSpPr>
          <p:nvPr/>
        </p:nvCxnSpPr>
        <p:spPr bwMode="auto">
          <a:xfrm>
            <a:off x="6223000" y="3868738"/>
            <a:ext cx="893763"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0" name="直接连接符 32"/>
          <p:cNvCxnSpPr>
            <a:cxnSpLocks noChangeShapeType="1"/>
          </p:cNvCxnSpPr>
          <p:nvPr/>
        </p:nvCxnSpPr>
        <p:spPr bwMode="auto">
          <a:xfrm flipH="1" flipV="1">
            <a:off x="7116763" y="3094038"/>
            <a:ext cx="0" cy="9017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1" name="直接连接符 42"/>
          <p:cNvCxnSpPr>
            <a:cxnSpLocks noChangeShapeType="1"/>
          </p:cNvCxnSpPr>
          <p:nvPr/>
        </p:nvCxnSpPr>
        <p:spPr bwMode="auto">
          <a:xfrm flipV="1">
            <a:off x="3216275" y="248761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82" name="直接连接符 44"/>
          <p:cNvCxnSpPr>
            <a:cxnSpLocks noChangeShapeType="1"/>
          </p:cNvCxnSpPr>
          <p:nvPr/>
        </p:nvCxnSpPr>
        <p:spPr bwMode="auto">
          <a:xfrm flipV="1">
            <a:off x="6157913" y="1771650"/>
            <a:ext cx="2333625" cy="208280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 name="TextBox 1"/>
          <p:cNvSpPr txBox="1"/>
          <p:nvPr/>
        </p:nvSpPr>
        <p:spPr>
          <a:xfrm>
            <a:off x="2612571" y="793102"/>
            <a:ext cx="1914979" cy="369332"/>
          </a:xfrm>
          <a:prstGeom prst="rect">
            <a:avLst/>
          </a:prstGeom>
          <a:noFill/>
        </p:spPr>
        <p:txBody>
          <a:bodyPr wrap="square" rtlCol="0">
            <a:spAutoFit/>
          </a:bodyPr>
          <a:lstStyle/>
          <a:p>
            <a:endParaRPr lang="zh-CN" altLang="en-US" dirty="0"/>
          </a:p>
        </p:txBody>
      </p:sp>
      <p:sp>
        <p:nvSpPr>
          <p:cNvPr id="3" name="TextBox 2"/>
          <p:cNvSpPr txBox="1"/>
          <p:nvPr/>
        </p:nvSpPr>
        <p:spPr>
          <a:xfrm>
            <a:off x="2141068" y="1439000"/>
            <a:ext cx="2304662" cy="1754326"/>
          </a:xfrm>
          <a:prstGeom prst="rect">
            <a:avLst/>
          </a:prstGeom>
          <a:noFill/>
        </p:spPr>
        <p:txBody>
          <a:bodyPr wrap="square" rtlCol="0">
            <a:spAutoFit/>
          </a:bodyPr>
          <a:lstStyle/>
          <a:p>
            <a:pPr algn="r">
              <a:lnSpc>
                <a:spcPct val="150000"/>
              </a:lnSpc>
            </a:pPr>
            <a:r>
              <a:rPr lang="en-US" altLang="zh-CN" sz="2400" b="1" dirty="0"/>
              <a:t>1.</a:t>
            </a:r>
            <a:r>
              <a:rPr lang="zh-CN" altLang="en-US" sz="2400" b="1" dirty="0"/>
              <a:t>项目计划</a:t>
            </a:r>
            <a:endParaRPr lang="en-US" altLang="zh-CN" sz="2400" b="1" dirty="0"/>
          </a:p>
          <a:p>
            <a:pPr algn="r">
              <a:lnSpc>
                <a:spcPct val="150000"/>
              </a:lnSpc>
            </a:pPr>
            <a:r>
              <a:rPr lang="en-US" altLang="zh-CN" sz="2400" b="1" dirty="0"/>
              <a:t>2.</a:t>
            </a:r>
            <a:r>
              <a:rPr lang="zh-CN" altLang="en-US" sz="2400" b="1" dirty="0"/>
              <a:t>可行性分析</a:t>
            </a:r>
            <a:endParaRPr lang="en-US" altLang="zh-CN" sz="2400" b="1" dirty="0"/>
          </a:p>
          <a:p>
            <a:pPr algn="r">
              <a:lnSpc>
                <a:spcPct val="150000"/>
              </a:lnSpc>
            </a:pPr>
            <a:r>
              <a:rPr lang="en-US" altLang="zh-CN" sz="2400" b="1" dirty="0"/>
              <a:t>3.</a:t>
            </a:r>
            <a:r>
              <a:rPr lang="zh-CN" altLang="en-US" sz="2400" b="1" dirty="0"/>
              <a:t>需求分析</a:t>
            </a:r>
            <a:endParaRPr lang="en-US" altLang="zh-CN" sz="2400" b="1" dirty="0"/>
          </a:p>
        </p:txBody>
      </p:sp>
      <p:sp>
        <p:nvSpPr>
          <p:cNvPr id="4" name="TextBox 3"/>
          <p:cNvSpPr txBox="1"/>
          <p:nvPr/>
        </p:nvSpPr>
        <p:spPr>
          <a:xfrm>
            <a:off x="7613780" y="3030674"/>
            <a:ext cx="2703238" cy="2251065"/>
          </a:xfrm>
          <a:prstGeom prst="rect">
            <a:avLst/>
          </a:prstGeom>
          <a:noFill/>
        </p:spPr>
        <p:txBody>
          <a:bodyPr wrap="square" rtlCol="0">
            <a:spAutoFit/>
          </a:bodyPr>
          <a:lstStyle/>
          <a:p>
            <a:pPr>
              <a:lnSpc>
                <a:spcPct val="150000"/>
              </a:lnSpc>
            </a:pPr>
            <a:r>
              <a:rPr lang="en-US" altLang="zh-CN" sz="2400" b="1" dirty="0"/>
              <a:t>4.</a:t>
            </a:r>
            <a:r>
              <a:rPr lang="zh-CN" altLang="en-US" sz="2400" b="1" dirty="0"/>
              <a:t>设计阶段</a:t>
            </a:r>
            <a:endParaRPr lang="en-US" altLang="zh-CN" sz="2400" b="1" dirty="0"/>
          </a:p>
          <a:p>
            <a:pPr>
              <a:lnSpc>
                <a:spcPct val="150000"/>
              </a:lnSpc>
            </a:pPr>
            <a:r>
              <a:rPr lang="en-US" altLang="zh-CN" sz="2400" b="1" dirty="0"/>
              <a:t>5.</a:t>
            </a:r>
            <a:r>
              <a:rPr lang="zh-CN" altLang="en-US" sz="2400" b="1" dirty="0"/>
              <a:t>测试及实现阶段</a:t>
            </a:r>
            <a:endParaRPr lang="en-US" altLang="zh-CN" sz="2400" b="1" dirty="0"/>
          </a:p>
          <a:p>
            <a:pPr>
              <a:lnSpc>
                <a:spcPct val="150000"/>
              </a:lnSpc>
            </a:pPr>
            <a:r>
              <a:rPr lang="en-US" altLang="zh-CN" sz="2400" b="1" dirty="0"/>
              <a:t>6.</a:t>
            </a:r>
            <a:r>
              <a:rPr lang="zh-CN" altLang="en-US" sz="2400" b="1" dirty="0"/>
              <a:t>项目总结</a:t>
            </a:r>
            <a:endParaRPr lang="en-US" altLang="zh-CN" sz="2400" b="1" dirty="0"/>
          </a:p>
          <a:p>
            <a:pPr>
              <a:lnSpc>
                <a:spcPct val="150000"/>
              </a:lnSpc>
            </a:pPr>
            <a:r>
              <a:rPr lang="en-US" altLang="zh-CN" sz="2400" b="1" dirty="0"/>
              <a:t>7.</a:t>
            </a:r>
            <a:r>
              <a:rPr lang="zh-CN" altLang="en-US" sz="2400" b="1" dirty="0"/>
              <a:t>组员评分</a:t>
            </a:r>
            <a:endParaRPr lang="en-US" altLang="zh-CN" sz="2400" b="1"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HIPO</a:t>
            </a:r>
            <a:r>
              <a:rPr lang="zh-CN" altLang="en-US" sz="2400" b="1" dirty="0">
                <a:latin typeface="Calibri" panose="020F0502020204030204" pitchFamily="34" charset="0"/>
              </a:rPr>
              <a:t>图</a:t>
            </a:r>
          </a:p>
        </p:txBody>
      </p:sp>
      <p:sp>
        <p:nvSpPr>
          <p:cNvPr id="1433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pic>
        <p:nvPicPr>
          <p:cNvPr id="3" name="图片 2" descr="图片包含 屏幕截图&#10;&#10;已生成高可信度的说明">
            <a:extLst>
              <a:ext uri="{FF2B5EF4-FFF2-40B4-BE49-F238E27FC236}">
                <a16:creationId xmlns:a16="http://schemas.microsoft.com/office/drawing/2014/main" id="{140055B4-EA58-409E-B1D0-68D25D379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103" y="1189037"/>
            <a:ext cx="10539794" cy="4868636"/>
          </a:xfrm>
          <a:prstGeom prst="rect">
            <a:avLst/>
          </a:prstGeom>
        </p:spPr>
      </p:pic>
    </p:spTree>
    <p:extLst>
      <p:ext uri="{BB962C8B-B14F-4D97-AF65-F5344CB8AC3E}">
        <p14:creationId xmlns:p14="http://schemas.microsoft.com/office/powerpoint/2010/main" val="267729268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id="{0CEE221C-14FB-4CA3-9215-693ADF7B4212}"/>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18435" name="Rectangle 5">
            <a:extLst>
              <a:ext uri="{FF2B5EF4-FFF2-40B4-BE49-F238E27FC236}">
                <a16:creationId xmlns:a16="http://schemas.microsoft.com/office/drawing/2014/main" id="{E1EEFA3A-99F0-43E6-8CFC-B8A257975A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18436" name="文本框 1">
            <a:extLst>
              <a:ext uri="{FF2B5EF4-FFF2-40B4-BE49-F238E27FC236}">
                <a16:creationId xmlns:a16="http://schemas.microsoft.com/office/drawing/2014/main" id="{022DA868-6650-4BB7-BE68-ECA23A0B0101}"/>
              </a:ext>
            </a:extLst>
          </p:cNvPr>
          <p:cNvSpPr txBox="1">
            <a:spLocks noChangeArrowheads="1"/>
          </p:cNvSpPr>
          <p:nvPr/>
        </p:nvSpPr>
        <p:spPr bwMode="auto">
          <a:xfrm>
            <a:off x="1814513" y="101600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导入课表流程：</a:t>
            </a:r>
          </a:p>
        </p:txBody>
      </p:sp>
      <p:pic>
        <p:nvPicPr>
          <p:cNvPr id="18437" name="图片 4" descr="891113752685360305">
            <a:extLst>
              <a:ext uri="{FF2B5EF4-FFF2-40B4-BE49-F238E27FC236}">
                <a16:creationId xmlns:a16="http://schemas.microsoft.com/office/drawing/2014/main" id="{837AC4D2-918F-4720-BCC7-004879539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738" y="1016000"/>
            <a:ext cx="4962525"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2387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a:extLst>
              <a:ext uri="{FF2B5EF4-FFF2-40B4-BE49-F238E27FC236}">
                <a16:creationId xmlns:a16="http://schemas.microsoft.com/office/drawing/2014/main" id="{0B4FDCAB-BE36-4D58-949D-178F49341386}"/>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19459" name="Rectangle 5">
            <a:extLst>
              <a:ext uri="{FF2B5EF4-FFF2-40B4-BE49-F238E27FC236}">
                <a16:creationId xmlns:a16="http://schemas.microsoft.com/office/drawing/2014/main" id="{D91A99E2-9E09-4F77-A0F2-4B4B24CAF3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19460" name="文本框 1">
            <a:extLst>
              <a:ext uri="{FF2B5EF4-FFF2-40B4-BE49-F238E27FC236}">
                <a16:creationId xmlns:a16="http://schemas.microsoft.com/office/drawing/2014/main" id="{951D28A9-E315-49FD-A6B8-E9862544087E}"/>
              </a:ext>
            </a:extLst>
          </p:cNvPr>
          <p:cNvSpPr txBox="1">
            <a:spLocks noChangeArrowheads="1"/>
          </p:cNvSpPr>
          <p:nvPr/>
        </p:nvSpPr>
        <p:spPr bwMode="auto">
          <a:xfrm>
            <a:off x="1384300" y="1016000"/>
            <a:ext cx="2262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添加考试信息流程：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88" y="200025"/>
            <a:ext cx="6172200"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70728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a:extLst>
              <a:ext uri="{FF2B5EF4-FFF2-40B4-BE49-F238E27FC236}">
                <a16:creationId xmlns:a16="http://schemas.microsoft.com/office/drawing/2014/main" id="{F0960397-5B06-46AD-9CED-7D98B499518D}"/>
              </a:ext>
            </a:extLst>
          </p:cNvPr>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业务流图</a:t>
            </a:r>
          </a:p>
        </p:txBody>
      </p:sp>
      <p:sp>
        <p:nvSpPr>
          <p:cNvPr id="20483" name="Rectangle 5">
            <a:extLst>
              <a:ext uri="{FF2B5EF4-FFF2-40B4-BE49-F238E27FC236}">
                <a16:creationId xmlns:a16="http://schemas.microsoft.com/office/drawing/2014/main" id="{14169C66-21FD-4429-9EBE-EAE843E753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sp>
        <p:nvSpPr>
          <p:cNvPr id="20484" name="文本框 1">
            <a:extLst>
              <a:ext uri="{FF2B5EF4-FFF2-40B4-BE49-F238E27FC236}">
                <a16:creationId xmlns:a16="http://schemas.microsoft.com/office/drawing/2014/main" id="{1E88FCFE-71A5-4421-9E9F-301BBAA36561}"/>
              </a:ext>
            </a:extLst>
          </p:cNvPr>
          <p:cNvSpPr txBox="1">
            <a:spLocks noChangeArrowheads="1"/>
          </p:cNvSpPr>
          <p:nvPr/>
        </p:nvSpPr>
        <p:spPr bwMode="auto">
          <a:xfrm>
            <a:off x="1347788" y="10160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添加作业信息流程：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33338"/>
            <a:ext cx="6229350" cy="67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99152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Part4  </a:t>
            </a:r>
            <a:r>
              <a:rPr lang="zh-CN" altLang="en-US" sz="2400" b="1" dirty="0">
                <a:latin typeface="Calibri" pitchFamily="34" charset="0"/>
              </a:rPr>
              <a:t>详细设计</a:t>
            </a:r>
          </a:p>
        </p:txBody>
      </p:sp>
      <p:sp>
        <p:nvSpPr>
          <p:cNvPr id="5" name="文本框 4">
            <a:extLst>
              <a:ext uri="{FF2B5EF4-FFF2-40B4-BE49-F238E27FC236}">
                <a16:creationId xmlns:a16="http://schemas.microsoft.com/office/drawing/2014/main" id="{9DBE682E-A694-4435-903A-32F7C7C59AEF}"/>
              </a:ext>
            </a:extLst>
          </p:cNvPr>
          <p:cNvSpPr txBox="1"/>
          <p:nvPr/>
        </p:nvSpPr>
        <p:spPr>
          <a:xfrm>
            <a:off x="4931090" y="6322045"/>
            <a:ext cx="2236510"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详见详细设计文档</a:t>
            </a:r>
          </a:p>
        </p:txBody>
      </p:sp>
      <p:pic>
        <p:nvPicPr>
          <p:cNvPr id="3" name="图片 2" descr="图片包含 屏幕截图, 文字&#10;&#10;已生成高可信度的说明">
            <a:extLst>
              <a:ext uri="{FF2B5EF4-FFF2-40B4-BE49-F238E27FC236}">
                <a16:creationId xmlns:a16="http://schemas.microsoft.com/office/drawing/2014/main" id="{9FCD2349-CD10-40FC-9E62-E094AB5F1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38" y="923730"/>
            <a:ext cx="10825960" cy="5294571"/>
          </a:xfrm>
          <a:prstGeom prst="rect">
            <a:avLst/>
          </a:prstGeom>
        </p:spPr>
      </p:pic>
    </p:spTree>
    <p:extLst>
      <p:ext uri="{BB962C8B-B14F-4D97-AF65-F5344CB8AC3E}">
        <p14:creationId xmlns:p14="http://schemas.microsoft.com/office/powerpoint/2010/main" val="3327656066"/>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界面设计</a:t>
            </a:r>
          </a:p>
        </p:txBody>
      </p:sp>
      <p:pic>
        <p:nvPicPr>
          <p:cNvPr id="9" name="图片 8" descr="图片包含 屏幕截图&#10;&#10;已生成极高可信度的说明">
            <a:extLst>
              <a:ext uri="{FF2B5EF4-FFF2-40B4-BE49-F238E27FC236}">
                <a16:creationId xmlns:a16="http://schemas.microsoft.com/office/drawing/2014/main" id="{53C5C119-C2DE-4AEE-BD9D-36A5E1EC93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502" y="1107488"/>
            <a:ext cx="2882594" cy="5127174"/>
          </a:xfrm>
          <a:prstGeom prst="rect">
            <a:avLst/>
          </a:prstGeom>
        </p:spPr>
      </p:pic>
      <p:pic>
        <p:nvPicPr>
          <p:cNvPr id="4" name="图片 3" descr="图片包含 屏幕截图&#10;&#10;已生成极高可信度的说明">
            <a:extLst>
              <a:ext uri="{FF2B5EF4-FFF2-40B4-BE49-F238E27FC236}">
                <a16:creationId xmlns:a16="http://schemas.microsoft.com/office/drawing/2014/main" id="{4A028DA7-AC4B-4152-B9FC-1E9B528454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062" y="1107488"/>
            <a:ext cx="2882594" cy="5127174"/>
          </a:xfrm>
          <a:prstGeom prst="rect">
            <a:avLst/>
          </a:prstGeom>
        </p:spPr>
      </p:pic>
      <p:pic>
        <p:nvPicPr>
          <p:cNvPr id="7" name="图片 6" descr="图片包含 屏幕截图&#10;&#10;已生成极高可信度的说明">
            <a:extLst>
              <a:ext uri="{FF2B5EF4-FFF2-40B4-BE49-F238E27FC236}">
                <a16:creationId xmlns:a16="http://schemas.microsoft.com/office/drawing/2014/main" id="{DCC9156C-7903-4E61-8487-223D71767E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5622" y="1107488"/>
            <a:ext cx="2882594" cy="5127174"/>
          </a:xfrm>
          <a:prstGeom prst="rect">
            <a:avLst/>
          </a:prstGeom>
        </p:spPr>
      </p:pic>
    </p:spTree>
    <p:extLst>
      <p:ext uri="{BB962C8B-B14F-4D97-AF65-F5344CB8AC3E}">
        <p14:creationId xmlns:p14="http://schemas.microsoft.com/office/powerpoint/2010/main" val="38319874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数据库设计</a:t>
            </a:r>
          </a:p>
        </p:txBody>
      </p:sp>
      <p:pic>
        <p:nvPicPr>
          <p:cNvPr id="4" name="图片 3">
            <a:extLst>
              <a:ext uri="{FF2B5EF4-FFF2-40B4-BE49-F238E27FC236}">
                <a16:creationId xmlns:a16="http://schemas.microsoft.com/office/drawing/2014/main" id="{FE6DC37A-2011-4890-BBB8-CA83079287C1}"/>
              </a:ext>
            </a:extLst>
          </p:cNvPr>
          <p:cNvPicPr>
            <a:picLocks noChangeAspect="1"/>
          </p:cNvPicPr>
          <p:nvPr/>
        </p:nvPicPr>
        <p:blipFill>
          <a:blip r:embed="rId2"/>
          <a:stretch>
            <a:fillRect/>
          </a:stretch>
        </p:blipFill>
        <p:spPr>
          <a:xfrm>
            <a:off x="2001285" y="1792771"/>
            <a:ext cx="7553325" cy="1390650"/>
          </a:xfrm>
          <a:prstGeom prst="rect">
            <a:avLst/>
          </a:prstGeom>
        </p:spPr>
      </p:pic>
      <p:pic>
        <p:nvPicPr>
          <p:cNvPr id="5" name="图片 4">
            <a:extLst>
              <a:ext uri="{FF2B5EF4-FFF2-40B4-BE49-F238E27FC236}">
                <a16:creationId xmlns:a16="http://schemas.microsoft.com/office/drawing/2014/main" id="{A0D301E6-E2BC-4834-BC7C-F4FE1FE482B0}"/>
              </a:ext>
            </a:extLst>
          </p:cNvPr>
          <p:cNvPicPr>
            <a:picLocks noChangeAspect="1"/>
          </p:cNvPicPr>
          <p:nvPr/>
        </p:nvPicPr>
        <p:blipFill>
          <a:blip r:embed="rId3"/>
          <a:stretch>
            <a:fillRect/>
          </a:stretch>
        </p:blipFill>
        <p:spPr>
          <a:xfrm>
            <a:off x="2001285" y="3183421"/>
            <a:ext cx="6374089" cy="1400175"/>
          </a:xfrm>
          <a:prstGeom prst="rect">
            <a:avLst/>
          </a:prstGeom>
        </p:spPr>
      </p:pic>
    </p:spTree>
    <p:extLst>
      <p:ext uri="{BB962C8B-B14F-4D97-AF65-F5344CB8AC3E}">
        <p14:creationId xmlns:p14="http://schemas.microsoft.com/office/powerpoint/2010/main" val="7508509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 </a:t>
            </a:r>
            <a:r>
              <a:rPr lang="en-US" altLang="zh-CN" sz="2400" b="1" dirty="0">
                <a:latin typeface="Calibri" panose="020F0502020204030204" pitchFamily="34" charset="0"/>
              </a:rPr>
              <a:t>PAD</a:t>
            </a:r>
            <a:r>
              <a:rPr lang="zh-CN" altLang="en-US" sz="2400" b="1" dirty="0">
                <a:latin typeface="Calibri" panose="020F0502020204030204" pitchFamily="34" charset="0"/>
              </a:rPr>
              <a:t>图</a:t>
            </a:r>
          </a:p>
        </p:txBody>
      </p:sp>
      <p:pic>
        <p:nvPicPr>
          <p:cNvPr id="3" name="图片 3">
            <a:extLst>
              <a:ext uri="{FF2B5EF4-FFF2-40B4-BE49-F238E27FC236}">
                <a16:creationId xmlns:a16="http://schemas.microsoft.com/office/drawing/2014/main" id="{E87594CA-3354-485D-A91C-7C57E200A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28" y="987646"/>
            <a:ext cx="8425543" cy="559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22006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3">
            <a:extLst>
              <a:ext uri="{FF2B5EF4-FFF2-40B4-BE49-F238E27FC236}">
                <a16:creationId xmlns:a16="http://schemas.microsoft.com/office/drawing/2014/main" id="{DCBCF848-3A3C-4CCB-8062-624ABB34A4CB}"/>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49155" name="文本框 1">
            <a:extLst>
              <a:ext uri="{FF2B5EF4-FFF2-40B4-BE49-F238E27FC236}">
                <a16:creationId xmlns:a16="http://schemas.microsoft.com/office/drawing/2014/main" id="{E4DCC1BB-5607-4484-B5C7-48BBDA70B0E7}"/>
              </a:ext>
            </a:extLst>
          </p:cNvPr>
          <p:cNvSpPr txBox="1">
            <a:spLocks noChangeArrowheads="1"/>
          </p:cNvSpPr>
          <p:nvPr/>
        </p:nvSpPr>
        <p:spPr bwMode="auto">
          <a:xfrm>
            <a:off x="1093788" y="923925"/>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课表界面：</a:t>
            </a:r>
          </a:p>
        </p:txBody>
      </p:sp>
      <p:pic>
        <p:nvPicPr>
          <p:cNvPr id="49156" name="图片 4" descr="图片包含 文字&#10;&#10;已生成高可信度的说明">
            <a:extLst>
              <a:ext uri="{FF2B5EF4-FFF2-40B4-BE49-F238E27FC236}">
                <a16:creationId xmlns:a16="http://schemas.microsoft.com/office/drawing/2014/main" id="{1FFABEE9-A20F-4B43-975B-D11E225E0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788" y="938213"/>
            <a:ext cx="56308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790886"/>
      </p:ext>
    </p:extLst>
  </p:cSld>
  <p:clrMapOvr>
    <a:masterClrMapping/>
  </p:clrMapOvr>
  <p:transition spd="slow">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a:extLst>
              <a:ext uri="{FF2B5EF4-FFF2-40B4-BE49-F238E27FC236}">
                <a16:creationId xmlns:a16="http://schemas.microsoft.com/office/drawing/2014/main" id="{19A027ED-F1E6-4E74-97BE-D67DAFD40DA9}"/>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0179" name="文本框 1">
            <a:extLst>
              <a:ext uri="{FF2B5EF4-FFF2-40B4-BE49-F238E27FC236}">
                <a16:creationId xmlns:a16="http://schemas.microsoft.com/office/drawing/2014/main" id="{6E694A7B-8ED9-4EB4-AAD1-BCA49EF8A4BD}"/>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作业界面：</a:t>
            </a:r>
          </a:p>
        </p:txBody>
      </p:sp>
      <p:pic>
        <p:nvPicPr>
          <p:cNvPr id="50180" name="图片 5" descr="图片包含 文字&#10;&#10;已生成高可信度的说明">
            <a:extLst>
              <a:ext uri="{FF2B5EF4-FFF2-40B4-BE49-F238E27FC236}">
                <a16:creationId xmlns:a16="http://schemas.microsoft.com/office/drawing/2014/main" id="{604150AA-BFC7-4AEC-9708-6742B1D66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338" y="923925"/>
            <a:ext cx="5776912"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105884"/>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项目计划</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1</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3">
            <a:extLst>
              <a:ext uri="{FF2B5EF4-FFF2-40B4-BE49-F238E27FC236}">
                <a16:creationId xmlns:a16="http://schemas.microsoft.com/office/drawing/2014/main" id="{A2E35163-D16D-4425-9E4C-63E6A8DA4600}"/>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1203" name="文本框 1">
            <a:extLst>
              <a:ext uri="{FF2B5EF4-FFF2-40B4-BE49-F238E27FC236}">
                <a16:creationId xmlns:a16="http://schemas.microsoft.com/office/drawing/2014/main" id="{F1C52344-356C-4123-95D3-B382F3B3EF22}"/>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考试界面：</a:t>
            </a:r>
          </a:p>
        </p:txBody>
      </p:sp>
      <p:pic>
        <p:nvPicPr>
          <p:cNvPr id="51204" name="图片 2">
            <a:extLst>
              <a:ext uri="{FF2B5EF4-FFF2-40B4-BE49-F238E27FC236}">
                <a16:creationId xmlns:a16="http://schemas.microsoft.com/office/drawing/2014/main" id="{70B3E87E-9D44-4D1E-B7F8-D91AE00F3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923925"/>
            <a:ext cx="5776913"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63176"/>
      </p:ext>
    </p:extLst>
  </p:cSld>
  <p:clrMapOvr>
    <a:masterClrMapping/>
  </p:clrMapOvr>
  <p:transition spd="slow">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a:extLst>
              <a:ext uri="{FF2B5EF4-FFF2-40B4-BE49-F238E27FC236}">
                <a16:creationId xmlns:a16="http://schemas.microsoft.com/office/drawing/2014/main" id="{2C15B173-5037-44DD-96CE-D00E09BC542C}"/>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2227" name="文本框 1">
            <a:extLst>
              <a:ext uri="{FF2B5EF4-FFF2-40B4-BE49-F238E27FC236}">
                <a16:creationId xmlns:a16="http://schemas.microsoft.com/office/drawing/2014/main" id="{F1A3DFB0-FFCB-4981-8AAF-F0568765B3F5}"/>
              </a:ext>
            </a:extLst>
          </p:cNvPr>
          <p:cNvSpPr txBox="1">
            <a:spLocks noChangeArrowheads="1"/>
          </p:cNvSpPr>
          <p:nvPr/>
        </p:nvSpPr>
        <p:spPr bwMode="auto">
          <a:xfrm>
            <a:off x="1093788" y="9239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登陆界面：</a:t>
            </a:r>
          </a:p>
        </p:txBody>
      </p:sp>
      <p:pic>
        <p:nvPicPr>
          <p:cNvPr id="52228" name="图片 2" descr="图片包含 屏幕截图&#10;&#10;已生成极高可信度的说明">
            <a:extLst>
              <a:ext uri="{FF2B5EF4-FFF2-40B4-BE49-F238E27FC236}">
                <a16:creationId xmlns:a16="http://schemas.microsoft.com/office/drawing/2014/main" id="{E3D0C1CA-9FF8-43B2-B0AC-D54A556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738" y="1604963"/>
            <a:ext cx="6905625"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600367"/>
      </p:ext>
    </p:extLst>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a:extLst>
              <a:ext uri="{FF2B5EF4-FFF2-40B4-BE49-F238E27FC236}">
                <a16:creationId xmlns:a16="http://schemas.microsoft.com/office/drawing/2014/main" id="{902755DF-1B2D-443F-B6D9-5A2512ABF1C8}"/>
              </a:ext>
            </a:extLst>
          </p:cNvPr>
          <p:cNvSpPr txBox="1">
            <a:spLocks noChangeArrowheads="1"/>
          </p:cNvSpPr>
          <p:nvPr/>
        </p:nvSpPr>
        <p:spPr bwMode="auto">
          <a:xfrm>
            <a:off x="363538" y="363538"/>
            <a:ext cx="339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Part4  PDL</a:t>
            </a:r>
            <a:r>
              <a:rPr lang="zh-CN" altLang="en-US" sz="2400" b="1">
                <a:latin typeface="Calibri" panose="020F0502020204030204" pitchFamily="34" charset="0"/>
              </a:rPr>
              <a:t>语言</a:t>
            </a:r>
          </a:p>
        </p:txBody>
      </p:sp>
      <p:sp>
        <p:nvSpPr>
          <p:cNvPr id="53251" name="文本框 1">
            <a:extLst>
              <a:ext uri="{FF2B5EF4-FFF2-40B4-BE49-F238E27FC236}">
                <a16:creationId xmlns:a16="http://schemas.microsoft.com/office/drawing/2014/main" id="{4C7205D2-2F97-476E-A12A-47CE3D80E85D}"/>
              </a:ext>
            </a:extLst>
          </p:cNvPr>
          <p:cNvSpPr txBox="1">
            <a:spLocks noChangeArrowheads="1"/>
          </p:cNvSpPr>
          <p:nvPr/>
        </p:nvSpPr>
        <p:spPr bwMode="auto">
          <a:xfrm>
            <a:off x="990600" y="923925"/>
            <a:ext cx="1801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a:latin typeface="微软雅黑" panose="020B0503020204020204" pitchFamily="34" charset="-122"/>
                <a:ea typeface="微软雅黑" panose="020B0503020204020204" pitchFamily="34" charset="-122"/>
              </a:rPr>
              <a:t>个人信息界面：</a:t>
            </a:r>
          </a:p>
        </p:txBody>
      </p:sp>
      <p:pic>
        <p:nvPicPr>
          <p:cNvPr id="53252" name="图片 2">
            <a:extLst>
              <a:ext uri="{FF2B5EF4-FFF2-40B4-BE49-F238E27FC236}">
                <a16:creationId xmlns:a16="http://schemas.microsoft.com/office/drawing/2014/main" id="{21507AE3-6B28-4AFA-A893-B2627DA22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1603375"/>
            <a:ext cx="6713537"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646150"/>
      </p:ext>
    </p:extLst>
  </p:cSld>
  <p:clrMapOvr>
    <a:masterClrMapping/>
  </p:clrMapOvr>
  <p:transition spd="slow">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3">
            <a:extLst>
              <a:ext uri="{FF2B5EF4-FFF2-40B4-BE49-F238E27FC236}">
                <a16:creationId xmlns:a16="http://schemas.microsoft.com/office/drawing/2014/main" id="{FDF3ADE0-572C-410B-8133-577506591F0A}"/>
              </a:ext>
            </a:extLst>
          </p:cNvPr>
          <p:cNvSpPr txBox="1">
            <a:spLocks noChangeArrowheads="1"/>
          </p:cNvSpPr>
          <p:nvPr/>
        </p:nvSpPr>
        <p:spPr bwMode="auto">
          <a:xfrm>
            <a:off x="363538" y="363538"/>
            <a:ext cx="555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用户手册</a:t>
            </a:r>
          </a:p>
        </p:txBody>
      </p:sp>
      <p:sp>
        <p:nvSpPr>
          <p:cNvPr id="56323" name="TextBox 1">
            <a:extLst>
              <a:ext uri="{FF2B5EF4-FFF2-40B4-BE49-F238E27FC236}">
                <a16:creationId xmlns:a16="http://schemas.microsoft.com/office/drawing/2014/main" id="{C9D2E5E2-8DDB-4CCA-AF4C-334AC35B77FE}"/>
              </a:ext>
            </a:extLst>
          </p:cNvPr>
          <p:cNvSpPr txBox="1">
            <a:spLocks noChangeArrowheads="1"/>
          </p:cNvSpPr>
          <p:nvPr/>
        </p:nvSpPr>
        <p:spPr bwMode="auto">
          <a:xfrm>
            <a:off x="3346450" y="6308725"/>
            <a:ext cx="5859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gn="ctr">
              <a:lnSpc>
                <a:spcPct val="100000"/>
              </a:lnSpc>
              <a:spcBef>
                <a:spcPct val="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详见用户手册文档</a:t>
            </a:r>
          </a:p>
        </p:txBody>
      </p:sp>
      <p:pic>
        <p:nvPicPr>
          <p:cNvPr id="56324" name="图片 6" descr="图片包含 屏幕截图&#10;&#10;已生成极高可信度的说明">
            <a:extLst>
              <a:ext uri="{FF2B5EF4-FFF2-40B4-BE49-F238E27FC236}">
                <a16:creationId xmlns:a16="http://schemas.microsoft.com/office/drawing/2014/main" id="{638B8C51-7CC8-4FF2-96FC-F020DE982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020763"/>
            <a:ext cx="11791950"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508085"/>
      </p:ext>
    </p:extLst>
  </p:cSld>
  <p:clrMapOvr>
    <a:masterClrMapping/>
  </p:clrMapOvr>
  <p:transition spd="slow">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a:extLst>
              <a:ext uri="{FF2B5EF4-FFF2-40B4-BE49-F238E27FC236}">
                <a16:creationId xmlns:a16="http://schemas.microsoft.com/office/drawing/2014/main" id="{000A700C-1B1C-468A-A8EA-271D96B027DB}"/>
              </a:ext>
            </a:extLst>
          </p:cNvPr>
          <p:cNvSpPr txBox="1">
            <a:spLocks noChangeArrowheads="1"/>
          </p:cNvSpPr>
          <p:nvPr/>
        </p:nvSpPr>
        <p:spPr bwMode="auto">
          <a:xfrm>
            <a:off x="363538" y="363538"/>
            <a:ext cx="555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a:latin typeface="Calibri" panose="020F0502020204030204" pitchFamily="34" charset="0"/>
              </a:rPr>
              <a:t>Part4  </a:t>
            </a:r>
            <a:r>
              <a:rPr lang="zh-CN" altLang="en-US" sz="2400" b="1" dirty="0">
                <a:latin typeface="Calibri" panose="020F0502020204030204" pitchFamily="34" charset="0"/>
              </a:rPr>
              <a:t>测试计划</a:t>
            </a:r>
          </a:p>
        </p:txBody>
      </p:sp>
      <p:sp>
        <p:nvSpPr>
          <p:cNvPr id="57347" name="TextBox 1">
            <a:extLst>
              <a:ext uri="{FF2B5EF4-FFF2-40B4-BE49-F238E27FC236}">
                <a16:creationId xmlns:a16="http://schemas.microsoft.com/office/drawing/2014/main" id="{55CDBAD2-DA0A-4B55-A8EB-BFFF0B4925BC}"/>
              </a:ext>
            </a:extLst>
          </p:cNvPr>
          <p:cNvSpPr txBox="1">
            <a:spLocks noChangeArrowheads="1"/>
          </p:cNvSpPr>
          <p:nvPr/>
        </p:nvSpPr>
        <p:spPr bwMode="auto">
          <a:xfrm>
            <a:off x="3346450" y="6308725"/>
            <a:ext cx="5859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DotumChe" panose="020B0609000101010101" pitchFamily="49" charset="-127"/>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DotumChe" panose="020B0609000101010101" pitchFamily="49" charset="-127"/>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DotumChe" panose="020B0609000101010101" pitchFamily="49" charset="-127"/>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panose="020B0609000101010101" pitchFamily="49" charset="-127"/>
                <a:ea typeface="宋体" panose="02010600030101010101" pitchFamily="2" charset="-122"/>
              </a:defRPr>
            </a:lvl9pPr>
          </a:lstStyle>
          <a:p>
            <a:pPr algn="ctr">
              <a:lnSpc>
                <a:spcPct val="100000"/>
              </a:lnSpc>
              <a:spcBef>
                <a:spcPct val="0"/>
              </a:spcBef>
              <a:buFont typeface="Arial" panose="020B0604020202020204" pitchFamily="34" charset="0"/>
              <a:buNone/>
            </a:pPr>
            <a:r>
              <a:rPr lang="zh-CN" altLang="en-US" sz="2000" b="1">
                <a:latin typeface="微软雅黑" panose="020B0503020204020204" pitchFamily="34" charset="-122"/>
                <a:ea typeface="微软雅黑" panose="020B0503020204020204" pitchFamily="34" charset="-122"/>
              </a:rPr>
              <a:t>详见测试计划文档</a:t>
            </a:r>
          </a:p>
        </p:txBody>
      </p:sp>
      <p:pic>
        <p:nvPicPr>
          <p:cNvPr id="57348" name="图片 2" descr="图片包含 地图, 文字&#10;&#10;已生成极高可信度的说明">
            <a:extLst>
              <a:ext uri="{FF2B5EF4-FFF2-40B4-BE49-F238E27FC236}">
                <a16:creationId xmlns:a16="http://schemas.microsoft.com/office/drawing/2014/main" id="{7FF865C0-F4EA-4EF2-93C8-6CD0A8209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041400"/>
            <a:ext cx="11947525"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174457"/>
      </p:ext>
    </p:extLst>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测试及实现阶段</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5</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17613408"/>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代码规范</a:t>
            </a:r>
          </a:p>
        </p:txBody>
      </p:sp>
      <p:sp>
        <p:nvSpPr>
          <p:cNvPr id="2" name="TextBox 1"/>
          <p:cNvSpPr txBox="1"/>
          <p:nvPr/>
        </p:nvSpPr>
        <p:spPr>
          <a:xfrm>
            <a:off x="4879910" y="6242180"/>
            <a:ext cx="276186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详见代码规范文档</a:t>
            </a:r>
          </a:p>
        </p:txBody>
      </p:sp>
      <p:pic>
        <p:nvPicPr>
          <p:cNvPr id="5" name="图片 4" descr="图片包含 屏幕截图&#10;&#10;已生成极高可信度的说明">
            <a:extLst>
              <a:ext uri="{FF2B5EF4-FFF2-40B4-BE49-F238E27FC236}">
                <a16:creationId xmlns:a16="http://schemas.microsoft.com/office/drawing/2014/main" id="{BF26E39F-9772-46FC-901F-245515971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5190"/>
            <a:ext cx="12192000" cy="5187539"/>
          </a:xfrm>
          <a:prstGeom prst="rect">
            <a:avLst/>
          </a:prstGeom>
        </p:spPr>
      </p:pic>
    </p:spTree>
    <p:extLst>
      <p:ext uri="{BB962C8B-B14F-4D97-AF65-F5344CB8AC3E}">
        <p14:creationId xmlns:p14="http://schemas.microsoft.com/office/powerpoint/2010/main" val="138007259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3893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代码清单及代码走查</a:t>
            </a:r>
          </a:p>
        </p:txBody>
      </p:sp>
      <p:sp>
        <p:nvSpPr>
          <p:cNvPr id="3" name="TextBox 2"/>
          <p:cNvSpPr txBox="1"/>
          <p:nvPr/>
        </p:nvSpPr>
        <p:spPr>
          <a:xfrm>
            <a:off x="8528180" y="985519"/>
            <a:ext cx="3663820" cy="4093428"/>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代码走查</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林鑫：</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走查作业和课表模块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李俊：</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走查设置和个人中心模块</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胡锦波：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走查考试和登录模块</a:t>
            </a:r>
            <a:endParaRPr lang="en-US" altLang="zh-CN" sz="2000" dirty="0">
              <a:latin typeface="微软雅黑" panose="020B0503020204020204" pitchFamily="34" charset="-122"/>
              <a:ea typeface="微软雅黑" panose="020B0503020204020204" pitchFamily="34" charset="-122"/>
            </a:endParaRPr>
          </a:p>
        </p:txBody>
      </p:sp>
      <p:sp>
        <p:nvSpPr>
          <p:cNvPr id="7" name="TextBox 6"/>
          <p:cNvSpPr txBox="1"/>
          <p:nvPr/>
        </p:nvSpPr>
        <p:spPr>
          <a:xfrm>
            <a:off x="3360135" y="5362116"/>
            <a:ext cx="230354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详见代码清单文件</a:t>
            </a:r>
          </a:p>
        </p:txBody>
      </p:sp>
      <p:pic>
        <p:nvPicPr>
          <p:cNvPr id="6" name="图片 5" descr="图片包含 屏幕截图&#10;&#10;已生成极高可信度的说明">
            <a:extLst>
              <a:ext uri="{FF2B5EF4-FFF2-40B4-BE49-F238E27FC236}">
                <a16:creationId xmlns:a16="http://schemas.microsoft.com/office/drawing/2014/main" id="{DD31BE17-EFC5-4648-967E-A3DBD8F6F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38" y="985519"/>
            <a:ext cx="7964087" cy="4216281"/>
          </a:xfrm>
          <a:prstGeom prst="rect">
            <a:avLst/>
          </a:prstGeom>
        </p:spPr>
      </p:pic>
    </p:spTree>
    <p:extLst>
      <p:ext uri="{BB962C8B-B14F-4D97-AF65-F5344CB8AC3E}">
        <p14:creationId xmlns:p14="http://schemas.microsoft.com/office/powerpoint/2010/main" val="23837421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单元测试：登录模块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4" name="表格 3">
            <a:extLst>
              <a:ext uri="{FF2B5EF4-FFF2-40B4-BE49-F238E27FC236}">
                <a16:creationId xmlns:a16="http://schemas.microsoft.com/office/drawing/2014/main" id="{34C09760-9371-4F8D-8332-8663735FE839}"/>
              </a:ext>
            </a:extLst>
          </p:cNvPr>
          <p:cNvGraphicFramePr>
            <a:graphicFrameLocks noGrp="1"/>
          </p:cNvGraphicFramePr>
          <p:nvPr>
            <p:extLst/>
          </p:nvPr>
        </p:nvGraphicFramePr>
        <p:xfrm>
          <a:off x="726232" y="728662"/>
          <a:ext cx="10739536" cy="5901588"/>
        </p:xfrm>
        <a:graphic>
          <a:graphicData uri="http://schemas.openxmlformats.org/drawingml/2006/table">
            <a:tbl>
              <a:tblPr firstRow="1" firstCol="1" bandRow="1">
                <a:tableStyleId>{5C22544A-7EE6-4342-B048-85BDC9FD1C3A}</a:tableStyleId>
              </a:tblPr>
              <a:tblGrid>
                <a:gridCol w="1165685">
                  <a:extLst>
                    <a:ext uri="{9D8B030D-6E8A-4147-A177-3AD203B41FA5}">
                      <a16:colId xmlns:a16="http://schemas.microsoft.com/office/drawing/2014/main" val="3279263058"/>
                    </a:ext>
                  </a:extLst>
                </a:gridCol>
                <a:gridCol w="871629">
                  <a:extLst>
                    <a:ext uri="{9D8B030D-6E8A-4147-A177-3AD203B41FA5}">
                      <a16:colId xmlns:a16="http://schemas.microsoft.com/office/drawing/2014/main" val="2297384705"/>
                    </a:ext>
                  </a:extLst>
                </a:gridCol>
                <a:gridCol w="2621913">
                  <a:extLst>
                    <a:ext uri="{9D8B030D-6E8A-4147-A177-3AD203B41FA5}">
                      <a16:colId xmlns:a16="http://schemas.microsoft.com/office/drawing/2014/main" val="843377936"/>
                    </a:ext>
                  </a:extLst>
                </a:gridCol>
                <a:gridCol w="2621913">
                  <a:extLst>
                    <a:ext uri="{9D8B030D-6E8A-4147-A177-3AD203B41FA5}">
                      <a16:colId xmlns:a16="http://schemas.microsoft.com/office/drawing/2014/main" val="843439528"/>
                    </a:ext>
                  </a:extLst>
                </a:gridCol>
                <a:gridCol w="1321498">
                  <a:extLst>
                    <a:ext uri="{9D8B030D-6E8A-4147-A177-3AD203B41FA5}">
                      <a16:colId xmlns:a16="http://schemas.microsoft.com/office/drawing/2014/main" val="4010028564"/>
                    </a:ext>
                  </a:extLst>
                </a:gridCol>
                <a:gridCol w="1068449">
                  <a:extLst>
                    <a:ext uri="{9D8B030D-6E8A-4147-A177-3AD203B41FA5}">
                      <a16:colId xmlns:a16="http://schemas.microsoft.com/office/drawing/2014/main" val="3422437629"/>
                    </a:ext>
                  </a:extLst>
                </a:gridCol>
                <a:gridCol w="1068449">
                  <a:extLst>
                    <a:ext uri="{9D8B030D-6E8A-4147-A177-3AD203B41FA5}">
                      <a16:colId xmlns:a16="http://schemas.microsoft.com/office/drawing/2014/main" val="1426369772"/>
                    </a:ext>
                  </a:extLst>
                </a:gridCol>
              </a:tblGrid>
              <a:tr h="486710">
                <a:tc>
                  <a:txBody>
                    <a:bodyPr/>
                    <a:lstStyle/>
                    <a:p>
                      <a:pPr algn="l">
                        <a:spcAft>
                          <a:spcPts val="0"/>
                        </a:spcAft>
                      </a:pPr>
                      <a:r>
                        <a:rPr lang="zh-CN" sz="1400" kern="100" dirty="0">
                          <a:effectLst/>
                        </a:rPr>
                        <a:t>测试模块</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39755" marR="39755" marT="0" marB="0" anchor="ctr"/>
                </a:tc>
                <a:extLst>
                  <a:ext uri="{0D108BD9-81ED-4DB2-BD59-A6C34878D82A}">
                    <a16:rowId xmlns:a16="http://schemas.microsoft.com/office/drawing/2014/main" val="2809328681"/>
                  </a:ext>
                </a:extLst>
              </a:tr>
              <a:tr h="696881">
                <a:tc>
                  <a:txBody>
                    <a:bodyPr/>
                    <a:lstStyle/>
                    <a:p>
                      <a:pPr algn="just">
                        <a:spcAft>
                          <a:spcPts val="0"/>
                        </a:spcAft>
                      </a:pPr>
                      <a:r>
                        <a:rPr lang="zh-CN" sz="1400" kern="100">
                          <a:effectLst/>
                        </a:rPr>
                        <a:t>登录模块</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dirty="0">
                          <a:effectLst/>
                        </a:rPr>
                        <a:t>1</a:t>
                      </a:r>
                      <a:r>
                        <a:rPr lang="zh-CN" sz="1400" kern="100" dirty="0">
                          <a:effectLst/>
                        </a:rPr>
                        <a:t>．账号不为空</a:t>
                      </a:r>
                    </a:p>
                    <a:p>
                      <a:pPr algn="just">
                        <a:spcAft>
                          <a:spcPts val="0"/>
                        </a:spcAft>
                      </a:pPr>
                      <a:r>
                        <a:rPr lang="en-US" sz="1400" kern="100" dirty="0">
                          <a:effectLst/>
                        </a:rPr>
                        <a:t>2</a:t>
                      </a:r>
                      <a:r>
                        <a:rPr lang="zh-CN" sz="1400" kern="100" dirty="0">
                          <a:effectLst/>
                        </a:rPr>
                        <a:t>．密码不为空</a:t>
                      </a:r>
                    </a:p>
                    <a:p>
                      <a:pPr algn="just">
                        <a:spcAft>
                          <a:spcPts val="0"/>
                        </a:spcAft>
                      </a:pPr>
                      <a:r>
                        <a:rPr lang="en-US" sz="1400" kern="100" dirty="0">
                          <a:effectLst/>
                        </a:rPr>
                        <a:t>3</a:t>
                      </a:r>
                      <a:r>
                        <a:rPr lang="zh-CN" sz="1400" kern="100" dirty="0">
                          <a:effectLst/>
                        </a:rPr>
                        <a:t>．账号长度为八位</a:t>
                      </a:r>
                    </a:p>
                    <a:p>
                      <a:pPr algn="just">
                        <a:spcAft>
                          <a:spcPts val="0"/>
                        </a:spcAft>
                      </a:pPr>
                      <a:r>
                        <a:rPr lang="en-US" sz="1400" kern="100" dirty="0">
                          <a:effectLst/>
                        </a:rPr>
                        <a:t>4</a:t>
                      </a:r>
                      <a:r>
                        <a:rPr lang="zh-CN" sz="1400" kern="100" dirty="0">
                          <a:effectLst/>
                        </a:rPr>
                        <a:t>．学号不为除数字外内容</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账号不能为空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178189970"/>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2499087498"/>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密码不能为空</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（输入为空）</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登陆按钮无法点击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4055749052"/>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1438799489"/>
                  </a:ext>
                </a:extLst>
              </a:tr>
              <a:tr h="6968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账号长度为八位</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（输入除八位的其他位数字并输入密码）</a:t>
                      </a:r>
                      <a:endParaRPr lang="zh-CN" sz="1400" kern="100" dirty="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2208128382"/>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（输入八位数字号并输入密码）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3362822107"/>
                  </a:ext>
                </a:extLst>
              </a:tr>
              <a:tr h="664157">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1.4</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学号不为除数字外内容</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（输入八位非数字账号并输入密码）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登陆按钮无法点击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422732619"/>
                  </a:ext>
                </a:extLst>
              </a:tr>
              <a:tr h="580734">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（输入八位数字号并输入密码）</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a:effectLst/>
                        </a:rPr>
                        <a:t>登陆按钮可点击</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39755" marR="39755" marT="0" marB="0"/>
                </a:tc>
                <a:tc>
                  <a:txBody>
                    <a:bodyPr/>
                    <a:lstStyle/>
                    <a:p>
                      <a:pPr algn="just">
                        <a:spcAft>
                          <a:spcPts val="0"/>
                        </a:spcAft>
                      </a:pPr>
                      <a:r>
                        <a:rPr lang="zh-CN" sz="1400" kern="100" dirty="0">
                          <a:effectLst/>
                        </a:rPr>
                        <a:t>登陆按钮可点击</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39755" marR="39755" marT="0" marB="0"/>
                </a:tc>
                <a:extLst>
                  <a:ext uri="{0D108BD9-81ED-4DB2-BD59-A6C34878D82A}">
                    <a16:rowId xmlns:a16="http://schemas.microsoft.com/office/drawing/2014/main" val="550289993"/>
                  </a:ext>
                </a:extLst>
              </a:tr>
            </a:tbl>
          </a:graphicData>
        </a:graphic>
      </p:graphicFrame>
    </p:spTree>
    <p:extLst>
      <p:ext uri="{BB962C8B-B14F-4D97-AF65-F5344CB8AC3E}">
        <p14:creationId xmlns:p14="http://schemas.microsoft.com/office/powerpoint/2010/main" val="1996124347"/>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单元测试：课表模块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a:extLst>
              <a:ext uri="{FF2B5EF4-FFF2-40B4-BE49-F238E27FC236}">
                <a16:creationId xmlns:a16="http://schemas.microsoft.com/office/drawing/2014/main" id="{A95C1C1E-AF3E-479A-9E01-FE0F50A541FB}"/>
              </a:ext>
            </a:extLst>
          </p:cNvPr>
          <p:cNvGraphicFramePr>
            <a:graphicFrameLocks noGrp="1"/>
          </p:cNvGraphicFramePr>
          <p:nvPr>
            <p:extLst>
              <p:ext uri="{D42A27DB-BD31-4B8C-83A1-F6EECF244321}">
                <p14:modId xmlns:p14="http://schemas.microsoft.com/office/powerpoint/2010/main" val="860091070"/>
              </p:ext>
            </p:extLst>
          </p:nvPr>
        </p:nvGraphicFramePr>
        <p:xfrm>
          <a:off x="587827" y="728662"/>
          <a:ext cx="10832841" cy="6171490"/>
        </p:xfrm>
        <a:graphic>
          <a:graphicData uri="http://schemas.openxmlformats.org/drawingml/2006/table">
            <a:tbl>
              <a:tblPr firstRow="1" firstCol="1" bandRow="1">
                <a:tableStyleId>{5C22544A-7EE6-4342-B048-85BDC9FD1C3A}</a:tableStyleId>
              </a:tblPr>
              <a:tblGrid>
                <a:gridCol w="1175811">
                  <a:extLst>
                    <a:ext uri="{9D8B030D-6E8A-4147-A177-3AD203B41FA5}">
                      <a16:colId xmlns:a16="http://schemas.microsoft.com/office/drawing/2014/main" val="2539295620"/>
                    </a:ext>
                  </a:extLst>
                </a:gridCol>
                <a:gridCol w="879203">
                  <a:extLst>
                    <a:ext uri="{9D8B030D-6E8A-4147-A177-3AD203B41FA5}">
                      <a16:colId xmlns:a16="http://schemas.microsoft.com/office/drawing/2014/main" val="1095985877"/>
                    </a:ext>
                  </a:extLst>
                </a:gridCol>
                <a:gridCol w="2644695">
                  <a:extLst>
                    <a:ext uri="{9D8B030D-6E8A-4147-A177-3AD203B41FA5}">
                      <a16:colId xmlns:a16="http://schemas.microsoft.com/office/drawing/2014/main" val="2611172940"/>
                    </a:ext>
                  </a:extLst>
                </a:gridCol>
                <a:gridCol w="2644695">
                  <a:extLst>
                    <a:ext uri="{9D8B030D-6E8A-4147-A177-3AD203B41FA5}">
                      <a16:colId xmlns:a16="http://schemas.microsoft.com/office/drawing/2014/main" val="3749419146"/>
                    </a:ext>
                  </a:extLst>
                </a:gridCol>
                <a:gridCol w="1332981">
                  <a:extLst>
                    <a:ext uri="{9D8B030D-6E8A-4147-A177-3AD203B41FA5}">
                      <a16:colId xmlns:a16="http://schemas.microsoft.com/office/drawing/2014/main" val="2286639139"/>
                    </a:ext>
                  </a:extLst>
                </a:gridCol>
                <a:gridCol w="1077728">
                  <a:extLst>
                    <a:ext uri="{9D8B030D-6E8A-4147-A177-3AD203B41FA5}">
                      <a16:colId xmlns:a16="http://schemas.microsoft.com/office/drawing/2014/main" val="4157462886"/>
                    </a:ext>
                  </a:extLst>
                </a:gridCol>
                <a:gridCol w="1077728">
                  <a:extLst>
                    <a:ext uri="{9D8B030D-6E8A-4147-A177-3AD203B41FA5}">
                      <a16:colId xmlns:a16="http://schemas.microsoft.com/office/drawing/2014/main" val="1072478154"/>
                    </a:ext>
                  </a:extLst>
                </a:gridCol>
              </a:tblGrid>
              <a:tr h="478701">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32592" marR="32592" marT="0" marB="0" anchor="ctr"/>
                </a:tc>
                <a:extLst>
                  <a:ext uri="{0D108BD9-81ED-4DB2-BD59-A6C34878D82A}">
                    <a16:rowId xmlns:a16="http://schemas.microsoft.com/office/drawing/2014/main" val="3380067021"/>
                  </a:ext>
                </a:extLst>
              </a:tr>
              <a:tr h="849640">
                <a:tc>
                  <a:txBody>
                    <a:bodyPr/>
                    <a:lstStyle/>
                    <a:p>
                      <a:pPr algn="just">
                        <a:spcAft>
                          <a:spcPts val="0"/>
                        </a:spcAft>
                      </a:pPr>
                      <a:r>
                        <a:rPr lang="zh-CN" sz="1200" kern="100">
                          <a:effectLst/>
                        </a:rPr>
                        <a:t>课表模块</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 </a:t>
                      </a:r>
                      <a:r>
                        <a:rPr lang="zh-CN" sz="1200" kern="100">
                          <a:effectLst/>
                        </a:rPr>
                        <a:t>课程名不为空</a:t>
                      </a:r>
                    </a:p>
                    <a:p>
                      <a:pPr algn="just">
                        <a:spcAft>
                          <a:spcPts val="0"/>
                        </a:spcAft>
                      </a:pPr>
                      <a:r>
                        <a:rPr lang="en-US" sz="1200" kern="100">
                          <a:effectLst/>
                        </a:rPr>
                        <a:t>2. </a:t>
                      </a:r>
                      <a:r>
                        <a:rPr lang="zh-CN" sz="1200" kern="100">
                          <a:effectLst/>
                        </a:rPr>
                        <a:t>上课日期不为空</a:t>
                      </a:r>
                    </a:p>
                    <a:p>
                      <a:pPr algn="just">
                        <a:spcAft>
                          <a:spcPts val="0"/>
                        </a:spcAft>
                      </a:pPr>
                      <a:r>
                        <a:rPr lang="en-US" sz="1200" kern="100">
                          <a:effectLst/>
                        </a:rPr>
                        <a:t>3. </a:t>
                      </a:r>
                      <a:r>
                        <a:rPr lang="zh-CN" sz="1200" kern="100">
                          <a:effectLst/>
                        </a:rPr>
                        <a:t>上课地点不为空</a:t>
                      </a:r>
                    </a:p>
                    <a:p>
                      <a:pPr algn="just">
                        <a:spcAft>
                          <a:spcPts val="0"/>
                        </a:spcAft>
                      </a:pPr>
                      <a:r>
                        <a:rPr lang="en-US" sz="1200" kern="100">
                          <a:effectLst/>
                        </a:rPr>
                        <a:t>4. </a:t>
                      </a:r>
                      <a:r>
                        <a:rPr lang="zh-CN" sz="1200" kern="100">
                          <a:effectLst/>
                        </a:rPr>
                        <a:t>任课老师不为空</a:t>
                      </a:r>
                    </a:p>
                    <a:p>
                      <a:pPr algn="just">
                        <a:spcAft>
                          <a:spcPts val="0"/>
                        </a:spcAft>
                      </a:pPr>
                      <a:r>
                        <a:rPr lang="en-US" sz="1200" kern="100">
                          <a:effectLst/>
                        </a:rPr>
                        <a:t>5. </a:t>
                      </a:r>
                      <a:r>
                        <a:rPr lang="zh-CN" sz="1200" kern="100">
                          <a:effectLst/>
                        </a:rPr>
                        <a:t>上课节次不为空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课程名不能为空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请输入课程名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altLang="en-US" sz="1200" kern="100" dirty="0">
                          <a:effectLst/>
                          <a:latin typeface="Times New Roman" panose="02020603050405020304" pitchFamily="18" charset="0"/>
                          <a:ea typeface="宋体" panose="02010600030101010101" pitchFamily="2" charset="-122"/>
                        </a:rPr>
                        <a:t>无输出</a:t>
                      </a: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2150322747"/>
                  </a:ext>
                </a:extLst>
              </a:tr>
              <a:tr h="3776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请输入课程名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46524959"/>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1.2</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上课日期不能为空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请选择上课日期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58137399"/>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（选中再撤销）</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请选择上课日期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065055641"/>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1.3</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上课地点不能为空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请输入上课地点</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567113870"/>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请输入上课地点</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996567403"/>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任课老师不能为空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请输入任课老师</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526897830"/>
                  </a:ext>
                </a:extLst>
              </a:tr>
              <a:tr h="560291">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请输入任课老师</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3487318204"/>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上课节次不能为空</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请选择上课节次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482243136"/>
                  </a:ext>
                </a:extLst>
              </a:tr>
              <a:tr h="472022">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（选中再撤销）</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algn="just">
                        <a:spcAft>
                          <a:spcPts val="0"/>
                        </a:spcAft>
                      </a:pPr>
                      <a:r>
                        <a:rPr lang="zh-CN" sz="1200" kern="100">
                          <a:effectLst/>
                        </a:rPr>
                        <a:t>请选择上课节次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2592" marR="32592"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2592" marR="32592" marT="0" marB="0"/>
                </a:tc>
                <a:extLst>
                  <a:ext uri="{0D108BD9-81ED-4DB2-BD59-A6C34878D82A}">
                    <a16:rowId xmlns:a16="http://schemas.microsoft.com/office/drawing/2014/main" val="4052603879"/>
                  </a:ext>
                </a:extLst>
              </a:tr>
            </a:tbl>
          </a:graphicData>
        </a:graphic>
      </p:graphicFrame>
    </p:spTree>
    <p:extLst>
      <p:ext uri="{BB962C8B-B14F-4D97-AF65-F5344CB8AC3E}">
        <p14:creationId xmlns:p14="http://schemas.microsoft.com/office/powerpoint/2010/main" val="404317010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项目概述</a:t>
            </a:r>
          </a:p>
        </p:txBody>
      </p:sp>
      <p:sp>
        <p:nvSpPr>
          <p:cNvPr id="3" name="文本框 2"/>
          <p:cNvSpPr txBox="1"/>
          <p:nvPr/>
        </p:nvSpPr>
        <p:spPr>
          <a:xfrm>
            <a:off x="1329754" y="1816179"/>
            <a:ext cx="4470400" cy="2536400"/>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本微信小程序全称为上课啦小程序，</a:t>
            </a:r>
            <a:r>
              <a:rPr lang="zh-CN" altLang="zh-CN" dirty="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程序</a:t>
            </a:r>
            <a:r>
              <a:rPr lang="zh-CN" altLang="zh-CN" dirty="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手动或自动导入</a:t>
            </a:r>
            <a:r>
              <a:rPr lang="zh-CN" altLang="zh-CN" dirty="0">
                <a:latin typeface="微软雅黑" panose="020B0503020204020204" pitchFamily="34" charset="-122"/>
                <a:ea typeface="微软雅黑" panose="020B0503020204020204" pitchFamily="34" charset="-122"/>
              </a:rPr>
              <a:t>上课地点、上课时间、任课老师等</a:t>
            </a:r>
            <a:r>
              <a:rPr lang="zh-CN" altLang="en-US" dirty="0">
                <a:latin typeface="微软雅黑" panose="020B0503020204020204" pitchFamily="34" charset="-122"/>
                <a:ea typeface="微软雅黑" panose="020B0503020204020204" pitchFamily="34" charset="-122"/>
              </a:rPr>
              <a:t>，并将之呈现在课程表中；用户还可自行添加和删除作业信息和考试信息，并用微信服务提醒的方式来提醒用户在结束时间前完成作业或前去考试。</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823A5B6-00B4-4243-9CBC-A58FB5F163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575" y="706005"/>
            <a:ext cx="2907934" cy="5172246"/>
          </a:xfrm>
          <a:prstGeom prst="rect">
            <a:avLst/>
          </a:prstGeom>
        </p:spPr>
      </p:pic>
    </p:spTree>
  </p:cSld>
  <p:clrMapOvr>
    <a:masterClrMapping/>
  </p:clrMapOvr>
  <p:transition spd="slow">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单元测试：作业模块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3" name="表格 2">
            <a:extLst>
              <a:ext uri="{FF2B5EF4-FFF2-40B4-BE49-F238E27FC236}">
                <a16:creationId xmlns:a16="http://schemas.microsoft.com/office/drawing/2014/main" id="{8E5FD096-08D0-4761-833A-EB354E56C582}"/>
              </a:ext>
            </a:extLst>
          </p:cNvPr>
          <p:cNvGraphicFramePr>
            <a:graphicFrameLocks noGrp="1"/>
          </p:cNvGraphicFramePr>
          <p:nvPr>
            <p:extLst>
              <p:ext uri="{D42A27DB-BD31-4B8C-83A1-F6EECF244321}">
                <p14:modId xmlns:p14="http://schemas.microsoft.com/office/powerpoint/2010/main" val="966968925"/>
              </p:ext>
            </p:extLst>
          </p:nvPr>
        </p:nvGraphicFramePr>
        <p:xfrm>
          <a:off x="662473" y="728661"/>
          <a:ext cx="11153706" cy="5854556"/>
        </p:xfrm>
        <a:graphic>
          <a:graphicData uri="http://schemas.openxmlformats.org/drawingml/2006/table">
            <a:tbl>
              <a:tblPr firstRow="1" firstCol="1" bandRow="1">
                <a:tableStyleId>{5C22544A-7EE6-4342-B048-85BDC9FD1C3A}</a:tableStyleId>
              </a:tblPr>
              <a:tblGrid>
                <a:gridCol w="1210640">
                  <a:extLst>
                    <a:ext uri="{9D8B030D-6E8A-4147-A177-3AD203B41FA5}">
                      <a16:colId xmlns:a16="http://schemas.microsoft.com/office/drawing/2014/main" val="3976889934"/>
                    </a:ext>
                  </a:extLst>
                </a:gridCol>
                <a:gridCol w="905242">
                  <a:extLst>
                    <a:ext uri="{9D8B030D-6E8A-4147-A177-3AD203B41FA5}">
                      <a16:colId xmlns:a16="http://schemas.microsoft.com/office/drawing/2014/main" val="853243701"/>
                    </a:ext>
                  </a:extLst>
                </a:gridCol>
                <a:gridCol w="2723029">
                  <a:extLst>
                    <a:ext uri="{9D8B030D-6E8A-4147-A177-3AD203B41FA5}">
                      <a16:colId xmlns:a16="http://schemas.microsoft.com/office/drawing/2014/main" val="25834562"/>
                    </a:ext>
                  </a:extLst>
                </a:gridCol>
                <a:gridCol w="2723029">
                  <a:extLst>
                    <a:ext uri="{9D8B030D-6E8A-4147-A177-3AD203B41FA5}">
                      <a16:colId xmlns:a16="http://schemas.microsoft.com/office/drawing/2014/main" val="2904492083"/>
                    </a:ext>
                  </a:extLst>
                </a:gridCol>
                <a:gridCol w="1372462">
                  <a:extLst>
                    <a:ext uri="{9D8B030D-6E8A-4147-A177-3AD203B41FA5}">
                      <a16:colId xmlns:a16="http://schemas.microsoft.com/office/drawing/2014/main" val="3820305504"/>
                    </a:ext>
                  </a:extLst>
                </a:gridCol>
                <a:gridCol w="1109652">
                  <a:extLst>
                    <a:ext uri="{9D8B030D-6E8A-4147-A177-3AD203B41FA5}">
                      <a16:colId xmlns:a16="http://schemas.microsoft.com/office/drawing/2014/main" val="3935222368"/>
                    </a:ext>
                  </a:extLst>
                </a:gridCol>
                <a:gridCol w="1109652">
                  <a:extLst>
                    <a:ext uri="{9D8B030D-6E8A-4147-A177-3AD203B41FA5}">
                      <a16:colId xmlns:a16="http://schemas.microsoft.com/office/drawing/2014/main" val="3682617553"/>
                    </a:ext>
                  </a:extLst>
                </a:gridCol>
              </a:tblGrid>
              <a:tr h="690611">
                <a:tc>
                  <a:txBody>
                    <a:bodyPr/>
                    <a:lstStyle/>
                    <a:p>
                      <a:pPr algn="l">
                        <a:spcAft>
                          <a:spcPts val="0"/>
                        </a:spcAft>
                      </a:pPr>
                      <a:r>
                        <a:rPr lang="zh-CN" sz="1400" kern="100">
                          <a:effectLst/>
                        </a:rPr>
                        <a:t>测试模块</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56187" marR="56187" marT="0" marB="0" anchor="ctr"/>
                </a:tc>
                <a:extLst>
                  <a:ext uri="{0D108BD9-81ED-4DB2-BD59-A6C34878D82A}">
                    <a16:rowId xmlns:a16="http://schemas.microsoft.com/office/drawing/2014/main" val="3512299103"/>
                  </a:ext>
                </a:extLst>
              </a:tr>
              <a:tr h="2069042">
                <a:tc>
                  <a:txBody>
                    <a:bodyPr/>
                    <a:lstStyle/>
                    <a:p>
                      <a:pPr algn="just">
                        <a:spcAft>
                          <a:spcPts val="0"/>
                        </a:spcAft>
                      </a:pPr>
                      <a:r>
                        <a:rPr lang="zh-CN" sz="1400" kern="100">
                          <a:effectLst/>
                        </a:rPr>
                        <a:t>作业模块</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dirty="0">
                          <a:effectLst/>
                        </a:rPr>
                        <a:t>1.</a:t>
                      </a:r>
                      <a:r>
                        <a:rPr lang="zh-CN" sz="1400" kern="100" dirty="0">
                          <a:effectLst/>
                        </a:rPr>
                        <a:t>作业的提醒时间设置不能相同</a:t>
                      </a:r>
                    </a:p>
                    <a:p>
                      <a:pPr algn="just">
                        <a:spcAft>
                          <a:spcPts val="0"/>
                        </a:spcAft>
                      </a:pPr>
                      <a:r>
                        <a:rPr lang="en-US" sz="1400" kern="100" dirty="0">
                          <a:effectLst/>
                        </a:rPr>
                        <a:t>2.</a:t>
                      </a:r>
                      <a:r>
                        <a:rPr lang="zh-CN" sz="1400" kern="100" dirty="0">
                          <a:effectLst/>
                        </a:rPr>
                        <a:t>删除作业</a:t>
                      </a:r>
                    </a:p>
                    <a:p>
                      <a:pPr algn="just">
                        <a:spcAft>
                          <a:spcPts val="0"/>
                        </a:spcAft>
                      </a:pPr>
                      <a:r>
                        <a:rPr lang="en-US" sz="1400" kern="100" dirty="0">
                          <a:effectLst/>
                        </a:rPr>
                        <a:t>3.</a:t>
                      </a:r>
                      <a:r>
                        <a:rPr lang="zh-CN" sz="1400" kern="100" dirty="0">
                          <a:effectLst/>
                        </a:rPr>
                        <a:t>作业科目不为空</a:t>
                      </a:r>
                    </a:p>
                    <a:p>
                      <a:pPr algn="just">
                        <a:spcAft>
                          <a:spcPts val="0"/>
                        </a:spcAft>
                      </a:pPr>
                      <a:r>
                        <a:rPr lang="en-US" sz="1400" kern="100" dirty="0">
                          <a:effectLst/>
                        </a:rPr>
                        <a:t>4.</a:t>
                      </a:r>
                      <a:r>
                        <a:rPr lang="zh-CN" sz="1400" kern="100" dirty="0">
                          <a:effectLst/>
                        </a:rPr>
                        <a:t>作业内容不为空</a:t>
                      </a:r>
                      <a:endParaRPr lang="zh-CN" sz="1400" kern="100" dirty="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作业的提醒时间设置不能相同</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数据结构 </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16</a:t>
                      </a:r>
                      <a:r>
                        <a:rPr lang="zh-CN" sz="1400" kern="100">
                          <a:effectLst/>
                        </a:rPr>
                        <a:t>：</a:t>
                      </a:r>
                      <a:r>
                        <a:rPr lang="en-US" sz="1400" kern="100">
                          <a:effectLst/>
                        </a:rPr>
                        <a:t>00</a:t>
                      </a:r>
                      <a:r>
                        <a:rPr lang="zh-CN" sz="1400" kern="100">
                          <a:effectLst/>
                        </a:rPr>
                        <a:t>结束</a:t>
                      </a:r>
                    </a:p>
                    <a:p>
                      <a:pPr algn="just">
                        <a:spcAft>
                          <a:spcPts val="0"/>
                        </a:spcAft>
                      </a:pPr>
                      <a:r>
                        <a:rPr lang="zh-CN" sz="1400" kern="100">
                          <a:effectLst/>
                        </a:rPr>
                        <a:t>计算机原理</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17</a:t>
                      </a:r>
                      <a:r>
                        <a:rPr lang="zh-CN" sz="1400" kern="100">
                          <a:effectLst/>
                        </a:rPr>
                        <a:t>：</a:t>
                      </a:r>
                      <a:r>
                        <a:rPr lang="en-US" sz="1400" kern="100">
                          <a:effectLst/>
                        </a:rPr>
                        <a:t>00</a:t>
                      </a:r>
                      <a:r>
                        <a:rPr lang="zh-CN" sz="1400" kern="100">
                          <a:effectLst/>
                        </a:rPr>
                        <a:t>结束</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作业时间设置有误</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960316073"/>
                  </a:ext>
                </a:extLst>
              </a:tr>
              <a:tr h="86210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2.2</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删除作业</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在作业清单页面删除作业</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作业已被删除</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dirty="0">
                          <a:effectLst/>
                        </a:rPr>
                        <a:t>作业未删除（第一项）</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933765467"/>
                  </a:ext>
                </a:extLst>
              </a:tr>
              <a:tr h="6896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作业科目不为空</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请输入作业科目</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121227777"/>
                  </a:ext>
                </a:extLst>
              </a:tr>
              <a:tr h="34484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425154763"/>
                  </a:ext>
                </a:extLst>
              </a:tr>
              <a:tr h="68968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作业内容不为空</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请输入作业内容</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3130292681"/>
                  </a:ext>
                </a:extLst>
              </a:tr>
              <a:tr h="34484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6187" marR="56187"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6187" marR="56187" marT="0" marB="0"/>
                </a:tc>
                <a:extLst>
                  <a:ext uri="{0D108BD9-81ED-4DB2-BD59-A6C34878D82A}">
                    <a16:rowId xmlns:a16="http://schemas.microsoft.com/office/drawing/2014/main" val="1884786902"/>
                  </a:ext>
                </a:extLst>
              </a:tr>
            </a:tbl>
          </a:graphicData>
        </a:graphic>
      </p:graphicFrame>
    </p:spTree>
    <p:extLst>
      <p:ext uri="{BB962C8B-B14F-4D97-AF65-F5344CB8AC3E}">
        <p14:creationId xmlns:p14="http://schemas.microsoft.com/office/powerpoint/2010/main" val="27683966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44876"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单元测试：考试模块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5" name="表格 4">
            <a:extLst>
              <a:ext uri="{FF2B5EF4-FFF2-40B4-BE49-F238E27FC236}">
                <a16:creationId xmlns:a16="http://schemas.microsoft.com/office/drawing/2014/main" id="{1657BF83-B112-4444-8C68-18D607160045}"/>
              </a:ext>
            </a:extLst>
          </p:cNvPr>
          <p:cNvGraphicFramePr>
            <a:graphicFrameLocks noGrp="1"/>
          </p:cNvGraphicFramePr>
          <p:nvPr>
            <p:extLst>
              <p:ext uri="{D42A27DB-BD31-4B8C-83A1-F6EECF244321}">
                <p14:modId xmlns:p14="http://schemas.microsoft.com/office/powerpoint/2010/main" val="3476240105"/>
              </p:ext>
            </p:extLst>
          </p:nvPr>
        </p:nvGraphicFramePr>
        <p:xfrm>
          <a:off x="513183" y="785520"/>
          <a:ext cx="11047446" cy="5510619"/>
        </p:xfrm>
        <a:graphic>
          <a:graphicData uri="http://schemas.openxmlformats.org/drawingml/2006/table">
            <a:tbl>
              <a:tblPr firstRow="1" firstCol="1" bandRow="1">
                <a:tableStyleId>{5C22544A-7EE6-4342-B048-85BDC9FD1C3A}</a:tableStyleId>
              </a:tblPr>
              <a:tblGrid>
                <a:gridCol w="1199106">
                  <a:extLst>
                    <a:ext uri="{9D8B030D-6E8A-4147-A177-3AD203B41FA5}">
                      <a16:colId xmlns:a16="http://schemas.microsoft.com/office/drawing/2014/main" val="441867457"/>
                    </a:ext>
                  </a:extLst>
                </a:gridCol>
                <a:gridCol w="896619">
                  <a:extLst>
                    <a:ext uri="{9D8B030D-6E8A-4147-A177-3AD203B41FA5}">
                      <a16:colId xmlns:a16="http://schemas.microsoft.com/office/drawing/2014/main" val="760752390"/>
                    </a:ext>
                  </a:extLst>
                </a:gridCol>
                <a:gridCol w="2697084">
                  <a:extLst>
                    <a:ext uri="{9D8B030D-6E8A-4147-A177-3AD203B41FA5}">
                      <a16:colId xmlns:a16="http://schemas.microsoft.com/office/drawing/2014/main" val="3663079456"/>
                    </a:ext>
                  </a:extLst>
                </a:gridCol>
                <a:gridCol w="2697084">
                  <a:extLst>
                    <a:ext uri="{9D8B030D-6E8A-4147-A177-3AD203B41FA5}">
                      <a16:colId xmlns:a16="http://schemas.microsoft.com/office/drawing/2014/main" val="1658540443"/>
                    </a:ext>
                  </a:extLst>
                </a:gridCol>
                <a:gridCol w="1359389">
                  <a:extLst>
                    <a:ext uri="{9D8B030D-6E8A-4147-A177-3AD203B41FA5}">
                      <a16:colId xmlns:a16="http://schemas.microsoft.com/office/drawing/2014/main" val="3021672432"/>
                    </a:ext>
                  </a:extLst>
                </a:gridCol>
                <a:gridCol w="1099082">
                  <a:extLst>
                    <a:ext uri="{9D8B030D-6E8A-4147-A177-3AD203B41FA5}">
                      <a16:colId xmlns:a16="http://schemas.microsoft.com/office/drawing/2014/main" val="1199082324"/>
                    </a:ext>
                  </a:extLst>
                </a:gridCol>
                <a:gridCol w="1099082">
                  <a:extLst>
                    <a:ext uri="{9D8B030D-6E8A-4147-A177-3AD203B41FA5}">
                      <a16:colId xmlns:a16="http://schemas.microsoft.com/office/drawing/2014/main" val="1238885172"/>
                    </a:ext>
                  </a:extLst>
                </a:gridCol>
              </a:tblGrid>
              <a:tr h="678399">
                <a:tc>
                  <a:txBody>
                    <a:bodyPr/>
                    <a:lstStyle/>
                    <a:p>
                      <a:pPr algn="l">
                        <a:spcAft>
                          <a:spcPts val="0"/>
                        </a:spcAft>
                      </a:pPr>
                      <a:r>
                        <a:rPr lang="zh-CN" sz="1400" kern="100">
                          <a:effectLst/>
                        </a:rPr>
                        <a:t>测试模块</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l">
                        <a:spcAft>
                          <a:spcPts val="0"/>
                        </a:spcAft>
                      </a:pPr>
                      <a:r>
                        <a:rPr lang="zh-CN" sz="1400" kern="100">
                          <a:effectLst/>
                        </a:rPr>
                        <a:t>测试编号</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数据规则</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考察规则</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期望输出</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tc>
                  <a:txBody>
                    <a:bodyPr/>
                    <a:lstStyle/>
                    <a:p>
                      <a:pPr algn="just">
                        <a:spcAft>
                          <a:spcPts val="0"/>
                        </a:spcAft>
                      </a:pPr>
                      <a:r>
                        <a:rPr lang="zh-CN" sz="1400" kern="100">
                          <a:effectLst/>
                        </a:rPr>
                        <a:t>实际输出</a:t>
                      </a:r>
                      <a:endParaRPr lang="zh-CN" sz="1400" kern="100">
                        <a:effectLst/>
                        <a:latin typeface="Times New Roman" panose="02020603050405020304" pitchFamily="18" charset="0"/>
                        <a:ea typeface="宋体" panose="02010600030101010101" pitchFamily="2" charset="-122"/>
                      </a:endParaRPr>
                    </a:p>
                  </a:txBody>
                  <a:tcPr marL="54588" marR="54588" marT="0" marB="0" anchor="ctr"/>
                </a:tc>
                <a:extLst>
                  <a:ext uri="{0D108BD9-81ED-4DB2-BD59-A6C34878D82A}">
                    <a16:rowId xmlns:a16="http://schemas.microsoft.com/office/drawing/2014/main" val="1011303431"/>
                  </a:ext>
                </a:extLst>
              </a:tr>
              <a:tr h="1889946">
                <a:tc>
                  <a:txBody>
                    <a:bodyPr/>
                    <a:lstStyle/>
                    <a:p>
                      <a:pPr algn="just">
                        <a:spcAft>
                          <a:spcPts val="0"/>
                        </a:spcAft>
                      </a:pPr>
                      <a:r>
                        <a:rPr lang="zh-CN" sz="1400" kern="100">
                          <a:effectLst/>
                        </a:rPr>
                        <a:t>考试模块</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dirty="0">
                          <a:effectLst/>
                        </a:rPr>
                        <a:t>2.1</a:t>
                      </a:r>
                      <a:endParaRPr lang="zh-CN" sz="1400" kern="100" dirty="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1</a:t>
                      </a:r>
                      <a:r>
                        <a:rPr lang="zh-CN" sz="1400" kern="100">
                          <a:effectLst/>
                        </a:rPr>
                        <a:t>．考试的提醒时间设置不能相同</a:t>
                      </a:r>
                    </a:p>
                    <a:p>
                      <a:pPr algn="just">
                        <a:spcAft>
                          <a:spcPts val="0"/>
                        </a:spcAft>
                      </a:pPr>
                      <a:r>
                        <a:rPr lang="en-US" sz="1400" kern="100">
                          <a:effectLst/>
                        </a:rPr>
                        <a:t>2</a:t>
                      </a:r>
                      <a:r>
                        <a:rPr lang="zh-CN" sz="1400" kern="100">
                          <a:effectLst/>
                        </a:rPr>
                        <a:t>．删除考试</a:t>
                      </a:r>
                    </a:p>
                    <a:p>
                      <a:pPr algn="just">
                        <a:spcAft>
                          <a:spcPts val="0"/>
                        </a:spcAft>
                      </a:pPr>
                      <a:r>
                        <a:rPr lang="en-US" sz="1400" kern="100">
                          <a:effectLst/>
                        </a:rPr>
                        <a:t>3</a:t>
                      </a:r>
                      <a:r>
                        <a:rPr lang="zh-CN" sz="1400" kern="100">
                          <a:effectLst/>
                        </a:rPr>
                        <a:t>．考试科目不为空</a:t>
                      </a:r>
                    </a:p>
                    <a:p>
                      <a:pPr algn="just">
                        <a:spcAft>
                          <a:spcPts val="0"/>
                        </a:spcAft>
                      </a:pPr>
                      <a:r>
                        <a:rPr lang="en-US" sz="1400" kern="100">
                          <a:effectLst/>
                        </a:rPr>
                        <a:t>4</a:t>
                      </a:r>
                      <a:r>
                        <a:rPr lang="zh-CN" sz="1400" kern="100">
                          <a:effectLst/>
                        </a:rPr>
                        <a:t>．考试地点不为空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考试的提醒时间设置不能相同</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数据结构 </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16</a:t>
                      </a:r>
                      <a:r>
                        <a:rPr lang="zh-CN" sz="1400" kern="100">
                          <a:effectLst/>
                        </a:rPr>
                        <a:t>：</a:t>
                      </a:r>
                      <a:r>
                        <a:rPr lang="en-US" sz="1400" kern="100">
                          <a:effectLst/>
                        </a:rPr>
                        <a:t>00</a:t>
                      </a:r>
                      <a:r>
                        <a:rPr lang="zh-CN" sz="1400" kern="100">
                          <a:effectLst/>
                        </a:rPr>
                        <a:t>结束</a:t>
                      </a:r>
                    </a:p>
                    <a:p>
                      <a:pPr algn="just">
                        <a:spcAft>
                          <a:spcPts val="0"/>
                        </a:spcAft>
                      </a:pPr>
                      <a:r>
                        <a:rPr lang="zh-CN" sz="1400" kern="100">
                          <a:effectLst/>
                        </a:rPr>
                        <a:t>计算机原理</a:t>
                      </a:r>
                    </a:p>
                    <a:p>
                      <a:pPr algn="just">
                        <a:spcAft>
                          <a:spcPts val="0"/>
                        </a:spcAft>
                      </a:pPr>
                      <a:r>
                        <a:rPr lang="en-US" sz="1400" kern="100">
                          <a:effectLst/>
                        </a:rPr>
                        <a:t>14</a:t>
                      </a:r>
                      <a:r>
                        <a:rPr lang="zh-CN" sz="1400" kern="100">
                          <a:effectLst/>
                        </a:rPr>
                        <a:t>：</a:t>
                      </a:r>
                      <a:r>
                        <a:rPr lang="en-US" sz="1400" kern="100">
                          <a:effectLst/>
                        </a:rPr>
                        <a:t>00</a:t>
                      </a:r>
                      <a:r>
                        <a:rPr lang="zh-CN" sz="1400" kern="100">
                          <a:effectLst/>
                        </a:rPr>
                        <a:t>开始</a:t>
                      </a:r>
                    </a:p>
                    <a:p>
                      <a:pPr algn="just">
                        <a:spcAft>
                          <a:spcPts val="0"/>
                        </a:spcAft>
                      </a:pPr>
                      <a:r>
                        <a:rPr lang="en-US" sz="1400" kern="100">
                          <a:effectLst/>
                        </a:rPr>
                        <a:t>17</a:t>
                      </a:r>
                      <a:r>
                        <a:rPr lang="zh-CN" sz="1400" kern="100">
                          <a:effectLst/>
                        </a:rPr>
                        <a:t>：</a:t>
                      </a:r>
                      <a:r>
                        <a:rPr lang="en-US" sz="1400" kern="100">
                          <a:effectLst/>
                        </a:rPr>
                        <a:t>00</a:t>
                      </a:r>
                      <a:r>
                        <a:rPr lang="zh-CN" sz="1400" kern="100">
                          <a:effectLst/>
                        </a:rPr>
                        <a:t>结束</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考试时间设置有误</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2704103085"/>
                  </a:ext>
                </a:extLst>
              </a:tr>
              <a:tr h="787478">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2.2</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删除考试</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在考试信息页面删除考试</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考试已被删除</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dirty="0">
                          <a:effectLst/>
                        </a:rPr>
                        <a:t>考试未删除（第一项）</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3105055533"/>
                  </a:ext>
                </a:extLst>
              </a:tr>
              <a:tr h="629982">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考试科目不为空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请输入考试科目</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217098578"/>
                  </a:ext>
                </a:extLst>
              </a:tr>
              <a:tr h="314991">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1198413604"/>
                  </a:ext>
                </a:extLst>
              </a:tr>
              <a:tr h="629982">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考试地点不为空</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请输入考试地点</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4130419952"/>
                  </a:ext>
                </a:extLst>
              </a:tr>
              <a:tr h="468112">
                <a:tc>
                  <a:txBody>
                    <a:bodyPr/>
                    <a:lstStyle/>
                    <a:p>
                      <a:pPr algn="just">
                        <a:spcAft>
                          <a:spcPts val="0"/>
                        </a:spcAft>
                      </a:pPr>
                      <a:r>
                        <a:rPr lang="en-US" sz="1400" kern="100">
                          <a:effectLst/>
                        </a:rPr>
                        <a:t> </a:t>
                      </a:r>
                      <a:endParaRPr lang="zh-CN" sz="1400" kern="100">
                        <a:effectLst/>
                      </a:endParaRP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zh-CN" sz="1400" kern="100">
                          <a:effectLst/>
                        </a:rPr>
                        <a:t>（输入再删掉）</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4588" marR="54588"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panose="02020603050405020304" pitchFamily="18" charset="0"/>
                          <a:ea typeface="宋体" panose="02010600030101010101" pitchFamily="2" charset="-122"/>
                        </a:rPr>
                        <a:t>无输出</a:t>
                      </a:r>
                      <a:endParaRPr lang="zh-CN" alt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4588" marR="54588" marT="0" marB="0"/>
                </a:tc>
                <a:extLst>
                  <a:ext uri="{0D108BD9-81ED-4DB2-BD59-A6C34878D82A}">
                    <a16:rowId xmlns:a16="http://schemas.microsoft.com/office/drawing/2014/main" val="3432952122"/>
                  </a:ext>
                </a:extLst>
              </a:tr>
            </a:tbl>
          </a:graphicData>
        </a:graphic>
      </p:graphicFrame>
    </p:spTree>
    <p:extLst>
      <p:ext uri="{BB962C8B-B14F-4D97-AF65-F5344CB8AC3E}">
        <p14:creationId xmlns:p14="http://schemas.microsoft.com/office/powerpoint/2010/main" val="172311987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单元测试：其他模块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3" name="表格 2">
            <a:extLst>
              <a:ext uri="{FF2B5EF4-FFF2-40B4-BE49-F238E27FC236}">
                <a16:creationId xmlns:a16="http://schemas.microsoft.com/office/drawing/2014/main" id="{693CB262-6053-4258-BF6E-836CC4C131CA}"/>
              </a:ext>
            </a:extLst>
          </p:cNvPr>
          <p:cNvGraphicFramePr>
            <a:graphicFrameLocks noGrp="1"/>
          </p:cNvGraphicFramePr>
          <p:nvPr>
            <p:extLst>
              <p:ext uri="{D42A27DB-BD31-4B8C-83A1-F6EECF244321}">
                <p14:modId xmlns:p14="http://schemas.microsoft.com/office/powerpoint/2010/main" val="2607226218"/>
              </p:ext>
            </p:extLst>
          </p:nvPr>
        </p:nvGraphicFramePr>
        <p:xfrm>
          <a:off x="550506" y="785520"/>
          <a:ext cx="10851502" cy="6020605"/>
        </p:xfrm>
        <a:graphic>
          <a:graphicData uri="http://schemas.openxmlformats.org/drawingml/2006/table">
            <a:tbl>
              <a:tblPr firstRow="1" firstCol="1" bandRow="1">
                <a:tableStyleId>{5C22544A-7EE6-4342-B048-85BDC9FD1C3A}</a:tableStyleId>
              </a:tblPr>
              <a:tblGrid>
                <a:gridCol w="1177839">
                  <a:extLst>
                    <a:ext uri="{9D8B030D-6E8A-4147-A177-3AD203B41FA5}">
                      <a16:colId xmlns:a16="http://schemas.microsoft.com/office/drawing/2014/main" val="3298216338"/>
                    </a:ext>
                  </a:extLst>
                </a:gridCol>
                <a:gridCol w="880716">
                  <a:extLst>
                    <a:ext uri="{9D8B030D-6E8A-4147-A177-3AD203B41FA5}">
                      <a16:colId xmlns:a16="http://schemas.microsoft.com/office/drawing/2014/main" val="1484863153"/>
                    </a:ext>
                  </a:extLst>
                </a:gridCol>
                <a:gridCol w="2649248">
                  <a:extLst>
                    <a:ext uri="{9D8B030D-6E8A-4147-A177-3AD203B41FA5}">
                      <a16:colId xmlns:a16="http://schemas.microsoft.com/office/drawing/2014/main" val="2768770797"/>
                    </a:ext>
                  </a:extLst>
                </a:gridCol>
                <a:gridCol w="2649248">
                  <a:extLst>
                    <a:ext uri="{9D8B030D-6E8A-4147-A177-3AD203B41FA5}">
                      <a16:colId xmlns:a16="http://schemas.microsoft.com/office/drawing/2014/main" val="2985862745"/>
                    </a:ext>
                  </a:extLst>
                </a:gridCol>
                <a:gridCol w="1335279">
                  <a:extLst>
                    <a:ext uri="{9D8B030D-6E8A-4147-A177-3AD203B41FA5}">
                      <a16:colId xmlns:a16="http://schemas.microsoft.com/office/drawing/2014/main" val="701479555"/>
                    </a:ext>
                  </a:extLst>
                </a:gridCol>
                <a:gridCol w="1079586">
                  <a:extLst>
                    <a:ext uri="{9D8B030D-6E8A-4147-A177-3AD203B41FA5}">
                      <a16:colId xmlns:a16="http://schemas.microsoft.com/office/drawing/2014/main" val="2021437127"/>
                    </a:ext>
                  </a:extLst>
                </a:gridCol>
                <a:gridCol w="1079586">
                  <a:extLst>
                    <a:ext uri="{9D8B030D-6E8A-4147-A177-3AD203B41FA5}">
                      <a16:colId xmlns:a16="http://schemas.microsoft.com/office/drawing/2014/main" val="4197804039"/>
                    </a:ext>
                  </a:extLst>
                </a:gridCol>
              </a:tblGrid>
              <a:tr h="332074">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33171" marR="33171" marT="0" marB="0" anchor="ctr"/>
                </a:tc>
                <a:extLst>
                  <a:ext uri="{0D108BD9-81ED-4DB2-BD59-A6C34878D82A}">
                    <a16:rowId xmlns:a16="http://schemas.microsoft.com/office/drawing/2014/main" val="2031775639"/>
                  </a:ext>
                </a:extLst>
              </a:tr>
              <a:tr h="1089298">
                <a:tc>
                  <a:txBody>
                    <a:bodyPr/>
                    <a:lstStyle/>
                    <a:p>
                      <a:pPr algn="just">
                        <a:spcAft>
                          <a:spcPts val="0"/>
                        </a:spcAft>
                      </a:pPr>
                      <a:r>
                        <a:rPr lang="zh-CN" sz="1200" kern="100">
                          <a:effectLst/>
                        </a:rPr>
                        <a:t>个人中心</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 </a:t>
                      </a:r>
                      <a:r>
                        <a:rPr lang="zh-CN" sz="1200" kern="100">
                          <a:effectLst/>
                        </a:rPr>
                        <a:t>姓名不为空</a:t>
                      </a:r>
                    </a:p>
                    <a:p>
                      <a:pPr algn="just">
                        <a:spcAft>
                          <a:spcPts val="0"/>
                        </a:spcAft>
                      </a:pPr>
                      <a:r>
                        <a:rPr lang="en-US" sz="1200" kern="100">
                          <a:effectLst/>
                        </a:rPr>
                        <a:t>2. </a:t>
                      </a:r>
                      <a:r>
                        <a:rPr lang="zh-CN" sz="1200" kern="100">
                          <a:effectLst/>
                        </a:rPr>
                        <a:t>性别不为空</a:t>
                      </a:r>
                    </a:p>
                    <a:p>
                      <a:pPr algn="just">
                        <a:spcAft>
                          <a:spcPts val="0"/>
                        </a:spcAft>
                      </a:pPr>
                      <a:r>
                        <a:rPr lang="en-US" sz="1200" kern="100">
                          <a:effectLst/>
                        </a:rPr>
                        <a:t>3. </a:t>
                      </a:r>
                      <a:r>
                        <a:rPr lang="zh-CN" sz="1200" kern="100">
                          <a:effectLst/>
                        </a:rPr>
                        <a:t>生日不为空</a:t>
                      </a:r>
                    </a:p>
                    <a:p>
                      <a:pPr algn="just">
                        <a:spcAft>
                          <a:spcPts val="0"/>
                        </a:spcAft>
                      </a:pPr>
                      <a:r>
                        <a:rPr lang="en-US" sz="1200" kern="100">
                          <a:effectLst/>
                        </a:rPr>
                        <a:t>4. </a:t>
                      </a:r>
                      <a:r>
                        <a:rPr lang="zh-CN" sz="1200" kern="100">
                          <a:effectLst/>
                        </a:rPr>
                        <a:t>学校不为空</a:t>
                      </a:r>
                    </a:p>
                    <a:p>
                      <a:pPr algn="just">
                        <a:spcAft>
                          <a:spcPts val="0"/>
                        </a:spcAft>
                      </a:pPr>
                      <a:r>
                        <a:rPr lang="en-US" sz="1200" kern="100">
                          <a:effectLst/>
                        </a:rPr>
                        <a:t>5. </a:t>
                      </a:r>
                      <a:r>
                        <a:rPr lang="zh-CN" sz="1200" kern="100">
                          <a:effectLst/>
                        </a:rPr>
                        <a:t>院系不为空</a:t>
                      </a:r>
                    </a:p>
                    <a:p>
                      <a:pPr algn="just">
                        <a:spcAft>
                          <a:spcPts val="0"/>
                        </a:spcAft>
                      </a:pPr>
                      <a:r>
                        <a:rPr lang="en-US" sz="1200" kern="100">
                          <a:effectLst/>
                        </a:rPr>
                        <a:t>6</a:t>
                      </a:r>
                      <a:r>
                        <a:rPr lang="zh-CN" sz="1200" kern="100">
                          <a:effectLst/>
                        </a:rPr>
                        <a:t>专业班级不为空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姓名不能为空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请输入姓名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无输出</a:t>
                      </a:r>
                      <a:endParaRPr lang="zh-CN" sz="1200" kern="10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720771368"/>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dirty="0">
                          <a:effectLst/>
                        </a:rPr>
                        <a:t>（输入再删掉）</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请输入姓名</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2135603184"/>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1.2</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性别不能为空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请输入性别</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961446142"/>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请输入性别</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773101512"/>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1.3</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生日不能为空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请输入生日</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272587338"/>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请输入生日</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273485601"/>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学校不能为空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请输入学校</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457859913"/>
                  </a:ext>
                </a:extLst>
              </a:tr>
              <a:tr h="385011">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请输入学校</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507980013"/>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院系不能为空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请输入院系</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3889852191"/>
                  </a:ext>
                </a:extLst>
              </a:tr>
              <a:tr h="36309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请输入院系</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842684090"/>
                  </a:ext>
                </a:extLst>
              </a:tr>
              <a:tr h="54464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1.6</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专业班级不能为空</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dirty="0">
                          <a:effectLst/>
                        </a:rPr>
                        <a:t>请输入专业班级</a:t>
                      </a: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073925804"/>
                  </a:ext>
                </a:extLst>
              </a:tr>
              <a:tr h="544649">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algn="just">
                        <a:spcAft>
                          <a:spcPts val="0"/>
                        </a:spcAft>
                      </a:pPr>
                      <a:r>
                        <a:rPr lang="zh-CN" sz="1200" kern="100">
                          <a:effectLst/>
                        </a:rPr>
                        <a:t>请输入专业班级</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33171" marR="33171"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33171" marR="33171" marT="0" marB="0"/>
                </a:tc>
                <a:extLst>
                  <a:ext uri="{0D108BD9-81ED-4DB2-BD59-A6C34878D82A}">
                    <a16:rowId xmlns:a16="http://schemas.microsoft.com/office/drawing/2014/main" val="1088132363"/>
                  </a:ext>
                </a:extLst>
              </a:tr>
            </a:tbl>
          </a:graphicData>
        </a:graphic>
      </p:graphicFrame>
    </p:spTree>
    <p:extLst>
      <p:ext uri="{BB962C8B-B14F-4D97-AF65-F5344CB8AC3E}">
        <p14:creationId xmlns:p14="http://schemas.microsoft.com/office/powerpoint/2010/main" val="1415087558"/>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6177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单元测试：其他模块</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a:extLst>
              <a:ext uri="{FF2B5EF4-FFF2-40B4-BE49-F238E27FC236}">
                <a16:creationId xmlns:a16="http://schemas.microsoft.com/office/drawing/2014/main" id="{8E7622A4-140C-4EF4-8CC5-9911D8F60D21}"/>
              </a:ext>
            </a:extLst>
          </p:cNvPr>
          <p:cNvGraphicFramePr>
            <a:graphicFrameLocks noGrp="1"/>
          </p:cNvGraphicFramePr>
          <p:nvPr>
            <p:extLst>
              <p:ext uri="{D42A27DB-BD31-4B8C-83A1-F6EECF244321}">
                <p14:modId xmlns:p14="http://schemas.microsoft.com/office/powerpoint/2010/main" val="3942966389"/>
              </p:ext>
            </p:extLst>
          </p:nvPr>
        </p:nvGraphicFramePr>
        <p:xfrm>
          <a:off x="597158" y="785522"/>
          <a:ext cx="11131420" cy="5961101"/>
        </p:xfrm>
        <a:graphic>
          <a:graphicData uri="http://schemas.openxmlformats.org/drawingml/2006/table">
            <a:tbl>
              <a:tblPr firstRow="1" firstCol="1" bandRow="1">
                <a:tableStyleId>{5C22544A-7EE6-4342-B048-85BDC9FD1C3A}</a:tableStyleId>
              </a:tblPr>
              <a:tblGrid>
                <a:gridCol w="1208220">
                  <a:extLst>
                    <a:ext uri="{9D8B030D-6E8A-4147-A177-3AD203B41FA5}">
                      <a16:colId xmlns:a16="http://schemas.microsoft.com/office/drawing/2014/main" val="1870229665"/>
                    </a:ext>
                  </a:extLst>
                </a:gridCol>
                <a:gridCol w="903437">
                  <a:extLst>
                    <a:ext uri="{9D8B030D-6E8A-4147-A177-3AD203B41FA5}">
                      <a16:colId xmlns:a16="http://schemas.microsoft.com/office/drawing/2014/main" val="3512465439"/>
                    </a:ext>
                  </a:extLst>
                </a:gridCol>
                <a:gridCol w="2717586">
                  <a:extLst>
                    <a:ext uri="{9D8B030D-6E8A-4147-A177-3AD203B41FA5}">
                      <a16:colId xmlns:a16="http://schemas.microsoft.com/office/drawing/2014/main" val="3575327905"/>
                    </a:ext>
                  </a:extLst>
                </a:gridCol>
                <a:gridCol w="2717586">
                  <a:extLst>
                    <a:ext uri="{9D8B030D-6E8A-4147-A177-3AD203B41FA5}">
                      <a16:colId xmlns:a16="http://schemas.microsoft.com/office/drawing/2014/main" val="670476209"/>
                    </a:ext>
                  </a:extLst>
                </a:gridCol>
                <a:gridCol w="1369721">
                  <a:extLst>
                    <a:ext uri="{9D8B030D-6E8A-4147-A177-3AD203B41FA5}">
                      <a16:colId xmlns:a16="http://schemas.microsoft.com/office/drawing/2014/main" val="3394847987"/>
                    </a:ext>
                  </a:extLst>
                </a:gridCol>
                <a:gridCol w="1107435">
                  <a:extLst>
                    <a:ext uri="{9D8B030D-6E8A-4147-A177-3AD203B41FA5}">
                      <a16:colId xmlns:a16="http://schemas.microsoft.com/office/drawing/2014/main" val="1420654571"/>
                    </a:ext>
                  </a:extLst>
                </a:gridCol>
                <a:gridCol w="1107435">
                  <a:extLst>
                    <a:ext uri="{9D8B030D-6E8A-4147-A177-3AD203B41FA5}">
                      <a16:colId xmlns:a16="http://schemas.microsoft.com/office/drawing/2014/main" val="3625531402"/>
                    </a:ext>
                  </a:extLst>
                </a:gridCol>
              </a:tblGrid>
              <a:tr h="296901">
                <a:tc>
                  <a:txBody>
                    <a:bodyPr/>
                    <a:lstStyle/>
                    <a:p>
                      <a:pPr algn="l">
                        <a:spcAft>
                          <a:spcPts val="0"/>
                        </a:spcAft>
                      </a:pPr>
                      <a:r>
                        <a:rPr lang="zh-CN" sz="1200" kern="100">
                          <a:effectLst/>
                        </a:rPr>
                        <a:t>测试模块</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l">
                        <a:spcAft>
                          <a:spcPts val="0"/>
                        </a:spcAft>
                      </a:pPr>
                      <a:r>
                        <a:rPr lang="zh-CN" sz="1200" kern="100">
                          <a:effectLst/>
                        </a:rPr>
                        <a:t>测试编号</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数据规则</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考察规则</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输入数据</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期望输出</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tc>
                  <a:txBody>
                    <a:bodyPr/>
                    <a:lstStyle/>
                    <a:p>
                      <a:pPr algn="just">
                        <a:spcAft>
                          <a:spcPts val="0"/>
                        </a:spcAft>
                      </a:pPr>
                      <a:r>
                        <a:rPr lang="zh-CN" sz="1200" kern="100">
                          <a:effectLst/>
                        </a:rPr>
                        <a:t>实际输出</a:t>
                      </a:r>
                      <a:endParaRPr lang="zh-CN" sz="1200" kern="100">
                        <a:effectLst/>
                        <a:latin typeface="Times New Roman" panose="02020603050405020304" pitchFamily="18" charset="0"/>
                        <a:ea typeface="宋体" panose="02010600030101010101" pitchFamily="2" charset="-122"/>
                      </a:endParaRPr>
                    </a:p>
                  </a:txBody>
                  <a:tcPr marL="29039" marR="29039" marT="0" marB="0" anchor="ctr"/>
                </a:tc>
                <a:extLst>
                  <a:ext uri="{0D108BD9-81ED-4DB2-BD59-A6C34878D82A}">
                    <a16:rowId xmlns:a16="http://schemas.microsoft.com/office/drawing/2014/main" val="2275396048"/>
                  </a:ext>
                </a:extLst>
              </a:tr>
              <a:tr h="1014955">
                <a:tc>
                  <a:txBody>
                    <a:bodyPr/>
                    <a:lstStyle/>
                    <a:p>
                      <a:pPr algn="just">
                        <a:spcAft>
                          <a:spcPts val="0"/>
                        </a:spcAft>
                      </a:pPr>
                      <a:r>
                        <a:rPr lang="zh-CN" sz="1200" kern="100" dirty="0">
                          <a:effectLst/>
                        </a:rPr>
                        <a:t>设置</a:t>
                      </a:r>
                      <a:endParaRPr lang="zh-CN" sz="1200" kern="100" dirty="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2.1</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1. </a:t>
                      </a:r>
                      <a:r>
                        <a:rPr lang="zh-CN" sz="1200" kern="100">
                          <a:effectLst/>
                        </a:rPr>
                        <a:t>当前学期不为空</a:t>
                      </a:r>
                    </a:p>
                    <a:p>
                      <a:pPr algn="just">
                        <a:spcAft>
                          <a:spcPts val="0"/>
                        </a:spcAft>
                      </a:pPr>
                      <a:r>
                        <a:rPr lang="en-US" sz="1200" kern="100">
                          <a:effectLst/>
                        </a:rPr>
                        <a:t>2. </a:t>
                      </a:r>
                      <a:r>
                        <a:rPr lang="zh-CN" sz="1200" kern="100">
                          <a:effectLst/>
                        </a:rPr>
                        <a:t>当前周数不为空</a:t>
                      </a:r>
                    </a:p>
                    <a:p>
                      <a:pPr algn="just">
                        <a:spcAft>
                          <a:spcPts val="0"/>
                        </a:spcAft>
                      </a:pPr>
                      <a:r>
                        <a:rPr lang="en-US" sz="1200" kern="100">
                          <a:effectLst/>
                        </a:rPr>
                        <a:t>3. </a:t>
                      </a:r>
                      <a:r>
                        <a:rPr lang="zh-CN" sz="1200" kern="100">
                          <a:effectLst/>
                        </a:rPr>
                        <a:t>上午最大节数不为空</a:t>
                      </a:r>
                    </a:p>
                    <a:p>
                      <a:pPr algn="just">
                        <a:spcAft>
                          <a:spcPts val="0"/>
                        </a:spcAft>
                      </a:pPr>
                      <a:r>
                        <a:rPr lang="en-US" sz="1200" kern="100">
                          <a:effectLst/>
                        </a:rPr>
                        <a:t>4. </a:t>
                      </a:r>
                      <a:r>
                        <a:rPr lang="zh-CN" sz="1200" kern="100">
                          <a:effectLst/>
                        </a:rPr>
                        <a:t>下午最大节数不为空</a:t>
                      </a:r>
                    </a:p>
                    <a:p>
                      <a:pPr algn="just">
                        <a:spcAft>
                          <a:spcPts val="0"/>
                        </a:spcAft>
                      </a:pPr>
                      <a:r>
                        <a:rPr lang="en-US" sz="1200" kern="100">
                          <a:effectLst/>
                        </a:rPr>
                        <a:t>5. </a:t>
                      </a:r>
                      <a:r>
                        <a:rPr lang="zh-CN" sz="1200" kern="100">
                          <a:effectLst/>
                        </a:rPr>
                        <a:t>晚上最大节数不为空</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当前学期不为空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（不输入）</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请输入当前学期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1438802230"/>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请输入当前学期</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703675817"/>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2.2</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当前周数不为空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请输入当前周数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219103"/>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请输入当前周数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860746718"/>
                  </a:ext>
                </a:extLst>
              </a:tr>
              <a:tr h="3383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2.3</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上午最大节数不能为空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请输入上午最大节数</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283896163"/>
                  </a:ext>
                </a:extLst>
              </a:tr>
              <a:tr h="338318">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请输入上午最大节数</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1512801478"/>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2.4</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下午最大节数不能为空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请输入下午最大节数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865472243"/>
                  </a:ext>
                </a:extLst>
              </a:tr>
              <a:tr h="479284">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请输入下午最大节数</a:t>
                      </a:r>
                    </a:p>
                    <a:p>
                      <a:pPr algn="l">
                        <a:lnSpc>
                          <a:spcPts val="135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l" defTabSz="914400" rtl="0" eaLnBrk="1" fontAlgn="auto" latinLnBrk="0" hangingPunct="1">
                        <a:lnSpc>
                          <a:spcPts val="135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l">
                        <a:lnSpc>
                          <a:spcPts val="135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811353505"/>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2.5</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晚上最大节数不能为空</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请输入晚上最大节数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586073387"/>
                  </a:ext>
                </a:extLst>
              </a:tr>
              <a:tr h="507477">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（输入再删掉）</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algn="just">
                        <a:spcAft>
                          <a:spcPts val="0"/>
                        </a:spcAft>
                      </a:pPr>
                      <a:r>
                        <a:rPr lang="zh-CN" sz="1200" kern="100">
                          <a:effectLst/>
                        </a:rPr>
                        <a:t>请输入晚上最大节数</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29039" marR="29039"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无输出</a:t>
                      </a:r>
                      <a:endParaRPr lang="zh-CN" alt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29039" marR="29039" marT="0" marB="0"/>
                </a:tc>
                <a:extLst>
                  <a:ext uri="{0D108BD9-81ED-4DB2-BD59-A6C34878D82A}">
                    <a16:rowId xmlns:a16="http://schemas.microsoft.com/office/drawing/2014/main" val="3108904576"/>
                  </a:ext>
                </a:extLst>
              </a:tr>
            </a:tbl>
          </a:graphicData>
        </a:graphic>
      </p:graphicFrame>
    </p:spTree>
    <p:extLst>
      <p:ext uri="{BB962C8B-B14F-4D97-AF65-F5344CB8AC3E}">
        <p14:creationId xmlns:p14="http://schemas.microsoft.com/office/powerpoint/2010/main" val="218413764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id="{73723596-FA75-4170-8574-738D19A8138D}"/>
              </a:ext>
            </a:extLst>
          </p:cNvPr>
          <p:cNvSpPr txBox="1"/>
          <p:nvPr/>
        </p:nvSpPr>
        <p:spPr>
          <a:xfrm>
            <a:off x="2532173" y="1235138"/>
            <a:ext cx="7127653" cy="452431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测试概况：</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课表模块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作业模块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考试模块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登陆模块</a:t>
            </a:r>
            <a:endParaRPr lang="en-US" altLang="zh-CN"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其他模块</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测试环境：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微信</a:t>
            </a:r>
            <a:r>
              <a:rPr lang="en-US" altLang="zh-CN" dirty="0">
                <a:latin typeface="微软雅黑" panose="020B0503020204020204" pitchFamily="34" charset="-122"/>
                <a:ea typeface="微软雅黑" panose="020B0503020204020204" pitchFamily="34" charset="-122"/>
              </a:rPr>
              <a:t>Web</a:t>
            </a:r>
            <a:r>
              <a:rPr lang="zh-CN" altLang="zh-CN" dirty="0">
                <a:latin typeface="微软雅黑" panose="020B0503020204020204" pitchFamily="34" charset="-122"/>
                <a:ea typeface="微软雅黑" panose="020B0503020204020204" pitchFamily="34" charset="-122"/>
              </a:rPr>
              <a:t>开放者工具</a:t>
            </a:r>
          </a:p>
          <a:p>
            <a:pPr>
              <a:lnSpc>
                <a:spcPct val="150000"/>
              </a:lnSpc>
            </a:pPr>
            <a:r>
              <a:rPr lang="en-US" altLang="zh-CN" dirty="0">
                <a:latin typeface="微软雅黑" panose="020B0503020204020204" pitchFamily="34" charset="-122"/>
                <a:ea typeface="微软雅黑" panose="020B0503020204020204" pitchFamily="34" charset="-122"/>
              </a:rPr>
              <a:t>	iPhone7s plus</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iPhone6</a:t>
            </a:r>
            <a:r>
              <a:rPr lang="zh-CN" altLang="zh-CN" dirty="0">
                <a:latin typeface="微软雅黑" panose="020B0503020204020204" pitchFamily="34" charset="-122"/>
                <a:ea typeface="微软雅黑" panose="020B0503020204020204" pitchFamily="34" charset="-122"/>
              </a:rPr>
              <a:t>、一加五的微信客户端</a:t>
            </a:r>
          </a:p>
          <a:p>
            <a:endParaRPr lang="zh-CN" altLang="en-US" dirty="0"/>
          </a:p>
        </p:txBody>
      </p:sp>
    </p:spTree>
    <p:extLst>
      <p:ext uri="{BB962C8B-B14F-4D97-AF65-F5344CB8AC3E}">
        <p14:creationId xmlns:p14="http://schemas.microsoft.com/office/powerpoint/2010/main" val="194666186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id="{73723596-FA75-4170-8574-738D19A8138D}"/>
              </a:ext>
            </a:extLst>
          </p:cNvPr>
          <p:cNvSpPr txBox="1"/>
          <p:nvPr/>
        </p:nvSpPr>
        <p:spPr>
          <a:xfrm>
            <a:off x="1773750" y="1487064"/>
            <a:ext cx="2387704"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测试用例分析：</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2FE6B66-BB33-42E0-BCE2-1861564F64AD}"/>
              </a:ext>
            </a:extLst>
          </p:cNvPr>
          <p:cNvGraphicFramePr>
            <a:graphicFrameLocks noGrp="1"/>
          </p:cNvGraphicFramePr>
          <p:nvPr>
            <p:extLst/>
          </p:nvPr>
        </p:nvGraphicFramePr>
        <p:xfrm>
          <a:off x="2364374" y="2180355"/>
          <a:ext cx="6956908" cy="3100764"/>
        </p:xfrm>
        <a:graphic>
          <a:graphicData uri="http://schemas.openxmlformats.org/drawingml/2006/table">
            <a:tbl>
              <a:tblPr firstRow="1" firstCol="1" bandRow="1">
                <a:tableStyleId>{5C22544A-7EE6-4342-B048-85BDC9FD1C3A}</a:tableStyleId>
              </a:tblPr>
              <a:tblGrid>
                <a:gridCol w="1258289">
                  <a:extLst>
                    <a:ext uri="{9D8B030D-6E8A-4147-A177-3AD203B41FA5}">
                      <a16:colId xmlns:a16="http://schemas.microsoft.com/office/drawing/2014/main" val="3192491673"/>
                    </a:ext>
                  </a:extLst>
                </a:gridCol>
                <a:gridCol w="3040538">
                  <a:extLst>
                    <a:ext uri="{9D8B030D-6E8A-4147-A177-3AD203B41FA5}">
                      <a16:colId xmlns:a16="http://schemas.microsoft.com/office/drawing/2014/main" val="1551207515"/>
                    </a:ext>
                  </a:extLst>
                </a:gridCol>
                <a:gridCol w="2658081">
                  <a:extLst>
                    <a:ext uri="{9D8B030D-6E8A-4147-A177-3AD203B41FA5}">
                      <a16:colId xmlns:a16="http://schemas.microsoft.com/office/drawing/2014/main" val="2641702412"/>
                    </a:ext>
                  </a:extLst>
                </a:gridCol>
              </a:tblGrid>
              <a:tr h="516794">
                <a:tc>
                  <a:txBody>
                    <a:bodyPr/>
                    <a:lstStyle/>
                    <a:p>
                      <a:pPr algn="just">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发现缺陷的用例编号</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缺陷个数</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57579632"/>
                  </a:ext>
                </a:extLst>
              </a:tr>
              <a:tr h="516794">
                <a:tc>
                  <a:txBody>
                    <a:bodyPr/>
                    <a:lstStyle/>
                    <a:p>
                      <a:pPr algn="just">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3921603"/>
                  </a:ext>
                </a:extLst>
              </a:tr>
              <a:tr h="516794">
                <a:tc>
                  <a:txBody>
                    <a:bodyPr/>
                    <a:lstStyle/>
                    <a:p>
                      <a:pPr algn="just">
                        <a:spcAft>
                          <a:spcPts val="0"/>
                        </a:spcAft>
                      </a:pPr>
                      <a:r>
                        <a:rPr lang="en-US" sz="1800" kern="100" dirty="0">
                          <a:effectLst/>
                        </a:rPr>
                        <a:t>2</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2.1</a:t>
                      </a:r>
                      <a:r>
                        <a:rPr lang="zh-CN" sz="1800" kern="100" dirty="0">
                          <a:effectLst/>
                        </a:rPr>
                        <a:t>、</a:t>
                      </a:r>
                      <a:r>
                        <a:rPr lang="en-US" sz="1800" kern="100" dirty="0">
                          <a:effectLst/>
                        </a:rPr>
                        <a:t>2.2</a:t>
                      </a:r>
                      <a:r>
                        <a:rPr lang="zh-CN" sz="1800" kern="100" dirty="0">
                          <a:effectLst/>
                        </a:rPr>
                        <a:t>、</a:t>
                      </a:r>
                      <a:r>
                        <a:rPr lang="en-US" sz="1800" kern="100" dirty="0">
                          <a:effectLst/>
                        </a:rPr>
                        <a:t>2.3</a:t>
                      </a:r>
                      <a:r>
                        <a:rPr lang="zh-CN" sz="1800" kern="100" dirty="0">
                          <a:effectLst/>
                        </a:rPr>
                        <a:t>、</a:t>
                      </a:r>
                      <a:r>
                        <a:rPr lang="en-US" sz="1800" kern="100" dirty="0">
                          <a:effectLst/>
                        </a:rPr>
                        <a:t>2.4</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67552553"/>
                  </a:ext>
                </a:extLst>
              </a:tr>
              <a:tr h="516794">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3.1</a:t>
                      </a:r>
                      <a:r>
                        <a:rPr lang="zh-CN" sz="1800" kern="100">
                          <a:effectLst/>
                        </a:rPr>
                        <a:t>、</a:t>
                      </a:r>
                      <a:r>
                        <a:rPr lang="en-US" sz="1800" kern="100">
                          <a:effectLst/>
                        </a:rPr>
                        <a:t>3.2</a:t>
                      </a:r>
                      <a:r>
                        <a:rPr lang="zh-CN" sz="1800" kern="100">
                          <a:effectLst/>
                        </a:rPr>
                        <a:t>、</a:t>
                      </a:r>
                      <a:r>
                        <a:rPr lang="en-US" sz="1800" kern="100">
                          <a:effectLst/>
                        </a:rPr>
                        <a:t>3.3</a:t>
                      </a:r>
                      <a:r>
                        <a:rPr lang="zh-CN" sz="1800" kern="100">
                          <a:effectLst/>
                        </a:rPr>
                        <a:t>、</a:t>
                      </a:r>
                      <a:r>
                        <a:rPr lang="en-US" sz="1800" kern="100">
                          <a:effectLst/>
                        </a:rPr>
                        <a:t>3.4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93045870"/>
                  </a:ext>
                </a:extLst>
              </a:tr>
              <a:tr h="516794">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36647220"/>
                  </a:ext>
                </a:extLst>
              </a:tr>
              <a:tr h="516794">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a:effectLst/>
                        </a:rPr>
                        <a:t>5.1</a:t>
                      </a:r>
                      <a:r>
                        <a:rPr lang="zh-CN" sz="1800" kern="100">
                          <a:effectLst/>
                        </a:rPr>
                        <a:t>、</a:t>
                      </a:r>
                      <a:r>
                        <a:rPr lang="en-US" sz="1800" kern="100">
                          <a:effectLst/>
                        </a:rPr>
                        <a:t>5.2</a:t>
                      </a:r>
                      <a:r>
                        <a:rPr lang="zh-CN" sz="1800" kern="100">
                          <a:effectLst/>
                        </a:rPr>
                        <a:t>、</a:t>
                      </a:r>
                      <a:r>
                        <a:rPr lang="en-US" sz="1800" kern="100">
                          <a:effectLst/>
                        </a:rPr>
                        <a:t>5.3</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326423"/>
                  </a:ext>
                </a:extLst>
              </a:tr>
            </a:tbl>
          </a:graphicData>
        </a:graphic>
      </p:graphicFrame>
    </p:spTree>
    <p:extLst>
      <p:ext uri="{BB962C8B-B14F-4D97-AF65-F5344CB8AC3E}">
        <p14:creationId xmlns:p14="http://schemas.microsoft.com/office/powerpoint/2010/main" val="1508669294"/>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集成测试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 name="文本框 2">
            <a:extLst>
              <a:ext uri="{FF2B5EF4-FFF2-40B4-BE49-F238E27FC236}">
                <a16:creationId xmlns:a16="http://schemas.microsoft.com/office/drawing/2014/main" id="{73723596-FA75-4170-8574-738D19A8138D}"/>
              </a:ext>
            </a:extLst>
          </p:cNvPr>
          <p:cNvSpPr txBox="1"/>
          <p:nvPr/>
        </p:nvSpPr>
        <p:spPr>
          <a:xfrm>
            <a:off x="1652452" y="782001"/>
            <a:ext cx="2387704"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缺陷清单：</a:t>
            </a:r>
            <a:endParaRPr lang="en-US" altLang="zh-CN"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47338B46-ED8E-4BF1-94E5-58D2B2A1F747}"/>
              </a:ext>
            </a:extLst>
          </p:cNvPr>
          <p:cNvGraphicFramePr>
            <a:graphicFrameLocks noGrp="1"/>
          </p:cNvGraphicFramePr>
          <p:nvPr>
            <p:extLst>
              <p:ext uri="{D42A27DB-BD31-4B8C-83A1-F6EECF244321}">
                <p14:modId xmlns:p14="http://schemas.microsoft.com/office/powerpoint/2010/main" val="2988444388"/>
              </p:ext>
            </p:extLst>
          </p:nvPr>
        </p:nvGraphicFramePr>
        <p:xfrm>
          <a:off x="1968760" y="1368039"/>
          <a:ext cx="9321540" cy="5174994"/>
        </p:xfrm>
        <a:graphic>
          <a:graphicData uri="http://schemas.openxmlformats.org/drawingml/2006/table">
            <a:tbl>
              <a:tblPr firstRow="1" firstCol="1" bandRow="1">
                <a:tableStyleId>{5C22544A-7EE6-4342-B048-85BDC9FD1C3A}</a:tableStyleId>
              </a:tblPr>
              <a:tblGrid>
                <a:gridCol w="1864045">
                  <a:extLst>
                    <a:ext uri="{9D8B030D-6E8A-4147-A177-3AD203B41FA5}">
                      <a16:colId xmlns:a16="http://schemas.microsoft.com/office/drawing/2014/main" val="912192157"/>
                    </a:ext>
                  </a:extLst>
                </a:gridCol>
                <a:gridCol w="1864045">
                  <a:extLst>
                    <a:ext uri="{9D8B030D-6E8A-4147-A177-3AD203B41FA5}">
                      <a16:colId xmlns:a16="http://schemas.microsoft.com/office/drawing/2014/main" val="3757858603"/>
                    </a:ext>
                  </a:extLst>
                </a:gridCol>
                <a:gridCol w="1864045">
                  <a:extLst>
                    <a:ext uri="{9D8B030D-6E8A-4147-A177-3AD203B41FA5}">
                      <a16:colId xmlns:a16="http://schemas.microsoft.com/office/drawing/2014/main" val="979048071"/>
                    </a:ext>
                  </a:extLst>
                </a:gridCol>
                <a:gridCol w="1864045">
                  <a:extLst>
                    <a:ext uri="{9D8B030D-6E8A-4147-A177-3AD203B41FA5}">
                      <a16:colId xmlns:a16="http://schemas.microsoft.com/office/drawing/2014/main" val="2559540945"/>
                    </a:ext>
                  </a:extLst>
                </a:gridCol>
                <a:gridCol w="1865360">
                  <a:extLst>
                    <a:ext uri="{9D8B030D-6E8A-4147-A177-3AD203B41FA5}">
                      <a16:colId xmlns:a16="http://schemas.microsoft.com/office/drawing/2014/main" val="1661051683"/>
                    </a:ext>
                  </a:extLst>
                </a:gridCol>
              </a:tblGrid>
              <a:tr h="313636">
                <a:tc>
                  <a:txBody>
                    <a:bodyPr/>
                    <a:lstStyle/>
                    <a:p>
                      <a:pPr algn="just">
                        <a:spcAft>
                          <a:spcPts val="0"/>
                        </a:spcAft>
                      </a:pPr>
                      <a:r>
                        <a:rPr lang="zh-CN" sz="1400" kern="100">
                          <a:effectLst/>
                        </a:rPr>
                        <a:t>缺陷序号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问题描述</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问题级别</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问题类型</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问题解决状态</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3195267574"/>
                  </a:ext>
                </a:extLst>
              </a:tr>
              <a:tr h="627272">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作业模块时间设置范围存在限制</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593451162"/>
                  </a:ext>
                </a:extLst>
              </a:tr>
              <a:tr h="470454">
                <a:tc>
                  <a:txBody>
                    <a:bodyPr/>
                    <a:lstStyle/>
                    <a:p>
                      <a:pPr algn="just">
                        <a:spcAft>
                          <a:spcPts val="0"/>
                        </a:spcAft>
                      </a:pPr>
                      <a:r>
                        <a:rPr lang="en-US" sz="1400" kern="100" dirty="0">
                          <a:effectLst/>
                        </a:rPr>
                        <a:t>2.2</a:t>
                      </a:r>
                      <a:endParaRPr lang="zh-CN" sz="1400" kern="100" dirty="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无法删除第一项作业</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4179308157"/>
                  </a:ext>
                </a:extLst>
              </a:tr>
              <a:tr h="313636">
                <a:tc>
                  <a:txBody>
                    <a:bodyPr/>
                    <a:lstStyle/>
                    <a:p>
                      <a:pPr algn="just">
                        <a:spcAft>
                          <a:spcPts val="0"/>
                        </a:spcAft>
                      </a:pPr>
                      <a:r>
                        <a:rPr lang="en-US" sz="1400" kern="100">
                          <a:effectLst/>
                        </a:rPr>
                        <a:t>2.3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作业科目为空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1245190999"/>
                  </a:ext>
                </a:extLst>
              </a:tr>
              <a:tr h="313636">
                <a:tc>
                  <a:txBody>
                    <a:bodyPr/>
                    <a:lstStyle/>
                    <a:p>
                      <a:pPr algn="just">
                        <a:spcAft>
                          <a:spcPts val="0"/>
                        </a:spcAft>
                      </a:pPr>
                      <a:r>
                        <a:rPr lang="en-US" sz="1400" kern="100">
                          <a:effectLst/>
                        </a:rPr>
                        <a:t>2.4</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作业内容为空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考虑步骤</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462658387"/>
                  </a:ext>
                </a:extLst>
              </a:tr>
              <a:tr h="627272">
                <a:tc>
                  <a:txBody>
                    <a:bodyPr/>
                    <a:lstStyle/>
                    <a:p>
                      <a:pPr algn="just">
                        <a:spcAft>
                          <a:spcPts val="0"/>
                        </a:spcAft>
                      </a:pPr>
                      <a:r>
                        <a:rPr lang="en-US" sz="1400" kern="100">
                          <a:effectLst/>
                        </a:rPr>
                        <a:t>3.1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考试模块时间设置范围存在限制</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1891563214"/>
                  </a:ext>
                </a:extLst>
              </a:tr>
              <a:tr h="470454">
                <a:tc>
                  <a:txBody>
                    <a:bodyPr/>
                    <a:lstStyle/>
                    <a:p>
                      <a:pPr algn="just">
                        <a:spcAft>
                          <a:spcPts val="0"/>
                        </a:spcAft>
                      </a:pPr>
                      <a:r>
                        <a:rPr lang="en-US" sz="1400" kern="100">
                          <a:effectLst/>
                        </a:rPr>
                        <a:t>3.2</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无法删除第一项考试</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3133857742"/>
                  </a:ext>
                </a:extLst>
              </a:tr>
              <a:tr h="313636">
                <a:tc>
                  <a:txBody>
                    <a:bodyPr/>
                    <a:lstStyle/>
                    <a:p>
                      <a:pPr algn="just">
                        <a:spcAft>
                          <a:spcPts val="0"/>
                        </a:spcAft>
                      </a:pPr>
                      <a:r>
                        <a:rPr lang="en-US" sz="1400" kern="100">
                          <a:effectLst/>
                        </a:rPr>
                        <a:t>3.3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考试科目为空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1189938770"/>
                  </a:ext>
                </a:extLst>
              </a:tr>
              <a:tr h="313636">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考试地点为空</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考虑步骤</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已解决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3832943434"/>
                  </a:ext>
                </a:extLst>
              </a:tr>
              <a:tr h="470454">
                <a:tc>
                  <a:txBody>
                    <a:bodyPr/>
                    <a:lstStyle/>
                    <a:p>
                      <a:pPr algn="just">
                        <a:spcAft>
                          <a:spcPts val="0"/>
                        </a:spcAft>
                      </a:pPr>
                      <a:r>
                        <a:rPr lang="en-US" sz="1400" kern="100">
                          <a:effectLst/>
                        </a:rPr>
                        <a:t>5.1</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无法修改单一选项内容</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设计缺陷</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422977332"/>
                  </a:ext>
                </a:extLst>
              </a:tr>
              <a:tr h="627272">
                <a:tc>
                  <a:txBody>
                    <a:bodyPr/>
                    <a:lstStyle/>
                    <a:p>
                      <a:pPr algn="just">
                        <a:spcAft>
                          <a:spcPts val="0"/>
                        </a:spcAft>
                      </a:pPr>
                      <a:r>
                        <a:rPr lang="en-US" sz="1400" kern="100">
                          <a:effectLst/>
                        </a:rPr>
                        <a:t>5.2</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性别栏可以输入除男女外的信息</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轻微</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考虑不周</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未解决</a:t>
                      </a:r>
                      <a:endParaRPr lang="zh-CN" sz="1400" kern="10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281217729"/>
                  </a:ext>
                </a:extLst>
              </a:tr>
              <a:tr h="313636">
                <a:tc>
                  <a:txBody>
                    <a:bodyPr/>
                    <a:lstStyle/>
                    <a:p>
                      <a:pPr algn="just">
                        <a:spcAft>
                          <a:spcPts val="0"/>
                        </a:spcAft>
                      </a:pPr>
                      <a:r>
                        <a:rPr lang="en-US" sz="1400" kern="100">
                          <a:effectLst/>
                        </a:rPr>
                        <a:t>5.3</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无法设置上课时间</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严重</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sz="1400" kern="100">
                          <a:effectLst/>
                        </a:rPr>
                        <a:t>未实现</a:t>
                      </a:r>
                      <a:endParaRPr lang="zh-CN" sz="1400" kern="100">
                        <a:effectLst/>
                        <a:latin typeface="Times New Roman" panose="02020603050405020304" pitchFamily="18" charset="0"/>
                        <a:ea typeface="宋体" panose="02010600030101010101" pitchFamily="2" charset="-122"/>
                      </a:endParaRPr>
                    </a:p>
                  </a:txBody>
                  <a:tcPr marL="56511" marR="56511" marT="0" marB="0"/>
                </a:tc>
                <a:tc>
                  <a:txBody>
                    <a:bodyPr/>
                    <a:lstStyle/>
                    <a:p>
                      <a:pPr algn="just">
                        <a:spcAft>
                          <a:spcPts val="0"/>
                        </a:spcAft>
                      </a:pPr>
                      <a:r>
                        <a:rPr lang="zh-CN" altLang="en-US" sz="1400" kern="100" dirty="0">
                          <a:effectLst/>
                        </a:rPr>
                        <a:t>已</a:t>
                      </a:r>
                      <a:r>
                        <a:rPr lang="zh-CN" sz="1400" kern="100" dirty="0">
                          <a:effectLst/>
                        </a:rPr>
                        <a:t>解决</a:t>
                      </a:r>
                      <a:endParaRPr lang="zh-CN" sz="1400" kern="100" dirty="0">
                        <a:effectLst/>
                        <a:latin typeface="Times New Roman" panose="02020603050405020304" pitchFamily="18" charset="0"/>
                        <a:ea typeface="宋体" panose="02010600030101010101" pitchFamily="2" charset="-122"/>
                      </a:endParaRPr>
                    </a:p>
                  </a:txBody>
                  <a:tcPr marL="56511" marR="56511" marT="0" marB="0"/>
                </a:tc>
                <a:extLst>
                  <a:ext uri="{0D108BD9-81ED-4DB2-BD59-A6C34878D82A}">
                    <a16:rowId xmlns:a16="http://schemas.microsoft.com/office/drawing/2014/main" val="2520648855"/>
                  </a:ext>
                </a:extLst>
              </a:tr>
            </a:tbl>
          </a:graphicData>
        </a:graphic>
      </p:graphicFrame>
    </p:spTree>
    <p:extLst>
      <p:ext uri="{BB962C8B-B14F-4D97-AF65-F5344CB8AC3E}">
        <p14:creationId xmlns:p14="http://schemas.microsoft.com/office/powerpoint/2010/main" val="3330915637"/>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3" name="图片 2">
            <a:extLst>
              <a:ext uri="{FF2B5EF4-FFF2-40B4-BE49-F238E27FC236}">
                <a16:creationId xmlns:a16="http://schemas.microsoft.com/office/drawing/2014/main" id="{CB578642-B26B-4733-94B7-F84543166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53" y="957275"/>
            <a:ext cx="9415386" cy="5068125"/>
          </a:xfrm>
          <a:prstGeom prst="rect">
            <a:avLst/>
          </a:prstGeom>
        </p:spPr>
      </p:pic>
    </p:spTree>
    <p:extLst>
      <p:ext uri="{BB962C8B-B14F-4D97-AF65-F5344CB8AC3E}">
        <p14:creationId xmlns:p14="http://schemas.microsoft.com/office/powerpoint/2010/main" val="613932852"/>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4" name="图片 3">
            <a:extLst>
              <a:ext uri="{FF2B5EF4-FFF2-40B4-BE49-F238E27FC236}">
                <a16:creationId xmlns:a16="http://schemas.microsoft.com/office/drawing/2014/main" id="{9002D5AC-AC3C-469A-8282-6FE4C4CF0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384" y="1098124"/>
            <a:ext cx="9426776" cy="5176907"/>
          </a:xfrm>
          <a:prstGeom prst="rect">
            <a:avLst/>
          </a:prstGeom>
        </p:spPr>
      </p:pic>
    </p:spTree>
    <p:extLst>
      <p:ext uri="{BB962C8B-B14F-4D97-AF65-F5344CB8AC3E}">
        <p14:creationId xmlns:p14="http://schemas.microsoft.com/office/powerpoint/2010/main" val="300171220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Part5 </a:t>
            </a:r>
            <a:r>
              <a:rPr lang="zh-CN" altLang="en-US" sz="2400" b="1" dirty="0">
                <a:latin typeface="Calibri" pitchFamily="34" charset="0"/>
              </a:rPr>
              <a:t>系统测试</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4" name="图片 3">
            <a:extLst>
              <a:ext uri="{FF2B5EF4-FFF2-40B4-BE49-F238E27FC236}">
                <a16:creationId xmlns:a16="http://schemas.microsoft.com/office/drawing/2014/main" id="{672B944A-AC6B-4A32-BC14-4795332AB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59" y="1064674"/>
            <a:ext cx="9388136" cy="5210357"/>
          </a:xfrm>
          <a:prstGeom prst="rect">
            <a:avLst/>
          </a:prstGeom>
        </p:spPr>
      </p:pic>
    </p:spTree>
    <p:extLst>
      <p:ext uri="{BB962C8B-B14F-4D97-AF65-F5344CB8AC3E}">
        <p14:creationId xmlns:p14="http://schemas.microsoft.com/office/powerpoint/2010/main" val="371805407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任务分配</a:t>
            </a:r>
          </a:p>
        </p:txBody>
      </p:sp>
      <p:sp>
        <p:nvSpPr>
          <p:cNvPr id="3" name="文本框 2"/>
          <p:cNvSpPr txBox="1"/>
          <p:nvPr/>
        </p:nvSpPr>
        <p:spPr>
          <a:xfrm>
            <a:off x="1537854" y="1122823"/>
            <a:ext cx="9116291" cy="461235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林鑫（项目经理）：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负责部分文档制作，小组会议的主持以及任务的分配，完成微信小程序总体框架的搭建以及功能实现，在测试阶段负责作业模块和课表模块的测试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李俊：</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负责全部文档的整合及部分文档制作，完成数据库的搭建及连接，在实现阶段负责数据库相关信息的录入，在测试阶段负责个人中心和设置模块的测试</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胡锦波：</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负责所有</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的制作及界面原型设计，协助林鑫完成部分功能实现，在测试阶段负责考试模块和登陆模块的测试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5749832"/>
      </p:ext>
    </p:extLst>
  </p:cSld>
  <p:clrMapOvr>
    <a:masterClrMapping/>
  </p:clrMapOvr>
  <p:transition spd="slow">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Part5  </a:t>
            </a:r>
            <a:r>
              <a:rPr lang="zh-CN" altLang="en-US" sz="2400" b="1" dirty="0">
                <a:latin typeface="Calibri" pitchFamily="34" charset="0"/>
              </a:rPr>
              <a:t>测试用例</a:t>
            </a:r>
          </a:p>
        </p:txBody>
      </p:sp>
      <p:sp>
        <p:nvSpPr>
          <p:cNvPr id="2" name="TextBox 1"/>
          <p:cNvSpPr txBox="1"/>
          <p:nvPr/>
        </p:nvSpPr>
        <p:spPr>
          <a:xfrm>
            <a:off x="4879910" y="6242180"/>
            <a:ext cx="276186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详见测试用例文档</a:t>
            </a:r>
          </a:p>
        </p:txBody>
      </p:sp>
      <p:pic>
        <p:nvPicPr>
          <p:cNvPr id="4" name="图片 3" descr="图片包含 屏幕截图, 文字&#10;&#10;已生成高可信度的说明">
            <a:extLst>
              <a:ext uri="{FF2B5EF4-FFF2-40B4-BE49-F238E27FC236}">
                <a16:creationId xmlns:a16="http://schemas.microsoft.com/office/drawing/2014/main" id="{D45ABDF6-9165-4648-ABF0-51B7D92EB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2" y="914400"/>
            <a:ext cx="10570577" cy="5169673"/>
          </a:xfrm>
          <a:prstGeom prst="rect">
            <a:avLst/>
          </a:prstGeom>
        </p:spPr>
      </p:pic>
    </p:spTree>
    <p:extLst>
      <p:ext uri="{BB962C8B-B14F-4D97-AF65-F5344CB8AC3E}">
        <p14:creationId xmlns:p14="http://schemas.microsoft.com/office/powerpoint/2010/main" val="4075785274"/>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项目总结</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6</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74251531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a:latin typeface="Calibri" pitchFamily="34" charset="0"/>
              </a:rPr>
              <a:t>Part6 </a:t>
            </a:r>
            <a:r>
              <a:rPr lang="zh-CN" altLang="en-US" sz="2400" b="1" dirty="0">
                <a:latin typeface="Calibri" pitchFamily="34" charset="0"/>
              </a:rPr>
              <a:t>项目总结</a:t>
            </a: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矩形 1">
            <a:extLst>
              <a:ext uri="{FF2B5EF4-FFF2-40B4-BE49-F238E27FC236}">
                <a16:creationId xmlns:a16="http://schemas.microsoft.com/office/drawing/2014/main" id="{1D15226A-2B12-4D22-AD71-99C84D9F8990}"/>
              </a:ext>
            </a:extLst>
          </p:cNvPr>
          <p:cNvSpPr/>
          <p:nvPr/>
        </p:nvSpPr>
        <p:spPr>
          <a:xfrm>
            <a:off x="1774371" y="1745301"/>
            <a:ext cx="8643258" cy="3367397"/>
          </a:xfrm>
          <a:prstGeom prst="rect">
            <a:avLst/>
          </a:prstGeom>
        </p:spPr>
        <p:txBody>
          <a:bodyPr wrap="square">
            <a:spAutoFit/>
          </a:bodyPr>
          <a:lstStyle/>
          <a:p>
            <a:pPr>
              <a:lnSpc>
                <a:spcPct val="150000"/>
              </a:lnSpc>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小组</a:t>
            </a:r>
            <a:r>
              <a:rPr lang="zh-CN" altLang="en-US" dirty="0">
                <a:latin typeface="微软雅黑" panose="020B0503020204020204" pitchFamily="34" charset="-122"/>
                <a:ea typeface="微软雅黑" panose="020B0503020204020204" pitchFamily="34" charset="-122"/>
              </a:rPr>
              <a:t>总结：结合我的两位组员，我来代表我们的项目小组进行一个总结。首先第一，这是一种完全不一样的挑战，以前只是根据一个特定的题目写代码；而这次，经历了从项目计划、可行性分析、需求分析到后面的设计、实现甚至以后可能会经历的维护，就拿我们做的小程序来说，我们突然从小程序的使用者、提意见者，变成了小程序的设计者，这让我们对小程序有了全新的想法和看法；其次就是小组的沟通，从最开始讨论项目计划到现在讨论需要优化什么功能，怎样美化界面等等，我们在项目初步实现的过程中，有些地方没有沟通好，导致走了一些弯路，这也是我这个项目经理要负责的地方。</a:t>
            </a:r>
          </a:p>
        </p:txBody>
      </p:sp>
    </p:spTree>
    <p:extLst>
      <p:ext uri="{BB962C8B-B14F-4D97-AF65-F5344CB8AC3E}">
        <p14:creationId xmlns:p14="http://schemas.microsoft.com/office/powerpoint/2010/main" val="1861611554"/>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组员评分</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7</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343723624"/>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任意多边形 4"/>
          <p:cNvSpPr>
            <a:spLocks/>
          </p:cNvSpPr>
          <p:nvPr/>
        </p:nvSpPr>
        <p:spPr bwMode="auto">
          <a:xfrm>
            <a:off x="3440113" y="1901825"/>
            <a:ext cx="5053012" cy="149225"/>
          </a:xfrm>
          <a:custGeom>
            <a:avLst/>
            <a:gdLst>
              <a:gd name="T0" fmla="*/ 0 w 4140199"/>
              <a:gd name="T1" fmla="*/ 2744 h 217321"/>
              <a:gd name="T2" fmla="*/ 3580419 w 4140199"/>
              <a:gd name="T3" fmla="*/ 1 h 217321"/>
              <a:gd name="T4" fmla="*/ 7467746 w 4140199"/>
              <a:gd name="T5" fmla="*/ 2927 h 217321"/>
              <a:gd name="T6" fmla="*/ 11355059 w 4140199"/>
              <a:gd name="T7" fmla="*/ 183 h 217321"/>
              <a:gd name="T8" fmla="*/ 15651571 w 4140199"/>
              <a:gd name="T9" fmla="*/ 3475 h 217321"/>
              <a:gd name="T10" fmla="*/ 19231998 w 4140199"/>
              <a:gd name="T11" fmla="*/ 732 h 217321"/>
              <a:gd name="T12" fmla="*/ 22812419 w 4140199"/>
              <a:gd name="T13" fmla="*/ 3293 h 217321"/>
              <a:gd name="T14" fmla="*/ 25574463 w 4140199"/>
              <a:gd name="T15" fmla="*/ 183 h 217321"/>
              <a:gd name="T16" fmla="*/ 29461777 w 4140199"/>
              <a:gd name="T17" fmla="*/ 3475 h 217321"/>
              <a:gd name="T18" fmla="*/ 32019225 w 4140199"/>
              <a:gd name="T19" fmla="*/ 549 h 217321"/>
              <a:gd name="T20" fmla="*/ 34576669 w 4140199"/>
              <a:gd name="T21" fmla="*/ 3293 h 217321"/>
              <a:gd name="T22" fmla="*/ 36724922 w 4140199"/>
              <a:gd name="T23" fmla="*/ 1463 h 217321"/>
              <a:gd name="T24" fmla="*/ 37031817 w 4140199"/>
              <a:gd name="T25" fmla="*/ 1098 h 2173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4819" name="文本框 5"/>
          <p:cNvSpPr txBox="1">
            <a:spLocks noChangeArrowheads="1"/>
          </p:cNvSpPr>
          <p:nvPr/>
        </p:nvSpPr>
        <p:spPr bwMode="auto">
          <a:xfrm>
            <a:off x="3762375" y="1227138"/>
            <a:ext cx="476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dirty="0">
                <a:solidFill>
                  <a:srgbClr val="C00000"/>
                </a:solidFill>
                <a:latin typeface="华文细黑" pitchFamily="2" charset="-122"/>
                <a:ea typeface="华文细黑" pitchFamily="2" charset="-122"/>
              </a:rPr>
              <a:t>7.</a:t>
            </a:r>
            <a:r>
              <a:rPr lang="zh-CN" altLang="en-US" dirty="0">
                <a:solidFill>
                  <a:srgbClr val="C00000"/>
                </a:solidFill>
                <a:latin typeface="华文细黑" pitchFamily="2" charset="-122"/>
                <a:ea typeface="华文细黑" pitchFamily="2" charset="-122"/>
              </a:rPr>
              <a:t>组员评分</a:t>
            </a:r>
            <a:endParaRPr lang="zh-CN" altLang="zh-CN" dirty="0">
              <a:solidFill>
                <a:srgbClr val="C00000"/>
              </a:solidFill>
              <a:latin typeface="华文细黑" pitchFamily="2" charset="-122"/>
              <a:ea typeface="华文细黑" pitchFamily="2" charset="-122"/>
            </a:endParaRPr>
          </a:p>
        </p:txBody>
      </p:sp>
      <p:sp>
        <p:nvSpPr>
          <p:cNvPr id="34820" name="同心圆 11"/>
          <p:cNvSpPr>
            <a:spLocks/>
          </p:cNvSpPr>
          <p:nvPr/>
        </p:nvSpPr>
        <p:spPr bwMode="auto">
          <a:xfrm>
            <a:off x="2362200"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1" name="同心圆 14"/>
          <p:cNvSpPr>
            <a:spLocks/>
          </p:cNvSpPr>
          <p:nvPr/>
        </p:nvSpPr>
        <p:spPr bwMode="auto">
          <a:xfrm>
            <a:off x="5508625"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2" name="同心圆 17"/>
          <p:cNvSpPr>
            <a:spLocks/>
          </p:cNvSpPr>
          <p:nvPr/>
        </p:nvSpPr>
        <p:spPr bwMode="auto">
          <a:xfrm>
            <a:off x="8618538" y="2719388"/>
            <a:ext cx="1471612" cy="1471612"/>
          </a:xfrm>
          <a:custGeom>
            <a:avLst/>
            <a:gdLst>
              <a:gd name="T0" fmla="*/ 0 w 1471729"/>
              <a:gd name="T1" fmla="*/ 735226 h 1471729"/>
              <a:gd name="T2" fmla="*/ 735226 w 1471729"/>
              <a:gd name="T3" fmla="*/ 0 h 1471729"/>
              <a:gd name="T4" fmla="*/ 1470443 w 1471729"/>
              <a:gd name="T5" fmla="*/ 735226 h 1471729"/>
              <a:gd name="T6" fmla="*/ 735226 w 1471729"/>
              <a:gd name="T7" fmla="*/ 1470443 h 1471729"/>
              <a:gd name="T8" fmla="*/ 0 w 1471729"/>
              <a:gd name="T9" fmla="*/ 735226 h 1471729"/>
              <a:gd name="T10" fmla="*/ 0 w 1471729"/>
              <a:gd name="T11" fmla="*/ 735226 h 1471729"/>
              <a:gd name="T12" fmla="*/ 735226 w 1471729"/>
              <a:gd name="T13" fmla="*/ 1470443 h 1471729"/>
              <a:gd name="T14" fmla="*/ 1470443 w 1471729"/>
              <a:gd name="T15" fmla="*/ 735226 h 1471729"/>
              <a:gd name="T16" fmla="*/ 735226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2E75B6"/>
          </a:solidFill>
          <a:ln w="12700" cap="flat" cmpd="sng">
            <a:solidFill>
              <a:srgbClr val="C00000"/>
            </a:solidFill>
            <a:round/>
            <a:headEnd/>
            <a:tailEnd/>
          </a:ln>
        </p:spPr>
        <p:txBody>
          <a:bodyPr anchor="ctr"/>
          <a:lstStyle/>
          <a:p>
            <a:endParaRPr lang="zh-CN" altLang="en-US"/>
          </a:p>
        </p:txBody>
      </p:sp>
      <p:sp>
        <p:nvSpPr>
          <p:cNvPr id="34823" name="文本框 5"/>
          <p:cNvSpPr txBox="1">
            <a:spLocks noChangeArrowheads="1"/>
          </p:cNvSpPr>
          <p:nvPr/>
        </p:nvSpPr>
        <p:spPr bwMode="auto">
          <a:xfrm>
            <a:off x="8773319" y="3132138"/>
            <a:ext cx="1162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dirty="0">
                <a:solidFill>
                  <a:srgbClr val="404040"/>
                </a:solidFill>
                <a:latin typeface="微软雅黑" pitchFamily="34" charset="-122"/>
                <a:ea typeface="微软雅黑" pitchFamily="34" charset="-122"/>
              </a:rPr>
              <a:t>林鑫</a:t>
            </a:r>
          </a:p>
        </p:txBody>
      </p:sp>
      <p:sp>
        <p:nvSpPr>
          <p:cNvPr id="34824" name="文本框 17"/>
          <p:cNvSpPr txBox="1">
            <a:spLocks noChangeArrowheads="1"/>
          </p:cNvSpPr>
          <p:nvPr/>
        </p:nvSpPr>
        <p:spPr bwMode="auto">
          <a:xfrm>
            <a:off x="5748338" y="3132138"/>
            <a:ext cx="1231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dirty="0">
                <a:solidFill>
                  <a:srgbClr val="404040"/>
                </a:solidFill>
                <a:latin typeface="微软雅黑" pitchFamily="34" charset="-122"/>
                <a:ea typeface="微软雅黑" pitchFamily="34" charset="-122"/>
              </a:rPr>
              <a:t>李俊</a:t>
            </a:r>
          </a:p>
        </p:txBody>
      </p:sp>
      <p:sp>
        <p:nvSpPr>
          <p:cNvPr id="34825" name="文本框 19"/>
          <p:cNvSpPr txBox="1">
            <a:spLocks noChangeArrowheads="1"/>
          </p:cNvSpPr>
          <p:nvPr/>
        </p:nvSpPr>
        <p:spPr bwMode="auto">
          <a:xfrm>
            <a:off x="2362200" y="3105834"/>
            <a:ext cx="1643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b="1" dirty="0">
                <a:solidFill>
                  <a:srgbClr val="404040"/>
                </a:solidFill>
              </a:rPr>
              <a:t>胡锦波</a:t>
            </a:r>
          </a:p>
        </p:txBody>
      </p:sp>
      <p:sp>
        <p:nvSpPr>
          <p:cNvPr id="34826" name="文本框 12"/>
          <p:cNvSpPr txBox="1">
            <a:spLocks noChangeArrowheads="1"/>
          </p:cNvSpPr>
          <p:nvPr/>
        </p:nvSpPr>
        <p:spPr bwMode="auto">
          <a:xfrm>
            <a:off x="5127625" y="4425950"/>
            <a:ext cx="2233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8.2</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zh-CN" altLang="en-US" sz="1800" b="1" dirty="0">
                <a:solidFill>
                  <a:schemeClr val="tx2"/>
                </a:solidFill>
                <a:latin typeface="华文细黑" pitchFamily="2" charset="-122"/>
                <a:ea typeface="华文细黑" pitchFamily="2" charset="-122"/>
              </a:rPr>
              <a:t>整理文档</a:t>
            </a:r>
            <a:endParaRPr lang="en-US" altLang="zh-CN" sz="1800" b="1" dirty="0">
              <a:solidFill>
                <a:schemeClr val="tx2"/>
              </a:solidFill>
              <a:latin typeface="华文细黑" pitchFamily="2" charset="-122"/>
              <a:ea typeface="华文细黑" pitchFamily="2" charset="-122"/>
            </a:endParaRPr>
          </a:p>
        </p:txBody>
      </p:sp>
      <p:sp>
        <p:nvSpPr>
          <p:cNvPr id="34827" name="文本框 12"/>
          <p:cNvSpPr txBox="1">
            <a:spLocks noChangeArrowheads="1"/>
          </p:cNvSpPr>
          <p:nvPr/>
        </p:nvSpPr>
        <p:spPr bwMode="auto">
          <a:xfrm>
            <a:off x="8237538" y="4425950"/>
            <a:ext cx="25113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8.7</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zh-CN" altLang="en-US" sz="1800" b="1" dirty="0">
                <a:solidFill>
                  <a:schemeClr val="tx2"/>
                </a:solidFill>
                <a:latin typeface="华文细黑" pitchFamily="2" charset="-122"/>
                <a:ea typeface="华文细黑" pitchFamily="2" charset="-122"/>
              </a:rPr>
              <a:t>设计数据库及后端代码</a:t>
            </a:r>
            <a:endParaRPr lang="en-US" altLang="zh-CN" sz="1800" b="1" dirty="0">
              <a:solidFill>
                <a:schemeClr val="tx2"/>
              </a:solidFill>
              <a:latin typeface="华文细黑" pitchFamily="2" charset="-122"/>
              <a:ea typeface="华文细黑" pitchFamily="2" charset="-122"/>
            </a:endParaRPr>
          </a:p>
        </p:txBody>
      </p:sp>
      <p:sp>
        <p:nvSpPr>
          <p:cNvPr id="34828" name="文本框 12"/>
          <p:cNvSpPr txBox="1">
            <a:spLocks noChangeArrowheads="1"/>
          </p:cNvSpPr>
          <p:nvPr/>
        </p:nvSpPr>
        <p:spPr bwMode="auto">
          <a:xfrm>
            <a:off x="1763728" y="4425950"/>
            <a:ext cx="26685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8.5</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zh-CN" altLang="en-US" sz="1800" b="1" dirty="0">
                <a:solidFill>
                  <a:schemeClr val="tx2"/>
                </a:solidFill>
                <a:latin typeface="华文细黑" pitchFamily="2" charset="-122"/>
                <a:ea typeface="华文细黑" pitchFamily="2" charset="-122"/>
              </a:rPr>
              <a:t>负责总结</a:t>
            </a:r>
            <a:r>
              <a:rPr lang="en-US" altLang="zh-CN" sz="1800" b="1" dirty="0">
                <a:solidFill>
                  <a:schemeClr val="tx2"/>
                </a:solidFill>
                <a:latin typeface="华文细黑" pitchFamily="2" charset="-122"/>
                <a:ea typeface="华文细黑" pitchFamily="2" charset="-122"/>
              </a:rPr>
              <a:t>ppt</a:t>
            </a:r>
            <a:r>
              <a:rPr lang="zh-CN" altLang="en-US" sz="1800" b="1" dirty="0">
                <a:solidFill>
                  <a:schemeClr val="tx2"/>
                </a:solidFill>
                <a:latin typeface="华文细黑" pitchFamily="2" charset="-122"/>
                <a:ea typeface="华文细黑" pitchFamily="2" charset="-122"/>
              </a:rPr>
              <a:t>制作</a:t>
            </a:r>
            <a:endParaRPr lang="en-US" altLang="zh-CN" sz="1800" b="1" dirty="0">
              <a:solidFill>
                <a:schemeClr val="tx2"/>
              </a:solidFill>
              <a:latin typeface="华文细黑" pitchFamily="2" charset="-122"/>
              <a:ea typeface="华文细黑" pitchFamily="2" charset="-122"/>
            </a:endParaRPr>
          </a:p>
        </p:txBody>
      </p:sp>
    </p:spTree>
    <p:extLst>
      <p:ext uri="{BB962C8B-B14F-4D97-AF65-F5344CB8AC3E}">
        <p14:creationId xmlns:p14="http://schemas.microsoft.com/office/powerpoint/2010/main" val="2848113107"/>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7"/>
          <p:cNvSpPr txBox="1">
            <a:spLocks noChangeArrowheads="1"/>
          </p:cNvSpPr>
          <p:nvPr/>
        </p:nvSpPr>
        <p:spPr bwMode="auto">
          <a:xfrm>
            <a:off x="5295900" y="2641600"/>
            <a:ext cx="1939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3200">
                <a:solidFill>
                  <a:srgbClr val="C00000"/>
                </a:solidFill>
                <a:latin typeface="华文细黑" pitchFamily="2" charset="-122"/>
                <a:ea typeface="华文细黑" pitchFamily="2" charset="-122"/>
              </a:rPr>
              <a:t>谢谢观看</a:t>
            </a:r>
          </a:p>
        </p:txBody>
      </p:sp>
      <p:cxnSp>
        <p:nvCxnSpPr>
          <p:cNvPr id="35843" name="直接连接符 12"/>
          <p:cNvCxnSpPr>
            <a:cxnSpLocks noChangeShapeType="1"/>
          </p:cNvCxnSpPr>
          <p:nvPr/>
        </p:nvCxnSpPr>
        <p:spPr bwMode="auto">
          <a:xfrm>
            <a:off x="2411413"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4" name="文本框 12"/>
          <p:cNvSpPr txBox="1">
            <a:spLocks noChangeArrowheads="1"/>
          </p:cNvSpPr>
          <p:nvPr/>
        </p:nvSpPr>
        <p:spPr bwMode="auto">
          <a:xfrm>
            <a:off x="4918075" y="3298825"/>
            <a:ext cx="261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1800" dirty="0">
                <a:solidFill>
                  <a:srgbClr val="404040"/>
                </a:solidFill>
                <a:latin typeface="华文细黑" pitchFamily="2" charset="-122"/>
                <a:ea typeface="华文细黑" pitchFamily="2" charset="-122"/>
              </a:rPr>
              <a:t>G03</a:t>
            </a:r>
            <a:endParaRPr lang="zh-CN" altLang="zh-CN" sz="1800" dirty="0">
              <a:solidFill>
                <a:srgbClr val="404040"/>
              </a:solidFill>
              <a:latin typeface="华文细黑" pitchFamily="2" charset="-122"/>
              <a:ea typeface="华文细黑" pitchFamily="2" charset="-122"/>
            </a:endParaRPr>
          </a:p>
        </p:txBody>
      </p:sp>
      <p:cxnSp>
        <p:nvCxnSpPr>
          <p:cNvPr id="35845" name="直接连接符 14"/>
          <p:cNvCxnSpPr>
            <a:cxnSpLocks noChangeShapeType="1"/>
          </p:cNvCxnSpPr>
          <p:nvPr/>
        </p:nvCxnSpPr>
        <p:spPr bwMode="auto">
          <a:xfrm>
            <a:off x="7431088"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6" name="文本框 15"/>
          <p:cNvSpPr txBox="1">
            <a:spLocks noChangeArrowheads="1"/>
          </p:cNvSpPr>
          <p:nvPr/>
        </p:nvSpPr>
        <p:spPr bwMode="auto">
          <a:xfrm>
            <a:off x="5432425" y="3684588"/>
            <a:ext cx="141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8046FA58-7914-48FC-9A38-276116B13383}"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2018/6/27</a:t>
            </a:fld>
            <a:endParaRPr lang="zh-CN" altLang="en-US" sz="1800">
              <a:solidFill>
                <a:srgbClr val="404040"/>
              </a:solidFill>
              <a:latin typeface="华文细黑" pitchFamily="2" charset="-122"/>
              <a:ea typeface="华文细黑"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3" name="图片 2" descr="图片包含 文字, 地图&#10;&#10;已生成高可信度的说明">
            <a:extLst>
              <a:ext uri="{FF2B5EF4-FFF2-40B4-BE49-F238E27FC236}">
                <a16:creationId xmlns:a16="http://schemas.microsoft.com/office/drawing/2014/main" id="{FA824F40-964D-416F-87A0-D864A82E6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503" y="1056442"/>
            <a:ext cx="10630347" cy="5268897"/>
          </a:xfrm>
          <a:prstGeom prst="rect">
            <a:avLst/>
          </a:prstGeom>
        </p:spPr>
      </p:pic>
    </p:spTree>
    <p:extLst>
      <p:ext uri="{BB962C8B-B14F-4D97-AF65-F5344CB8AC3E}">
        <p14:creationId xmlns:p14="http://schemas.microsoft.com/office/powerpoint/2010/main" val="1996169988"/>
      </p:ext>
    </p:extLst>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甘特图</a:t>
            </a:r>
          </a:p>
        </p:txBody>
      </p:sp>
      <p:pic>
        <p:nvPicPr>
          <p:cNvPr id="3" name="图片 2">
            <a:extLst>
              <a:ext uri="{FF2B5EF4-FFF2-40B4-BE49-F238E27FC236}">
                <a16:creationId xmlns:a16="http://schemas.microsoft.com/office/drawing/2014/main" id="{D50F81DC-E6B3-4E23-AB4D-947B88775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0" y="1077273"/>
            <a:ext cx="10328606" cy="5119340"/>
          </a:xfrm>
          <a:prstGeom prst="rect">
            <a:avLst/>
          </a:prstGeom>
        </p:spPr>
      </p:pic>
    </p:spTree>
    <p:extLst>
      <p:ext uri="{BB962C8B-B14F-4D97-AF65-F5344CB8AC3E}">
        <p14:creationId xmlns:p14="http://schemas.microsoft.com/office/powerpoint/2010/main" val="2973365692"/>
      </p:ext>
    </p:extLst>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Part1  </a:t>
            </a:r>
            <a:r>
              <a:rPr lang="zh-CN" altLang="en-US" sz="2400" b="1" dirty="0">
                <a:latin typeface="Calibri" pitchFamily="34" charset="0"/>
              </a:rPr>
              <a:t>参考资料</a:t>
            </a:r>
          </a:p>
        </p:txBody>
      </p:sp>
      <p:sp>
        <p:nvSpPr>
          <p:cNvPr id="2" name="文本框 1"/>
          <p:cNvSpPr txBox="1"/>
          <p:nvPr/>
        </p:nvSpPr>
        <p:spPr>
          <a:xfrm>
            <a:off x="1725126" y="1283383"/>
            <a:ext cx="9900816" cy="4613892"/>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《软件工程导论》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清华大学出版社</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作者：张海藩等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国际书码号：</a:t>
            </a:r>
            <a:r>
              <a:rPr lang="en-US" altLang="zh-CN" dirty="0">
                <a:latin typeface="微软雅黑" panose="020B0503020204020204" pitchFamily="34" charset="-122"/>
                <a:ea typeface="微软雅黑" panose="020B0503020204020204" pitchFamily="34" charset="-122"/>
              </a:rPr>
              <a:t>ISBN 978-7-302-33098-1     </a:t>
            </a:r>
            <a:r>
              <a:rPr lang="zh-CN" altLang="zh-CN" dirty="0">
                <a:latin typeface="微软雅黑" panose="020B0503020204020204" pitchFamily="34" charset="-122"/>
                <a:ea typeface="微软雅黑" panose="020B0503020204020204" pitchFamily="34" charset="-122"/>
              </a:rPr>
              <a:t>出版时间：</a:t>
            </a:r>
            <a:r>
              <a:rPr lang="en-US" altLang="zh-CN" dirty="0">
                <a:latin typeface="微软雅黑" panose="020B0503020204020204" pitchFamily="34" charset="-122"/>
                <a:ea typeface="微软雅黑" panose="020B0503020204020204" pitchFamily="34" charset="-122"/>
              </a:rPr>
              <a:t>2013.8</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《软件工程 实践者的研究方法》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机械工业出版社 </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作者：罗杰</a:t>
            </a:r>
            <a:r>
              <a:rPr lang="en-US" altLang="zh-CN" dirty="0">
                <a:latin typeface="微软雅黑" panose="020B0503020204020204" pitchFamily="34" charset="-122"/>
                <a:ea typeface="微软雅黑" panose="020B0503020204020204" pitchFamily="34" charset="-122"/>
              </a:rPr>
              <a:t> S.</a:t>
            </a:r>
            <a:r>
              <a:rPr lang="zh-CN" altLang="zh-CN" dirty="0">
                <a:latin typeface="微软雅黑" panose="020B0503020204020204" pitchFamily="34" charset="-122"/>
                <a:ea typeface="微软雅黑" panose="020B0503020204020204" pitchFamily="34" charset="-122"/>
              </a:rPr>
              <a:t>普莱斯曼等</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国际书码号：</a:t>
            </a:r>
            <a:r>
              <a:rPr lang="en-US" altLang="zh-CN" dirty="0">
                <a:latin typeface="微软雅黑" panose="020B0503020204020204" pitchFamily="34" charset="-122"/>
                <a:ea typeface="微软雅黑" panose="020B0503020204020204" pitchFamily="34" charset="-122"/>
              </a:rPr>
              <a:t>ISBN 978-7-111-33581-8    </a:t>
            </a:r>
            <a:r>
              <a:rPr lang="zh-CN" altLang="zh-CN" dirty="0">
                <a:latin typeface="微软雅黑" panose="020B0503020204020204" pitchFamily="34" charset="-122"/>
                <a:ea typeface="微软雅黑" panose="020B0503020204020204" pitchFamily="34" charset="-122"/>
              </a:rPr>
              <a:t>出版时间：</a:t>
            </a:r>
            <a:r>
              <a:rPr lang="en-US" altLang="zh-CN" dirty="0">
                <a:latin typeface="微软雅黑" panose="020B0503020204020204" pitchFamily="34" charset="-122"/>
                <a:ea typeface="微软雅黑" panose="020B0503020204020204" pitchFamily="34" charset="-122"/>
              </a:rPr>
              <a:t>2011.5.1</a:t>
            </a:r>
            <a:endParaRPr lang="zh-CN" altLang="zh-CN" dirty="0">
              <a:latin typeface="微软雅黑" panose="020B0503020204020204" pitchFamily="34" charset="-122"/>
              <a:ea typeface="微软雅黑" panose="020B0503020204020204" pitchFamily="34" charset="-122"/>
            </a:endParaRPr>
          </a:p>
          <a:p>
            <a:pPr>
              <a:lnSpc>
                <a:spcPct val="150000"/>
              </a:lnSpc>
            </a:pPr>
            <a:endParaRPr lang="zh-CN" altLang="zh-CN" dirty="0">
              <a:latin typeface="微软雅黑" panose="020B0503020204020204" pitchFamily="34" charset="-122"/>
              <a:ea typeface="微软雅黑" panose="020B0503020204020204" pitchFamily="34" charset="-122"/>
            </a:endParaRPr>
          </a:p>
          <a:p>
            <a:pPr>
              <a:lnSpc>
                <a:spcPct val="150000"/>
              </a:lnSpc>
            </a:pPr>
            <a:r>
              <a:rPr lang="zh-CN" altLang="zh-CN" dirty="0">
                <a:latin typeface="微软雅黑" panose="020B0503020204020204" pitchFamily="34" charset="-122"/>
                <a:ea typeface="微软雅黑" panose="020B0503020204020204" pitchFamily="34" charset="-122"/>
              </a:rPr>
              <a:t>《微信小程序入门指南》</a:t>
            </a: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来源于：</a:t>
            </a:r>
            <a:r>
              <a:rPr lang="en-US" altLang="zh-CN" dirty="0">
                <a:latin typeface="微软雅黑" panose="020B0503020204020204" pitchFamily="34" charset="-122"/>
                <a:ea typeface="微软雅黑" panose="020B0503020204020204" pitchFamily="34" charset="-122"/>
              </a:rPr>
              <a:t>https://mp.weixin.qq.com/debug/wxadoc/dev/api/media-picture.html</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作者：知晓程序等</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浏览时间：</a:t>
            </a:r>
            <a:r>
              <a:rPr lang="en-US" altLang="zh-CN" dirty="0">
                <a:latin typeface="微软雅黑" panose="020B0503020204020204" pitchFamily="34" charset="-122"/>
                <a:ea typeface="微软雅黑" panose="020B0503020204020204" pitchFamily="34" charset="-122"/>
              </a:rPr>
              <a:t>2018.6.25</a:t>
            </a: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本课程项目的所有文档</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6444380"/>
      </p:ext>
    </p:extLst>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a:solidFill>
                  <a:srgbClr val="404040"/>
                </a:solidFill>
                <a:latin typeface="华文细黑" pitchFamily="2" charset="-122"/>
                <a:ea typeface="华文细黑" pitchFamily="2" charset="-122"/>
              </a:rPr>
              <a:t>可行性分析</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2</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cover/>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DotumCh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2794</TotalTime>
  <Pages>0</Pages>
  <Words>2499</Words>
  <Characters>0</Characters>
  <Application>Microsoft Office PowerPoint</Application>
  <DocSecurity>0</DocSecurity>
  <PresentationFormat>宽屏</PresentationFormat>
  <Lines>0</Lines>
  <Paragraphs>796</Paragraphs>
  <Slides>55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DotumChe</vt:lpstr>
      <vt:lpstr>等线</vt:lpstr>
      <vt:lpstr>华文细黑</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林 鑫</cp:lastModifiedBy>
  <cp:revision>162</cp:revision>
  <dcterms:created xsi:type="dcterms:W3CDTF">2013-11-26T08:12:46Z</dcterms:created>
  <dcterms:modified xsi:type="dcterms:W3CDTF">2018-06-27T05:26:55Z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