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0" r:id="rId4"/>
    <p:sldId id="258" r:id="rId5"/>
    <p:sldId id="319" r:id="rId6"/>
    <p:sldId id="306" r:id="rId7"/>
    <p:sldId id="305" r:id="rId8"/>
    <p:sldId id="327" r:id="rId9"/>
    <p:sldId id="328" r:id="rId10"/>
    <p:sldId id="329" r:id="rId11"/>
    <p:sldId id="330" r:id="rId12"/>
    <p:sldId id="331" r:id="rId13"/>
    <p:sldId id="332" r:id="rId14"/>
    <p:sldId id="346" r:id="rId15"/>
    <p:sldId id="347" r:id="rId16"/>
    <p:sldId id="348" r:id="rId17"/>
    <p:sldId id="333" r:id="rId18"/>
    <p:sldId id="334" r:id="rId19"/>
    <p:sldId id="350" r:id="rId20"/>
    <p:sldId id="351" r:id="rId21"/>
    <p:sldId id="352" r:id="rId22"/>
    <p:sldId id="335" r:id="rId23"/>
    <p:sldId id="312" r:id="rId24"/>
    <p:sldId id="313" r:id="rId25"/>
    <p:sldId id="336" r:id="rId26"/>
    <p:sldId id="340" r:id="rId27"/>
    <p:sldId id="337" r:id="rId28"/>
    <p:sldId id="338" r:id="rId29"/>
    <p:sldId id="339" r:id="rId30"/>
    <p:sldId id="342" r:id="rId31"/>
    <p:sldId id="343" r:id="rId32"/>
    <p:sldId id="316" r:id="rId33"/>
    <p:sldId id="317" r:id="rId34"/>
    <p:sldId id="344" r:id="rId35"/>
    <p:sldId id="304" r:id="rId36"/>
    <p:sldId id="345" r:id="rId37"/>
    <p:sldId id="292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4" autoAdjust="0"/>
  </p:normalViewPr>
  <p:slideViewPr>
    <p:cSldViewPr>
      <p:cViewPr varScale="1">
        <p:scale>
          <a:sx n="89" d="100"/>
          <a:sy n="89" d="100"/>
        </p:scale>
        <p:origin x="8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42637" y="831641"/>
            <a:ext cx="3585547" cy="169277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4400" b="1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项目介绍</a:t>
            </a:r>
            <a:endParaRPr lang="en-US" altLang="zh-CN" sz="4400" b="1" dirty="0"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  <a:p>
            <a:pPr algn="ctr"/>
            <a:r>
              <a:rPr lang="en-US" altLang="zh-CN" sz="2800" dirty="0"/>
              <a:t>Project Description</a:t>
            </a:r>
            <a:endParaRPr lang="zh-CN" altLang="en-US" sz="2800" dirty="0"/>
          </a:p>
          <a:p>
            <a:pPr algn="ctr"/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343584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林鑫（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XD_Sean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G03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小组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李俊（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LIJUN199809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 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胡锦波（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hujinbo0520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343584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指导老师：杨枨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816" y="2395775"/>
            <a:ext cx="31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项目名称：上课啦</a:t>
            </a:r>
          </a:p>
        </p:txBody>
      </p:sp>
      <p:pic>
        <p:nvPicPr>
          <p:cNvPr id="14" name="Picture 2" descr="C:\Documents and Settings\Administrator\My Documents\Downloads\percenta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95775"/>
            <a:ext cx="323999" cy="3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可行性研究的前提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8631" y="555526"/>
            <a:ext cx="562371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建议系统的主要开发目标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费用的减少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处理速度的提高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管理信息服务的改进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用户交互界面的美化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人员工作效率的提高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条件、假定和限制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建议开发软件运行的最短寿命：通过不断发布新版本尽可能延长其使用寿命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经费来源和使用限制：经费由组员承担，尽可能使用低费用的服务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法律和政策方面的限制：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安卓开发平台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对个人开发者的限制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建议开发软件投入使用的最迟时间：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月中旬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7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可行性研究的前提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4724" y="882371"/>
            <a:ext cx="5472608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决定可行性的主要因素：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经费的来源和限制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组员的相应编程能力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组员的合作能力</a:t>
            </a:r>
          </a:p>
        </p:txBody>
      </p:sp>
    </p:spTree>
    <p:extLst>
      <p:ext uri="{BB962C8B-B14F-4D97-AF65-F5344CB8AC3E}">
        <p14:creationId xmlns:p14="http://schemas.microsoft.com/office/powerpoint/2010/main" val="16368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对现有系统的分析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8944" y="707123"/>
            <a:ext cx="71642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工作负荷：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小时的工作量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费用开支：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本项目使用的软件均可免费下载使用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相关专业书籍本项目均考虑使用网上电子版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及校图书馆内图书；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参与项目开发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工作人员的工资（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年移动互联网行业平均工资时薪计算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学习安卓开发和界面设计的相关知识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开发软件：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办公软件：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 2016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project 2010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负载测试：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Runner</a:t>
            </a:r>
            <a:endParaRPr lang="zh-CN" altLang="zh-CN" dirty="0"/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74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8945" y="620421"/>
            <a:ext cx="71475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对系统的简要描述：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将分为以下四大模块：功能模块，用户模块，管理员模块，信息库模块。功能模块包括课程信息提醒，作业提醒，考试信息提醒，软件的核心模块，实现了闹钟和课程表的结合。用户模块和管理员模块对信息拥有不同的权限。 信息库模块更新和存放各种数据。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（模块图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-&gt;P6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学习模块是软件的核心模块，它会呈现给用户相关的学习信息。它可以分为三个部分：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）课程信息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本软件的主要功能之一就是接下来课程信息的弹窗提醒，主页上则是陈列了今天的课程信息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）作业信息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在用户录入了作业信息后，在主页上会陈列相关的作业信息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9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6316" y="882371"/>
            <a:ext cx="72821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）考试信息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在用户录入了考试信息后，在主页上会陈列相关的考试信息。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用户模块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软件会根据用户的信息匹配信息库中的数据，并展示相应的页面。用户模块包括以下两个部分：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软件会请求账号登录，若第一次登录会要求注册一个账号，添加相关学习信息。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导入课表界面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59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6079" y="674282"/>
            <a:ext cx="7282185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）管理员模块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管理员模块是软件的后台管理人员，他可以更改数据库，并进行用户管理，维护程序等功能。管理员模块包括以下三个部分：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管理员可以查询已注册用户的信息，以及更改用户的各项属性。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）更改信息库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）信息库模块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信息库模块是程序的另一个核心模块。它的功能是储存管理员和用户所要用到的数据，该模块可以被分为三个部分：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）用户信息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）课程信息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）历史数据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7776" y="520396"/>
            <a:ext cx="690269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采用建议系统可能带来的影响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对设备的影响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需要使用安卓端移动设备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对用户的影响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需要用户注册账户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对开发环境的影响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大多数的开发工作都在安卓开发软件上进行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对经费支出的影响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需要在相关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技术人员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上有一定支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技术可行性评价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分析可得，本项目主要与安卓开发有关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实现四个模块：功能模块，用户模块，管理员模块，信息库模块 以及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设计。本组成员只有开发简易图书管理系统的技术储备，但本项目目标功能简单，数据不繁杂。结论：在学习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的开发知识后可着手进行项目，在预期内可完成任务。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4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经济可行性分析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4082" y="1063242"/>
            <a:ext cx="7122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支出：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移动互联网平均工资时薪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169.1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计算，平均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周，每人每周工作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小时。共计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86190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（相关资料引自《这儿有一份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年最新的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行业薪资报告，来啊互相伤害啊！》）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仅作课程学习使用，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不考虑收益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4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社会因素与操作可行性分析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3406" y="876400"/>
            <a:ext cx="5472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法律因素：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软件由组员自主开发，不存在侵犯版权问题，且不会泄露用户的个人信息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用户使用可行性：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本软件的操作方式与一般软件相比，功能简单，操作方便，用户只需导入课程表和预定提醒时间则可顺利使用。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4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风险评估及应对措施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3405" y="876400"/>
            <a:ext cx="68330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需求风险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对项目产品缺少清晰的认识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在开发过程中，小组开会不断讨论深化对产品的认识。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不断变化需求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需求变更需要经过小组提出，并且各成员认可，需求变更应该是定期的，且做好详细的记录。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相关性风险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外部环境的相关性风险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找特殊客户（杨老师）不断交流，保证项目的健康发展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02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77812" y="4932633"/>
            <a:ext cx="737450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994377" y="1847296"/>
            <a:ext cx="1155246" cy="461665"/>
            <a:chOff x="4092657" y="2340918"/>
            <a:chExt cx="1155246" cy="461665"/>
          </a:xfrm>
        </p:grpSpPr>
        <p:pic>
          <p:nvPicPr>
            <p:cNvPr id="1026" name="Picture 2" descr="C:\Documents and Settings\Administrator\My Documents\Downloads\business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4000"/>
                      </a14:imgEffect>
                      <a14:imgEffect>
                        <a14:brightnessContrast contrast="-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657" y="2375897"/>
              <a:ext cx="391707" cy="39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47683" y="2340918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7231" y="2975401"/>
            <a:ext cx="832952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项目简介及概述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可行性分析     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Gantt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     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小组分工及参考资料</a:t>
            </a:r>
          </a:p>
        </p:txBody>
      </p:sp>
      <p:sp>
        <p:nvSpPr>
          <p:cNvPr id="11" name="矩形 10"/>
          <p:cNvSpPr/>
          <p:nvPr/>
        </p:nvSpPr>
        <p:spPr>
          <a:xfrm>
            <a:off x="7702823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3231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3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风险评估及应对措施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591273"/>
            <a:ext cx="694826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计划和任务定义不够充分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每周的小组工作时间，进一步细分任务。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对实际项目状态不了解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由小组在每周接受组员各自的工作报告，并进行分析。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缺乏对方法、工具和技术理解不够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应对措施：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通过网络和校图书馆，学习相关知识。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设定应急计划：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设定计划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，如果项目开发所化时间和难度超过预期，则按照计划，每个成员需增加工作时间并且向组长提出项目应急会议。</a:t>
            </a:r>
          </a:p>
        </p:txBody>
      </p:sp>
    </p:spTree>
    <p:extLst>
      <p:ext uri="{BB962C8B-B14F-4D97-AF65-F5344CB8AC3E}">
        <p14:creationId xmlns:p14="http://schemas.microsoft.com/office/powerpoint/2010/main" val="19830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限定条件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869394"/>
            <a:ext cx="6833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从时间上来看，这个项目可能会大大增加我们的课余作业时间，如到了考试周可能会没办法按照计划所定时间进行。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目前小组只有三名成员，虽然在分工上没有什么问题，但是每个人的工作量还是挺大的，特别是在学习开发的过程中。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经济上目前没有大问题，因为所用的软件均免费，只有购买的书籍开销。但本项目赞不考虑收益。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75" y="1059582"/>
            <a:ext cx="575293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根据可行性分析报告，我们可以得出如下结论：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在组员分工明确后，进行相应知识的学习，对本项目可以进行开发。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9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277321" y="2031321"/>
            <a:ext cx="5215600" cy="938000"/>
            <a:chOff x="2866757" y="2021065"/>
            <a:chExt cx="5215843" cy="937818"/>
          </a:xfrm>
        </p:grpSpPr>
        <p:sp>
          <p:nvSpPr>
            <p:cNvPr id="24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5215843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项目时间表及</a:t>
              </a:r>
              <a:r>
                <a:rPr lang="en-US" altLang="zh-CN" sz="4000" b="1" dirty="0">
                  <a:latin typeface="微软雅黑 Light" pitchFamily="34" charset="-122"/>
                  <a:ea typeface="微软雅黑 Light" pitchFamily="34" charset="-122"/>
                </a:rPr>
                <a:t>Gannt</a:t>
              </a:r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图</a:t>
              </a:r>
            </a:p>
          </p:txBody>
        </p:sp>
        <p:sp>
          <p:nvSpPr>
            <p:cNvPr id="25" name="文本框 14"/>
            <p:cNvSpPr txBox="1">
              <a:spLocks noChangeArrowheads="1"/>
            </p:cNvSpPr>
            <p:nvPr/>
          </p:nvSpPr>
          <p:spPr bwMode="auto">
            <a:xfrm>
              <a:off x="2961757" y="2021065"/>
              <a:ext cx="3668258" cy="30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Project Schedule And Gannt Chart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051720" y="2007394"/>
            <a:ext cx="1130300" cy="1128712"/>
            <a:chOff x="1928879" y="1944350"/>
            <a:chExt cx="1129689" cy="1129689"/>
          </a:xfrm>
        </p:grpSpPr>
        <p:sp>
          <p:nvSpPr>
            <p:cNvPr id="27" name="椭圆 2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9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60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项目时间表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240A8B-A796-44C9-AF59-1ECED0D0C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66" y="890874"/>
            <a:ext cx="6678650" cy="34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项目时间表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EC5827-CC22-4355-836E-5E88FB7B6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4" y="868819"/>
            <a:ext cx="6971273" cy="36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项目时间表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10" name="图片 9" descr="图片包含 文字&#10;&#10;已生成高可信度的说明">
            <a:extLst>
              <a:ext uri="{FF2B5EF4-FFF2-40B4-BE49-F238E27FC236}">
                <a16:creationId xmlns:a16="http://schemas.microsoft.com/office/drawing/2014/main" id="{BA176083-E576-43A3-81F1-8BE5165F5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4" y="913337"/>
            <a:ext cx="6969599" cy="36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Gannt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id="{B1E48C2E-1FED-4D69-9F6B-7FB723948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90343"/>
            <a:ext cx="5976636" cy="37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Gannt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id="{938ACBB0-DF46-4DE6-93DC-02CDDDD98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34" y="956260"/>
            <a:ext cx="6559375" cy="33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Gannt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id="{6FC38C35-BD20-4455-B054-581CCA90B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12" y="898121"/>
            <a:ext cx="6823196" cy="37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5654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0454" y="47549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195736" y="1957388"/>
            <a:ext cx="1128713" cy="1128712"/>
            <a:chOff x="2558424" y="1401428"/>
            <a:chExt cx="1318727" cy="1318727"/>
          </a:xfrm>
        </p:grpSpPr>
        <p:sp>
          <p:nvSpPr>
            <p:cNvPr id="15" name="椭圆 1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424462" y="2099228"/>
            <a:ext cx="4593959" cy="915296"/>
            <a:chOff x="4447676" y="2019402"/>
            <a:chExt cx="4597589" cy="915497"/>
          </a:xfrm>
        </p:grpSpPr>
        <p:sp>
          <p:nvSpPr>
            <p:cNvPr id="21" name="文本框 37"/>
            <p:cNvSpPr txBox="1">
              <a:spLocks noChangeArrowheads="1"/>
            </p:cNvSpPr>
            <p:nvPr/>
          </p:nvSpPr>
          <p:spPr bwMode="auto">
            <a:xfrm>
              <a:off x="4447676" y="2226858"/>
              <a:ext cx="4597589" cy="708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ea typeface="微软雅黑 Light" pitchFamily="34" charset="-122"/>
                </a:rPr>
                <a:t>项目简介及概述</a:t>
              </a:r>
            </a:p>
          </p:txBody>
        </p:sp>
        <p:sp>
          <p:nvSpPr>
            <p:cNvPr id="22" name="文本框 38"/>
            <p:cNvSpPr txBox="1">
              <a:spLocks noChangeArrowheads="1"/>
            </p:cNvSpPr>
            <p:nvPr/>
          </p:nvSpPr>
          <p:spPr bwMode="auto">
            <a:xfrm>
              <a:off x="4535461" y="2019402"/>
              <a:ext cx="2113185" cy="307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Program Introduction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35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628919" y="1982889"/>
            <a:ext cx="4348163" cy="942804"/>
            <a:chOff x="2898402" y="1982997"/>
            <a:chExt cx="4348365" cy="942621"/>
          </a:xfrm>
        </p:grpSpPr>
        <p:sp>
          <p:nvSpPr>
            <p:cNvPr id="15" name="文本框 19"/>
            <p:cNvSpPr txBox="1">
              <a:spLocks noChangeArrowheads="1"/>
            </p:cNvSpPr>
            <p:nvPr/>
          </p:nvSpPr>
          <p:spPr bwMode="auto">
            <a:xfrm>
              <a:off x="2898402" y="2217869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rPr>
                <a:t>  </a:t>
              </a:r>
              <a:r>
                <a:rPr lang="en-US" altLang="zh-CN" sz="4000" b="1" dirty="0">
                  <a:latin typeface="微软雅黑 Light" pitchFamily="34" charset="-122"/>
                  <a:ea typeface="微软雅黑 Light" pitchFamily="34" charset="-122"/>
                </a:rPr>
                <a:t>WBS</a:t>
              </a:r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结构</a:t>
              </a:r>
            </a:p>
          </p:txBody>
        </p: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3193425" y="1982997"/>
              <a:ext cx="2520397" cy="30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Breakdown Structure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659063" y="1944688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WBS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BCDBFC-0203-4A23-AB43-613812B89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69" y="882371"/>
            <a:ext cx="6189563" cy="37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186998" y="2039403"/>
            <a:ext cx="4887378" cy="939742"/>
            <a:chOff x="4070980" y="2019402"/>
            <a:chExt cx="3859659" cy="939238"/>
          </a:xfrm>
        </p:grpSpPr>
        <p:sp>
          <p:nvSpPr>
            <p:cNvPr id="46" name="文本框 23"/>
            <p:cNvSpPr txBox="1">
              <a:spLocks noChangeArrowheads="1"/>
            </p:cNvSpPr>
            <p:nvPr/>
          </p:nvSpPr>
          <p:spPr bwMode="auto">
            <a:xfrm>
              <a:off x="4070980" y="2251134"/>
              <a:ext cx="3859659" cy="70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小组分工及参考资料</a:t>
              </a:r>
            </a:p>
          </p:txBody>
        </p:sp>
        <p:sp>
          <p:nvSpPr>
            <p:cNvPr id="47" name="文本框 35"/>
            <p:cNvSpPr txBox="1">
              <a:spLocks noChangeArrowheads="1"/>
            </p:cNvSpPr>
            <p:nvPr/>
          </p:nvSpPr>
          <p:spPr bwMode="auto">
            <a:xfrm>
              <a:off x="4118308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latin typeface="微软雅黑 Light" pitchFamily="34" charset="-122"/>
                  <a:ea typeface="微软雅黑 Light" pitchFamily="34" charset="-122"/>
                </a:rPr>
                <a:t>Labor And Data</a:t>
              </a:r>
              <a:endParaRPr lang="zh-CN" altLang="en-US" sz="1400" b="1" dirty="0"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1979712" y="1964762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4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>
            <a:off x="3353963" y="2278856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6"/>
          <p:cNvCxnSpPr>
            <a:cxnSpLocks noChangeShapeType="1"/>
          </p:cNvCxnSpPr>
          <p:nvPr/>
        </p:nvCxnSpPr>
        <p:spPr bwMode="auto">
          <a:xfrm>
            <a:off x="7103937" y="2278855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5166595" y="2278855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环形箭头 17"/>
          <p:cNvSpPr/>
          <p:nvPr/>
        </p:nvSpPr>
        <p:spPr>
          <a:xfrm flipH="1">
            <a:off x="4528420" y="1025058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李俊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0" name="环形箭头 19"/>
          <p:cNvSpPr/>
          <p:nvPr/>
        </p:nvSpPr>
        <p:spPr>
          <a:xfrm flipH="1">
            <a:off x="6464175" y="1042651"/>
            <a:ext cx="1279525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胡锦波</a:t>
            </a:r>
          </a:p>
        </p:txBody>
      </p:sp>
      <p:sp>
        <p:nvSpPr>
          <p:cNvPr id="22" name="环形箭头 21"/>
          <p:cNvSpPr/>
          <p:nvPr/>
        </p:nvSpPr>
        <p:spPr>
          <a:xfrm flipH="1">
            <a:off x="2701057" y="1042652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林鑫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A529DD-DC52-4773-AC66-F5B885B79B33}"/>
              </a:ext>
            </a:extLst>
          </p:cNvPr>
          <p:cNvSpPr txBox="1"/>
          <p:nvPr/>
        </p:nvSpPr>
        <p:spPr>
          <a:xfrm>
            <a:off x="5593600" y="2851370"/>
            <a:ext cx="303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负责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  <a:p>
            <a:pPr algn="ctr"/>
            <a:r>
              <a:rPr lang="en-US" altLang="zh-CN" dirty="0"/>
              <a:t>WBS</a:t>
            </a:r>
            <a:r>
              <a:rPr lang="zh-CN" altLang="en-US" dirty="0"/>
              <a:t>图绘制</a:t>
            </a:r>
            <a:endParaRPr lang="en-US" altLang="zh-CN" dirty="0"/>
          </a:p>
          <a:p>
            <a:pPr algn="ctr"/>
            <a:r>
              <a:rPr lang="en-US" altLang="zh-CN" dirty="0"/>
              <a:t>UI</a:t>
            </a:r>
            <a:r>
              <a:rPr lang="zh-CN" altLang="en-US" dirty="0"/>
              <a:t>的学习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D6D87-C780-4DAF-B421-361127E620A3}"/>
              </a:ext>
            </a:extLst>
          </p:cNvPr>
          <p:cNvSpPr txBox="1"/>
          <p:nvPr/>
        </p:nvSpPr>
        <p:spPr>
          <a:xfrm>
            <a:off x="4309085" y="2828489"/>
            <a:ext cx="172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负责需求分析及可行性分析编写</a:t>
            </a:r>
            <a:endParaRPr lang="en-US" altLang="zh-CN" dirty="0"/>
          </a:p>
          <a:p>
            <a:pPr algn="ctr"/>
            <a:r>
              <a:rPr lang="zh-CN" altLang="en-US" dirty="0"/>
              <a:t>数据库的学习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F21E8-9805-4730-8838-AA969DAC615A}"/>
              </a:ext>
            </a:extLst>
          </p:cNvPr>
          <p:cNvSpPr txBox="1"/>
          <p:nvPr/>
        </p:nvSpPr>
        <p:spPr>
          <a:xfrm>
            <a:off x="2438985" y="2858189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负责项目计划书</a:t>
            </a:r>
            <a:endParaRPr lang="en-US" altLang="zh-CN" dirty="0"/>
          </a:p>
          <a:p>
            <a:pPr algn="ctr"/>
            <a:r>
              <a:rPr lang="en-US" altLang="zh-CN" dirty="0"/>
              <a:t>Gannt</a:t>
            </a:r>
            <a:r>
              <a:rPr lang="zh-CN" altLang="en-US" dirty="0"/>
              <a:t>图制作</a:t>
            </a:r>
            <a:endParaRPr lang="en-US" altLang="zh-CN" dirty="0"/>
          </a:p>
          <a:p>
            <a:pPr algn="ctr"/>
            <a:r>
              <a:rPr lang="en-US" altLang="zh-CN" dirty="0"/>
              <a:t>Android Studio</a:t>
            </a:r>
          </a:p>
          <a:p>
            <a:pPr algn="ctr"/>
            <a:r>
              <a:rPr lang="zh-CN" altLang="en-US" dirty="0"/>
              <a:t>的学习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1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6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小组评价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>
            <a:off x="3353963" y="2278856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6"/>
          <p:cNvCxnSpPr>
            <a:cxnSpLocks noChangeShapeType="1"/>
          </p:cNvCxnSpPr>
          <p:nvPr/>
        </p:nvCxnSpPr>
        <p:spPr bwMode="auto">
          <a:xfrm>
            <a:off x="7091984" y="2242702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5166595" y="2278855"/>
            <a:ext cx="0" cy="5857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环形箭头 17"/>
          <p:cNvSpPr/>
          <p:nvPr/>
        </p:nvSpPr>
        <p:spPr>
          <a:xfrm flipH="1">
            <a:off x="4521477" y="1037074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李俊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0" name="环形箭头 19"/>
          <p:cNvSpPr/>
          <p:nvPr/>
        </p:nvSpPr>
        <p:spPr>
          <a:xfrm flipH="1">
            <a:off x="6414433" y="1042651"/>
            <a:ext cx="1279525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胡锦波</a:t>
            </a:r>
          </a:p>
        </p:txBody>
      </p:sp>
      <p:sp>
        <p:nvSpPr>
          <p:cNvPr id="22" name="环形箭头 21"/>
          <p:cNvSpPr/>
          <p:nvPr/>
        </p:nvSpPr>
        <p:spPr>
          <a:xfrm flipH="1">
            <a:off x="2701057" y="1042652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林鑫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A529DD-DC52-4773-AC66-F5B885B79B33}"/>
              </a:ext>
            </a:extLst>
          </p:cNvPr>
          <p:cNvSpPr txBox="1"/>
          <p:nvPr/>
        </p:nvSpPr>
        <p:spPr>
          <a:xfrm>
            <a:off x="5652120" y="2782262"/>
            <a:ext cx="303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4.3/5.0</a:t>
            </a:r>
            <a:r>
              <a:rPr lang="zh-CN" altLang="en-US" dirty="0"/>
              <a:t>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D6D87-C780-4DAF-B421-361127E620A3}"/>
              </a:ext>
            </a:extLst>
          </p:cNvPr>
          <p:cNvSpPr txBox="1"/>
          <p:nvPr/>
        </p:nvSpPr>
        <p:spPr>
          <a:xfrm>
            <a:off x="4401103" y="2807715"/>
            <a:ext cx="172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4.2/5.0</a:t>
            </a:r>
            <a:r>
              <a:rPr lang="zh-CN" altLang="en-US" dirty="0"/>
              <a:t>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F21E8-9805-4730-8838-AA969DAC615A}"/>
              </a:ext>
            </a:extLst>
          </p:cNvPr>
          <p:cNvSpPr txBox="1"/>
          <p:nvPr/>
        </p:nvSpPr>
        <p:spPr>
          <a:xfrm>
            <a:off x="2904354" y="280771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4.4/5.0</a:t>
            </a:r>
            <a:r>
              <a:rPr lang="zh-CN" altLang="en-US" dirty="0"/>
              <a:t>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32C15B-5A32-4022-8A7A-FBCE86C01BFE}"/>
              </a:ext>
            </a:extLst>
          </p:cNvPr>
          <p:cNvSpPr txBox="1"/>
          <p:nvPr/>
        </p:nvSpPr>
        <p:spPr>
          <a:xfrm>
            <a:off x="2483768" y="3435846"/>
            <a:ext cx="540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评价标准：组长根据对这个项目所需做的工作完成度、各个成员的态度及做事效率、还有参与会议讨论时的发言建议等进行评价。</a:t>
            </a:r>
          </a:p>
        </p:txBody>
      </p:sp>
    </p:spTree>
    <p:extLst>
      <p:ext uri="{BB962C8B-B14F-4D97-AF65-F5344CB8AC3E}">
        <p14:creationId xmlns:p14="http://schemas.microsoft.com/office/powerpoint/2010/main" val="1808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6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236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4456" y="711616"/>
            <a:ext cx="64087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   作者：张海藩等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978-7-302-33098-1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2013.8</a:t>
            </a:r>
          </a:p>
          <a:p>
            <a:pPr lvl="0" algn="just">
              <a:lnSpc>
                <a:spcPct val="20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数据库管理与开发实践教程》 清华大学出版社 作者：程朝斌 张水波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978-7-302-41863-4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2012.10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AutoNum type="arabicPeriod"/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《Android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编程权威指南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》 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人民邮电出版社   作者：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Bill Phillips Brian Hardy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等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978-7-115-34643-8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2012.10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28600" lvl="0" indent="-2286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《数据结构（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语言版）》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作者：严蔚敏 吴伟民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978-7-302-14751-0    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6236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19" y="972193"/>
            <a:ext cx="7092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《这儿有一份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年最新的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行业薪资报告，来啊互相伤害啊！》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http://www.sohu.com/a/197270969_795979   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中星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2018.3.30</a:t>
            </a:r>
          </a:p>
          <a:p>
            <a:pPr lvl="0" algn="just">
              <a:lnSpc>
                <a:spcPct val="20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软件项目管理之风险评估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来源于：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https://wenku.baidu.com/view/c2afdf0a011ca300a7c39005.html   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作者：光环国际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浏览时间：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2018.3.30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522" y="2201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572000" y="3815405"/>
            <a:ext cx="0" cy="25727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7904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0540" y="3779588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For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6644" y="377958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06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2376" y="8519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1319625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项目简介：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       这是一款应用于安卓系统的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APP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可在下一次上课前一段时间通过手机弹窗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铃声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提醒用户下一节课的课程信息，包括上课地点、上课时间、需要带的教材及任课老师等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还可自行添加作业信息和考试时间，并用铃声提醒用户在指定时间完成作业；对于铃声提醒功能，用户可自行设定手机铃声。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0662" y="844716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1777" y="33075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330562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0B2579-FDFC-4FCF-B47A-D96D73D2D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32136"/>
            <a:ext cx="1101485" cy="125682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984BDA-11D1-44F9-8028-6B7C7737B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36323"/>
            <a:ext cx="936099" cy="12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程序模块示意图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9A9887-6494-4AAE-85CB-29C9D5AD6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28" y="868819"/>
            <a:ext cx="5391120" cy="35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 flipV="1">
            <a:off x="0" y="4925627"/>
            <a:ext cx="7524328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0352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40352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549650" y="1982885"/>
            <a:ext cx="4348163" cy="976213"/>
            <a:chOff x="2866757" y="1982995"/>
            <a:chExt cx="4348365" cy="976025"/>
          </a:xfrm>
        </p:grpSpPr>
        <p:sp>
          <p:nvSpPr>
            <p:cNvPr id="24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rPr>
                <a:t>  </a:t>
              </a:r>
              <a:r>
                <a:rPr lang="zh-CN" altLang="en-US" sz="4000" b="1" dirty="0">
                  <a:latin typeface="微软雅黑 Light" pitchFamily="34" charset="-122"/>
                  <a:ea typeface="微软雅黑 Light" pitchFamily="34" charset="-122"/>
                </a:rPr>
                <a:t>可行性分析</a:t>
              </a:r>
            </a:p>
          </p:txBody>
        </p:sp>
        <p:sp>
          <p:nvSpPr>
            <p:cNvPr id="25" name="文本框 14"/>
            <p:cNvSpPr txBox="1">
              <a:spLocks noChangeArrowheads="1"/>
            </p:cNvSpPr>
            <p:nvPr/>
          </p:nvSpPr>
          <p:spPr bwMode="auto">
            <a:xfrm>
              <a:off x="3239837" y="1982995"/>
              <a:ext cx="1657476" cy="307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Feasibility Analysis</a:t>
              </a:r>
              <a:endPara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611438" y="1944688"/>
            <a:ext cx="1130300" cy="1128712"/>
            <a:chOff x="1928879" y="1944350"/>
            <a:chExt cx="1129689" cy="1129689"/>
          </a:xfrm>
        </p:grpSpPr>
        <p:sp>
          <p:nvSpPr>
            <p:cNvPr id="27" name="椭圆 2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3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3406" y="876400"/>
            <a:ext cx="54726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编写目的：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为了让老师和同学们了解本组项目的可行性，以及对本组项目可行性有正确的认识，我们进行了项目的可行性分析。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开发项目名称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项目的任务提出者、开发者、用户及实现该软件的单位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               	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任务提出者：李俊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开发者：林鑫、李俊、胡锦波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用户：在校大学生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本软件使用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	MySQL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建立数据库。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可行性研究的前提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G03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3406" y="876400"/>
            <a:ext cx="54726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建议开发软件的基本要求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上课准备时间的减少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妥当的考试复习计划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必要的学习监督帮助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用户交互界面优化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小组分工明确，开发效率提高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期末答辩前完成</a:t>
            </a: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1860</Words>
  <Application>Microsoft Office PowerPoint</Application>
  <PresentationFormat>全屏显示(16:9)</PresentationFormat>
  <Paragraphs>244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 Unicode MS</vt:lpstr>
      <vt:lpstr>华康俪金黑W8</vt:lpstr>
      <vt:lpstr>宋体</vt:lpstr>
      <vt:lpstr>微软雅黑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</dc:creator>
  <cp:lastModifiedBy>林鑫</cp:lastModifiedBy>
  <cp:revision>163</cp:revision>
  <dcterms:modified xsi:type="dcterms:W3CDTF">2018-03-30T11:41:23Z</dcterms:modified>
</cp:coreProperties>
</file>