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67" r:id="rId5"/>
    <p:sldId id="314" r:id="rId6"/>
    <p:sldId id="315" r:id="rId7"/>
    <p:sldId id="316" r:id="rId8"/>
    <p:sldId id="317" r:id="rId9"/>
    <p:sldId id="318" r:id="rId10"/>
    <p:sldId id="269" r:id="rId11"/>
    <p:sldId id="271" r:id="rId12"/>
    <p:sldId id="310" r:id="rId13"/>
    <p:sldId id="273" r:id="rId14"/>
    <p:sldId id="300" r:id="rId15"/>
    <p:sldId id="320" r:id="rId16"/>
    <p:sldId id="301" r:id="rId17"/>
    <p:sldId id="302" r:id="rId18"/>
    <p:sldId id="303" r:id="rId19"/>
    <p:sldId id="319" r:id="rId20"/>
    <p:sldId id="304" r:id="rId21"/>
    <p:sldId id="321" r:id="rId22"/>
    <p:sldId id="322" r:id="rId23"/>
    <p:sldId id="307" r:id="rId24"/>
    <p:sldId id="275" r:id="rId25"/>
    <p:sldId id="260" r:id="rId26"/>
    <p:sldId id="265" r:id="rId2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66B8"/>
    <a:srgbClr val="335CA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BE510-43DC-4E17-8C5A-D3AA314F5EBC}" type="datetimeFigureOut">
              <a:rPr lang="zh-CN" altLang="en-US"/>
              <a:pPr>
                <a:defRPr/>
              </a:pPr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A94C2-AB66-4876-AB51-E2B68DAB15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3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16EC7-F883-46F7-92EA-C7F2E8D296FC}" type="datetimeFigureOut">
              <a:rPr lang="zh-CN" altLang="en-US"/>
              <a:pPr>
                <a:defRPr/>
              </a:pPr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A02E0-86B2-4782-A7F5-347ED585A1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2008A-099A-489B-87DD-D3EC34CA8988}" type="datetimeFigureOut">
              <a:rPr lang="zh-CN" altLang="en-US"/>
              <a:pPr>
                <a:defRPr/>
              </a:pPr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E7B07-8246-44C7-90F0-D5A7191460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5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97D9-439A-46BD-AAAA-63FA3ED6DB51}" type="datetimeFigureOut">
              <a:rPr lang="zh-CN" altLang="en-US"/>
              <a:pPr>
                <a:defRPr/>
              </a:pPr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39692-805B-4821-8760-532D015893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5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70E92-9B84-4D70-A796-87400479A89A}" type="datetimeFigureOut">
              <a:rPr lang="zh-CN" altLang="en-US"/>
              <a:pPr>
                <a:defRPr/>
              </a:pPr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25CA-36FE-466E-8F96-32885B5415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27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5E05-FDD8-46BE-944E-38503F962436}" type="datetimeFigureOut">
              <a:rPr lang="zh-CN" altLang="en-US"/>
              <a:pPr>
                <a:defRPr/>
              </a:pPr>
              <a:t>2018/6/4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0C553-F892-49A7-90B8-C0347B0F9E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5CD3A-4012-4472-83EB-E3A180D66A6B}" type="datetimeFigureOut">
              <a:rPr lang="zh-CN" altLang="en-US"/>
              <a:pPr>
                <a:defRPr/>
              </a:pPr>
              <a:t>2018/6/4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B1C97-0E87-4B53-92F8-BA1F0C040D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AE92A-2BA5-46AB-B353-8099CED5CE85}" type="datetimeFigureOut">
              <a:rPr lang="zh-CN" altLang="en-US"/>
              <a:pPr>
                <a:defRPr/>
              </a:pPr>
              <a:t>2018/6/4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B823B-BF9F-4CD2-BF2C-8990211BCB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2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23E52-79EC-47A6-90F9-983258CDDFE4}" type="datetimeFigureOut">
              <a:rPr lang="zh-CN" altLang="en-US"/>
              <a:pPr>
                <a:defRPr/>
              </a:pPr>
              <a:t>2018/6/4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D98C9-EAC0-4BAE-A856-3BEB151D14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7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6878B-ACBB-48A4-8F7C-C2F3487E0C67}" type="datetimeFigureOut">
              <a:rPr lang="zh-CN" altLang="en-US"/>
              <a:pPr>
                <a:defRPr/>
              </a:pPr>
              <a:t>2018/6/4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9D8C5-3F00-40B4-B077-A1094FDB44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4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67A0B-8059-46B6-B7C9-F9D327CC0F26}" type="datetimeFigureOut">
              <a:rPr lang="zh-CN" altLang="en-US"/>
              <a:pPr>
                <a:defRPr/>
              </a:pPr>
              <a:t>2018/6/4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ACDF0-139C-41FB-89D5-C5294444E4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2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416D0EA3-94CA-46C7-A0D1-27E03220401A}" type="datetimeFigureOut">
              <a:rPr lang="zh-CN" altLang="en-US"/>
              <a:pPr>
                <a:defRPr/>
              </a:pPr>
              <a:t>2018/6/4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976F6C3F-84A4-4850-943B-4B4D9CC046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4"/>
          <p:cNvSpPr txBox="1">
            <a:spLocks noChangeArrowheads="1"/>
          </p:cNvSpPr>
          <p:nvPr/>
        </p:nvSpPr>
        <p:spPr bwMode="auto">
          <a:xfrm>
            <a:off x="2933700" y="2076450"/>
            <a:ext cx="6438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4400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“上课啦”小程序</a:t>
            </a:r>
            <a:endParaRPr lang="zh-CN" altLang="zh-CN" sz="4400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051" name="直接连接符 6"/>
          <p:cNvCxnSpPr>
            <a:cxnSpLocks noChangeShapeType="1"/>
          </p:cNvCxnSpPr>
          <p:nvPr/>
        </p:nvCxnSpPr>
        <p:spPr bwMode="auto">
          <a:xfrm>
            <a:off x="2343150" y="3143250"/>
            <a:ext cx="260985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" name="文本框 12"/>
          <p:cNvSpPr txBox="1">
            <a:spLocks noChangeArrowheads="1"/>
          </p:cNvSpPr>
          <p:nvPr/>
        </p:nvSpPr>
        <p:spPr bwMode="auto">
          <a:xfrm>
            <a:off x="4849813" y="2949575"/>
            <a:ext cx="2617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t>实现阶段</a:t>
            </a:r>
            <a:r>
              <a:rPr lang="en-US" altLang="zh-CN" sz="1800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t>PPT</a:t>
            </a:r>
            <a:endParaRPr lang="zh-CN" altLang="zh-CN" sz="1800">
              <a:solidFill>
                <a:srgbClr val="404040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053" name="直接连接符 8"/>
          <p:cNvCxnSpPr>
            <a:cxnSpLocks noChangeShapeType="1"/>
          </p:cNvCxnSpPr>
          <p:nvPr/>
        </p:nvCxnSpPr>
        <p:spPr bwMode="auto">
          <a:xfrm>
            <a:off x="7362825" y="3143250"/>
            <a:ext cx="260985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文本框 9"/>
          <p:cNvSpPr txBox="1">
            <a:spLocks noChangeArrowheads="1"/>
          </p:cNvSpPr>
          <p:nvPr/>
        </p:nvSpPr>
        <p:spPr bwMode="auto">
          <a:xfrm>
            <a:off x="5443538" y="3317875"/>
            <a:ext cx="1419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fld id="{361C50C3-7D3B-4430-976C-0D2BEC0B55E6}" type="datetime1">
              <a:rPr lang="zh-CN" altLang="en-US" sz="1800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t>2018/6/4</a:t>
            </a:fld>
            <a:endParaRPr lang="zh-CN" altLang="en-US" sz="1800" dirty="0">
              <a:solidFill>
                <a:srgbClr val="40404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56" name="TextBox 2"/>
          <p:cNvSpPr txBox="1">
            <a:spLocks noChangeArrowheads="1"/>
          </p:cNvSpPr>
          <p:nvPr/>
        </p:nvSpPr>
        <p:spPr bwMode="auto">
          <a:xfrm>
            <a:off x="8135938" y="5275263"/>
            <a:ext cx="26590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小组成员：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林鑫  李俊  胡锦波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5B7A1D-D6EF-41B1-8D2C-0F83F6626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0" y="5207000"/>
            <a:ext cx="74295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8"/>
          <p:cNvSpPr txBox="1">
            <a:spLocks noChangeArrowheads="1"/>
          </p:cNvSpPr>
          <p:nvPr/>
        </p:nvSpPr>
        <p:spPr bwMode="auto">
          <a:xfrm>
            <a:off x="4938713" y="3563938"/>
            <a:ext cx="2090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t>代码</a:t>
            </a:r>
            <a:endParaRPr lang="zh-CN" altLang="zh-CN" sz="2000" b="1">
              <a:solidFill>
                <a:srgbClr val="40404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171" name="矩形 1"/>
          <p:cNvSpPr>
            <a:spLocks noChangeArrowheads="1"/>
          </p:cNvSpPr>
          <p:nvPr/>
        </p:nvSpPr>
        <p:spPr bwMode="auto">
          <a:xfrm>
            <a:off x="5018088" y="2486025"/>
            <a:ext cx="1931987" cy="1004888"/>
          </a:xfrm>
          <a:prstGeom prst="rect">
            <a:avLst/>
          </a:prstGeom>
          <a:noFill/>
          <a:ln w="127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5040313" y="2608263"/>
            <a:ext cx="1978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 2</a:t>
            </a:r>
            <a:endParaRPr lang="zh-CN" altLang="en-US" sz="48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363538" y="363538"/>
            <a:ext cx="289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>
                <a:latin typeface="Calibri" pitchFamily="34" charset="0"/>
              </a:rPr>
              <a:t>Part2  </a:t>
            </a:r>
            <a:r>
              <a:rPr lang="zh-CN" altLang="en-US" sz="2400" b="1">
                <a:latin typeface="Calibri" pitchFamily="34" charset="0"/>
              </a:rPr>
              <a:t>代码规范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9910" y="6242180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详见代码规范文档</a:t>
            </a:r>
          </a:p>
        </p:txBody>
      </p:sp>
      <p:pic>
        <p:nvPicPr>
          <p:cNvPr id="4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E40323EF-F566-45F5-A953-3D3F6300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520"/>
            <a:ext cx="12192000" cy="518753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363538" y="363538"/>
            <a:ext cx="38935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Part2  </a:t>
            </a:r>
            <a:r>
              <a:rPr lang="zh-CN" altLang="en-US" sz="2400" b="1" dirty="0">
                <a:latin typeface="Calibri" pitchFamily="34" charset="0"/>
              </a:rPr>
              <a:t>代码清单及代码走查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28180" y="985519"/>
            <a:ext cx="36638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代码走查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林鑫：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走查作业和课表模块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李俊：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走查设置和个人中心模块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胡锦波：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走查考试和登录模块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0135" y="5362116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详见代码清单文件</a:t>
            </a:r>
          </a:p>
        </p:txBody>
      </p:sp>
      <p:pic>
        <p:nvPicPr>
          <p:cNvPr id="6" name="图片 5" descr="图片包含 屏幕截图&#10;&#10;已生成极高可信度的说明">
            <a:extLst>
              <a:ext uri="{FF2B5EF4-FFF2-40B4-BE49-F238E27FC236}">
                <a16:creationId xmlns:a16="http://schemas.microsoft.com/office/drawing/2014/main" id="{DD31BE17-EFC5-4648-967E-A3DBD8F6F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985519"/>
            <a:ext cx="7964087" cy="42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42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8"/>
          <p:cNvSpPr txBox="1">
            <a:spLocks noChangeArrowheads="1"/>
          </p:cNvSpPr>
          <p:nvPr/>
        </p:nvSpPr>
        <p:spPr bwMode="auto">
          <a:xfrm>
            <a:off x="4938713" y="3559175"/>
            <a:ext cx="2090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t>测试用例</a:t>
            </a:r>
            <a:endParaRPr lang="zh-CN" altLang="zh-CN" sz="2000" b="1">
              <a:solidFill>
                <a:srgbClr val="40404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243" name="矩形 1"/>
          <p:cNvSpPr>
            <a:spLocks noChangeArrowheads="1"/>
          </p:cNvSpPr>
          <p:nvPr/>
        </p:nvSpPr>
        <p:spPr bwMode="auto">
          <a:xfrm>
            <a:off x="5018088" y="2486025"/>
            <a:ext cx="1931987" cy="1004888"/>
          </a:xfrm>
          <a:prstGeom prst="rect">
            <a:avLst/>
          </a:prstGeom>
          <a:noFill/>
          <a:ln w="127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244" name="文本框 2"/>
          <p:cNvSpPr txBox="1">
            <a:spLocks noChangeArrowheads="1"/>
          </p:cNvSpPr>
          <p:nvPr/>
        </p:nvSpPr>
        <p:spPr bwMode="auto">
          <a:xfrm>
            <a:off x="5040313" y="2608263"/>
            <a:ext cx="1978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 3</a:t>
            </a:r>
            <a:endParaRPr lang="zh-CN" altLang="en-US" sz="48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133350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Part3  </a:t>
            </a:r>
            <a:r>
              <a:rPr lang="zh-CN" altLang="en-US" sz="2400" b="1" dirty="0">
                <a:latin typeface="Calibri" pitchFamily="34" charset="0"/>
              </a:rPr>
              <a:t>单元测试：登录模块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C09760-9371-4F8D-8332-8663735FE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29627"/>
              </p:ext>
            </p:extLst>
          </p:nvPr>
        </p:nvGraphicFramePr>
        <p:xfrm>
          <a:off x="726232" y="728662"/>
          <a:ext cx="10739536" cy="5901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685">
                  <a:extLst>
                    <a:ext uri="{9D8B030D-6E8A-4147-A177-3AD203B41FA5}">
                      <a16:colId xmlns:a16="http://schemas.microsoft.com/office/drawing/2014/main" val="3279263058"/>
                    </a:ext>
                  </a:extLst>
                </a:gridCol>
                <a:gridCol w="871629">
                  <a:extLst>
                    <a:ext uri="{9D8B030D-6E8A-4147-A177-3AD203B41FA5}">
                      <a16:colId xmlns:a16="http://schemas.microsoft.com/office/drawing/2014/main" val="2297384705"/>
                    </a:ext>
                  </a:extLst>
                </a:gridCol>
                <a:gridCol w="2621913">
                  <a:extLst>
                    <a:ext uri="{9D8B030D-6E8A-4147-A177-3AD203B41FA5}">
                      <a16:colId xmlns:a16="http://schemas.microsoft.com/office/drawing/2014/main" val="843377936"/>
                    </a:ext>
                  </a:extLst>
                </a:gridCol>
                <a:gridCol w="2621913">
                  <a:extLst>
                    <a:ext uri="{9D8B030D-6E8A-4147-A177-3AD203B41FA5}">
                      <a16:colId xmlns:a16="http://schemas.microsoft.com/office/drawing/2014/main" val="843439528"/>
                    </a:ext>
                  </a:extLst>
                </a:gridCol>
                <a:gridCol w="1321498">
                  <a:extLst>
                    <a:ext uri="{9D8B030D-6E8A-4147-A177-3AD203B41FA5}">
                      <a16:colId xmlns:a16="http://schemas.microsoft.com/office/drawing/2014/main" val="4010028564"/>
                    </a:ext>
                  </a:extLst>
                </a:gridCol>
                <a:gridCol w="1068449">
                  <a:extLst>
                    <a:ext uri="{9D8B030D-6E8A-4147-A177-3AD203B41FA5}">
                      <a16:colId xmlns:a16="http://schemas.microsoft.com/office/drawing/2014/main" val="3422437629"/>
                    </a:ext>
                  </a:extLst>
                </a:gridCol>
                <a:gridCol w="1068449">
                  <a:extLst>
                    <a:ext uri="{9D8B030D-6E8A-4147-A177-3AD203B41FA5}">
                      <a16:colId xmlns:a16="http://schemas.microsoft.com/office/drawing/2014/main" val="1426369772"/>
                    </a:ext>
                  </a:extLst>
                </a:gridCol>
              </a:tblGrid>
              <a:tr h="4867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测试模块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数据规则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考察规则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输入数据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期望输出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实际输出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 anchor="ctr"/>
                </a:tc>
                <a:extLst>
                  <a:ext uri="{0D108BD9-81ED-4DB2-BD59-A6C34878D82A}">
                    <a16:rowId xmlns:a16="http://schemas.microsoft.com/office/drawing/2014/main" val="2809328681"/>
                  </a:ext>
                </a:extLst>
              </a:tr>
              <a:tr h="696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登录模块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．账号不为空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CN" sz="1400" kern="100" dirty="0">
                          <a:effectLst/>
                        </a:rPr>
                        <a:t>．密码不为空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．账号长度为八位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r>
                        <a:rPr lang="zh-CN" sz="1400" kern="100" dirty="0">
                          <a:effectLst/>
                        </a:rPr>
                        <a:t>．学号不为除数字外内容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账号不能为空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（输入为空）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extLst>
                  <a:ext uri="{0D108BD9-81ED-4DB2-BD59-A6C34878D82A}">
                    <a16:rowId xmlns:a16="http://schemas.microsoft.com/office/drawing/2014/main" val="178189970"/>
                  </a:ext>
                </a:extLst>
              </a:tr>
              <a:tr h="580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（输入再删掉）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extLst>
                  <a:ext uri="{0D108BD9-81ED-4DB2-BD59-A6C34878D82A}">
                    <a16:rowId xmlns:a16="http://schemas.microsoft.com/office/drawing/2014/main" val="2499087498"/>
                  </a:ext>
                </a:extLst>
              </a:tr>
              <a:tr h="580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密码不能为空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（输入为空）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extLst>
                  <a:ext uri="{0D108BD9-81ED-4DB2-BD59-A6C34878D82A}">
                    <a16:rowId xmlns:a16="http://schemas.microsoft.com/office/drawing/2014/main" val="4055749052"/>
                  </a:ext>
                </a:extLst>
              </a:tr>
              <a:tr h="580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（输入再删掉）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extLst>
                  <a:ext uri="{0D108BD9-81ED-4DB2-BD59-A6C34878D82A}">
                    <a16:rowId xmlns:a16="http://schemas.microsoft.com/office/drawing/2014/main" val="1438799489"/>
                  </a:ext>
                </a:extLst>
              </a:tr>
              <a:tr h="696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账号长度为八位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（输入除八位的其他位数字并输入密码）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extLst>
                  <a:ext uri="{0D108BD9-81ED-4DB2-BD59-A6C34878D82A}">
                    <a16:rowId xmlns:a16="http://schemas.microsoft.com/office/drawing/2014/main" val="2208128382"/>
                  </a:ext>
                </a:extLst>
              </a:tr>
              <a:tr h="580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（输入八位数字号并输入密码）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登陆按钮可点击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登陆按钮可点击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extLst>
                  <a:ext uri="{0D108BD9-81ED-4DB2-BD59-A6C34878D82A}">
                    <a16:rowId xmlns:a16="http://schemas.microsoft.com/office/drawing/2014/main" val="3362822107"/>
                  </a:ext>
                </a:extLst>
              </a:tr>
              <a:tr h="6641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学号不为除数字外内容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（输入八位非数字账号并输入密码）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登陆按钮无法点击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extLst>
                  <a:ext uri="{0D108BD9-81ED-4DB2-BD59-A6C34878D82A}">
                    <a16:rowId xmlns:a16="http://schemas.microsoft.com/office/drawing/2014/main" val="422732619"/>
                  </a:ext>
                </a:extLst>
              </a:tr>
              <a:tr h="580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（输入八位数字号并输入密码）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登陆按钮可点击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登陆按钮可点击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755" marR="39755" marT="0" marB="0"/>
                </a:tc>
                <a:extLst>
                  <a:ext uri="{0D108BD9-81ED-4DB2-BD59-A6C34878D82A}">
                    <a16:rowId xmlns:a16="http://schemas.microsoft.com/office/drawing/2014/main" val="55028999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133350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Part3  </a:t>
            </a:r>
            <a:r>
              <a:rPr lang="zh-CN" altLang="en-US" sz="2400" b="1" dirty="0">
                <a:latin typeface="Calibri" pitchFamily="34" charset="0"/>
              </a:rPr>
              <a:t>单元测试：课表模块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95C1C1E-AF3E-479A-9E01-FE0F50A54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902560"/>
              </p:ext>
            </p:extLst>
          </p:nvPr>
        </p:nvGraphicFramePr>
        <p:xfrm>
          <a:off x="587827" y="728662"/>
          <a:ext cx="10832841" cy="6087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811">
                  <a:extLst>
                    <a:ext uri="{9D8B030D-6E8A-4147-A177-3AD203B41FA5}">
                      <a16:colId xmlns:a16="http://schemas.microsoft.com/office/drawing/2014/main" val="2539295620"/>
                    </a:ext>
                  </a:extLst>
                </a:gridCol>
                <a:gridCol w="879203">
                  <a:extLst>
                    <a:ext uri="{9D8B030D-6E8A-4147-A177-3AD203B41FA5}">
                      <a16:colId xmlns:a16="http://schemas.microsoft.com/office/drawing/2014/main" val="1095985877"/>
                    </a:ext>
                  </a:extLst>
                </a:gridCol>
                <a:gridCol w="2644695">
                  <a:extLst>
                    <a:ext uri="{9D8B030D-6E8A-4147-A177-3AD203B41FA5}">
                      <a16:colId xmlns:a16="http://schemas.microsoft.com/office/drawing/2014/main" val="2611172940"/>
                    </a:ext>
                  </a:extLst>
                </a:gridCol>
                <a:gridCol w="2644695">
                  <a:extLst>
                    <a:ext uri="{9D8B030D-6E8A-4147-A177-3AD203B41FA5}">
                      <a16:colId xmlns:a16="http://schemas.microsoft.com/office/drawing/2014/main" val="3749419146"/>
                    </a:ext>
                  </a:extLst>
                </a:gridCol>
                <a:gridCol w="1332981">
                  <a:extLst>
                    <a:ext uri="{9D8B030D-6E8A-4147-A177-3AD203B41FA5}">
                      <a16:colId xmlns:a16="http://schemas.microsoft.com/office/drawing/2014/main" val="2286639139"/>
                    </a:ext>
                  </a:extLst>
                </a:gridCol>
                <a:gridCol w="1077728">
                  <a:extLst>
                    <a:ext uri="{9D8B030D-6E8A-4147-A177-3AD203B41FA5}">
                      <a16:colId xmlns:a16="http://schemas.microsoft.com/office/drawing/2014/main" val="4157462886"/>
                    </a:ext>
                  </a:extLst>
                </a:gridCol>
                <a:gridCol w="1077728">
                  <a:extLst>
                    <a:ext uri="{9D8B030D-6E8A-4147-A177-3AD203B41FA5}">
                      <a16:colId xmlns:a16="http://schemas.microsoft.com/office/drawing/2014/main" val="1072478154"/>
                    </a:ext>
                  </a:extLst>
                </a:gridCol>
              </a:tblGrid>
              <a:tr h="3948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测试模块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测试编号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数据规则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考察规则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输入数据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期望输出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实际输出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 anchor="ctr"/>
                </a:tc>
                <a:extLst>
                  <a:ext uri="{0D108BD9-81ED-4DB2-BD59-A6C34878D82A}">
                    <a16:rowId xmlns:a16="http://schemas.microsoft.com/office/drawing/2014/main" val="3380067021"/>
                  </a:ext>
                </a:extLst>
              </a:tr>
              <a:tr h="849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课表模块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 </a:t>
                      </a:r>
                      <a:r>
                        <a:rPr lang="zh-CN" sz="1200" kern="100">
                          <a:effectLst/>
                        </a:rPr>
                        <a:t>课程名不为空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 </a:t>
                      </a:r>
                      <a:r>
                        <a:rPr lang="zh-CN" sz="1200" kern="100">
                          <a:effectLst/>
                        </a:rPr>
                        <a:t>上课日期不为空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 </a:t>
                      </a:r>
                      <a:r>
                        <a:rPr lang="zh-CN" sz="1200" kern="100">
                          <a:effectLst/>
                        </a:rPr>
                        <a:t>上课地点不为空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 </a:t>
                      </a:r>
                      <a:r>
                        <a:rPr lang="zh-CN" sz="1200" kern="100">
                          <a:effectLst/>
                        </a:rPr>
                        <a:t>任课老师不为空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 </a:t>
                      </a:r>
                      <a:r>
                        <a:rPr lang="zh-CN" sz="1200" kern="100">
                          <a:effectLst/>
                        </a:rPr>
                        <a:t>上课节次不为空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课程名不能为空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（不输入）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请输入课程名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请输入课程名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2150322747"/>
                  </a:ext>
                </a:extLst>
              </a:tr>
              <a:tr h="377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请输入课程名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请输入课程名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46524959"/>
                  </a:ext>
                </a:extLst>
              </a:tr>
              <a:tr h="472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上课日期不能为空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请选择上课日期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请选择上课日期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58137399"/>
                  </a:ext>
                </a:extLst>
              </a:tr>
              <a:tr h="472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（选中再撤销）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请选择上课日期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请选择上课日期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3065055641"/>
                  </a:ext>
                </a:extLst>
              </a:tr>
              <a:tr h="472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上课地点不能为空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请输入上课地点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请输入上课地点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3567113870"/>
                  </a:ext>
                </a:extLst>
              </a:tr>
              <a:tr h="472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请输入上课地点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请输入上课地点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3996567403"/>
                  </a:ext>
                </a:extLst>
              </a:tr>
              <a:tr h="472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任课老师不能为空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请输入任课老师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请输入任课老师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526897830"/>
                  </a:ext>
                </a:extLst>
              </a:tr>
              <a:tr h="560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请输入任课老师</a:t>
                      </a:r>
                    </a:p>
                    <a:p>
                      <a:pPr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请输入任课老师</a:t>
                      </a:r>
                    </a:p>
                    <a:p>
                      <a:pPr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3487318204"/>
                  </a:ext>
                </a:extLst>
              </a:tr>
              <a:tr h="472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上课节次不能为空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请选择上课节次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请选择上课节次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482243136"/>
                  </a:ext>
                </a:extLst>
              </a:tr>
              <a:tr h="4720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（选中再撤销）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请选择上课节次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请选择上课节次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2592" marR="32592" marT="0" marB="0"/>
                </a:tc>
                <a:extLst>
                  <a:ext uri="{0D108BD9-81ED-4DB2-BD59-A6C34878D82A}">
                    <a16:rowId xmlns:a16="http://schemas.microsoft.com/office/drawing/2014/main" val="405260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17010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133350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Part3  </a:t>
            </a:r>
            <a:r>
              <a:rPr lang="zh-CN" altLang="en-US" sz="2400" b="1" dirty="0">
                <a:latin typeface="Calibri" pitchFamily="34" charset="0"/>
              </a:rPr>
              <a:t>单元测试：作业模块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5FD096-08D0-4761-833A-EB354E56C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20761"/>
              </p:ext>
            </p:extLst>
          </p:nvPr>
        </p:nvGraphicFramePr>
        <p:xfrm>
          <a:off x="662473" y="728661"/>
          <a:ext cx="10786188" cy="5690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749">
                  <a:extLst>
                    <a:ext uri="{9D8B030D-6E8A-4147-A177-3AD203B41FA5}">
                      <a16:colId xmlns:a16="http://schemas.microsoft.com/office/drawing/2014/main" val="3976889934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853243701"/>
                    </a:ext>
                  </a:extLst>
                </a:gridCol>
                <a:gridCol w="2633304">
                  <a:extLst>
                    <a:ext uri="{9D8B030D-6E8A-4147-A177-3AD203B41FA5}">
                      <a16:colId xmlns:a16="http://schemas.microsoft.com/office/drawing/2014/main" val="25834562"/>
                    </a:ext>
                  </a:extLst>
                </a:gridCol>
                <a:gridCol w="2633304">
                  <a:extLst>
                    <a:ext uri="{9D8B030D-6E8A-4147-A177-3AD203B41FA5}">
                      <a16:colId xmlns:a16="http://schemas.microsoft.com/office/drawing/2014/main" val="2904492083"/>
                    </a:ext>
                  </a:extLst>
                </a:gridCol>
                <a:gridCol w="1327239">
                  <a:extLst>
                    <a:ext uri="{9D8B030D-6E8A-4147-A177-3AD203B41FA5}">
                      <a16:colId xmlns:a16="http://schemas.microsoft.com/office/drawing/2014/main" val="3820305504"/>
                    </a:ext>
                  </a:extLst>
                </a:gridCol>
                <a:gridCol w="1073089">
                  <a:extLst>
                    <a:ext uri="{9D8B030D-6E8A-4147-A177-3AD203B41FA5}">
                      <a16:colId xmlns:a16="http://schemas.microsoft.com/office/drawing/2014/main" val="3935222368"/>
                    </a:ext>
                  </a:extLst>
                </a:gridCol>
                <a:gridCol w="1073089">
                  <a:extLst>
                    <a:ext uri="{9D8B030D-6E8A-4147-A177-3AD203B41FA5}">
                      <a16:colId xmlns:a16="http://schemas.microsoft.com/office/drawing/2014/main" val="3682617553"/>
                    </a:ext>
                  </a:extLst>
                </a:gridCol>
              </a:tblGrid>
              <a:tr h="6906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测试模块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数据规则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考察规则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输入数据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期望输出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实际输出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 anchor="ctr"/>
                </a:tc>
                <a:extLst>
                  <a:ext uri="{0D108BD9-81ED-4DB2-BD59-A6C34878D82A}">
                    <a16:rowId xmlns:a16="http://schemas.microsoft.com/office/drawing/2014/main" val="3512299103"/>
                  </a:ext>
                </a:extLst>
              </a:tr>
              <a:tr h="2069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作业模块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</a:t>
                      </a:r>
                      <a:r>
                        <a:rPr lang="zh-CN" sz="1400" kern="100" dirty="0">
                          <a:effectLst/>
                        </a:rPr>
                        <a:t>作业的提醒时间设置不能相同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</a:t>
                      </a:r>
                      <a:r>
                        <a:rPr lang="zh-CN" sz="1400" kern="100" dirty="0">
                          <a:effectLst/>
                        </a:rPr>
                        <a:t>删除作业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3.</a:t>
                      </a:r>
                      <a:r>
                        <a:rPr lang="zh-CN" sz="1400" kern="100" dirty="0">
                          <a:effectLst/>
                        </a:rPr>
                        <a:t>作业科目不为空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4.</a:t>
                      </a:r>
                      <a:r>
                        <a:rPr lang="zh-CN" sz="1400" kern="100" dirty="0">
                          <a:effectLst/>
                        </a:rPr>
                        <a:t>作业内容不为空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作业的提醒时间设置不能相同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数据结构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r>
                        <a:rPr lang="en-US" sz="1400" kern="100">
                          <a:effectLst/>
                        </a:rPr>
                        <a:t>00</a:t>
                      </a:r>
                      <a:r>
                        <a:rPr lang="zh-CN" sz="1400" kern="100">
                          <a:effectLst/>
                        </a:rPr>
                        <a:t>开始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r>
                        <a:rPr lang="en-US" sz="1400" kern="100">
                          <a:effectLst/>
                        </a:rPr>
                        <a:t>00</a:t>
                      </a:r>
                      <a:r>
                        <a:rPr lang="zh-CN" sz="1400" kern="100">
                          <a:effectLst/>
                        </a:rPr>
                        <a:t>结束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计算机原理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r>
                        <a:rPr lang="en-US" sz="1400" kern="100">
                          <a:effectLst/>
                        </a:rPr>
                        <a:t>00</a:t>
                      </a:r>
                      <a:r>
                        <a:rPr lang="zh-CN" sz="1400" kern="100">
                          <a:effectLst/>
                        </a:rPr>
                        <a:t>开始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r>
                        <a:rPr lang="en-US" sz="1400" kern="100">
                          <a:effectLst/>
                        </a:rPr>
                        <a:t>00</a:t>
                      </a:r>
                      <a:r>
                        <a:rPr lang="zh-CN" sz="1400" kern="100">
                          <a:effectLst/>
                        </a:rPr>
                        <a:t>结束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作业时间设置有误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extLst>
                  <a:ext uri="{0D108BD9-81ED-4DB2-BD59-A6C34878D82A}">
                    <a16:rowId xmlns:a16="http://schemas.microsoft.com/office/drawing/2014/main" val="3960316073"/>
                  </a:ext>
                </a:extLst>
              </a:tr>
              <a:tr h="8621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删除作业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在作业清单页面删除作业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作业已被删除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作业未删除（第一项）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extLst>
                  <a:ext uri="{0D108BD9-81ED-4DB2-BD59-A6C34878D82A}">
                    <a16:rowId xmlns:a16="http://schemas.microsoft.com/office/drawing/2014/main" val="3933765467"/>
                  </a:ext>
                </a:extLst>
              </a:tr>
              <a:tr h="6896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作业科目不为空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请输入作业科目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无法提交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extLst>
                  <a:ext uri="{0D108BD9-81ED-4DB2-BD59-A6C34878D82A}">
                    <a16:rowId xmlns:a16="http://schemas.microsoft.com/office/drawing/2014/main" val="121227777"/>
                  </a:ext>
                </a:extLst>
              </a:tr>
              <a:tr h="3448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（输入再删掉）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extLst>
                  <a:ext uri="{0D108BD9-81ED-4DB2-BD59-A6C34878D82A}">
                    <a16:rowId xmlns:a16="http://schemas.microsoft.com/office/drawing/2014/main" val="3425154763"/>
                  </a:ext>
                </a:extLst>
              </a:tr>
              <a:tr h="6896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作业内容不为空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请输入作业内容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extLst>
                  <a:ext uri="{0D108BD9-81ED-4DB2-BD59-A6C34878D82A}">
                    <a16:rowId xmlns:a16="http://schemas.microsoft.com/office/drawing/2014/main" val="3130292681"/>
                  </a:ext>
                </a:extLst>
              </a:tr>
              <a:tr h="3448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（输入再删掉）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187" marR="56187" marT="0" marB="0"/>
                </a:tc>
                <a:extLst>
                  <a:ext uri="{0D108BD9-81ED-4DB2-BD59-A6C34878D82A}">
                    <a16:rowId xmlns:a16="http://schemas.microsoft.com/office/drawing/2014/main" val="1884786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3966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44876" y="161779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Part3  </a:t>
            </a:r>
            <a:r>
              <a:rPr lang="zh-CN" altLang="en-US" sz="2400" b="1" dirty="0">
                <a:latin typeface="Calibri" pitchFamily="34" charset="0"/>
              </a:rPr>
              <a:t>单元测试：考试模块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57BF83-B112-4444-8C68-18D607160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01538"/>
              </p:ext>
            </p:extLst>
          </p:nvPr>
        </p:nvGraphicFramePr>
        <p:xfrm>
          <a:off x="513183" y="785520"/>
          <a:ext cx="11047446" cy="5398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9106">
                  <a:extLst>
                    <a:ext uri="{9D8B030D-6E8A-4147-A177-3AD203B41FA5}">
                      <a16:colId xmlns:a16="http://schemas.microsoft.com/office/drawing/2014/main" val="441867457"/>
                    </a:ext>
                  </a:extLst>
                </a:gridCol>
                <a:gridCol w="896619">
                  <a:extLst>
                    <a:ext uri="{9D8B030D-6E8A-4147-A177-3AD203B41FA5}">
                      <a16:colId xmlns:a16="http://schemas.microsoft.com/office/drawing/2014/main" val="760752390"/>
                    </a:ext>
                  </a:extLst>
                </a:gridCol>
                <a:gridCol w="2697084">
                  <a:extLst>
                    <a:ext uri="{9D8B030D-6E8A-4147-A177-3AD203B41FA5}">
                      <a16:colId xmlns:a16="http://schemas.microsoft.com/office/drawing/2014/main" val="3663079456"/>
                    </a:ext>
                  </a:extLst>
                </a:gridCol>
                <a:gridCol w="2697084">
                  <a:extLst>
                    <a:ext uri="{9D8B030D-6E8A-4147-A177-3AD203B41FA5}">
                      <a16:colId xmlns:a16="http://schemas.microsoft.com/office/drawing/2014/main" val="1658540443"/>
                    </a:ext>
                  </a:extLst>
                </a:gridCol>
                <a:gridCol w="1359389">
                  <a:extLst>
                    <a:ext uri="{9D8B030D-6E8A-4147-A177-3AD203B41FA5}">
                      <a16:colId xmlns:a16="http://schemas.microsoft.com/office/drawing/2014/main" val="3021672432"/>
                    </a:ext>
                  </a:extLst>
                </a:gridCol>
                <a:gridCol w="1099082">
                  <a:extLst>
                    <a:ext uri="{9D8B030D-6E8A-4147-A177-3AD203B41FA5}">
                      <a16:colId xmlns:a16="http://schemas.microsoft.com/office/drawing/2014/main" val="1199082324"/>
                    </a:ext>
                  </a:extLst>
                </a:gridCol>
                <a:gridCol w="1099082">
                  <a:extLst>
                    <a:ext uri="{9D8B030D-6E8A-4147-A177-3AD203B41FA5}">
                      <a16:colId xmlns:a16="http://schemas.microsoft.com/office/drawing/2014/main" val="1238885172"/>
                    </a:ext>
                  </a:extLst>
                </a:gridCol>
              </a:tblGrid>
              <a:tr h="6783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测试模块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测试编号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数据规则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考察规则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输入数据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期望输出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实际输出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 anchor="ctr"/>
                </a:tc>
                <a:extLst>
                  <a:ext uri="{0D108BD9-81ED-4DB2-BD59-A6C34878D82A}">
                    <a16:rowId xmlns:a16="http://schemas.microsoft.com/office/drawing/2014/main" val="1011303431"/>
                  </a:ext>
                </a:extLst>
              </a:tr>
              <a:tr h="18899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考试模块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．考试的提醒时间设置不能相同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．删除考试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．考试科目不为空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zh-CN" sz="1400" kern="100">
                          <a:effectLst/>
                        </a:rPr>
                        <a:t>．考试地点不为空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考试的提醒时间设置不能相同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数据结构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r>
                        <a:rPr lang="en-US" sz="1400" kern="100">
                          <a:effectLst/>
                        </a:rPr>
                        <a:t>00</a:t>
                      </a:r>
                      <a:r>
                        <a:rPr lang="zh-CN" sz="1400" kern="100">
                          <a:effectLst/>
                        </a:rPr>
                        <a:t>开始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r>
                        <a:rPr lang="en-US" sz="1400" kern="100">
                          <a:effectLst/>
                        </a:rPr>
                        <a:t>00</a:t>
                      </a:r>
                      <a:r>
                        <a:rPr lang="zh-CN" sz="1400" kern="100">
                          <a:effectLst/>
                        </a:rPr>
                        <a:t>结束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计算机原理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r>
                        <a:rPr lang="en-US" sz="1400" kern="100">
                          <a:effectLst/>
                        </a:rPr>
                        <a:t>00</a:t>
                      </a:r>
                      <a:r>
                        <a:rPr lang="zh-CN" sz="1400" kern="100">
                          <a:effectLst/>
                        </a:rPr>
                        <a:t>开始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</a:t>
                      </a:r>
                      <a:r>
                        <a:rPr lang="zh-CN" sz="1400" kern="100">
                          <a:effectLst/>
                        </a:rPr>
                        <a:t>：</a:t>
                      </a:r>
                      <a:r>
                        <a:rPr lang="en-US" sz="1400" kern="100">
                          <a:effectLst/>
                        </a:rPr>
                        <a:t>00</a:t>
                      </a:r>
                      <a:r>
                        <a:rPr lang="zh-CN" sz="1400" kern="100">
                          <a:effectLst/>
                        </a:rPr>
                        <a:t>结束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考试时间设置有误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extLst>
                  <a:ext uri="{0D108BD9-81ED-4DB2-BD59-A6C34878D82A}">
                    <a16:rowId xmlns:a16="http://schemas.microsoft.com/office/drawing/2014/main" val="2704103085"/>
                  </a:ext>
                </a:extLst>
              </a:tr>
              <a:tr h="787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删除考试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在考试信息页面删除考试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考试已被删除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考试未删除（第一项）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extLst>
                  <a:ext uri="{0D108BD9-81ED-4DB2-BD59-A6C34878D82A}">
                    <a16:rowId xmlns:a16="http://schemas.microsoft.com/office/drawing/2014/main" val="3105055533"/>
                  </a:ext>
                </a:extLst>
              </a:tr>
              <a:tr h="6299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考试科目不为空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请输入考试科目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无法提交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extLst>
                  <a:ext uri="{0D108BD9-81ED-4DB2-BD59-A6C34878D82A}">
                    <a16:rowId xmlns:a16="http://schemas.microsoft.com/office/drawing/2014/main" val="217098578"/>
                  </a:ext>
                </a:extLst>
              </a:tr>
              <a:tr h="314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（输入再删掉）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extLst>
                  <a:ext uri="{0D108BD9-81ED-4DB2-BD59-A6C34878D82A}">
                    <a16:rowId xmlns:a16="http://schemas.microsoft.com/office/drawing/2014/main" val="1198413604"/>
                  </a:ext>
                </a:extLst>
              </a:tr>
              <a:tr h="6299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考试地点不为空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请输入考试地点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extLst>
                  <a:ext uri="{0D108BD9-81ED-4DB2-BD59-A6C34878D82A}">
                    <a16:rowId xmlns:a16="http://schemas.microsoft.com/office/drawing/2014/main" val="4130419952"/>
                  </a:ext>
                </a:extLst>
              </a:tr>
              <a:tr h="4681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（输入再删掉）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588" marR="54588" marT="0" marB="0"/>
                </a:tc>
                <a:extLst>
                  <a:ext uri="{0D108BD9-81ED-4DB2-BD59-A6C34878D82A}">
                    <a16:rowId xmlns:a16="http://schemas.microsoft.com/office/drawing/2014/main" val="3432952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119873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161779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Part3  </a:t>
            </a:r>
            <a:r>
              <a:rPr lang="zh-CN" altLang="en-US" sz="2400" b="1" dirty="0">
                <a:latin typeface="Calibri" pitchFamily="34" charset="0"/>
              </a:rPr>
              <a:t>单元测试：其他模块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93CB262-6053-4258-BF6E-836CC4C13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30696"/>
              </p:ext>
            </p:extLst>
          </p:nvPr>
        </p:nvGraphicFramePr>
        <p:xfrm>
          <a:off x="550506" y="785520"/>
          <a:ext cx="10851502" cy="5837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7839">
                  <a:extLst>
                    <a:ext uri="{9D8B030D-6E8A-4147-A177-3AD203B41FA5}">
                      <a16:colId xmlns:a16="http://schemas.microsoft.com/office/drawing/2014/main" val="3298216338"/>
                    </a:ext>
                  </a:extLst>
                </a:gridCol>
                <a:gridCol w="880716">
                  <a:extLst>
                    <a:ext uri="{9D8B030D-6E8A-4147-A177-3AD203B41FA5}">
                      <a16:colId xmlns:a16="http://schemas.microsoft.com/office/drawing/2014/main" val="1484863153"/>
                    </a:ext>
                  </a:extLst>
                </a:gridCol>
                <a:gridCol w="2649248">
                  <a:extLst>
                    <a:ext uri="{9D8B030D-6E8A-4147-A177-3AD203B41FA5}">
                      <a16:colId xmlns:a16="http://schemas.microsoft.com/office/drawing/2014/main" val="2768770797"/>
                    </a:ext>
                  </a:extLst>
                </a:gridCol>
                <a:gridCol w="2649248">
                  <a:extLst>
                    <a:ext uri="{9D8B030D-6E8A-4147-A177-3AD203B41FA5}">
                      <a16:colId xmlns:a16="http://schemas.microsoft.com/office/drawing/2014/main" val="2985862745"/>
                    </a:ext>
                  </a:extLst>
                </a:gridCol>
                <a:gridCol w="1335279">
                  <a:extLst>
                    <a:ext uri="{9D8B030D-6E8A-4147-A177-3AD203B41FA5}">
                      <a16:colId xmlns:a16="http://schemas.microsoft.com/office/drawing/2014/main" val="701479555"/>
                    </a:ext>
                  </a:extLst>
                </a:gridCol>
                <a:gridCol w="1079586">
                  <a:extLst>
                    <a:ext uri="{9D8B030D-6E8A-4147-A177-3AD203B41FA5}">
                      <a16:colId xmlns:a16="http://schemas.microsoft.com/office/drawing/2014/main" val="2021437127"/>
                    </a:ext>
                  </a:extLst>
                </a:gridCol>
                <a:gridCol w="1079586">
                  <a:extLst>
                    <a:ext uri="{9D8B030D-6E8A-4147-A177-3AD203B41FA5}">
                      <a16:colId xmlns:a16="http://schemas.microsoft.com/office/drawing/2014/main" val="4197804039"/>
                    </a:ext>
                  </a:extLst>
                </a:gridCol>
              </a:tblGrid>
              <a:tr h="332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测试模块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测试编号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数据规则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考察规则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输入数据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期望输出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实际输出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 anchor="ctr"/>
                </a:tc>
                <a:extLst>
                  <a:ext uri="{0D108BD9-81ED-4DB2-BD59-A6C34878D82A}">
                    <a16:rowId xmlns:a16="http://schemas.microsoft.com/office/drawing/2014/main" val="2031775639"/>
                  </a:ext>
                </a:extLst>
              </a:tr>
              <a:tr h="10892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个人中心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 </a:t>
                      </a:r>
                      <a:r>
                        <a:rPr lang="zh-CN" sz="1200" kern="100">
                          <a:effectLst/>
                        </a:rPr>
                        <a:t>姓名不为空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 </a:t>
                      </a:r>
                      <a:r>
                        <a:rPr lang="zh-CN" sz="1200" kern="100">
                          <a:effectLst/>
                        </a:rPr>
                        <a:t>性别不为空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 </a:t>
                      </a:r>
                      <a:r>
                        <a:rPr lang="zh-CN" sz="1200" kern="100">
                          <a:effectLst/>
                        </a:rPr>
                        <a:t>生日不为空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 </a:t>
                      </a:r>
                      <a:r>
                        <a:rPr lang="zh-CN" sz="1200" kern="100">
                          <a:effectLst/>
                        </a:rPr>
                        <a:t>学校不为空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 </a:t>
                      </a:r>
                      <a:r>
                        <a:rPr lang="zh-CN" sz="1200" kern="100">
                          <a:effectLst/>
                        </a:rPr>
                        <a:t>院系不为空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r>
                        <a:rPr lang="zh-CN" sz="1200" kern="100">
                          <a:effectLst/>
                        </a:rPr>
                        <a:t>专业班级不为空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姓名不能为空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（不输入）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请输入姓名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3720771368"/>
                  </a:ext>
                </a:extLst>
              </a:tr>
              <a:tr h="363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（输入再删掉）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请输入姓名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2135603184"/>
                  </a:ext>
                </a:extLst>
              </a:tr>
              <a:tr h="363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性别不能为空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请输入性别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1961446142"/>
                  </a:ext>
                </a:extLst>
              </a:tr>
              <a:tr h="363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请输入性别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1773101512"/>
                  </a:ext>
                </a:extLst>
              </a:tr>
              <a:tr h="363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生日不能为空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请输入生日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272587338"/>
                  </a:ext>
                </a:extLst>
              </a:tr>
              <a:tr h="363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请输入生日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3273485601"/>
                  </a:ext>
                </a:extLst>
              </a:tr>
              <a:tr h="363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学校不能为空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请输入学校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1457859913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请输入学校</a:t>
                      </a:r>
                    </a:p>
                    <a:p>
                      <a:pPr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3507980013"/>
                  </a:ext>
                </a:extLst>
              </a:tr>
              <a:tr h="363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院系不能为空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请输入院系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3889852191"/>
                  </a:ext>
                </a:extLst>
              </a:tr>
              <a:tr h="3630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请输入院系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1842684090"/>
                  </a:ext>
                </a:extLst>
              </a:tr>
              <a:tr h="5446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专业班级不能为空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请输入专业班级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1073925804"/>
                  </a:ext>
                </a:extLst>
              </a:tr>
              <a:tr h="5446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请输入专业班级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3171" marR="33171" marT="0" marB="0"/>
                </a:tc>
                <a:extLst>
                  <a:ext uri="{0D108BD9-81ED-4DB2-BD59-A6C34878D82A}">
                    <a16:rowId xmlns:a16="http://schemas.microsoft.com/office/drawing/2014/main" val="1088132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087558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161779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Part3  </a:t>
            </a:r>
            <a:r>
              <a:rPr lang="zh-CN" altLang="en-US" sz="2400" b="1" dirty="0">
                <a:latin typeface="Calibri" pitchFamily="34" charset="0"/>
              </a:rPr>
              <a:t>单元测试：其他模块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E7622A4-140C-4EF4-8CC5-9911D8F60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834966"/>
              </p:ext>
            </p:extLst>
          </p:nvPr>
        </p:nvGraphicFramePr>
        <p:xfrm>
          <a:off x="597158" y="785522"/>
          <a:ext cx="11131420" cy="5961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220">
                  <a:extLst>
                    <a:ext uri="{9D8B030D-6E8A-4147-A177-3AD203B41FA5}">
                      <a16:colId xmlns:a16="http://schemas.microsoft.com/office/drawing/2014/main" val="1870229665"/>
                    </a:ext>
                  </a:extLst>
                </a:gridCol>
                <a:gridCol w="903437">
                  <a:extLst>
                    <a:ext uri="{9D8B030D-6E8A-4147-A177-3AD203B41FA5}">
                      <a16:colId xmlns:a16="http://schemas.microsoft.com/office/drawing/2014/main" val="3512465439"/>
                    </a:ext>
                  </a:extLst>
                </a:gridCol>
                <a:gridCol w="2717586">
                  <a:extLst>
                    <a:ext uri="{9D8B030D-6E8A-4147-A177-3AD203B41FA5}">
                      <a16:colId xmlns:a16="http://schemas.microsoft.com/office/drawing/2014/main" val="3575327905"/>
                    </a:ext>
                  </a:extLst>
                </a:gridCol>
                <a:gridCol w="2717586">
                  <a:extLst>
                    <a:ext uri="{9D8B030D-6E8A-4147-A177-3AD203B41FA5}">
                      <a16:colId xmlns:a16="http://schemas.microsoft.com/office/drawing/2014/main" val="670476209"/>
                    </a:ext>
                  </a:extLst>
                </a:gridCol>
                <a:gridCol w="1369721">
                  <a:extLst>
                    <a:ext uri="{9D8B030D-6E8A-4147-A177-3AD203B41FA5}">
                      <a16:colId xmlns:a16="http://schemas.microsoft.com/office/drawing/2014/main" val="3394847987"/>
                    </a:ext>
                  </a:extLst>
                </a:gridCol>
                <a:gridCol w="1107435">
                  <a:extLst>
                    <a:ext uri="{9D8B030D-6E8A-4147-A177-3AD203B41FA5}">
                      <a16:colId xmlns:a16="http://schemas.microsoft.com/office/drawing/2014/main" val="1420654571"/>
                    </a:ext>
                  </a:extLst>
                </a:gridCol>
                <a:gridCol w="1107435">
                  <a:extLst>
                    <a:ext uri="{9D8B030D-6E8A-4147-A177-3AD203B41FA5}">
                      <a16:colId xmlns:a16="http://schemas.microsoft.com/office/drawing/2014/main" val="3625531402"/>
                    </a:ext>
                  </a:extLst>
                </a:gridCol>
              </a:tblGrid>
              <a:tr h="2969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测试模块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测试编号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数据规则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考察规则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输入数据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期望输出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实际输出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 anchor="ctr"/>
                </a:tc>
                <a:extLst>
                  <a:ext uri="{0D108BD9-81ED-4DB2-BD59-A6C34878D82A}">
                    <a16:rowId xmlns:a16="http://schemas.microsoft.com/office/drawing/2014/main" val="2275396048"/>
                  </a:ext>
                </a:extLst>
              </a:tr>
              <a:tr h="10149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 </a:t>
                      </a:r>
                      <a:r>
                        <a:rPr lang="zh-CN" sz="1200" kern="100">
                          <a:effectLst/>
                        </a:rPr>
                        <a:t>当前学期不为空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 </a:t>
                      </a:r>
                      <a:r>
                        <a:rPr lang="zh-CN" sz="1200" kern="100">
                          <a:effectLst/>
                        </a:rPr>
                        <a:t>当前周数不为空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 </a:t>
                      </a:r>
                      <a:r>
                        <a:rPr lang="zh-CN" sz="1200" kern="100">
                          <a:effectLst/>
                        </a:rPr>
                        <a:t>上午最大节数不为空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 </a:t>
                      </a:r>
                      <a:r>
                        <a:rPr lang="zh-CN" sz="1200" kern="100">
                          <a:effectLst/>
                        </a:rPr>
                        <a:t>下午最大节数不为空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 </a:t>
                      </a:r>
                      <a:r>
                        <a:rPr lang="zh-CN" sz="1200" kern="100">
                          <a:effectLst/>
                        </a:rPr>
                        <a:t>晚上最大节数不为空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当前学期不为空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（不输入）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请输入当前学期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1438802230"/>
                  </a:ext>
                </a:extLst>
              </a:tr>
              <a:tr h="507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请输入当前学期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703675817"/>
                  </a:ext>
                </a:extLst>
              </a:tr>
              <a:tr h="507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当前周数不为空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请输入当前周数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3219103"/>
                  </a:ext>
                </a:extLst>
              </a:tr>
              <a:tr h="507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请输入当前周数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3860746718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上午最大节数不能为空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请输入上午最大节数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283896163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请输入上午最大节数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1512801478"/>
                  </a:ext>
                </a:extLst>
              </a:tr>
              <a:tr h="507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下午最大节数不能为空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请输入下午最大节数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3865472243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请输入下午最大节数</a:t>
                      </a:r>
                    </a:p>
                    <a:p>
                      <a:pPr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3811353505"/>
                  </a:ext>
                </a:extLst>
              </a:tr>
              <a:tr h="507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晚上最大节数不能为空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请输入晚上最大节数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3586073387"/>
                  </a:ext>
                </a:extLst>
              </a:tr>
              <a:tr h="507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（输入再删掉）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请输入晚上最大节数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9039" marR="29039" marT="0" marB="0"/>
                </a:tc>
                <a:extLst>
                  <a:ext uri="{0D108BD9-81ED-4DB2-BD59-A6C34878D82A}">
                    <a16:rowId xmlns:a16="http://schemas.microsoft.com/office/drawing/2014/main" val="3108904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13764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4"/>
          <p:cNvSpPr txBox="1">
            <a:spLocks noChangeArrowheads="1"/>
          </p:cNvSpPr>
          <p:nvPr/>
        </p:nvSpPr>
        <p:spPr bwMode="auto">
          <a:xfrm>
            <a:off x="5313363" y="2708275"/>
            <a:ext cx="1352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440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目录</a:t>
            </a:r>
          </a:p>
        </p:txBody>
      </p:sp>
      <p:cxnSp>
        <p:nvCxnSpPr>
          <p:cNvPr id="3075" name="直接连接符 6"/>
          <p:cNvCxnSpPr>
            <a:cxnSpLocks noChangeShapeType="1"/>
          </p:cNvCxnSpPr>
          <p:nvPr/>
        </p:nvCxnSpPr>
        <p:spPr bwMode="auto">
          <a:xfrm flipV="1">
            <a:off x="6223000" y="1816100"/>
            <a:ext cx="2289175" cy="2052638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" name="直接连接符 8"/>
          <p:cNvCxnSpPr>
            <a:cxnSpLocks noChangeShapeType="1"/>
          </p:cNvCxnSpPr>
          <p:nvPr/>
        </p:nvCxnSpPr>
        <p:spPr bwMode="auto">
          <a:xfrm flipV="1">
            <a:off x="3178175" y="2443163"/>
            <a:ext cx="2622550" cy="2251075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" name="直接连接符 24"/>
          <p:cNvCxnSpPr>
            <a:cxnSpLocks noChangeShapeType="1"/>
          </p:cNvCxnSpPr>
          <p:nvPr/>
        </p:nvCxnSpPr>
        <p:spPr bwMode="auto">
          <a:xfrm flipH="1" flipV="1">
            <a:off x="4919663" y="2316163"/>
            <a:ext cx="881062" cy="127000"/>
          </a:xfrm>
          <a:prstGeom prst="line">
            <a:avLst/>
          </a:prstGeom>
          <a:noFill/>
          <a:ln w="6350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26"/>
          <p:cNvCxnSpPr>
            <a:cxnSpLocks noChangeShapeType="1"/>
          </p:cNvCxnSpPr>
          <p:nvPr/>
        </p:nvCxnSpPr>
        <p:spPr bwMode="auto">
          <a:xfrm>
            <a:off x="4919663" y="2316163"/>
            <a:ext cx="0" cy="909637"/>
          </a:xfrm>
          <a:prstGeom prst="line">
            <a:avLst/>
          </a:prstGeom>
          <a:noFill/>
          <a:ln w="6350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直接连接符 31"/>
          <p:cNvCxnSpPr>
            <a:cxnSpLocks noChangeShapeType="1"/>
          </p:cNvCxnSpPr>
          <p:nvPr/>
        </p:nvCxnSpPr>
        <p:spPr bwMode="auto">
          <a:xfrm>
            <a:off x="6223000" y="3868738"/>
            <a:ext cx="893763" cy="127000"/>
          </a:xfrm>
          <a:prstGeom prst="line">
            <a:avLst/>
          </a:prstGeom>
          <a:noFill/>
          <a:ln w="6350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0" name="直接连接符 32"/>
          <p:cNvCxnSpPr>
            <a:cxnSpLocks noChangeShapeType="1"/>
          </p:cNvCxnSpPr>
          <p:nvPr/>
        </p:nvCxnSpPr>
        <p:spPr bwMode="auto">
          <a:xfrm flipH="1" flipV="1">
            <a:off x="7116763" y="3094038"/>
            <a:ext cx="0" cy="901700"/>
          </a:xfrm>
          <a:prstGeom prst="line">
            <a:avLst/>
          </a:prstGeom>
          <a:noFill/>
          <a:ln w="6350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1" name="直接连接符 42"/>
          <p:cNvCxnSpPr>
            <a:cxnSpLocks noChangeShapeType="1"/>
          </p:cNvCxnSpPr>
          <p:nvPr/>
        </p:nvCxnSpPr>
        <p:spPr bwMode="auto">
          <a:xfrm flipV="1">
            <a:off x="3216275" y="2487613"/>
            <a:ext cx="2622550" cy="2251075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直接连接符 44"/>
          <p:cNvCxnSpPr>
            <a:cxnSpLocks noChangeShapeType="1"/>
          </p:cNvCxnSpPr>
          <p:nvPr/>
        </p:nvCxnSpPr>
        <p:spPr bwMode="auto">
          <a:xfrm flipV="1">
            <a:off x="6157913" y="1771650"/>
            <a:ext cx="2333625" cy="20828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612571" y="1091682"/>
            <a:ext cx="191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98695" y="1999040"/>
            <a:ext cx="2304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1.</a:t>
            </a:r>
            <a:r>
              <a:rPr lang="zh-CN" altLang="en-US" sz="2400" b="1" dirty="0"/>
              <a:t>成果展示</a:t>
            </a:r>
            <a:endParaRPr lang="en-US" altLang="zh-CN" sz="2400" b="1" dirty="0"/>
          </a:p>
          <a:p>
            <a:pPr algn="r"/>
            <a:endParaRPr lang="en-US" altLang="zh-CN" sz="2400" b="1" dirty="0"/>
          </a:p>
          <a:p>
            <a:pPr algn="r"/>
            <a:r>
              <a:rPr lang="en-US" altLang="zh-CN" sz="2400" b="1" dirty="0"/>
              <a:t>2.</a:t>
            </a:r>
            <a:r>
              <a:rPr lang="zh-CN" altLang="en-US" sz="2400" b="1" dirty="0"/>
              <a:t>代码</a:t>
            </a:r>
            <a:endParaRPr lang="en-US" altLang="zh-CN" sz="2400" b="1" dirty="0"/>
          </a:p>
          <a:p>
            <a:pPr algn="r"/>
            <a:endParaRPr lang="en-US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00938" y="3089275"/>
            <a:ext cx="2258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</a:t>
            </a:r>
            <a:r>
              <a:rPr lang="zh-CN" altLang="en-US" sz="2400" b="1" dirty="0"/>
              <a:t>测试用例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4.</a:t>
            </a:r>
            <a:r>
              <a:rPr lang="zh-CN" altLang="en-US" sz="2400" b="1" dirty="0"/>
              <a:t>小组评分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376383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alibri" pitchFamily="34" charset="0"/>
              </a:rPr>
              <a:t>Part3 </a:t>
            </a:r>
            <a:r>
              <a:rPr lang="zh-CN" altLang="en-US" sz="2400" b="1" dirty="0">
                <a:latin typeface="Calibri" pitchFamily="34" charset="0"/>
              </a:rPr>
              <a:t>集成测试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7840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23596-FA75-4170-8574-738D19A8138D}"/>
              </a:ext>
            </a:extLst>
          </p:cNvPr>
          <p:cNvSpPr txBox="1"/>
          <p:nvPr/>
        </p:nvSpPr>
        <p:spPr>
          <a:xfrm>
            <a:off x="2532173" y="1235138"/>
            <a:ext cx="71276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测试概况：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课表模块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开放者工具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iPhone7s plus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iPhone6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、一加五的微信客户端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661860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376383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alibri" pitchFamily="34" charset="0"/>
              </a:rPr>
              <a:t>Part3 </a:t>
            </a:r>
            <a:r>
              <a:rPr lang="zh-CN" altLang="en-US" sz="2400" b="1" dirty="0">
                <a:latin typeface="Calibri" pitchFamily="34" charset="0"/>
              </a:rPr>
              <a:t>集成测试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7840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23596-FA75-4170-8574-738D19A8138D}"/>
              </a:ext>
            </a:extLst>
          </p:cNvPr>
          <p:cNvSpPr txBox="1"/>
          <p:nvPr/>
        </p:nvSpPr>
        <p:spPr>
          <a:xfrm>
            <a:off x="1773750" y="1487064"/>
            <a:ext cx="238770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测试用例分析：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2FE6B66-BB33-42E0-BCE2-1861564F6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47259"/>
              </p:ext>
            </p:extLst>
          </p:nvPr>
        </p:nvGraphicFramePr>
        <p:xfrm>
          <a:off x="2364374" y="2180355"/>
          <a:ext cx="6956908" cy="3100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8289">
                  <a:extLst>
                    <a:ext uri="{9D8B030D-6E8A-4147-A177-3AD203B41FA5}">
                      <a16:colId xmlns:a16="http://schemas.microsoft.com/office/drawing/2014/main" val="3192491673"/>
                    </a:ext>
                  </a:extLst>
                </a:gridCol>
                <a:gridCol w="3040538">
                  <a:extLst>
                    <a:ext uri="{9D8B030D-6E8A-4147-A177-3AD203B41FA5}">
                      <a16:colId xmlns:a16="http://schemas.microsoft.com/office/drawing/2014/main" val="1551207515"/>
                    </a:ext>
                  </a:extLst>
                </a:gridCol>
                <a:gridCol w="2658081">
                  <a:extLst>
                    <a:ext uri="{9D8B030D-6E8A-4147-A177-3AD203B41FA5}">
                      <a16:colId xmlns:a16="http://schemas.microsoft.com/office/drawing/2014/main" val="2641702412"/>
                    </a:ext>
                  </a:extLst>
                </a:gridCol>
              </a:tblGrid>
              <a:tr h="516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序号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发现缺陷的用例编号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缺陷个数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579632"/>
                  </a:ext>
                </a:extLst>
              </a:tr>
              <a:tr h="516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921603"/>
                  </a:ext>
                </a:extLst>
              </a:tr>
              <a:tr h="516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2.1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2.2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2.3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sz="1800" kern="100" dirty="0">
                          <a:effectLst/>
                        </a:rPr>
                        <a:t>2.4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552553"/>
                  </a:ext>
                </a:extLst>
              </a:tr>
              <a:tr h="516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3.1</a:t>
                      </a:r>
                      <a:r>
                        <a:rPr lang="zh-CN" sz="1800" kern="100">
                          <a:effectLst/>
                        </a:rPr>
                        <a:t>、</a:t>
                      </a:r>
                      <a:r>
                        <a:rPr lang="en-US" sz="1800" kern="100">
                          <a:effectLst/>
                        </a:rPr>
                        <a:t>3.2</a:t>
                      </a:r>
                      <a:r>
                        <a:rPr lang="zh-CN" sz="1800" kern="100">
                          <a:effectLst/>
                        </a:rPr>
                        <a:t>、</a:t>
                      </a:r>
                      <a:r>
                        <a:rPr lang="en-US" sz="1800" kern="100">
                          <a:effectLst/>
                        </a:rPr>
                        <a:t>3.3</a:t>
                      </a:r>
                      <a:r>
                        <a:rPr lang="zh-CN" sz="1800" kern="100">
                          <a:effectLst/>
                        </a:rPr>
                        <a:t>、</a:t>
                      </a:r>
                      <a:r>
                        <a:rPr lang="en-US" sz="1800" kern="100">
                          <a:effectLst/>
                        </a:rPr>
                        <a:t>3.4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3045870"/>
                  </a:ext>
                </a:extLst>
              </a:tr>
              <a:tr h="516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647220"/>
                  </a:ext>
                </a:extLst>
              </a:tr>
              <a:tr h="516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5.1</a:t>
                      </a:r>
                      <a:r>
                        <a:rPr lang="zh-CN" sz="1800" kern="100">
                          <a:effectLst/>
                        </a:rPr>
                        <a:t>、</a:t>
                      </a:r>
                      <a:r>
                        <a:rPr lang="en-US" sz="1800" kern="100">
                          <a:effectLst/>
                        </a:rPr>
                        <a:t>5.2</a:t>
                      </a:r>
                      <a:r>
                        <a:rPr lang="zh-CN" sz="1800" kern="100">
                          <a:effectLst/>
                        </a:rPr>
                        <a:t>、</a:t>
                      </a:r>
                      <a:r>
                        <a:rPr lang="en-US" sz="1800" kern="100">
                          <a:effectLst/>
                        </a:rPr>
                        <a:t>5.3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669294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376383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alibri" pitchFamily="34" charset="0"/>
              </a:rPr>
              <a:t>Part3 </a:t>
            </a:r>
            <a:r>
              <a:rPr lang="zh-CN" altLang="en-US" sz="2400" b="1" dirty="0">
                <a:latin typeface="Calibri" pitchFamily="34" charset="0"/>
              </a:rPr>
              <a:t>集成测试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7840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23596-FA75-4170-8574-738D19A8138D}"/>
              </a:ext>
            </a:extLst>
          </p:cNvPr>
          <p:cNvSpPr txBox="1"/>
          <p:nvPr/>
        </p:nvSpPr>
        <p:spPr>
          <a:xfrm>
            <a:off x="1652452" y="782001"/>
            <a:ext cx="238770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缺陷清单：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338B46-ED8E-4BF1-94E5-58D2B2A1F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38930"/>
              </p:ext>
            </p:extLst>
          </p:nvPr>
        </p:nvGraphicFramePr>
        <p:xfrm>
          <a:off x="1968760" y="1368039"/>
          <a:ext cx="9321540" cy="5174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4045">
                  <a:extLst>
                    <a:ext uri="{9D8B030D-6E8A-4147-A177-3AD203B41FA5}">
                      <a16:colId xmlns:a16="http://schemas.microsoft.com/office/drawing/2014/main" val="912192157"/>
                    </a:ext>
                  </a:extLst>
                </a:gridCol>
                <a:gridCol w="1864045">
                  <a:extLst>
                    <a:ext uri="{9D8B030D-6E8A-4147-A177-3AD203B41FA5}">
                      <a16:colId xmlns:a16="http://schemas.microsoft.com/office/drawing/2014/main" val="3757858603"/>
                    </a:ext>
                  </a:extLst>
                </a:gridCol>
                <a:gridCol w="1864045">
                  <a:extLst>
                    <a:ext uri="{9D8B030D-6E8A-4147-A177-3AD203B41FA5}">
                      <a16:colId xmlns:a16="http://schemas.microsoft.com/office/drawing/2014/main" val="979048071"/>
                    </a:ext>
                  </a:extLst>
                </a:gridCol>
                <a:gridCol w="1864045">
                  <a:extLst>
                    <a:ext uri="{9D8B030D-6E8A-4147-A177-3AD203B41FA5}">
                      <a16:colId xmlns:a16="http://schemas.microsoft.com/office/drawing/2014/main" val="2559540945"/>
                    </a:ext>
                  </a:extLst>
                </a:gridCol>
                <a:gridCol w="1865360">
                  <a:extLst>
                    <a:ext uri="{9D8B030D-6E8A-4147-A177-3AD203B41FA5}">
                      <a16:colId xmlns:a16="http://schemas.microsoft.com/office/drawing/2014/main" val="1661051683"/>
                    </a:ext>
                  </a:extLst>
                </a:gridCol>
              </a:tblGrid>
              <a:tr h="313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缺陷序号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问题描述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问题级别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问题类型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问题解决状态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3195267574"/>
                  </a:ext>
                </a:extLst>
              </a:tr>
              <a:tr h="627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作业模块时间设置范围存在限制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轻微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设计缺陷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2593451162"/>
                  </a:ext>
                </a:extLst>
              </a:tr>
              <a:tr h="4704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2.2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无法删除第一项作业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严重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设计缺陷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4179308157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作业科目为空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轻微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考虑不周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1245190999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作业内容为空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轻微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考虑步骤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2462658387"/>
                  </a:ext>
                </a:extLst>
              </a:tr>
              <a:tr h="627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考试模块时间设置范围存在限制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轻微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设计缺陷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1891563214"/>
                  </a:ext>
                </a:extLst>
              </a:tr>
              <a:tr h="4704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无法删除第一项考试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严重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设计缺陷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3133857742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考试科目为空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轻微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考虑不周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1189938770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考试地点为空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轻微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考虑步骤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已解决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3832943434"/>
                  </a:ext>
                </a:extLst>
              </a:tr>
              <a:tr h="4704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5.1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无法修改单一选项内容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严重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设计缺陷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422977332"/>
                  </a:ext>
                </a:extLst>
              </a:tr>
              <a:tr h="627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5.2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性别栏可以输入除男女外的信息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轻微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考虑不周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未解决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2281217729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5.3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无法设置上课时间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严重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未实现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未解决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511" marR="56511" marT="0" marB="0"/>
                </a:tc>
                <a:extLst>
                  <a:ext uri="{0D108BD9-81ED-4DB2-BD59-A6C34878D82A}">
                    <a16:rowId xmlns:a16="http://schemas.microsoft.com/office/drawing/2014/main" val="2520648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91563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63538" y="376383"/>
            <a:ext cx="1092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Calibri" pitchFamily="34" charset="0"/>
              </a:rPr>
              <a:t>Part3 </a:t>
            </a:r>
            <a:r>
              <a:rPr lang="zh-CN" altLang="en-US" sz="2400" b="1" dirty="0">
                <a:latin typeface="Calibri" pitchFamily="34" charset="0"/>
              </a:rPr>
              <a:t>评价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0169" y="838346"/>
            <a:ext cx="10389949" cy="5861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软件能力：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课表模块：暂未实现从教务网拉取课表功能，添加完课表后课程显示有错位情况；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作业模块：基本实现了添加作业及作业清单显示的功能，提醒功能有待完善；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考试模块：基本实现了添加考试及考试信息显示的功能，提醒功能有待完善；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登陆模块：暂未实现登陆教务系统功能；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其他模块：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基本个人信息显示功能完成，修改功能有待完善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基本课表格式已可以设置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添加作业时，建议将提醒时间间隔改为单位分钟；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在添加课表时，建议添加教室可选功能，节省用户输入时间；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添加考试时，建议将提醒时间间隔改为单位分钟；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个人信息修改时，应支持部分信息的修改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测试结论：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结合白盒方法，基本通过单元测试、集成测试</a:t>
            </a:r>
          </a:p>
        </p:txBody>
      </p:sp>
    </p:spTree>
    <p:extLst>
      <p:ext uri="{BB962C8B-B14F-4D97-AF65-F5344CB8AC3E}">
        <p14:creationId xmlns:p14="http://schemas.microsoft.com/office/powerpoint/2010/main" val="2410184726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5018088" y="3559175"/>
            <a:ext cx="2090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t>小组评价</a:t>
            </a:r>
            <a:endParaRPr lang="zh-CN" altLang="zh-CN" sz="2000" b="1" dirty="0">
              <a:solidFill>
                <a:srgbClr val="40404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387" name="矩形 1"/>
          <p:cNvSpPr>
            <a:spLocks noChangeArrowheads="1"/>
          </p:cNvSpPr>
          <p:nvPr/>
        </p:nvSpPr>
        <p:spPr bwMode="auto">
          <a:xfrm>
            <a:off x="5018088" y="2486025"/>
            <a:ext cx="1931987" cy="1004888"/>
          </a:xfrm>
          <a:prstGeom prst="rect">
            <a:avLst/>
          </a:prstGeom>
          <a:noFill/>
          <a:ln w="127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6388" name="文本框 2"/>
          <p:cNvSpPr txBox="1">
            <a:spLocks noChangeArrowheads="1"/>
          </p:cNvSpPr>
          <p:nvPr/>
        </p:nvSpPr>
        <p:spPr bwMode="auto">
          <a:xfrm>
            <a:off x="5040313" y="2608263"/>
            <a:ext cx="1978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 4</a:t>
            </a:r>
            <a:endParaRPr lang="zh-CN" altLang="en-US" sz="48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任意多边形 4"/>
          <p:cNvSpPr>
            <a:spLocks/>
          </p:cNvSpPr>
          <p:nvPr/>
        </p:nvSpPr>
        <p:spPr bwMode="auto">
          <a:xfrm>
            <a:off x="3440113" y="1901825"/>
            <a:ext cx="5053012" cy="149225"/>
          </a:xfrm>
          <a:custGeom>
            <a:avLst/>
            <a:gdLst>
              <a:gd name="T0" fmla="*/ 0 w 4140199"/>
              <a:gd name="T1" fmla="*/ 2744 h 217321"/>
              <a:gd name="T2" fmla="*/ 3580419 w 4140199"/>
              <a:gd name="T3" fmla="*/ 1 h 217321"/>
              <a:gd name="T4" fmla="*/ 7467746 w 4140199"/>
              <a:gd name="T5" fmla="*/ 2927 h 217321"/>
              <a:gd name="T6" fmla="*/ 11355059 w 4140199"/>
              <a:gd name="T7" fmla="*/ 183 h 217321"/>
              <a:gd name="T8" fmla="*/ 15651571 w 4140199"/>
              <a:gd name="T9" fmla="*/ 3475 h 217321"/>
              <a:gd name="T10" fmla="*/ 19231998 w 4140199"/>
              <a:gd name="T11" fmla="*/ 732 h 217321"/>
              <a:gd name="T12" fmla="*/ 22812419 w 4140199"/>
              <a:gd name="T13" fmla="*/ 3293 h 217321"/>
              <a:gd name="T14" fmla="*/ 25574463 w 4140199"/>
              <a:gd name="T15" fmla="*/ 183 h 217321"/>
              <a:gd name="T16" fmla="*/ 29461777 w 4140199"/>
              <a:gd name="T17" fmla="*/ 3475 h 217321"/>
              <a:gd name="T18" fmla="*/ 32019225 w 4140199"/>
              <a:gd name="T19" fmla="*/ 549 h 217321"/>
              <a:gd name="T20" fmla="*/ 34576669 w 4140199"/>
              <a:gd name="T21" fmla="*/ 3293 h 217321"/>
              <a:gd name="T22" fmla="*/ 36724922 w 4140199"/>
              <a:gd name="T23" fmla="*/ 1463 h 217321"/>
              <a:gd name="T24" fmla="*/ 37031817 w 4140199"/>
              <a:gd name="T25" fmla="*/ 1098 h 2173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140199" h="217321">
                <a:moveTo>
                  <a:pt x="0" y="171465"/>
                </a:moveTo>
                <a:cubicBezTo>
                  <a:pt x="288607" y="190515"/>
                  <a:pt x="260985" y="-1890"/>
                  <a:pt x="400050" y="15"/>
                </a:cubicBezTo>
                <a:cubicBezTo>
                  <a:pt x="539115" y="1920"/>
                  <a:pt x="689610" y="180990"/>
                  <a:pt x="834390" y="182895"/>
                </a:cubicBezTo>
                <a:cubicBezTo>
                  <a:pt x="979170" y="184800"/>
                  <a:pt x="1116330" y="5730"/>
                  <a:pt x="1268730" y="11445"/>
                </a:cubicBezTo>
                <a:cubicBezTo>
                  <a:pt x="1421130" y="17160"/>
                  <a:pt x="1602105" y="211470"/>
                  <a:pt x="1748790" y="217185"/>
                </a:cubicBezTo>
                <a:cubicBezTo>
                  <a:pt x="1895475" y="222900"/>
                  <a:pt x="2015490" y="47640"/>
                  <a:pt x="2148840" y="45735"/>
                </a:cubicBezTo>
                <a:cubicBezTo>
                  <a:pt x="2282190" y="43830"/>
                  <a:pt x="2430780" y="211470"/>
                  <a:pt x="2548890" y="205755"/>
                </a:cubicBezTo>
                <a:cubicBezTo>
                  <a:pt x="2667000" y="200040"/>
                  <a:pt x="2733675" y="9540"/>
                  <a:pt x="2857500" y="11445"/>
                </a:cubicBezTo>
                <a:cubicBezTo>
                  <a:pt x="2981325" y="13350"/>
                  <a:pt x="3171825" y="213375"/>
                  <a:pt x="3291840" y="217185"/>
                </a:cubicBezTo>
                <a:cubicBezTo>
                  <a:pt x="3411855" y="220995"/>
                  <a:pt x="3482340" y="36210"/>
                  <a:pt x="3577590" y="34305"/>
                </a:cubicBezTo>
                <a:cubicBezTo>
                  <a:pt x="3672840" y="32400"/>
                  <a:pt x="3775710" y="196230"/>
                  <a:pt x="3863340" y="205755"/>
                </a:cubicBezTo>
                <a:cubicBezTo>
                  <a:pt x="3950970" y="215280"/>
                  <a:pt x="4057650" y="114315"/>
                  <a:pt x="4103370" y="91455"/>
                </a:cubicBezTo>
                <a:cubicBezTo>
                  <a:pt x="4149090" y="68595"/>
                  <a:pt x="4140517" y="79072"/>
                  <a:pt x="4137660" y="68595"/>
                </a:cubicBezTo>
              </a:path>
            </a:pathLst>
          </a:custGeom>
          <a:noFill/>
          <a:ln w="12700" cap="flat" cmpd="sng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819" name="文本框 5"/>
          <p:cNvSpPr txBox="1">
            <a:spLocks noChangeArrowheads="1"/>
          </p:cNvSpPr>
          <p:nvPr/>
        </p:nvSpPr>
        <p:spPr bwMode="auto">
          <a:xfrm>
            <a:off x="3762375" y="1227138"/>
            <a:ext cx="4765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4.</a:t>
            </a:r>
            <a:r>
              <a:rPr lang="zh-CN" altLang="en-US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小组评分</a:t>
            </a:r>
            <a:endParaRPr lang="zh-CN" altLang="zh-CN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4820" name="同心圆 11"/>
          <p:cNvSpPr>
            <a:spLocks/>
          </p:cNvSpPr>
          <p:nvPr/>
        </p:nvSpPr>
        <p:spPr bwMode="auto">
          <a:xfrm>
            <a:off x="2362200" y="2719388"/>
            <a:ext cx="1471613" cy="1471612"/>
          </a:xfrm>
          <a:custGeom>
            <a:avLst/>
            <a:gdLst>
              <a:gd name="T0" fmla="*/ 0 w 1471729"/>
              <a:gd name="T1" fmla="*/ 735226 h 1471729"/>
              <a:gd name="T2" fmla="*/ 735227 w 1471729"/>
              <a:gd name="T3" fmla="*/ 0 h 1471729"/>
              <a:gd name="T4" fmla="*/ 1470454 w 1471729"/>
              <a:gd name="T5" fmla="*/ 735226 h 1471729"/>
              <a:gd name="T6" fmla="*/ 735227 w 1471729"/>
              <a:gd name="T7" fmla="*/ 1470443 h 1471729"/>
              <a:gd name="T8" fmla="*/ 0 w 1471729"/>
              <a:gd name="T9" fmla="*/ 735226 h 1471729"/>
              <a:gd name="T10" fmla="*/ 0 w 1471729"/>
              <a:gd name="T11" fmla="*/ 735226 h 1471729"/>
              <a:gd name="T12" fmla="*/ 735227 w 1471729"/>
              <a:gd name="T13" fmla="*/ 1470443 h 1471729"/>
              <a:gd name="T14" fmla="*/ 1470454 w 1471729"/>
              <a:gd name="T15" fmla="*/ 735226 h 1471729"/>
              <a:gd name="T16" fmla="*/ 735227 w 1471729"/>
              <a:gd name="T17" fmla="*/ 0 h 1471729"/>
              <a:gd name="T18" fmla="*/ 0 w 1471729"/>
              <a:gd name="T19" fmla="*/ 735226 h 147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/>
          </a:solidFill>
          <a:ln w="12700" cap="flat" cmpd="sng">
            <a:solidFill>
              <a:srgbClr val="C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4821" name="同心圆 14"/>
          <p:cNvSpPr>
            <a:spLocks/>
          </p:cNvSpPr>
          <p:nvPr/>
        </p:nvSpPr>
        <p:spPr bwMode="auto">
          <a:xfrm>
            <a:off x="5508625" y="2719388"/>
            <a:ext cx="1471613" cy="1471612"/>
          </a:xfrm>
          <a:custGeom>
            <a:avLst/>
            <a:gdLst>
              <a:gd name="T0" fmla="*/ 0 w 1471729"/>
              <a:gd name="T1" fmla="*/ 735226 h 1471729"/>
              <a:gd name="T2" fmla="*/ 735227 w 1471729"/>
              <a:gd name="T3" fmla="*/ 0 h 1471729"/>
              <a:gd name="T4" fmla="*/ 1470454 w 1471729"/>
              <a:gd name="T5" fmla="*/ 735226 h 1471729"/>
              <a:gd name="T6" fmla="*/ 735227 w 1471729"/>
              <a:gd name="T7" fmla="*/ 1470443 h 1471729"/>
              <a:gd name="T8" fmla="*/ 0 w 1471729"/>
              <a:gd name="T9" fmla="*/ 735226 h 1471729"/>
              <a:gd name="T10" fmla="*/ 0 w 1471729"/>
              <a:gd name="T11" fmla="*/ 735226 h 1471729"/>
              <a:gd name="T12" fmla="*/ 735227 w 1471729"/>
              <a:gd name="T13" fmla="*/ 1470443 h 1471729"/>
              <a:gd name="T14" fmla="*/ 1470454 w 1471729"/>
              <a:gd name="T15" fmla="*/ 735226 h 1471729"/>
              <a:gd name="T16" fmla="*/ 735227 w 1471729"/>
              <a:gd name="T17" fmla="*/ 0 h 1471729"/>
              <a:gd name="T18" fmla="*/ 0 w 1471729"/>
              <a:gd name="T19" fmla="*/ 735226 h 147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/>
          </a:solidFill>
          <a:ln w="12700" cap="flat" cmpd="sng">
            <a:solidFill>
              <a:srgbClr val="C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4822" name="同心圆 17"/>
          <p:cNvSpPr>
            <a:spLocks/>
          </p:cNvSpPr>
          <p:nvPr/>
        </p:nvSpPr>
        <p:spPr bwMode="auto">
          <a:xfrm>
            <a:off x="8618538" y="2719388"/>
            <a:ext cx="1471612" cy="1471612"/>
          </a:xfrm>
          <a:custGeom>
            <a:avLst/>
            <a:gdLst>
              <a:gd name="T0" fmla="*/ 0 w 1471729"/>
              <a:gd name="T1" fmla="*/ 735226 h 1471729"/>
              <a:gd name="T2" fmla="*/ 735226 w 1471729"/>
              <a:gd name="T3" fmla="*/ 0 h 1471729"/>
              <a:gd name="T4" fmla="*/ 1470443 w 1471729"/>
              <a:gd name="T5" fmla="*/ 735226 h 1471729"/>
              <a:gd name="T6" fmla="*/ 735226 w 1471729"/>
              <a:gd name="T7" fmla="*/ 1470443 h 1471729"/>
              <a:gd name="T8" fmla="*/ 0 w 1471729"/>
              <a:gd name="T9" fmla="*/ 735226 h 1471729"/>
              <a:gd name="T10" fmla="*/ 0 w 1471729"/>
              <a:gd name="T11" fmla="*/ 735226 h 1471729"/>
              <a:gd name="T12" fmla="*/ 735226 w 1471729"/>
              <a:gd name="T13" fmla="*/ 1470443 h 1471729"/>
              <a:gd name="T14" fmla="*/ 1470443 w 1471729"/>
              <a:gd name="T15" fmla="*/ 735226 h 1471729"/>
              <a:gd name="T16" fmla="*/ 735226 w 1471729"/>
              <a:gd name="T17" fmla="*/ 0 h 1471729"/>
              <a:gd name="T18" fmla="*/ 0 w 1471729"/>
              <a:gd name="T19" fmla="*/ 735226 h 147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2E75B6"/>
          </a:solidFill>
          <a:ln w="12700" cap="flat" cmpd="sng">
            <a:solidFill>
              <a:srgbClr val="C00000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4823" name="文本框 5"/>
          <p:cNvSpPr txBox="1">
            <a:spLocks noChangeArrowheads="1"/>
          </p:cNvSpPr>
          <p:nvPr/>
        </p:nvSpPr>
        <p:spPr bwMode="auto">
          <a:xfrm>
            <a:off x="8773319" y="3132138"/>
            <a:ext cx="11620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林鑫</a:t>
            </a:r>
          </a:p>
        </p:txBody>
      </p:sp>
      <p:sp>
        <p:nvSpPr>
          <p:cNvPr id="34824" name="文本框 17"/>
          <p:cNvSpPr txBox="1">
            <a:spLocks noChangeArrowheads="1"/>
          </p:cNvSpPr>
          <p:nvPr/>
        </p:nvSpPr>
        <p:spPr bwMode="auto">
          <a:xfrm>
            <a:off x="5748338" y="3132138"/>
            <a:ext cx="1231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36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李俊</a:t>
            </a:r>
          </a:p>
        </p:txBody>
      </p:sp>
      <p:sp>
        <p:nvSpPr>
          <p:cNvPr id="34825" name="文本框 19"/>
          <p:cNvSpPr txBox="1">
            <a:spLocks noChangeArrowheads="1"/>
          </p:cNvSpPr>
          <p:nvPr/>
        </p:nvSpPr>
        <p:spPr bwMode="auto">
          <a:xfrm>
            <a:off x="2362200" y="3105834"/>
            <a:ext cx="16432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3600" b="1" dirty="0">
                <a:solidFill>
                  <a:srgbClr val="404040"/>
                </a:solidFill>
              </a:rPr>
              <a:t>胡锦波</a:t>
            </a:r>
          </a:p>
        </p:txBody>
      </p:sp>
      <p:sp>
        <p:nvSpPr>
          <p:cNvPr id="34826" name="文本框 12"/>
          <p:cNvSpPr txBox="1">
            <a:spLocks noChangeArrowheads="1"/>
          </p:cNvSpPr>
          <p:nvPr/>
        </p:nvSpPr>
        <p:spPr bwMode="auto">
          <a:xfrm>
            <a:off x="5224463" y="4403725"/>
            <a:ext cx="22336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sz="24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分</a:t>
            </a:r>
            <a:endParaRPr lang="en-US" altLang="zh-CN" sz="24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课表模块的制作</a:t>
            </a:r>
            <a:endParaRPr lang="en-US" altLang="zh-CN" sz="16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代码规范文档编写</a:t>
            </a:r>
            <a:endParaRPr lang="en-US" altLang="zh-CN" sz="16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3.</a:t>
            </a:r>
            <a:r>
              <a:rPr lang="zh-CN" altLang="en-US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测试模块</a:t>
            </a:r>
          </a:p>
        </p:txBody>
      </p:sp>
      <p:sp>
        <p:nvSpPr>
          <p:cNvPr id="34827" name="文本框 12"/>
          <p:cNvSpPr txBox="1">
            <a:spLocks noChangeArrowheads="1"/>
          </p:cNvSpPr>
          <p:nvPr/>
        </p:nvSpPr>
        <p:spPr bwMode="auto">
          <a:xfrm>
            <a:off x="8237538" y="4425950"/>
            <a:ext cx="251132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9</a:t>
            </a:r>
            <a:r>
              <a:rPr lang="zh-CN" altLang="en-US" sz="24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分</a:t>
            </a:r>
            <a:endParaRPr lang="en-US" altLang="zh-CN" sz="24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界面布局及美化</a:t>
            </a:r>
            <a:endParaRPr lang="en-US" altLang="zh-CN" sz="16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考试模块和个人中心模块制作</a:t>
            </a:r>
            <a:endParaRPr lang="en-US" altLang="zh-CN" sz="16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3.</a:t>
            </a:r>
            <a:r>
              <a:rPr lang="zh-CN" altLang="en-US" sz="1600" b="1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测试模块</a:t>
            </a:r>
            <a:endParaRPr lang="zh-CN" altLang="en-US" sz="16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4828" name="文本框 12"/>
          <p:cNvSpPr txBox="1">
            <a:spLocks noChangeArrowheads="1"/>
          </p:cNvSpPr>
          <p:nvPr/>
        </p:nvSpPr>
        <p:spPr bwMode="auto">
          <a:xfrm>
            <a:off x="1763728" y="4425950"/>
            <a:ext cx="266855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8</a:t>
            </a:r>
            <a:r>
              <a:rPr lang="zh-CN" altLang="en-US" sz="24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分</a:t>
            </a:r>
            <a:endParaRPr lang="en-US" altLang="zh-CN" sz="24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1.PPT</a:t>
            </a:r>
            <a:r>
              <a:rPr lang="zh-CN" altLang="en-US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制作</a:t>
            </a:r>
            <a:endParaRPr lang="en-US" altLang="zh-CN" sz="16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作业模块的制作</a:t>
            </a:r>
            <a:endParaRPr lang="en-US" altLang="zh-CN" sz="1600" b="1" dirty="0">
              <a:solidFill>
                <a:schemeClr val="tx2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3.</a:t>
            </a:r>
            <a:r>
              <a:rPr lang="zh-CN" altLang="en-US" sz="1600" b="1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测试模块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27"/>
          <p:cNvSpPr txBox="1">
            <a:spLocks noChangeArrowheads="1"/>
          </p:cNvSpPr>
          <p:nvPr/>
        </p:nvSpPr>
        <p:spPr bwMode="auto">
          <a:xfrm>
            <a:off x="5295900" y="2641600"/>
            <a:ext cx="1939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320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谢谢观看</a:t>
            </a:r>
          </a:p>
        </p:txBody>
      </p:sp>
      <p:cxnSp>
        <p:nvCxnSpPr>
          <p:cNvPr id="35843" name="直接连接符 12"/>
          <p:cNvCxnSpPr>
            <a:cxnSpLocks noChangeShapeType="1"/>
          </p:cNvCxnSpPr>
          <p:nvPr/>
        </p:nvCxnSpPr>
        <p:spPr bwMode="auto">
          <a:xfrm>
            <a:off x="2411413" y="3494088"/>
            <a:ext cx="260985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4" name="文本框 12"/>
          <p:cNvSpPr txBox="1">
            <a:spLocks noChangeArrowheads="1"/>
          </p:cNvSpPr>
          <p:nvPr/>
        </p:nvSpPr>
        <p:spPr bwMode="auto">
          <a:xfrm>
            <a:off x="4918075" y="3298825"/>
            <a:ext cx="2617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00" dirty="0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t>G03</a:t>
            </a:r>
            <a:endParaRPr lang="zh-CN" altLang="zh-CN" sz="1800" dirty="0">
              <a:solidFill>
                <a:srgbClr val="404040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5845" name="直接连接符 14"/>
          <p:cNvCxnSpPr>
            <a:cxnSpLocks noChangeShapeType="1"/>
          </p:cNvCxnSpPr>
          <p:nvPr/>
        </p:nvCxnSpPr>
        <p:spPr bwMode="auto">
          <a:xfrm>
            <a:off x="7431088" y="3494088"/>
            <a:ext cx="260985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6" name="文本框 15"/>
          <p:cNvSpPr txBox="1">
            <a:spLocks noChangeArrowheads="1"/>
          </p:cNvSpPr>
          <p:nvPr/>
        </p:nvSpPr>
        <p:spPr bwMode="auto">
          <a:xfrm>
            <a:off x="5432425" y="368458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fld id="{8046FA58-7914-48FC-9A38-276116B13383}" type="datetime1">
              <a:rPr lang="zh-CN" altLang="en-US" sz="1800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itchFamily="34" charset="0"/>
                <a:buNone/>
              </a:pPr>
              <a:t>2018/6/4</a:t>
            </a:fld>
            <a:endParaRPr lang="zh-CN" altLang="en-US" sz="1800">
              <a:solidFill>
                <a:srgbClr val="40404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8"/>
          <p:cNvSpPr txBox="1">
            <a:spLocks noChangeArrowheads="1"/>
          </p:cNvSpPr>
          <p:nvPr/>
        </p:nvSpPr>
        <p:spPr bwMode="auto">
          <a:xfrm>
            <a:off x="5018088" y="3559175"/>
            <a:ext cx="2090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>
                <a:solidFill>
                  <a:srgbClr val="404040"/>
                </a:solidFill>
                <a:latin typeface="华文细黑" pitchFamily="2" charset="-122"/>
                <a:ea typeface="华文细黑" pitchFamily="2" charset="-122"/>
              </a:rPr>
              <a:t>成果展示</a:t>
            </a:r>
            <a:endParaRPr lang="zh-CN" altLang="zh-CN" sz="2000" b="1" dirty="0">
              <a:solidFill>
                <a:srgbClr val="40404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5018088" y="2486025"/>
            <a:ext cx="1931987" cy="1004888"/>
          </a:xfrm>
          <a:prstGeom prst="rect">
            <a:avLst/>
          </a:prstGeom>
          <a:noFill/>
          <a:ln w="12700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100" name="文本框 2"/>
          <p:cNvSpPr txBox="1">
            <a:spLocks noChangeArrowheads="1"/>
          </p:cNvSpPr>
          <p:nvPr/>
        </p:nvSpPr>
        <p:spPr bwMode="auto">
          <a:xfrm>
            <a:off x="5040313" y="2608263"/>
            <a:ext cx="1978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4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 sz="48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63538" y="363538"/>
            <a:ext cx="244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Part1  </a:t>
            </a:r>
            <a:r>
              <a:rPr lang="zh-CN" altLang="en-US" sz="2400" b="1" dirty="0">
                <a:latin typeface="Calibri" pitchFamily="34" charset="0"/>
              </a:rPr>
              <a:t>界面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1408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初始主界面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9840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48977" y="5774452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登录完成界面</a:t>
            </a:r>
          </a:p>
        </p:txBody>
      </p:sp>
      <p:pic>
        <p:nvPicPr>
          <p:cNvPr id="4" name="图片 3" descr="图片包含 屏幕截图&#10;&#10;已生成极高可信度的说明">
            <a:extLst>
              <a:ext uri="{FF2B5EF4-FFF2-40B4-BE49-F238E27FC236}">
                <a16:creationId xmlns:a16="http://schemas.microsoft.com/office/drawing/2014/main" id="{80C75A51-8336-4C67-A4B1-D07FED37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764" y="870466"/>
            <a:ext cx="2948472" cy="4806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602BBB-E2BE-416A-A2CE-57BA4AE78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1" y="870466"/>
            <a:ext cx="2692504" cy="4806120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63538" y="363538"/>
            <a:ext cx="244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Part1  </a:t>
            </a:r>
            <a:r>
              <a:rPr lang="zh-CN" altLang="en-US" sz="2400" b="1" dirty="0">
                <a:latin typeface="Calibri" pitchFamily="34" charset="0"/>
              </a:rPr>
              <a:t>界面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1408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课表信息界面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9839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作业信息界面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48977" y="5774452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添加课表信息界面</a:t>
            </a:r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D61190AA-05A3-4EB0-9AD0-B2329CA98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9" y="870466"/>
            <a:ext cx="2769771" cy="4806119"/>
          </a:xfrm>
          <a:prstGeom prst="rect">
            <a:avLst/>
          </a:prstGeo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D8261251-57D1-433B-97CD-750219FEE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114" y="870466"/>
            <a:ext cx="2769771" cy="4806119"/>
          </a:xfrm>
          <a:prstGeom prst="rect">
            <a:avLst/>
          </a:prstGeom>
        </p:spPr>
      </p:pic>
      <p:pic>
        <p:nvPicPr>
          <p:cNvPr id="12" name="图片 11" descr="图片包含 屏幕截图&#10;&#10;已生成极高可信度的说明">
            <a:extLst>
              <a:ext uri="{FF2B5EF4-FFF2-40B4-BE49-F238E27FC236}">
                <a16:creationId xmlns:a16="http://schemas.microsoft.com/office/drawing/2014/main" id="{DFC32385-D72C-4C3E-B1DC-9FD8FD4C1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51" y="870466"/>
            <a:ext cx="2769771" cy="480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97461"/>
      </p:ext>
    </p:extLst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63538" y="363538"/>
            <a:ext cx="244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Part1  </a:t>
            </a:r>
            <a:r>
              <a:rPr lang="zh-CN" altLang="en-US" sz="2400" b="1" dirty="0">
                <a:latin typeface="Calibri" pitchFamily="34" charset="0"/>
              </a:rPr>
              <a:t>界面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1408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考试信息界面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9840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添加考试信息界面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48977" y="5774452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个人中心界面</a:t>
            </a:r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16FDD55D-0DF7-4B7C-96D3-0AB8E9645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3" y="867896"/>
            <a:ext cx="2855999" cy="4902983"/>
          </a:xfrm>
          <a:prstGeom prst="rect">
            <a:avLst/>
          </a:prstGeo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157C6B91-4D01-4DC7-9A9A-C02C5C957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16" y="867897"/>
            <a:ext cx="2754485" cy="4902983"/>
          </a:xfrm>
          <a:prstGeom prst="rect">
            <a:avLst/>
          </a:prstGeom>
        </p:spPr>
      </p:pic>
      <p:pic>
        <p:nvPicPr>
          <p:cNvPr id="12" name="图片 11" descr="图片包含 屏幕截图&#10;&#10;已生成极高可信度的说明">
            <a:extLst>
              <a:ext uri="{FF2B5EF4-FFF2-40B4-BE49-F238E27FC236}">
                <a16:creationId xmlns:a16="http://schemas.microsoft.com/office/drawing/2014/main" id="{BB1EED9C-AE54-4083-AD88-92D257FEF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4" y="867896"/>
            <a:ext cx="2722384" cy="489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52960"/>
      </p:ext>
    </p:extLst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63538" y="363538"/>
            <a:ext cx="244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Part1  </a:t>
            </a:r>
            <a:r>
              <a:rPr lang="zh-CN" altLang="en-US" sz="2400" b="1" dirty="0">
                <a:latin typeface="Calibri" pitchFamily="34" charset="0"/>
              </a:rPr>
              <a:t>界面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1408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修改资料界面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9840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修改资料成功界面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20985" y="5766111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设置界面</a:t>
            </a:r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7944D62C-55C1-4827-89E4-D9E14AE8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06" y="968194"/>
            <a:ext cx="2683152" cy="4722082"/>
          </a:xfrm>
          <a:prstGeom prst="rect">
            <a:avLst/>
          </a:prstGeo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2D5E1747-DA4D-4672-B2C5-1CFDB0DD0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10" y="968194"/>
            <a:ext cx="2683379" cy="4722082"/>
          </a:xfrm>
          <a:prstGeom prst="rect">
            <a:avLst/>
          </a:prstGeom>
        </p:spPr>
      </p:pic>
      <p:pic>
        <p:nvPicPr>
          <p:cNvPr id="12" name="图片 11" descr="图片包含 屏幕截图&#10;&#10;已生成极高可信度的说明">
            <a:extLst>
              <a:ext uri="{FF2B5EF4-FFF2-40B4-BE49-F238E27FC236}">
                <a16:creationId xmlns:a16="http://schemas.microsoft.com/office/drawing/2014/main" id="{8F28DD16-FD1A-4837-A426-2AAD7DE48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41" y="968194"/>
            <a:ext cx="2683379" cy="472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9898"/>
      </p:ext>
    </p:extLst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63538" y="363538"/>
            <a:ext cx="244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Part1  </a:t>
            </a:r>
            <a:r>
              <a:rPr lang="zh-CN" altLang="en-US" sz="2400" b="1" dirty="0">
                <a:latin typeface="Calibri" pitchFamily="34" charset="0"/>
              </a:rPr>
              <a:t>界面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1408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课表属性界面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9840" y="577088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课表属性修改界面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48977" y="5774452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说明界面</a:t>
            </a:r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893E54B5-0A7F-4AC4-B7B1-B113285EC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7" y="945107"/>
            <a:ext cx="2685796" cy="4728608"/>
          </a:xfrm>
          <a:prstGeom prst="rect">
            <a:avLst/>
          </a:prstGeo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37FF1BA5-DAC2-4A8E-A297-FCDF2CFFF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67" y="945107"/>
            <a:ext cx="2708065" cy="4728608"/>
          </a:xfrm>
          <a:prstGeom prst="rect">
            <a:avLst/>
          </a:prstGeom>
        </p:spPr>
      </p:pic>
      <p:pic>
        <p:nvPicPr>
          <p:cNvPr id="12" name="图片 11" descr="图片包含 屏幕截图&#10;&#10;已生成极高可信度的说明">
            <a:extLst>
              <a:ext uri="{FF2B5EF4-FFF2-40B4-BE49-F238E27FC236}">
                <a16:creationId xmlns:a16="http://schemas.microsoft.com/office/drawing/2014/main" id="{15869071-BC3A-4D07-A10F-EDFCD4864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26" y="945107"/>
            <a:ext cx="2649080" cy="47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78337"/>
      </p:ext>
    </p:extLst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363538" y="363538"/>
            <a:ext cx="244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DotumChe" charset="-127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Calibri" pitchFamily="34" charset="0"/>
              </a:rPr>
              <a:t>Part1  </a:t>
            </a:r>
            <a:r>
              <a:rPr lang="zh-CN" altLang="en-US" sz="2400" b="1" dirty="0">
                <a:latin typeface="Calibri" pitchFamily="34" charset="0"/>
              </a:rPr>
              <a:t>界面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3768" y="5717309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反馈界面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6947" y="5717309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关于界面</a:t>
            </a:r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045BFB68-4D5C-4D88-94C0-3A6696A0C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45" y="823783"/>
            <a:ext cx="2742966" cy="4870303"/>
          </a:xfrm>
          <a:prstGeom prst="rect">
            <a:avLst/>
          </a:prstGeom>
        </p:spPr>
      </p:pic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7EF14D5D-BEEC-41E2-8CCF-6E4379973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624" y="823783"/>
            <a:ext cx="2742966" cy="48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801"/>
      </p:ext>
    </p:extLst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DotumCh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</TotalTime>
  <Pages>0</Pages>
  <Words>1604</Words>
  <Characters>0</Characters>
  <Application>Microsoft Office PowerPoint</Application>
  <DocSecurity>0</DocSecurity>
  <PresentationFormat>宽屏</PresentationFormat>
  <Lines>0</Lines>
  <Paragraphs>690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DotumChe</vt:lpstr>
      <vt:lpstr>华文细黑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胡锦波</cp:lastModifiedBy>
  <cp:revision>89</cp:revision>
  <dcterms:created xsi:type="dcterms:W3CDTF">2013-11-26T08:12:46Z</dcterms:created>
  <dcterms:modified xsi:type="dcterms:W3CDTF">2018-06-04T14:07:34Z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