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2">
  <p:sldMasterIdLst>
    <p:sldMasterId id="2147483648" r:id="rId1"/>
  </p:sldMasterIdLst>
  <p:notesMasterIdLst>
    <p:notesMasterId r:id="rId58"/>
  </p:notesMasterIdLst>
  <p:sldIdLst>
    <p:sldId id="256" r:id="rId2"/>
    <p:sldId id="257" r:id="rId3"/>
    <p:sldId id="289" r:id="rId4"/>
    <p:sldId id="267" r:id="rId5"/>
    <p:sldId id="315" r:id="rId6"/>
    <p:sldId id="308" r:id="rId7"/>
    <p:sldId id="350" r:id="rId8"/>
    <p:sldId id="316" r:id="rId9"/>
    <p:sldId id="269" r:id="rId10"/>
    <p:sldId id="352" r:id="rId11"/>
    <p:sldId id="273" r:id="rId12"/>
    <p:sldId id="356" r:id="rId13"/>
    <p:sldId id="355" r:id="rId14"/>
    <p:sldId id="307" r:id="rId15"/>
    <p:sldId id="321" r:id="rId16"/>
    <p:sldId id="322" r:id="rId17"/>
    <p:sldId id="336" r:id="rId18"/>
    <p:sldId id="275" r:id="rId19"/>
    <p:sldId id="357" r:id="rId20"/>
    <p:sldId id="337" r:id="rId21"/>
    <p:sldId id="304" r:id="rId22"/>
    <p:sldId id="305" r:id="rId23"/>
    <p:sldId id="306" r:id="rId24"/>
    <p:sldId id="365" r:id="rId25"/>
    <p:sldId id="366" r:id="rId26"/>
    <p:sldId id="339" r:id="rId27"/>
    <p:sldId id="376" r:id="rId28"/>
    <p:sldId id="358" r:id="rId29"/>
    <p:sldId id="359" r:id="rId30"/>
    <p:sldId id="360" r:id="rId31"/>
    <p:sldId id="361" r:id="rId32"/>
    <p:sldId id="362" r:id="rId33"/>
    <p:sldId id="363" r:id="rId34"/>
    <p:sldId id="330" r:id="rId35"/>
    <p:sldId id="364" r:id="rId36"/>
    <p:sldId id="323" r:id="rId37"/>
    <p:sldId id="324" r:id="rId38"/>
    <p:sldId id="310" r:id="rId39"/>
    <p:sldId id="300" r:id="rId40"/>
    <p:sldId id="320" r:id="rId41"/>
    <p:sldId id="301" r:id="rId42"/>
    <p:sldId id="302" r:id="rId43"/>
    <p:sldId id="303" r:id="rId44"/>
    <p:sldId id="319" r:id="rId45"/>
    <p:sldId id="367" r:id="rId46"/>
    <p:sldId id="368" r:id="rId47"/>
    <p:sldId id="369" r:id="rId48"/>
    <p:sldId id="335" r:id="rId49"/>
    <p:sldId id="374" r:id="rId50"/>
    <p:sldId id="375" r:id="rId51"/>
    <p:sldId id="370" r:id="rId52"/>
    <p:sldId id="371" r:id="rId53"/>
    <p:sldId id="373" r:id="rId54"/>
    <p:sldId id="372" r:id="rId55"/>
    <p:sldId id="260" r:id="rId56"/>
    <p:sldId id="265" r:id="rId57"/>
  </p:sldIdLst>
  <p:sldSz cx="12192000" cy="6858000"/>
  <p:notesSz cx="6858000" cy="9144000"/>
  <p:defaultTex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66B8"/>
    <a:srgbClr val="335CA5"/>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72" d="100"/>
          <a:sy n="72" d="100"/>
        </p:scale>
        <p:origin x="534" y="66"/>
      </p:cViewPr>
      <p:guideLst>
        <p:guide orient="horz" pos="2160"/>
        <p:guide pos="3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86CF6F-5FEF-44A9-8BC5-DDC8FAB9030A}" type="datetimeFigureOut">
              <a:rPr lang="zh-CN" altLang="en-US" smtClean="0"/>
              <a:t>2018/6/27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6A8C36-17D0-4A38-BAB3-AB76F4409425}" type="slidenum">
              <a:rPr lang="zh-CN" altLang="en-US" smtClean="0"/>
              <a:t>‹#›</a:t>
            </a:fld>
            <a:endParaRPr lang="zh-CN" altLang="en-US"/>
          </a:p>
        </p:txBody>
      </p:sp>
    </p:spTree>
    <p:extLst>
      <p:ext uri="{BB962C8B-B14F-4D97-AF65-F5344CB8AC3E}">
        <p14:creationId xmlns:p14="http://schemas.microsoft.com/office/powerpoint/2010/main" val="478182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6A8C36-17D0-4A38-BAB3-AB76F4409425}" type="slidenum">
              <a:rPr lang="zh-CN" altLang="en-US" smtClean="0"/>
              <a:t>10</a:t>
            </a:fld>
            <a:endParaRPr lang="zh-CN" altLang="en-US"/>
          </a:p>
        </p:txBody>
      </p:sp>
    </p:spTree>
    <p:extLst>
      <p:ext uri="{BB962C8B-B14F-4D97-AF65-F5344CB8AC3E}">
        <p14:creationId xmlns:p14="http://schemas.microsoft.com/office/powerpoint/2010/main" val="388107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590BE510-43DC-4E17-8C5A-D3AA314F5EBC}" type="datetimeFigureOut">
              <a:rPr lang="zh-CN" altLang="en-US"/>
              <a:pPr>
                <a:defRPr/>
              </a:pPr>
              <a:t>2018/6/27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33A94C2-AB66-4876-AB51-E2B68DAB151C}" type="slidenum">
              <a:rPr lang="zh-CN" altLang="en-US"/>
              <a:pPr>
                <a:defRPr/>
              </a:pPr>
              <a:t>‹#›</a:t>
            </a:fld>
            <a:endParaRPr lang="zh-CN" altLang="en-US"/>
          </a:p>
        </p:txBody>
      </p:sp>
    </p:spTree>
    <p:extLst>
      <p:ext uri="{BB962C8B-B14F-4D97-AF65-F5344CB8AC3E}">
        <p14:creationId xmlns:p14="http://schemas.microsoft.com/office/powerpoint/2010/main" val="2321337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29C16EC7-F883-46F7-92EA-C7F2E8D296FC}" type="datetimeFigureOut">
              <a:rPr lang="zh-CN" altLang="en-US"/>
              <a:pPr>
                <a:defRPr/>
              </a:pPr>
              <a:t>2018/6/27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2CA02E0-86B2-4782-A7F5-347ED585A1CB}" type="slidenum">
              <a:rPr lang="zh-CN" altLang="en-US"/>
              <a:pPr>
                <a:defRPr/>
              </a:pPr>
              <a:t>‹#›</a:t>
            </a:fld>
            <a:endParaRPr lang="zh-CN" altLang="en-US"/>
          </a:p>
        </p:txBody>
      </p:sp>
    </p:spTree>
    <p:extLst>
      <p:ext uri="{BB962C8B-B14F-4D97-AF65-F5344CB8AC3E}">
        <p14:creationId xmlns:p14="http://schemas.microsoft.com/office/powerpoint/2010/main" val="2649506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FF82008A-099A-489B-87DD-D3EC34CA8988}" type="datetimeFigureOut">
              <a:rPr lang="zh-CN" altLang="en-US"/>
              <a:pPr>
                <a:defRPr/>
              </a:pPr>
              <a:t>2018/6/27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78E7B07-8246-44C7-90F0-D5A7191460F4}" type="slidenum">
              <a:rPr lang="zh-CN" altLang="en-US"/>
              <a:pPr>
                <a:defRPr/>
              </a:pPr>
              <a:t>‹#›</a:t>
            </a:fld>
            <a:endParaRPr lang="zh-CN" altLang="en-US"/>
          </a:p>
        </p:txBody>
      </p:sp>
    </p:spTree>
    <p:extLst>
      <p:ext uri="{BB962C8B-B14F-4D97-AF65-F5344CB8AC3E}">
        <p14:creationId xmlns:p14="http://schemas.microsoft.com/office/powerpoint/2010/main" val="59755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EE8A97D9-439A-46BD-AAAA-63FA3ED6DB51}" type="datetimeFigureOut">
              <a:rPr lang="zh-CN" altLang="en-US"/>
              <a:pPr>
                <a:defRPr/>
              </a:pPr>
              <a:t>2018/6/27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3139692-805B-4821-8760-532D015893AB}" type="slidenum">
              <a:rPr lang="zh-CN" altLang="en-US"/>
              <a:pPr>
                <a:defRPr/>
              </a:pPr>
              <a:t>‹#›</a:t>
            </a:fld>
            <a:endParaRPr lang="zh-CN" altLang="en-US"/>
          </a:p>
        </p:txBody>
      </p:sp>
    </p:spTree>
    <p:extLst>
      <p:ext uri="{BB962C8B-B14F-4D97-AF65-F5344CB8AC3E}">
        <p14:creationId xmlns:p14="http://schemas.microsoft.com/office/powerpoint/2010/main" val="2129458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56570E92-9B84-4D70-A796-87400479A89A}" type="datetimeFigureOut">
              <a:rPr lang="zh-CN" altLang="en-US"/>
              <a:pPr>
                <a:defRPr/>
              </a:pPr>
              <a:t>2018/6/27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FEB25CA-36FE-466E-8F96-32885B541552}" type="slidenum">
              <a:rPr lang="zh-CN" altLang="en-US"/>
              <a:pPr>
                <a:defRPr/>
              </a:pPr>
              <a:t>‹#›</a:t>
            </a:fld>
            <a:endParaRPr lang="zh-CN" altLang="en-US"/>
          </a:p>
        </p:txBody>
      </p:sp>
    </p:spTree>
    <p:extLst>
      <p:ext uri="{BB962C8B-B14F-4D97-AF65-F5344CB8AC3E}">
        <p14:creationId xmlns:p14="http://schemas.microsoft.com/office/powerpoint/2010/main" val="2267277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6B615E05-FDD8-46BE-944E-38503F962436}" type="datetimeFigureOut">
              <a:rPr lang="zh-CN" altLang="en-US"/>
              <a:pPr>
                <a:defRPr/>
              </a:pPr>
              <a:t>2018/6/27</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680C553-F892-49A7-90B8-C0347B0F9E9C}" type="slidenum">
              <a:rPr lang="zh-CN" altLang="en-US"/>
              <a:pPr>
                <a:defRPr/>
              </a:pPr>
              <a:t>‹#›</a:t>
            </a:fld>
            <a:endParaRPr lang="zh-CN" altLang="en-US"/>
          </a:p>
        </p:txBody>
      </p:sp>
    </p:spTree>
    <p:extLst>
      <p:ext uri="{BB962C8B-B14F-4D97-AF65-F5344CB8AC3E}">
        <p14:creationId xmlns:p14="http://schemas.microsoft.com/office/powerpoint/2010/main" val="2284161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54D5CD3A-4012-4472-83EB-E3A180D66A6B}" type="datetimeFigureOut">
              <a:rPr lang="zh-CN" altLang="en-US"/>
              <a:pPr>
                <a:defRPr/>
              </a:pPr>
              <a:t>2018/6/27</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96EB1C97-0E87-4B53-92F8-BA1F0C040D43}" type="slidenum">
              <a:rPr lang="zh-CN" altLang="en-US"/>
              <a:pPr>
                <a:defRPr/>
              </a:pPr>
              <a:t>‹#›</a:t>
            </a:fld>
            <a:endParaRPr lang="zh-CN" altLang="en-US"/>
          </a:p>
        </p:txBody>
      </p:sp>
    </p:spTree>
    <p:extLst>
      <p:ext uri="{BB962C8B-B14F-4D97-AF65-F5344CB8AC3E}">
        <p14:creationId xmlns:p14="http://schemas.microsoft.com/office/powerpoint/2010/main" val="1587904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B2DAE92A-2BA5-46AB-B353-8099CED5CE85}" type="datetimeFigureOut">
              <a:rPr lang="zh-CN" altLang="en-US"/>
              <a:pPr>
                <a:defRPr/>
              </a:pPr>
              <a:t>2018/6/27</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76AB823B-BF9F-4CD2-BF2C-8990211BCB6E}" type="slidenum">
              <a:rPr lang="zh-CN" altLang="en-US"/>
              <a:pPr>
                <a:defRPr/>
              </a:pPr>
              <a:t>‹#›</a:t>
            </a:fld>
            <a:endParaRPr lang="zh-CN" altLang="en-US"/>
          </a:p>
        </p:txBody>
      </p:sp>
    </p:spTree>
    <p:extLst>
      <p:ext uri="{BB962C8B-B14F-4D97-AF65-F5344CB8AC3E}">
        <p14:creationId xmlns:p14="http://schemas.microsoft.com/office/powerpoint/2010/main" val="3427522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83F23E52-79EC-47A6-90F9-983258CDDFE4}" type="datetimeFigureOut">
              <a:rPr lang="zh-CN" altLang="en-US"/>
              <a:pPr>
                <a:defRPr/>
              </a:pPr>
              <a:t>2018/6/27</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C9FD98C9-EAC0-4BAE-A856-3BEB151D141D}" type="slidenum">
              <a:rPr lang="zh-CN" altLang="en-US"/>
              <a:pPr>
                <a:defRPr/>
              </a:pPr>
              <a:t>‹#›</a:t>
            </a:fld>
            <a:endParaRPr lang="zh-CN" altLang="en-US"/>
          </a:p>
        </p:txBody>
      </p:sp>
    </p:spTree>
    <p:extLst>
      <p:ext uri="{BB962C8B-B14F-4D97-AF65-F5344CB8AC3E}">
        <p14:creationId xmlns:p14="http://schemas.microsoft.com/office/powerpoint/2010/main" val="262807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556878B-ACBB-48A4-8F7C-C2F3487E0C67}" type="datetimeFigureOut">
              <a:rPr lang="zh-CN" altLang="en-US"/>
              <a:pPr>
                <a:defRPr/>
              </a:pPr>
              <a:t>2018/6/27</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E59D8C5-3F00-40B4-B077-A1094FDB449E}" type="slidenum">
              <a:rPr lang="zh-CN" altLang="en-US"/>
              <a:pPr>
                <a:defRPr/>
              </a:pPr>
              <a:t>‹#›</a:t>
            </a:fld>
            <a:endParaRPr lang="zh-CN" altLang="en-US"/>
          </a:p>
        </p:txBody>
      </p:sp>
    </p:spTree>
    <p:extLst>
      <p:ext uri="{BB962C8B-B14F-4D97-AF65-F5344CB8AC3E}">
        <p14:creationId xmlns:p14="http://schemas.microsoft.com/office/powerpoint/2010/main" val="2488848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CB67A0B-8059-46B6-B7C9-F9D327CC0F26}" type="datetimeFigureOut">
              <a:rPr lang="zh-CN" altLang="en-US"/>
              <a:pPr>
                <a:defRPr/>
              </a:pPr>
              <a:t>2018/6/27</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E6ACDF0-139C-41FB-89D5-C5294444E4A5}" type="slidenum">
              <a:rPr lang="zh-CN" altLang="en-US"/>
              <a:pPr>
                <a:defRPr/>
              </a:pPr>
              <a:t>‹#›</a:t>
            </a:fld>
            <a:endParaRPr lang="zh-CN" altLang="en-US"/>
          </a:p>
        </p:txBody>
      </p:sp>
    </p:spTree>
    <p:extLst>
      <p:ext uri="{BB962C8B-B14F-4D97-AF65-F5344CB8AC3E}">
        <p14:creationId xmlns:p14="http://schemas.microsoft.com/office/powerpoint/2010/main" val="2739927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E6E6E6"/>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defRPr>
            </a:lvl1pPr>
          </a:lstStyle>
          <a:p>
            <a:pPr>
              <a:defRPr/>
            </a:pPr>
            <a:fld id="{416D0EA3-94CA-46C7-A0D1-27E03220401A}" type="datetimeFigureOut">
              <a:rPr lang="zh-CN" altLang="en-US"/>
              <a:pPr>
                <a:defRPr/>
              </a:pPr>
              <a:t>2018/6/27</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mn-lt"/>
              </a:defRPr>
            </a:lvl1pPr>
          </a:lstStyle>
          <a:p>
            <a:pPr>
              <a:defRPr/>
            </a:pPr>
            <a:fld id="{976F6C3F-84A4-4850-943B-4B4D9CC0464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文本框 4"/>
          <p:cNvSpPr txBox="1">
            <a:spLocks noChangeArrowheads="1"/>
          </p:cNvSpPr>
          <p:nvPr/>
        </p:nvSpPr>
        <p:spPr bwMode="auto">
          <a:xfrm>
            <a:off x="2933700" y="2076450"/>
            <a:ext cx="64389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zh-CN" altLang="en-US" sz="4400" dirty="0">
                <a:solidFill>
                  <a:srgbClr val="C00000"/>
                </a:solidFill>
                <a:latin typeface="华文细黑" pitchFamily="2" charset="-122"/>
                <a:ea typeface="华文细黑" pitchFamily="2" charset="-122"/>
              </a:rPr>
              <a:t>“上课啦”微信小程序</a:t>
            </a:r>
            <a:endParaRPr lang="zh-CN" altLang="zh-CN" sz="4400" dirty="0">
              <a:solidFill>
                <a:srgbClr val="C00000"/>
              </a:solidFill>
              <a:latin typeface="华文细黑" pitchFamily="2" charset="-122"/>
              <a:ea typeface="华文细黑" pitchFamily="2" charset="-122"/>
            </a:endParaRPr>
          </a:p>
        </p:txBody>
      </p:sp>
      <p:cxnSp>
        <p:nvCxnSpPr>
          <p:cNvPr id="2051" name="直接连接符 6"/>
          <p:cNvCxnSpPr>
            <a:cxnSpLocks noChangeShapeType="1"/>
          </p:cNvCxnSpPr>
          <p:nvPr/>
        </p:nvCxnSpPr>
        <p:spPr bwMode="auto">
          <a:xfrm>
            <a:off x="2343150" y="3143250"/>
            <a:ext cx="2609850"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2052" name="文本框 12"/>
          <p:cNvSpPr txBox="1">
            <a:spLocks noChangeArrowheads="1"/>
          </p:cNvSpPr>
          <p:nvPr/>
        </p:nvSpPr>
        <p:spPr bwMode="auto">
          <a:xfrm>
            <a:off x="4849813" y="2949575"/>
            <a:ext cx="2617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zh-CN" altLang="en-US" sz="1800" dirty="0">
                <a:solidFill>
                  <a:srgbClr val="404040"/>
                </a:solidFill>
                <a:latin typeface="华文细黑" pitchFamily="2" charset="-122"/>
                <a:ea typeface="华文细黑" pitchFamily="2" charset="-122"/>
              </a:rPr>
              <a:t>项目总结</a:t>
            </a:r>
            <a:endParaRPr lang="zh-CN" altLang="zh-CN" sz="1800" dirty="0">
              <a:solidFill>
                <a:srgbClr val="404040"/>
              </a:solidFill>
              <a:latin typeface="华文细黑" pitchFamily="2" charset="-122"/>
              <a:ea typeface="华文细黑" pitchFamily="2" charset="-122"/>
            </a:endParaRPr>
          </a:p>
        </p:txBody>
      </p:sp>
      <p:cxnSp>
        <p:nvCxnSpPr>
          <p:cNvPr id="2053" name="直接连接符 8"/>
          <p:cNvCxnSpPr>
            <a:cxnSpLocks noChangeShapeType="1"/>
          </p:cNvCxnSpPr>
          <p:nvPr/>
        </p:nvCxnSpPr>
        <p:spPr bwMode="auto">
          <a:xfrm>
            <a:off x="7362825" y="3143250"/>
            <a:ext cx="2609850"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2054" name="文本框 9"/>
          <p:cNvSpPr txBox="1">
            <a:spLocks noChangeArrowheads="1"/>
          </p:cNvSpPr>
          <p:nvPr/>
        </p:nvSpPr>
        <p:spPr bwMode="auto">
          <a:xfrm>
            <a:off x="5443538" y="3317875"/>
            <a:ext cx="14192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fld id="{361C50C3-7D3B-4430-976C-0D2BEC0B55E6}" type="datetime1">
              <a:rPr lang="zh-CN" altLang="en-US" sz="1800">
                <a:solidFill>
                  <a:srgbClr val="404040"/>
                </a:solidFill>
                <a:latin typeface="华文细黑" pitchFamily="2" charset="-122"/>
                <a:ea typeface="华文细黑" pitchFamily="2" charset="-122"/>
              </a:rPr>
              <a:pPr algn="ctr" eaLnBrk="1" hangingPunct="1">
                <a:lnSpc>
                  <a:spcPct val="100000"/>
                </a:lnSpc>
                <a:spcBef>
                  <a:spcPct val="0"/>
                </a:spcBef>
                <a:buFont typeface="Arial" pitchFamily="34" charset="0"/>
                <a:buNone/>
              </a:pPr>
              <a:t>2018/6/27</a:t>
            </a:fld>
            <a:endParaRPr lang="zh-CN" altLang="en-US" sz="1800" dirty="0">
              <a:solidFill>
                <a:srgbClr val="404040"/>
              </a:solidFill>
              <a:latin typeface="华文细黑" pitchFamily="2" charset="-122"/>
              <a:ea typeface="华文细黑" pitchFamily="2" charset="-122"/>
            </a:endParaRPr>
          </a:p>
        </p:txBody>
      </p:sp>
      <p:sp>
        <p:nvSpPr>
          <p:cNvPr id="2056" name="TextBox 2"/>
          <p:cNvSpPr txBox="1">
            <a:spLocks noChangeArrowheads="1"/>
          </p:cNvSpPr>
          <p:nvPr/>
        </p:nvSpPr>
        <p:spPr bwMode="auto">
          <a:xfrm>
            <a:off x="8135938" y="5275263"/>
            <a:ext cx="265906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zh-CN" altLang="en-US" sz="1800" dirty="0">
                <a:latin typeface="微软雅黑" pitchFamily="34" charset="-122"/>
                <a:ea typeface="微软雅黑" pitchFamily="34" charset="-122"/>
              </a:rPr>
              <a:t>小组成员：</a:t>
            </a:r>
            <a:endParaRPr lang="en-US" altLang="zh-CN" sz="1800" dirty="0">
              <a:latin typeface="微软雅黑" pitchFamily="34" charset="-122"/>
              <a:ea typeface="微软雅黑" pitchFamily="34" charset="-122"/>
            </a:endParaRPr>
          </a:p>
          <a:p>
            <a:pPr>
              <a:lnSpc>
                <a:spcPct val="100000"/>
              </a:lnSpc>
              <a:spcBef>
                <a:spcPct val="0"/>
              </a:spcBef>
              <a:buFont typeface="Arial" pitchFamily="34" charset="0"/>
              <a:buNone/>
            </a:pPr>
            <a:endParaRPr lang="en-US" altLang="zh-CN" sz="1800" dirty="0">
              <a:latin typeface="微软雅黑" pitchFamily="34" charset="-122"/>
              <a:ea typeface="微软雅黑" pitchFamily="34" charset="-122"/>
            </a:endParaRPr>
          </a:p>
          <a:p>
            <a:pPr>
              <a:lnSpc>
                <a:spcPct val="100000"/>
              </a:lnSpc>
              <a:spcBef>
                <a:spcPct val="0"/>
              </a:spcBef>
              <a:buFont typeface="Arial" pitchFamily="34" charset="0"/>
              <a:buNone/>
            </a:pPr>
            <a:r>
              <a:rPr lang="zh-CN" altLang="en-US" sz="1800" dirty="0">
                <a:latin typeface="微软雅黑" pitchFamily="34" charset="-122"/>
                <a:ea typeface="微软雅黑" pitchFamily="34" charset="-122"/>
              </a:rPr>
              <a:t>林鑫  李俊  胡锦波</a:t>
            </a:r>
          </a:p>
        </p:txBody>
      </p:sp>
      <p:pic>
        <p:nvPicPr>
          <p:cNvPr id="3" name="图片 2">
            <a:extLst>
              <a:ext uri="{FF2B5EF4-FFF2-40B4-BE49-F238E27FC236}">
                <a16:creationId xmlns:a16="http://schemas.microsoft.com/office/drawing/2014/main" id="{10CC4FDE-C531-4475-82C7-84F2BA224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3525" y="5207000"/>
            <a:ext cx="742950" cy="990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8571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Part2  </a:t>
            </a:r>
            <a:r>
              <a:rPr lang="zh-CN" altLang="en-US" sz="2400" b="1" dirty="0">
                <a:latin typeface="Calibri" pitchFamily="34" charset="0"/>
              </a:rPr>
              <a:t>可行性分析</a:t>
            </a:r>
          </a:p>
        </p:txBody>
      </p:sp>
      <p:pic>
        <p:nvPicPr>
          <p:cNvPr id="4" name="图片 3" descr="图片包含 屏幕截图&#10;&#10;已生成极高可信度的说明">
            <a:extLst>
              <a:ext uri="{FF2B5EF4-FFF2-40B4-BE49-F238E27FC236}">
                <a16:creationId xmlns:a16="http://schemas.microsoft.com/office/drawing/2014/main" id="{94E887A5-6451-4E01-B69A-2CD1758DD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815" y="951336"/>
            <a:ext cx="10783434" cy="5273773"/>
          </a:xfrm>
          <a:prstGeom prst="rect">
            <a:avLst/>
          </a:prstGeom>
        </p:spPr>
      </p:pic>
      <p:sp>
        <p:nvSpPr>
          <p:cNvPr id="5" name="文本框 4">
            <a:extLst>
              <a:ext uri="{FF2B5EF4-FFF2-40B4-BE49-F238E27FC236}">
                <a16:creationId xmlns:a16="http://schemas.microsoft.com/office/drawing/2014/main" id="{9DBE682E-A694-4435-903A-32F7C7C59AEF}"/>
              </a:ext>
            </a:extLst>
          </p:cNvPr>
          <p:cNvSpPr txBox="1"/>
          <p:nvPr/>
        </p:nvSpPr>
        <p:spPr>
          <a:xfrm>
            <a:off x="4849505" y="6351242"/>
            <a:ext cx="2492990"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详见可行性分析文档</a:t>
            </a:r>
          </a:p>
        </p:txBody>
      </p:sp>
    </p:spTree>
    <p:extLst>
      <p:ext uri="{BB962C8B-B14F-4D97-AF65-F5344CB8AC3E}">
        <p14:creationId xmlns:p14="http://schemas.microsoft.com/office/powerpoint/2010/main" val="232187361"/>
      </p:ext>
    </p:extLst>
  </p:cSld>
  <p:clrMapOvr>
    <a:masterClrMapping/>
  </p:clrMapOvr>
  <p:transition spd="slow">
    <p:circl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框 18"/>
          <p:cNvSpPr txBox="1">
            <a:spLocks noChangeArrowheads="1"/>
          </p:cNvSpPr>
          <p:nvPr/>
        </p:nvSpPr>
        <p:spPr bwMode="auto">
          <a:xfrm>
            <a:off x="4938713" y="3559175"/>
            <a:ext cx="209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zh-CN" altLang="en-US" sz="2000" b="1" dirty="0">
                <a:solidFill>
                  <a:srgbClr val="404040"/>
                </a:solidFill>
                <a:latin typeface="华文细黑" pitchFamily="2" charset="-122"/>
                <a:ea typeface="华文细黑" pitchFamily="2" charset="-122"/>
              </a:rPr>
              <a:t>需求分析</a:t>
            </a:r>
            <a:endParaRPr lang="zh-CN" altLang="zh-CN" sz="2000" b="1" dirty="0">
              <a:solidFill>
                <a:srgbClr val="404040"/>
              </a:solidFill>
              <a:latin typeface="华文细黑" pitchFamily="2" charset="-122"/>
              <a:ea typeface="华文细黑" pitchFamily="2" charset="-122"/>
            </a:endParaRPr>
          </a:p>
        </p:txBody>
      </p:sp>
      <p:sp>
        <p:nvSpPr>
          <p:cNvPr id="10243" name="矩形 1"/>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10244" name="文本框 2"/>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en-US" altLang="zh-CN" sz="4800">
                <a:solidFill>
                  <a:srgbClr val="C00000"/>
                </a:solidFill>
                <a:latin typeface="微软雅黑" pitchFamily="34" charset="-122"/>
                <a:ea typeface="微软雅黑" pitchFamily="34" charset="-122"/>
              </a:rPr>
              <a:t>Part 3</a:t>
            </a:r>
            <a:endParaRPr lang="zh-CN" altLang="en-US" sz="4800">
              <a:solidFill>
                <a:srgbClr val="C00000"/>
              </a:solidFill>
              <a:latin typeface="微软雅黑" pitchFamily="34" charset="-122"/>
              <a:ea typeface="微软雅黑" pitchFamily="34" charset="-122"/>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8571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Part3  </a:t>
            </a:r>
            <a:r>
              <a:rPr lang="zh-CN" altLang="en-US" sz="2400" b="1" dirty="0">
                <a:latin typeface="Calibri" pitchFamily="34" charset="0"/>
              </a:rPr>
              <a:t>需求分析</a:t>
            </a:r>
          </a:p>
        </p:txBody>
      </p:sp>
      <p:sp>
        <p:nvSpPr>
          <p:cNvPr id="5" name="文本框 4">
            <a:extLst>
              <a:ext uri="{FF2B5EF4-FFF2-40B4-BE49-F238E27FC236}">
                <a16:creationId xmlns:a16="http://schemas.microsoft.com/office/drawing/2014/main" id="{9DBE682E-A694-4435-903A-32F7C7C59AEF}"/>
              </a:ext>
            </a:extLst>
          </p:cNvPr>
          <p:cNvSpPr txBox="1"/>
          <p:nvPr/>
        </p:nvSpPr>
        <p:spPr>
          <a:xfrm>
            <a:off x="4912428" y="6368700"/>
            <a:ext cx="2236510"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详见需求分析文档</a:t>
            </a:r>
          </a:p>
        </p:txBody>
      </p:sp>
      <p:pic>
        <p:nvPicPr>
          <p:cNvPr id="3" name="图片 2" descr="图片包含 屏幕截图&#10;&#10;已生成高可信度的说明">
            <a:extLst>
              <a:ext uri="{FF2B5EF4-FFF2-40B4-BE49-F238E27FC236}">
                <a16:creationId xmlns:a16="http://schemas.microsoft.com/office/drawing/2014/main" id="{D808E71A-DC15-4507-9C16-DCB02DEA69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492" y="933062"/>
            <a:ext cx="11126934" cy="5374431"/>
          </a:xfrm>
          <a:prstGeom prst="rect">
            <a:avLst/>
          </a:prstGeom>
        </p:spPr>
      </p:pic>
    </p:spTree>
    <p:extLst>
      <p:ext uri="{BB962C8B-B14F-4D97-AF65-F5344CB8AC3E}">
        <p14:creationId xmlns:p14="http://schemas.microsoft.com/office/powerpoint/2010/main" val="1492098235"/>
      </p:ext>
    </p:extLst>
  </p:cSld>
  <p:clrMapOvr>
    <a:masterClrMapping/>
  </p:clrMapOvr>
  <p:transition spd="slow">
    <p:circl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3"/>
          <p:cNvSpPr txBox="1">
            <a:spLocks noChangeArrowheads="1"/>
          </p:cNvSpPr>
          <p:nvPr/>
        </p:nvSpPr>
        <p:spPr bwMode="auto">
          <a:xfrm>
            <a:off x="718102" y="849738"/>
            <a:ext cx="33877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p:txBody>
      </p:sp>
      <p:sp>
        <p:nvSpPr>
          <p:cNvPr id="31747" name="TextBox 1"/>
          <p:cNvSpPr txBox="1">
            <a:spLocks noChangeArrowheads="1"/>
          </p:cNvSpPr>
          <p:nvPr/>
        </p:nvSpPr>
        <p:spPr bwMode="auto">
          <a:xfrm>
            <a:off x="4562763" y="1548998"/>
            <a:ext cx="7629237" cy="3760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50000"/>
              </a:lnSpc>
              <a:spcBef>
                <a:spcPct val="0"/>
              </a:spcBef>
              <a:buNone/>
            </a:pPr>
            <a:r>
              <a:rPr lang="zh-CN" altLang="en-US" sz="1800" dirty="0">
                <a:latin typeface="微软雅黑" panose="020B0503020204020204" pitchFamily="34" charset="-122"/>
                <a:ea typeface="微软雅黑" panose="020B0503020204020204" pitchFamily="34" charset="-122"/>
              </a:rPr>
              <a:t>主要用户：</a:t>
            </a:r>
            <a:r>
              <a:rPr lang="zh-CN" altLang="zh-CN" sz="1800" dirty="0">
                <a:latin typeface="微软雅黑" panose="020B0503020204020204" pitchFamily="34" charset="-122"/>
                <a:ea typeface="微软雅黑" panose="020B0503020204020204" pitchFamily="34" charset="-122"/>
              </a:rPr>
              <a:t>浙江大学城市学院在校生</a:t>
            </a:r>
            <a:endParaRPr lang="en-US" altLang="zh-CN" sz="1800" dirty="0">
              <a:latin typeface="微软雅黑" panose="020B0503020204020204" pitchFamily="34" charset="-122"/>
              <a:ea typeface="微软雅黑" panose="020B0503020204020204" pitchFamily="34" charset="-122"/>
            </a:endParaRPr>
          </a:p>
          <a:p>
            <a:pPr>
              <a:lnSpc>
                <a:spcPct val="150000"/>
              </a:lnSpc>
              <a:spcBef>
                <a:spcPct val="0"/>
              </a:spcBef>
              <a:buNone/>
            </a:pPr>
            <a:r>
              <a:rPr lang="zh-CN" altLang="en-US" sz="1800" dirty="0">
                <a:latin typeface="微软雅黑" panose="020B0503020204020204" pitchFamily="34" charset="-122"/>
                <a:ea typeface="微软雅黑" panose="020B0503020204020204" pitchFamily="34" charset="-122"/>
              </a:rPr>
              <a:t>特殊用户：杨老师</a:t>
            </a:r>
            <a:endParaRPr lang="en-US" altLang="zh-CN" sz="1800" dirty="0">
              <a:latin typeface="微软雅黑" panose="020B0503020204020204" pitchFamily="34" charset="-122"/>
              <a:ea typeface="微软雅黑" panose="020B0503020204020204" pitchFamily="34" charset="-122"/>
            </a:endParaRPr>
          </a:p>
          <a:p>
            <a:pPr>
              <a:lnSpc>
                <a:spcPct val="100000"/>
              </a:lnSpc>
              <a:buNone/>
            </a:pPr>
            <a:r>
              <a:rPr lang="zh-CN" altLang="en-US" sz="1800" dirty="0">
                <a:latin typeface="微软雅黑" panose="020B0503020204020204" pitchFamily="34" charset="-122"/>
                <a:ea typeface="微软雅黑" panose="020B0503020204020204" pitchFamily="34" charset="-122"/>
              </a:rPr>
              <a:t>在用户代表和杨老师的反馈之下，在原来的基础上，改进了以下：</a:t>
            </a:r>
            <a:endParaRPr lang="en-US" altLang="zh-CN" sz="1800" dirty="0">
              <a:latin typeface="微软雅黑" panose="020B0503020204020204" pitchFamily="34" charset="-122"/>
              <a:ea typeface="微软雅黑" panose="020B0503020204020204" pitchFamily="34" charset="-122"/>
            </a:endParaRPr>
          </a:p>
          <a:p>
            <a:pPr>
              <a:lnSpc>
                <a:spcPct val="100000"/>
              </a:lnSpc>
              <a:buNone/>
            </a:pPr>
            <a:r>
              <a:rPr lang="zh-CN" altLang="en-US" sz="1800" dirty="0">
                <a:latin typeface="微软雅黑" panose="020B0503020204020204" pitchFamily="34" charset="-122"/>
                <a:ea typeface="微软雅黑" panose="020B0503020204020204" pitchFamily="34" charset="-122"/>
              </a:rPr>
              <a:t>对作业信息和考试信息的截至时间进行了优化；</a:t>
            </a:r>
            <a:endParaRPr lang="en-US" altLang="zh-CN" sz="1800" dirty="0">
              <a:latin typeface="微软雅黑" panose="020B0503020204020204" pitchFamily="34" charset="-122"/>
              <a:ea typeface="微软雅黑" panose="020B0503020204020204" pitchFamily="34" charset="-122"/>
            </a:endParaRPr>
          </a:p>
          <a:p>
            <a:pPr>
              <a:lnSpc>
                <a:spcPct val="100000"/>
              </a:lnSpc>
              <a:buNone/>
            </a:pPr>
            <a:r>
              <a:rPr lang="zh-CN" altLang="en-US" sz="1800" dirty="0">
                <a:latin typeface="微软雅黑" panose="020B0503020204020204" pitchFamily="34" charset="-122"/>
                <a:ea typeface="微软雅黑" panose="020B0503020204020204" pitchFamily="34" charset="-122"/>
              </a:rPr>
              <a:t>部分输入框改成选择框，方便用户；</a:t>
            </a:r>
            <a:endParaRPr lang="en-US" altLang="zh-CN" sz="1800" dirty="0">
              <a:latin typeface="微软雅黑" panose="020B0503020204020204" pitchFamily="34" charset="-122"/>
              <a:ea typeface="微软雅黑" panose="020B0503020204020204" pitchFamily="34" charset="-122"/>
            </a:endParaRPr>
          </a:p>
          <a:p>
            <a:pPr>
              <a:lnSpc>
                <a:spcPct val="100000"/>
              </a:lnSpc>
              <a:buNone/>
            </a:pPr>
            <a:r>
              <a:rPr lang="zh-CN" altLang="en-US" sz="1800" dirty="0">
                <a:latin typeface="微软雅黑" panose="020B0503020204020204" pitchFamily="34" charset="-122"/>
                <a:ea typeface="微软雅黑" panose="020B0503020204020204" pitchFamily="34" charset="-122"/>
              </a:rPr>
              <a:t>对界面进行了美化；</a:t>
            </a:r>
            <a:endParaRPr lang="en-US" altLang="zh-CN" sz="1800" dirty="0">
              <a:latin typeface="微软雅黑" panose="020B0503020204020204" pitchFamily="34" charset="-122"/>
              <a:ea typeface="微软雅黑" panose="020B0503020204020204" pitchFamily="34" charset="-122"/>
            </a:endParaRPr>
          </a:p>
          <a:p>
            <a:pPr>
              <a:lnSpc>
                <a:spcPct val="100000"/>
              </a:lnSpc>
              <a:buNone/>
            </a:pPr>
            <a:r>
              <a:rPr lang="zh-CN" altLang="en-US" sz="1800" dirty="0">
                <a:latin typeface="微软雅黑" panose="020B0503020204020204" pitchFamily="34" charset="-122"/>
                <a:ea typeface="微软雅黑" panose="020B0503020204020204" pitchFamily="34" charset="-122"/>
              </a:rPr>
              <a:t>部分输入框添加了提示信息；</a:t>
            </a:r>
            <a:endParaRPr lang="en-US" altLang="zh-CN" sz="1800" dirty="0">
              <a:latin typeface="微软雅黑" panose="020B0503020204020204" pitchFamily="34" charset="-122"/>
              <a:ea typeface="微软雅黑" panose="020B0503020204020204" pitchFamily="34" charset="-122"/>
            </a:endParaRPr>
          </a:p>
          <a:p>
            <a:pPr>
              <a:lnSpc>
                <a:spcPct val="100000"/>
              </a:lnSpc>
              <a:buNone/>
            </a:pPr>
            <a:r>
              <a:rPr lang="zh-CN" altLang="en-US" sz="1800" dirty="0">
                <a:latin typeface="微软雅黑" panose="020B0503020204020204" pitchFamily="34" charset="-122"/>
                <a:ea typeface="微软雅黑" panose="020B0503020204020204" pitchFamily="34" charset="-122"/>
              </a:rPr>
              <a:t>选择按钮增加反馈条件，并弹出提示；</a:t>
            </a:r>
            <a:endParaRPr lang="en-US" altLang="zh-CN" sz="1800" dirty="0">
              <a:latin typeface="微软雅黑" panose="020B0503020204020204" pitchFamily="34" charset="-122"/>
              <a:ea typeface="微软雅黑" panose="020B0503020204020204" pitchFamily="34" charset="-122"/>
            </a:endParaRPr>
          </a:p>
          <a:p>
            <a:pPr>
              <a:lnSpc>
                <a:spcPct val="100000"/>
              </a:lnSpc>
              <a:buNone/>
            </a:pPr>
            <a:r>
              <a:rPr lang="zh-CN" altLang="en-US" sz="1800" dirty="0">
                <a:latin typeface="微软雅黑" panose="020B0503020204020204" pitchFamily="34" charset="-122"/>
                <a:ea typeface="微软雅黑" panose="020B0503020204020204" pitchFamily="34" charset="-122"/>
              </a:rPr>
              <a:t>作业时间部分改成日期＋结束时间；</a:t>
            </a:r>
            <a:endParaRPr lang="en-US" altLang="zh-CN" sz="1800" dirty="0">
              <a:latin typeface="微软雅黑" panose="020B0503020204020204" pitchFamily="34" charset="-122"/>
              <a:ea typeface="微软雅黑" panose="020B0503020204020204" pitchFamily="34" charset="-122"/>
            </a:endParaRPr>
          </a:p>
        </p:txBody>
      </p:sp>
      <p:pic>
        <p:nvPicPr>
          <p:cNvPr id="4" name="图片 3" descr="图片包含 屏幕截图&#10;&#10;已生成极高可信度的说明">
            <a:extLst>
              <a:ext uri="{FF2B5EF4-FFF2-40B4-BE49-F238E27FC236}">
                <a16:creationId xmlns:a16="http://schemas.microsoft.com/office/drawing/2014/main" id="{5C2D1537-C2E0-4F01-AA77-B658873972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2471" y="1049793"/>
            <a:ext cx="2858986" cy="5085184"/>
          </a:xfrm>
          <a:prstGeom prst="rect">
            <a:avLst/>
          </a:prstGeom>
        </p:spPr>
      </p:pic>
      <p:sp>
        <p:nvSpPr>
          <p:cNvPr id="7" name="TextBox 3">
            <a:extLst>
              <a:ext uri="{FF2B5EF4-FFF2-40B4-BE49-F238E27FC236}">
                <a16:creationId xmlns:a16="http://schemas.microsoft.com/office/drawing/2014/main" id="{7FB1C5B3-15D9-47B4-B5E9-4A4457CBF483}"/>
              </a:ext>
            </a:extLst>
          </p:cNvPr>
          <p:cNvSpPr txBox="1">
            <a:spLocks noChangeArrowheads="1"/>
          </p:cNvSpPr>
          <p:nvPr/>
        </p:nvSpPr>
        <p:spPr bwMode="auto">
          <a:xfrm>
            <a:off x="204918" y="288045"/>
            <a:ext cx="39009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a:latin typeface="Calibri" pitchFamily="34" charset="0"/>
              </a:rPr>
              <a:t>Part3  </a:t>
            </a:r>
            <a:r>
              <a:rPr lang="zh-CN" altLang="en-US" sz="2400" b="1" dirty="0">
                <a:latin typeface="Calibri" pitchFamily="34" charset="0"/>
              </a:rPr>
              <a:t>用户反馈及修改</a:t>
            </a:r>
          </a:p>
        </p:txBody>
      </p:sp>
    </p:spTree>
    <p:extLst>
      <p:ext uri="{BB962C8B-B14F-4D97-AF65-F5344CB8AC3E}">
        <p14:creationId xmlns:p14="http://schemas.microsoft.com/office/powerpoint/2010/main" val="214426055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a:latin typeface="Calibri" pitchFamily="34" charset="0"/>
              </a:rPr>
              <a:t>Part3  </a:t>
            </a:r>
            <a:r>
              <a:rPr lang="zh-CN" altLang="en-US" sz="2400" b="1" dirty="0">
                <a:latin typeface="Calibri" pitchFamily="34" charset="0"/>
              </a:rPr>
              <a:t>界面原型</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pic>
        <p:nvPicPr>
          <p:cNvPr id="6" name="图片 5">
            <a:extLst>
              <a:ext uri="{FF2B5EF4-FFF2-40B4-BE49-F238E27FC236}">
                <a16:creationId xmlns:a16="http://schemas.microsoft.com/office/drawing/2014/main" id="{818DEB39-5211-404C-B6FD-D76657DFE8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78084" y="1074611"/>
            <a:ext cx="2906199" cy="5169160"/>
          </a:xfrm>
          <a:prstGeom prst="rect">
            <a:avLst/>
          </a:prstGeom>
        </p:spPr>
      </p:pic>
      <p:pic>
        <p:nvPicPr>
          <p:cNvPr id="2" name="图片 1">
            <a:extLst>
              <a:ext uri="{FF2B5EF4-FFF2-40B4-BE49-F238E27FC236}">
                <a16:creationId xmlns:a16="http://schemas.microsoft.com/office/drawing/2014/main" id="{3DB27369-7E37-4810-B7A4-1962B66B8777}"/>
              </a:ext>
            </a:extLst>
          </p:cNvPr>
          <p:cNvPicPr>
            <a:picLocks noChangeAspect="1"/>
          </p:cNvPicPr>
          <p:nvPr/>
        </p:nvPicPr>
        <p:blipFill>
          <a:blip r:embed="rId3"/>
          <a:stretch>
            <a:fillRect/>
          </a:stretch>
        </p:blipFill>
        <p:spPr>
          <a:xfrm>
            <a:off x="792018" y="1074611"/>
            <a:ext cx="2886075" cy="5329371"/>
          </a:xfrm>
          <a:prstGeom prst="rect">
            <a:avLst/>
          </a:prstGeom>
        </p:spPr>
      </p:pic>
    </p:spTree>
    <p:extLst>
      <p:ext uri="{BB962C8B-B14F-4D97-AF65-F5344CB8AC3E}">
        <p14:creationId xmlns:p14="http://schemas.microsoft.com/office/powerpoint/2010/main" val="2410184726"/>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txBox="1">
            <a:spLocks noChangeArrowheads="1"/>
          </p:cNvSpPr>
          <p:nvPr/>
        </p:nvSpPr>
        <p:spPr bwMode="auto">
          <a:xfrm>
            <a:off x="363538" y="363538"/>
            <a:ext cx="3462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Part3  </a:t>
            </a:r>
            <a:r>
              <a:rPr lang="zh-CN" altLang="en-US" sz="2400" b="1" dirty="0">
                <a:latin typeface="Calibri" panose="020F0502020204030204" pitchFamily="34" charset="0"/>
              </a:rPr>
              <a:t>功能需求</a:t>
            </a:r>
          </a:p>
        </p:txBody>
      </p:sp>
      <p:sp>
        <p:nvSpPr>
          <p:cNvPr id="11267" name="TextBox 5"/>
          <p:cNvSpPr txBox="1">
            <a:spLocks noChangeArrowheads="1"/>
          </p:cNvSpPr>
          <p:nvPr/>
        </p:nvSpPr>
        <p:spPr bwMode="auto">
          <a:xfrm>
            <a:off x="1579272" y="1049574"/>
            <a:ext cx="9033456" cy="54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rPr>
              <a:t>小程序主要分为五个大模块：我的课表，我的作业，我的考试，个人中</a:t>
            </a:r>
            <a:r>
              <a:rPr lang="zh-CN" altLang="en-US" sz="1800" dirty="0">
                <a:latin typeface="微软雅黑" panose="020B0503020204020204" pitchFamily="34" charset="-122"/>
                <a:ea typeface="微软雅黑" panose="020B0503020204020204" pitchFamily="34" charset="-122"/>
              </a:rPr>
              <a:t>心</a:t>
            </a:r>
            <a:r>
              <a:rPr lang="zh-CN" altLang="zh-CN" sz="1800" dirty="0">
                <a:latin typeface="微软雅黑" panose="020B0503020204020204" pitchFamily="34" charset="-122"/>
                <a:ea typeface="微软雅黑" panose="020B0503020204020204" pitchFamily="34" charset="-122"/>
              </a:rPr>
              <a:t>，设置</a:t>
            </a:r>
            <a:r>
              <a:rPr lang="zh-CN" altLang="en-US" sz="1800" dirty="0">
                <a:latin typeface="微软雅黑" panose="020B0503020204020204" pitchFamily="34" charset="-122"/>
                <a:ea typeface="微软雅黑" panose="020B0503020204020204" pitchFamily="34" charset="-122"/>
              </a:rPr>
              <a:t>；其中最主要的是前三个模块。</a:t>
            </a:r>
            <a:endParaRPr lang="en-US" altLang="zh-CN" sz="1800" dirty="0">
              <a:latin typeface="微软雅黑" panose="020B0503020204020204" pitchFamily="34" charset="-122"/>
              <a:ea typeface="微软雅黑" panose="020B0503020204020204" pitchFamily="34" charset="-122"/>
            </a:endParaRPr>
          </a:p>
          <a:p>
            <a:pPr>
              <a:lnSpc>
                <a:spcPct val="150000"/>
              </a:lnSpc>
              <a:spcBef>
                <a:spcPct val="0"/>
              </a:spcBef>
              <a:buNone/>
            </a:pPr>
            <a:endParaRPr lang="en-US" altLang="zh-CN" sz="1800" dirty="0">
              <a:latin typeface="微软雅黑" panose="020B0503020204020204" pitchFamily="34" charset="-122"/>
              <a:ea typeface="微软雅黑" panose="020B0503020204020204" pitchFamily="34" charset="-122"/>
            </a:endParaRPr>
          </a:p>
          <a:p>
            <a:pPr>
              <a:lnSpc>
                <a:spcPct val="150000"/>
              </a:lnSpc>
              <a:spcBef>
                <a:spcPct val="0"/>
              </a:spcBef>
              <a:buNone/>
            </a:pPr>
            <a:r>
              <a:rPr lang="zh-CN" altLang="zh-CN" sz="1800" dirty="0">
                <a:latin typeface="微软雅黑" panose="020B0503020204020204" pitchFamily="34" charset="-122"/>
                <a:ea typeface="微软雅黑" panose="020B0503020204020204" pitchFamily="34" charset="-122"/>
              </a:rPr>
              <a:t>我的课表：用户在登陆后，选择导入符合自己学校格式的课表（或者手动添加），然后导入课程信息，设置课程名，课程时间，课程地点，课程教师，以及在几分钟前提醒、提醒的次数。（提醒方式默认为</a:t>
            </a:r>
            <a:r>
              <a:rPr lang="en-US" altLang="zh-CN" sz="1800" dirty="0">
                <a:latin typeface="微软雅黑" panose="020B0503020204020204" pitchFamily="34" charset="-122"/>
                <a:ea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rPr>
              <a:t>震动</a:t>
            </a:r>
            <a:r>
              <a:rPr lang="en-US" altLang="zh-CN" sz="1800" dirty="0">
                <a:latin typeface="微软雅黑" panose="020B0503020204020204" pitchFamily="34" charset="-122"/>
                <a:ea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rPr>
              <a:t>弹窗）</a:t>
            </a:r>
            <a:endParaRPr lang="en-US" altLang="zh-CN" sz="1800" dirty="0">
              <a:latin typeface="微软雅黑" panose="020B0503020204020204" pitchFamily="34" charset="-122"/>
              <a:ea typeface="微软雅黑" panose="020B0503020204020204" pitchFamily="34" charset="-122"/>
            </a:endParaRPr>
          </a:p>
          <a:p>
            <a:pPr>
              <a:lnSpc>
                <a:spcPct val="150000"/>
              </a:lnSpc>
              <a:spcBef>
                <a:spcPct val="0"/>
              </a:spcBef>
              <a:buNone/>
            </a:pPr>
            <a:endParaRPr lang="en-US" altLang="zh-CN" sz="1800" dirty="0">
              <a:latin typeface="微软雅黑" panose="020B0503020204020204" pitchFamily="34" charset="-122"/>
              <a:ea typeface="微软雅黑" panose="020B0503020204020204" pitchFamily="34" charset="-122"/>
            </a:endParaRPr>
          </a:p>
          <a:p>
            <a:pPr>
              <a:lnSpc>
                <a:spcPct val="150000"/>
              </a:lnSpc>
              <a:spcBef>
                <a:spcPct val="0"/>
              </a:spcBef>
              <a:buNone/>
            </a:pPr>
            <a:r>
              <a:rPr lang="zh-CN" altLang="zh-CN" sz="1800" dirty="0">
                <a:latin typeface="微软雅黑" panose="020B0503020204020204" pitchFamily="34" charset="-122"/>
                <a:ea typeface="微软雅黑" panose="020B0503020204020204" pitchFamily="34" charset="-122"/>
              </a:rPr>
              <a:t>我的作业：分为录入作业和作业情况两个模块，录入作业录入作业名称，开始时间，预计时间，截止时间以及在几分钟前提醒、提醒的次数。（提醒方式默认为</a:t>
            </a:r>
            <a:r>
              <a:rPr lang="en-US" altLang="zh-CN" sz="1800" dirty="0">
                <a:latin typeface="微软雅黑" panose="020B0503020204020204" pitchFamily="34" charset="-122"/>
                <a:ea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rPr>
              <a:t>震动</a:t>
            </a:r>
            <a:r>
              <a:rPr lang="en-US" altLang="zh-CN" sz="1800" dirty="0">
                <a:latin typeface="微软雅黑" panose="020B0503020204020204" pitchFamily="34" charset="-122"/>
                <a:ea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rPr>
              <a:t>弹窗）</a:t>
            </a:r>
            <a:r>
              <a:rPr lang="zh-CN" altLang="en-US" sz="1800" dirty="0">
                <a:latin typeface="微软雅黑" panose="020B0503020204020204" pitchFamily="34" charset="-122"/>
                <a:ea typeface="微软雅黑" panose="020B0503020204020204" pitchFamily="34" charset="-122"/>
              </a:rPr>
              <a:t>其中</a:t>
            </a:r>
            <a:r>
              <a:rPr lang="zh-CN" altLang="zh-CN" sz="1800" dirty="0">
                <a:latin typeface="微软雅黑" panose="020B0503020204020204" pitchFamily="34" charset="-122"/>
                <a:ea typeface="微软雅黑" panose="020B0503020204020204" pitchFamily="34" charset="-122"/>
              </a:rPr>
              <a:t>作业情况中</a:t>
            </a:r>
            <a:r>
              <a:rPr lang="zh-CN" altLang="en-US" sz="1800" dirty="0">
                <a:latin typeface="微软雅黑" panose="020B0503020204020204" pitchFamily="34" charset="-122"/>
                <a:ea typeface="微软雅黑" panose="020B0503020204020204" pitchFamily="34" charset="-122"/>
              </a:rPr>
              <a:t>还</a:t>
            </a:r>
            <a:r>
              <a:rPr lang="zh-CN" altLang="zh-CN" sz="1800" dirty="0">
                <a:latin typeface="微软雅黑" panose="020B0503020204020204" pitchFamily="34" charset="-122"/>
                <a:ea typeface="微软雅黑" panose="020B0503020204020204" pitchFamily="34" charset="-122"/>
              </a:rPr>
              <a:t>分为已完成和未完成两个模块</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a:lnSpc>
                <a:spcPct val="150000"/>
              </a:lnSpc>
              <a:spcBef>
                <a:spcPct val="0"/>
              </a:spcBef>
              <a:buNone/>
            </a:pPr>
            <a:endParaRPr lang="en-US" altLang="zh-CN" sz="1800" dirty="0">
              <a:latin typeface="微软雅黑" panose="020B0503020204020204" pitchFamily="34" charset="-122"/>
              <a:ea typeface="微软雅黑" panose="020B0503020204020204" pitchFamily="34" charset="-122"/>
            </a:endParaRPr>
          </a:p>
          <a:p>
            <a:pPr>
              <a:lnSpc>
                <a:spcPct val="150000"/>
              </a:lnSpc>
              <a:spcBef>
                <a:spcPct val="0"/>
              </a:spcBef>
              <a:buNone/>
            </a:pPr>
            <a:r>
              <a:rPr lang="zh-CN" altLang="zh-CN" sz="1800" dirty="0">
                <a:latin typeface="微软雅黑" panose="020B0503020204020204" pitchFamily="34" charset="-122"/>
                <a:ea typeface="微软雅黑" panose="020B0503020204020204" pitchFamily="34" charset="-122"/>
              </a:rPr>
              <a:t>我的考试：导入考试信息，包括科目名称，时间，地点，以及在几天前提醒、每天几点提醒，每天提醒的次数。（提醒方式默认为</a:t>
            </a:r>
            <a:r>
              <a:rPr lang="en-US" altLang="zh-CN" sz="1800" dirty="0">
                <a:latin typeface="微软雅黑" panose="020B0503020204020204" pitchFamily="34" charset="-122"/>
                <a:ea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rPr>
              <a:t>震动</a:t>
            </a:r>
            <a:r>
              <a:rPr lang="en-US" altLang="zh-CN" sz="1800" dirty="0">
                <a:latin typeface="微软雅黑" panose="020B0503020204020204" pitchFamily="34" charset="-122"/>
                <a:ea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rPr>
              <a:t>弹窗）</a:t>
            </a:r>
          </a:p>
        </p:txBody>
      </p:sp>
    </p:spTree>
    <p:extLst>
      <p:ext uri="{BB962C8B-B14F-4D97-AF65-F5344CB8AC3E}">
        <p14:creationId xmlns:p14="http://schemas.microsoft.com/office/powerpoint/2010/main" val="196502973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txBox="1">
            <a:spLocks noChangeArrowheads="1"/>
          </p:cNvSpPr>
          <p:nvPr/>
        </p:nvSpPr>
        <p:spPr bwMode="auto">
          <a:xfrm>
            <a:off x="363538" y="363538"/>
            <a:ext cx="3462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Part3  </a:t>
            </a:r>
            <a:r>
              <a:rPr lang="zh-CN" altLang="en-US" sz="2400" b="1" dirty="0">
                <a:latin typeface="Calibri" panose="020F0502020204030204" pitchFamily="34" charset="0"/>
              </a:rPr>
              <a:t>数据字典</a:t>
            </a:r>
          </a:p>
        </p:txBody>
      </p:sp>
      <p:sp>
        <p:nvSpPr>
          <p:cNvPr id="5" name="矩形 4"/>
          <p:cNvSpPr/>
          <p:nvPr/>
        </p:nvSpPr>
        <p:spPr>
          <a:xfrm>
            <a:off x="107950" y="-1207760"/>
            <a:ext cx="5257800" cy="1184910"/>
          </a:xfrm>
          <a:prstGeom prst="rect">
            <a:avLst/>
          </a:prstGeom>
          <a:noFill/>
          <a:ln>
            <a:noFill/>
          </a:ln>
        </p:spPr>
      </p:sp>
      <p:sp>
        <p:nvSpPr>
          <p:cNvPr id="2" name="Rectangle 2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4"/>
          <p:cNvSpPr>
            <a:spLocks noChangeArrowheads="1"/>
          </p:cNvSpPr>
          <p:nvPr/>
        </p:nvSpPr>
        <p:spPr bwMode="auto">
          <a:xfrm>
            <a:off x="0" y="1641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Rectangle 26"/>
          <p:cNvSpPr>
            <a:spLocks noChangeArrowheads="1"/>
          </p:cNvSpPr>
          <p:nvPr/>
        </p:nvSpPr>
        <p:spPr bwMode="auto">
          <a:xfrm>
            <a:off x="0" y="2825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8"/>
          <p:cNvSpPr>
            <a:spLocks noChangeArrowheads="1"/>
          </p:cNvSpPr>
          <p:nvPr/>
        </p:nvSpPr>
        <p:spPr bwMode="auto">
          <a:xfrm>
            <a:off x="0" y="4010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30"/>
          <p:cNvSpPr>
            <a:spLocks noChangeArrowheads="1"/>
          </p:cNvSpPr>
          <p:nvPr/>
        </p:nvSpPr>
        <p:spPr bwMode="auto">
          <a:xfrm>
            <a:off x="0" y="5194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32"/>
          <p:cNvSpPr>
            <a:spLocks noChangeArrowheads="1"/>
          </p:cNvSpPr>
          <p:nvPr/>
        </p:nvSpPr>
        <p:spPr bwMode="auto">
          <a:xfrm>
            <a:off x="0" y="6378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Rectangle 34"/>
          <p:cNvSpPr>
            <a:spLocks noChangeArrowheads="1"/>
          </p:cNvSpPr>
          <p:nvPr/>
        </p:nvSpPr>
        <p:spPr bwMode="auto">
          <a:xfrm>
            <a:off x="0" y="756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36"/>
          <p:cNvSpPr>
            <a:spLocks noChangeArrowheads="1"/>
          </p:cNvSpPr>
          <p:nvPr/>
        </p:nvSpPr>
        <p:spPr bwMode="auto">
          <a:xfrm>
            <a:off x="0" y="8747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8" name="组合 47">
            <a:extLst>
              <a:ext uri="{FF2B5EF4-FFF2-40B4-BE49-F238E27FC236}">
                <a16:creationId xmlns:a16="http://schemas.microsoft.com/office/drawing/2014/main" id="{EAA8F79A-E84E-40EA-BA8B-99C149720A23}"/>
              </a:ext>
            </a:extLst>
          </p:cNvPr>
          <p:cNvGrpSpPr/>
          <p:nvPr/>
        </p:nvGrpSpPr>
        <p:grpSpPr>
          <a:xfrm>
            <a:off x="1670292" y="1112838"/>
            <a:ext cx="9056689" cy="5508624"/>
            <a:chOff x="1171800" y="1093821"/>
            <a:chExt cx="9056689" cy="5508624"/>
          </a:xfrm>
        </p:grpSpPr>
        <p:sp>
          <p:nvSpPr>
            <p:cNvPr id="37" name="矩形 11">
              <a:extLst>
                <a:ext uri="{FF2B5EF4-FFF2-40B4-BE49-F238E27FC236}">
                  <a16:creationId xmlns:a16="http://schemas.microsoft.com/office/drawing/2014/main" id="{21C1F02C-378C-49D7-95E5-A8CEE39CD719}"/>
                </a:ext>
              </a:extLst>
            </p:cNvPr>
            <p:cNvSpPr>
              <a:spLocks noChangeArrowheads="1"/>
            </p:cNvSpPr>
            <p:nvPr/>
          </p:nvSpPr>
          <p:spPr bwMode="auto">
            <a:xfrm>
              <a:off x="5704114" y="3859003"/>
              <a:ext cx="4524375" cy="1371600"/>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名称：时间表单</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别名：时间信息</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datetime</a:t>
              </a: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描述：用于描述各个模块的时间信息</a:t>
              </a:r>
              <a:endParaRPr kumimoji="0" lang="zh-CN"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定义：时间</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a:t>
              </a: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00~23</a:t>
              </a: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59</a:t>
              </a: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xxxx</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/xx/xx</a:t>
              </a: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位置：课程表单、作业表单、考试表单</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38" name="矩形 12">
              <a:extLst>
                <a:ext uri="{FF2B5EF4-FFF2-40B4-BE49-F238E27FC236}">
                  <a16:creationId xmlns:a16="http://schemas.microsoft.com/office/drawing/2014/main" id="{2E6F020C-925A-4B07-B0F8-4DBD2E7AB124}"/>
                </a:ext>
              </a:extLst>
            </p:cNvPr>
            <p:cNvSpPr>
              <a:spLocks noChangeArrowheads="1"/>
            </p:cNvSpPr>
            <p:nvPr/>
          </p:nvSpPr>
          <p:spPr bwMode="auto">
            <a:xfrm>
              <a:off x="5704114" y="2503231"/>
              <a:ext cx="4524375" cy="1371600"/>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名称：地点表单</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别名：教室信息</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varchar</a:t>
              </a:r>
              <a:endParaRPr kumimoji="0" lang="en-US"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描述：用于描述各个上课及考试的地点</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定义：地点</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=xx</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楼</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xxx</a:t>
              </a:r>
              <a:endParaRPr kumimoji="0" lang="en-US"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位置：课程表单、考试表单</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9" name="矩形 26">
              <a:extLst>
                <a:ext uri="{FF2B5EF4-FFF2-40B4-BE49-F238E27FC236}">
                  <a16:creationId xmlns:a16="http://schemas.microsoft.com/office/drawing/2014/main" id="{92DFDA0D-25BC-482D-9197-D120690EF840}"/>
                </a:ext>
              </a:extLst>
            </p:cNvPr>
            <p:cNvSpPr>
              <a:spLocks noChangeArrowheads="1"/>
            </p:cNvSpPr>
            <p:nvPr/>
          </p:nvSpPr>
          <p:spPr bwMode="auto">
            <a:xfrm>
              <a:off x="5696175" y="1097723"/>
              <a:ext cx="4524375" cy="1371600"/>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名称：科目表单</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别名：科目信息</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varchar</a:t>
              </a:r>
              <a:endParaRPr kumimoji="0" lang="en-US"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描述：用于显示各个科目信息</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定义：科目名称</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位置：课程表单、作业表单、考试表单</a:t>
              </a: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47" name="组合 46">
              <a:extLst>
                <a:ext uri="{FF2B5EF4-FFF2-40B4-BE49-F238E27FC236}">
                  <a16:creationId xmlns:a16="http://schemas.microsoft.com/office/drawing/2014/main" id="{3EE749DC-2038-4A6B-9CDF-76EEF5813FC4}"/>
                </a:ext>
              </a:extLst>
            </p:cNvPr>
            <p:cNvGrpSpPr/>
            <p:nvPr/>
          </p:nvGrpSpPr>
          <p:grpSpPr>
            <a:xfrm>
              <a:off x="1171800" y="1093821"/>
              <a:ext cx="4532314" cy="5508624"/>
              <a:chOff x="1563686" y="503238"/>
              <a:chExt cx="4532314" cy="5508624"/>
            </a:xfrm>
          </p:grpSpPr>
          <p:sp>
            <p:nvSpPr>
              <p:cNvPr id="4" name="矩形 21">
                <a:extLst>
                  <a:ext uri="{FF2B5EF4-FFF2-40B4-BE49-F238E27FC236}">
                    <a16:creationId xmlns:a16="http://schemas.microsoft.com/office/drawing/2014/main" id="{AEA06371-C46B-4307-B9DA-9DE71E0C743E}"/>
                  </a:ext>
                </a:extLst>
              </p:cNvPr>
              <p:cNvSpPr>
                <a:spLocks noChangeArrowheads="1"/>
              </p:cNvSpPr>
              <p:nvPr/>
            </p:nvSpPr>
            <p:spPr bwMode="auto">
              <a:xfrm>
                <a:off x="1571625" y="1892705"/>
                <a:ext cx="4524375" cy="1371600"/>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名称：课程表单</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别名：课表信息</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varchar</a:t>
                </a:r>
                <a:endParaRPr kumimoji="0" lang="en-US"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描述：用于显示给用户的课程表信息</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定义：课表信息</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课程名称</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上课时间</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上课地点</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位置：输出到屏幕</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0" name="矩形 22">
                <a:extLst>
                  <a:ext uri="{FF2B5EF4-FFF2-40B4-BE49-F238E27FC236}">
                    <a16:creationId xmlns:a16="http://schemas.microsoft.com/office/drawing/2014/main" id="{E6471C07-FA1A-4FDB-BD7A-B51671A3F118}"/>
                  </a:ext>
                </a:extLst>
              </p:cNvPr>
              <p:cNvSpPr>
                <a:spLocks noChangeArrowheads="1"/>
              </p:cNvSpPr>
              <p:nvPr/>
            </p:nvSpPr>
            <p:spPr bwMode="auto">
              <a:xfrm>
                <a:off x="1571625" y="3260919"/>
                <a:ext cx="4524375" cy="1371600"/>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名称：作业表单</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别名：作业信息</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varchar</a:t>
                </a:r>
                <a:endParaRPr kumimoji="0" lang="en-US"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描述：用于用户自行添加的作业信息</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定义：作业信息</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课程名称</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作业内容</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完成时间</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位置：输出到屏幕</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1" name="矩形 10">
                <a:extLst>
                  <a:ext uri="{FF2B5EF4-FFF2-40B4-BE49-F238E27FC236}">
                    <a16:creationId xmlns:a16="http://schemas.microsoft.com/office/drawing/2014/main" id="{86AD2EF1-CC38-4227-8C13-3DE813F9F927}"/>
                  </a:ext>
                </a:extLst>
              </p:cNvPr>
              <p:cNvSpPr>
                <a:spLocks noChangeArrowheads="1"/>
              </p:cNvSpPr>
              <p:nvPr/>
            </p:nvSpPr>
            <p:spPr bwMode="auto">
              <a:xfrm>
                <a:off x="1563687" y="4640262"/>
                <a:ext cx="4524375" cy="1371600"/>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名称：考试表单</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别名：考试信息</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varchar</a:t>
                </a:r>
                <a:endParaRPr kumimoji="0" lang="en-US"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描述：用于用户自行添加的考试信息</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定义：考试信息</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课程名称</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考试时间</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考试地点</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位置：输出到屏幕</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4" name="矩形 31">
                <a:extLst>
                  <a:ext uri="{FF2B5EF4-FFF2-40B4-BE49-F238E27FC236}">
                    <a16:creationId xmlns:a16="http://schemas.microsoft.com/office/drawing/2014/main" id="{E1A7E083-B38C-49DB-91F3-8AC45609759D}"/>
                  </a:ext>
                </a:extLst>
              </p:cNvPr>
              <p:cNvSpPr>
                <a:spLocks/>
              </p:cNvSpPr>
              <p:nvPr/>
            </p:nvSpPr>
            <p:spPr bwMode="auto">
              <a:xfrm>
                <a:off x="1563686" y="503238"/>
                <a:ext cx="4524375" cy="1371600"/>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名称：用户表单</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别名：学生信息</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varchar</a:t>
                </a:r>
                <a:endParaRPr kumimoji="0" lang="en-US"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描述：用于显示给用户的个人信息</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定义：个人信息</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姓名</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学号</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学校</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专业</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班级</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位置：输出到屏幕</a:t>
                </a: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grpSp>
      <p:sp>
        <p:nvSpPr>
          <p:cNvPr id="45" name="Rectangle 11">
            <a:extLst>
              <a:ext uri="{FF2B5EF4-FFF2-40B4-BE49-F238E27FC236}">
                <a16:creationId xmlns:a16="http://schemas.microsoft.com/office/drawing/2014/main" id="{24EAC967-A7CA-4E3A-B36A-DD021482E396}"/>
              </a:ext>
            </a:extLst>
          </p:cNvPr>
          <p:cNvSpPr>
            <a:spLocks noChangeArrowheads="1"/>
          </p:cNvSpPr>
          <p:nvPr/>
        </p:nvSpPr>
        <p:spPr bwMode="auto">
          <a:xfrm>
            <a:off x="2174033" y="76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6" name="Rectangle 22">
            <a:extLst>
              <a:ext uri="{FF2B5EF4-FFF2-40B4-BE49-F238E27FC236}">
                <a16:creationId xmlns:a16="http://schemas.microsoft.com/office/drawing/2014/main" id="{B3C84F82-E8CF-4C31-9608-69264A0D6E4F}"/>
              </a:ext>
            </a:extLst>
          </p:cNvPr>
          <p:cNvSpPr>
            <a:spLocks noChangeArrowheads="1"/>
          </p:cNvSpPr>
          <p:nvPr/>
        </p:nvSpPr>
        <p:spPr bwMode="auto">
          <a:xfrm>
            <a:off x="2174033" y="533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96339847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363538" y="363538"/>
            <a:ext cx="338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Part3  ER</a:t>
            </a:r>
            <a:r>
              <a:rPr lang="zh-CN" altLang="en-US" sz="2400" b="1" dirty="0">
                <a:latin typeface="Calibri" panose="020F0502020204030204" pitchFamily="34" charset="0"/>
              </a:rPr>
              <a:t>图</a:t>
            </a:r>
          </a:p>
        </p:txBody>
      </p:sp>
      <p:pic>
        <p:nvPicPr>
          <p:cNvPr id="5" name="图片 4">
            <a:extLst>
              <a:ext uri="{FF2B5EF4-FFF2-40B4-BE49-F238E27FC236}">
                <a16:creationId xmlns:a16="http://schemas.microsoft.com/office/drawing/2014/main" id="{8B7533DC-CB6D-4E29-AC19-ED4E27B32967}"/>
              </a:ext>
            </a:extLst>
          </p:cNvPr>
          <p:cNvPicPr/>
          <p:nvPr/>
        </p:nvPicPr>
        <p:blipFill>
          <a:blip r:embed="rId2"/>
          <a:stretch>
            <a:fillRect/>
          </a:stretch>
        </p:blipFill>
        <p:spPr>
          <a:xfrm>
            <a:off x="2241051" y="1250117"/>
            <a:ext cx="7709898" cy="4805628"/>
          </a:xfrm>
          <a:prstGeom prst="rect">
            <a:avLst/>
          </a:prstGeom>
        </p:spPr>
      </p:pic>
    </p:spTree>
    <p:extLst>
      <p:ext uri="{BB962C8B-B14F-4D97-AF65-F5344CB8AC3E}">
        <p14:creationId xmlns:p14="http://schemas.microsoft.com/office/powerpoint/2010/main" val="113693281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18"/>
          <p:cNvSpPr txBox="1">
            <a:spLocks noChangeArrowheads="1"/>
          </p:cNvSpPr>
          <p:nvPr/>
        </p:nvSpPr>
        <p:spPr bwMode="auto">
          <a:xfrm>
            <a:off x="4938712" y="3560763"/>
            <a:ext cx="209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None/>
            </a:pPr>
            <a:r>
              <a:rPr lang="zh-CN" altLang="en-US" sz="2000" b="1" dirty="0">
                <a:solidFill>
                  <a:srgbClr val="404040"/>
                </a:solidFill>
                <a:latin typeface="华文细黑" pitchFamily="2" charset="-122"/>
                <a:ea typeface="华文细黑" pitchFamily="2" charset="-122"/>
              </a:rPr>
              <a:t>设计阶段</a:t>
            </a:r>
            <a:endParaRPr lang="zh-CN" altLang="zh-CN" sz="2000" b="1" dirty="0">
              <a:solidFill>
                <a:srgbClr val="404040"/>
              </a:solidFill>
              <a:latin typeface="华文细黑" pitchFamily="2" charset="-122"/>
              <a:ea typeface="华文细黑" pitchFamily="2" charset="-122"/>
            </a:endParaRPr>
          </a:p>
        </p:txBody>
      </p:sp>
      <p:sp>
        <p:nvSpPr>
          <p:cNvPr id="16387" name="矩形 1"/>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16388" name="文本框 2"/>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en-US" altLang="zh-CN" sz="4800">
                <a:solidFill>
                  <a:srgbClr val="C00000"/>
                </a:solidFill>
                <a:latin typeface="微软雅黑" pitchFamily="34" charset="-122"/>
                <a:ea typeface="微软雅黑" pitchFamily="34" charset="-122"/>
              </a:rPr>
              <a:t>Part 4</a:t>
            </a:r>
            <a:endParaRPr lang="zh-CN" altLang="en-US" sz="4800">
              <a:solidFill>
                <a:srgbClr val="C00000"/>
              </a:solidFill>
              <a:latin typeface="微软雅黑" pitchFamily="34" charset="-122"/>
              <a:ea typeface="微软雅黑" pitchFamily="34" charset="-122"/>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8571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Part4  </a:t>
            </a:r>
            <a:r>
              <a:rPr lang="zh-CN" altLang="en-US" sz="2400" b="1" dirty="0">
                <a:latin typeface="Calibri" pitchFamily="34" charset="0"/>
              </a:rPr>
              <a:t>总体设计</a:t>
            </a:r>
          </a:p>
        </p:txBody>
      </p:sp>
      <p:sp>
        <p:nvSpPr>
          <p:cNvPr id="5" name="文本框 4">
            <a:extLst>
              <a:ext uri="{FF2B5EF4-FFF2-40B4-BE49-F238E27FC236}">
                <a16:creationId xmlns:a16="http://schemas.microsoft.com/office/drawing/2014/main" id="{9DBE682E-A694-4435-903A-32F7C7C59AEF}"/>
              </a:ext>
            </a:extLst>
          </p:cNvPr>
          <p:cNvSpPr txBox="1"/>
          <p:nvPr/>
        </p:nvSpPr>
        <p:spPr>
          <a:xfrm>
            <a:off x="4931090" y="6322045"/>
            <a:ext cx="2236510"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详见总体设计文档</a:t>
            </a:r>
          </a:p>
        </p:txBody>
      </p:sp>
      <p:pic>
        <p:nvPicPr>
          <p:cNvPr id="4" name="图片 3" descr="图片包含 屏幕截图&#10;&#10;已生成极高可信度的说明">
            <a:extLst>
              <a:ext uri="{FF2B5EF4-FFF2-40B4-BE49-F238E27FC236}">
                <a16:creationId xmlns:a16="http://schemas.microsoft.com/office/drawing/2014/main" id="{F7286A54-6943-4C0C-88DE-9637849421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688" y="1021549"/>
            <a:ext cx="11083604" cy="5155317"/>
          </a:xfrm>
          <a:prstGeom prst="rect">
            <a:avLst/>
          </a:prstGeom>
        </p:spPr>
      </p:pic>
    </p:spTree>
    <p:extLst>
      <p:ext uri="{BB962C8B-B14F-4D97-AF65-F5344CB8AC3E}">
        <p14:creationId xmlns:p14="http://schemas.microsoft.com/office/powerpoint/2010/main" val="2096090323"/>
      </p:ext>
    </p:extLst>
  </p:cSld>
  <p:clrMapOvr>
    <a:masterClrMapping/>
  </p:clrMapOvr>
  <p:transition spd="slow">
    <p:circl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文本框 4"/>
          <p:cNvSpPr txBox="1">
            <a:spLocks noChangeArrowheads="1"/>
          </p:cNvSpPr>
          <p:nvPr/>
        </p:nvSpPr>
        <p:spPr bwMode="auto">
          <a:xfrm>
            <a:off x="5313363" y="2708275"/>
            <a:ext cx="13525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zh-CN" altLang="zh-CN" sz="4400">
                <a:solidFill>
                  <a:srgbClr val="C00000"/>
                </a:solidFill>
                <a:latin typeface="华文细黑" pitchFamily="2" charset="-122"/>
                <a:ea typeface="华文细黑" pitchFamily="2" charset="-122"/>
              </a:rPr>
              <a:t>目录</a:t>
            </a:r>
          </a:p>
        </p:txBody>
      </p:sp>
      <p:cxnSp>
        <p:nvCxnSpPr>
          <p:cNvPr id="3075" name="直接连接符 6"/>
          <p:cNvCxnSpPr>
            <a:cxnSpLocks noChangeShapeType="1"/>
          </p:cNvCxnSpPr>
          <p:nvPr/>
        </p:nvCxnSpPr>
        <p:spPr bwMode="auto">
          <a:xfrm flipV="1">
            <a:off x="6223000" y="1816100"/>
            <a:ext cx="2289175" cy="2052638"/>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cxnSp>
        <p:nvCxnSpPr>
          <p:cNvPr id="3076" name="直接连接符 8"/>
          <p:cNvCxnSpPr>
            <a:cxnSpLocks noChangeShapeType="1"/>
          </p:cNvCxnSpPr>
          <p:nvPr/>
        </p:nvCxnSpPr>
        <p:spPr bwMode="auto">
          <a:xfrm flipV="1">
            <a:off x="3178175" y="2443163"/>
            <a:ext cx="2622550" cy="2251075"/>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cxnSp>
        <p:nvCxnSpPr>
          <p:cNvPr id="3077" name="直接连接符 24"/>
          <p:cNvCxnSpPr>
            <a:cxnSpLocks noChangeShapeType="1"/>
          </p:cNvCxnSpPr>
          <p:nvPr/>
        </p:nvCxnSpPr>
        <p:spPr bwMode="auto">
          <a:xfrm flipH="1" flipV="1">
            <a:off x="4919663" y="2316163"/>
            <a:ext cx="881062" cy="127000"/>
          </a:xfrm>
          <a:prstGeom prst="line">
            <a:avLst/>
          </a:prstGeom>
          <a:noFill/>
          <a:ln w="6350">
            <a:solidFill>
              <a:srgbClr val="404040"/>
            </a:solidFill>
            <a:round/>
            <a:headEnd/>
            <a:tailEnd/>
          </a:ln>
          <a:extLst>
            <a:ext uri="{909E8E84-426E-40DD-AFC4-6F175D3DCCD1}">
              <a14:hiddenFill xmlns:a14="http://schemas.microsoft.com/office/drawing/2010/main">
                <a:noFill/>
              </a14:hiddenFill>
            </a:ext>
          </a:extLst>
        </p:spPr>
      </p:cxnSp>
      <p:cxnSp>
        <p:nvCxnSpPr>
          <p:cNvPr id="3078" name="直接连接符 26"/>
          <p:cNvCxnSpPr>
            <a:cxnSpLocks noChangeShapeType="1"/>
          </p:cNvCxnSpPr>
          <p:nvPr/>
        </p:nvCxnSpPr>
        <p:spPr bwMode="auto">
          <a:xfrm>
            <a:off x="4919663" y="2316163"/>
            <a:ext cx="0" cy="909637"/>
          </a:xfrm>
          <a:prstGeom prst="line">
            <a:avLst/>
          </a:prstGeom>
          <a:noFill/>
          <a:ln w="6350">
            <a:solidFill>
              <a:srgbClr val="404040"/>
            </a:solidFill>
            <a:round/>
            <a:headEnd/>
            <a:tailEnd/>
          </a:ln>
          <a:extLst>
            <a:ext uri="{909E8E84-426E-40DD-AFC4-6F175D3DCCD1}">
              <a14:hiddenFill xmlns:a14="http://schemas.microsoft.com/office/drawing/2010/main">
                <a:noFill/>
              </a14:hiddenFill>
            </a:ext>
          </a:extLst>
        </p:spPr>
      </p:cxnSp>
      <p:cxnSp>
        <p:nvCxnSpPr>
          <p:cNvPr id="3079" name="直接连接符 31"/>
          <p:cNvCxnSpPr>
            <a:cxnSpLocks noChangeShapeType="1"/>
          </p:cNvCxnSpPr>
          <p:nvPr/>
        </p:nvCxnSpPr>
        <p:spPr bwMode="auto">
          <a:xfrm>
            <a:off x="6223000" y="3868738"/>
            <a:ext cx="893763" cy="127000"/>
          </a:xfrm>
          <a:prstGeom prst="line">
            <a:avLst/>
          </a:prstGeom>
          <a:noFill/>
          <a:ln w="6350">
            <a:solidFill>
              <a:srgbClr val="404040"/>
            </a:solidFill>
            <a:round/>
            <a:headEnd/>
            <a:tailEnd/>
          </a:ln>
          <a:extLst>
            <a:ext uri="{909E8E84-426E-40DD-AFC4-6F175D3DCCD1}">
              <a14:hiddenFill xmlns:a14="http://schemas.microsoft.com/office/drawing/2010/main">
                <a:noFill/>
              </a14:hiddenFill>
            </a:ext>
          </a:extLst>
        </p:spPr>
      </p:cxnSp>
      <p:cxnSp>
        <p:nvCxnSpPr>
          <p:cNvPr id="3080" name="直接连接符 32"/>
          <p:cNvCxnSpPr>
            <a:cxnSpLocks noChangeShapeType="1"/>
          </p:cNvCxnSpPr>
          <p:nvPr/>
        </p:nvCxnSpPr>
        <p:spPr bwMode="auto">
          <a:xfrm flipH="1" flipV="1">
            <a:off x="7116763" y="3094038"/>
            <a:ext cx="0" cy="901700"/>
          </a:xfrm>
          <a:prstGeom prst="line">
            <a:avLst/>
          </a:prstGeom>
          <a:noFill/>
          <a:ln w="6350">
            <a:solidFill>
              <a:srgbClr val="404040"/>
            </a:solidFill>
            <a:round/>
            <a:headEnd/>
            <a:tailEnd/>
          </a:ln>
          <a:extLst>
            <a:ext uri="{909E8E84-426E-40DD-AFC4-6F175D3DCCD1}">
              <a14:hiddenFill xmlns:a14="http://schemas.microsoft.com/office/drawing/2010/main">
                <a:noFill/>
              </a14:hiddenFill>
            </a:ext>
          </a:extLst>
        </p:spPr>
      </p:cxnSp>
      <p:cxnSp>
        <p:nvCxnSpPr>
          <p:cNvPr id="3081" name="直接连接符 42"/>
          <p:cNvCxnSpPr>
            <a:cxnSpLocks noChangeShapeType="1"/>
          </p:cNvCxnSpPr>
          <p:nvPr/>
        </p:nvCxnSpPr>
        <p:spPr bwMode="auto">
          <a:xfrm flipV="1">
            <a:off x="3216275" y="2487613"/>
            <a:ext cx="2622550" cy="2251075"/>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cxnSp>
        <p:nvCxnSpPr>
          <p:cNvPr id="3082" name="直接连接符 44"/>
          <p:cNvCxnSpPr>
            <a:cxnSpLocks noChangeShapeType="1"/>
          </p:cNvCxnSpPr>
          <p:nvPr/>
        </p:nvCxnSpPr>
        <p:spPr bwMode="auto">
          <a:xfrm flipV="1">
            <a:off x="6157913" y="1771650"/>
            <a:ext cx="2333625" cy="208280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2" name="TextBox 1"/>
          <p:cNvSpPr txBox="1"/>
          <p:nvPr/>
        </p:nvSpPr>
        <p:spPr>
          <a:xfrm>
            <a:off x="2612571" y="793102"/>
            <a:ext cx="1914979" cy="369332"/>
          </a:xfrm>
          <a:prstGeom prst="rect">
            <a:avLst/>
          </a:prstGeom>
          <a:noFill/>
        </p:spPr>
        <p:txBody>
          <a:bodyPr wrap="square" rtlCol="0">
            <a:spAutoFit/>
          </a:bodyPr>
          <a:lstStyle/>
          <a:p>
            <a:endParaRPr lang="zh-CN" altLang="en-US" dirty="0"/>
          </a:p>
        </p:txBody>
      </p:sp>
      <p:sp>
        <p:nvSpPr>
          <p:cNvPr id="3" name="TextBox 2"/>
          <p:cNvSpPr txBox="1"/>
          <p:nvPr/>
        </p:nvSpPr>
        <p:spPr>
          <a:xfrm>
            <a:off x="2141068" y="1439000"/>
            <a:ext cx="2304662" cy="1754326"/>
          </a:xfrm>
          <a:prstGeom prst="rect">
            <a:avLst/>
          </a:prstGeom>
          <a:noFill/>
        </p:spPr>
        <p:txBody>
          <a:bodyPr wrap="square" rtlCol="0">
            <a:spAutoFit/>
          </a:bodyPr>
          <a:lstStyle/>
          <a:p>
            <a:pPr algn="r">
              <a:lnSpc>
                <a:spcPct val="150000"/>
              </a:lnSpc>
            </a:pPr>
            <a:r>
              <a:rPr lang="en-US" altLang="zh-CN" sz="2400" b="1" dirty="0"/>
              <a:t>1.</a:t>
            </a:r>
            <a:r>
              <a:rPr lang="zh-CN" altLang="en-US" sz="2400" b="1" dirty="0"/>
              <a:t>项目计划</a:t>
            </a:r>
            <a:endParaRPr lang="en-US" altLang="zh-CN" sz="2400" b="1" dirty="0"/>
          </a:p>
          <a:p>
            <a:pPr algn="r">
              <a:lnSpc>
                <a:spcPct val="150000"/>
              </a:lnSpc>
            </a:pPr>
            <a:r>
              <a:rPr lang="en-US" altLang="zh-CN" sz="2400" b="1" dirty="0"/>
              <a:t>2.</a:t>
            </a:r>
            <a:r>
              <a:rPr lang="zh-CN" altLang="en-US" sz="2400" b="1" dirty="0"/>
              <a:t>可行性分析</a:t>
            </a:r>
            <a:endParaRPr lang="en-US" altLang="zh-CN" sz="2400" b="1" dirty="0"/>
          </a:p>
          <a:p>
            <a:pPr algn="r">
              <a:lnSpc>
                <a:spcPct val="150000"/>
              </a:lnSpc>
            </a:pPr>
            <a:r>
              <a:rPr lang="en-US" altLang="zh-CN" sz="2400" b="1" dirty="0"/>
              <a:t>3.</a:t>
            </a:r>
            <a:r>
              <a:rPr lang="zh-CN" altLang="en-US" sz="2400" b="1" dirty="0"/>
              <a:t>需求分析</a:t>
            </a:r>
            <a:endParaRPr lang="en-US" altLang="zh-CN" sz="2400" b="1" dirty="0"/>
          </a:p>
        </p:txBody>
      </p:sp>
      <p:sp>
        <p:nvSpPr>
          <p:cNvPr id="4" name="TextBox 3"/>
          <p:cNvSpPr txBox="1"/>
          <p:nvPr/>
        </p:nvSpPr>
        <p:spPr>
          <a:xfrm>
            <a:off x="7613780" y="3030674"/>
            <a:ext cx="2703238" cy="2251065"/>
          </a:xfrm>
          <a:prstGeom prst="rect">
            <a:avLst/>
          </a:prstGeom>
          <a:noFill/>
        </p:spPr>
        <p:txBody>
          <a:bodyPr wrap="square" rtlCol="0">
            <a:spAutoFit/>
          </a:bodyPr>
          <a:lstStyle/>
          <a:p>
            <a:pPr>
              <a:lnSpc>
                <a:spcPct val="150000"/>
              </a:lnSpc>
            </a:pPr>
            <a:r>
              <a:rPr lang="en-US" altLang="zh-CN" sz="2400" b="1" dirty="0"/>
              <a:t>4.</a:t>
            </a:r>
            <a:r>
              <a:rPr lang="zh-CN" altLang="en-US" sz="2400" b="1" dirty="0"/>
              <a:t>设计阶段</a:t>
            </a:r>
            <a:endParaRPr lang="en-US" altLang="zh-CN" sz="2400" b="1" dirty="0"/>
          </a:p>
          <a:p>
            <a:pPr>
              <a:lnSpc>
                <a:spcPct val="150000"/>
              </a:lnSpc>
            </a:pPr>
            <a:r>
              <a:rPr lang="en-US" altLang="zh-CN" sz="2400" b="1" dirty="0"/>
              <a:t>5.</a:t>
            </a:r>
            <a:r>
              <a:rPr lang="zh-CN" altLang="en-US" sz="2400" b="1" dirty="0"/>
              <a:t>测试及实现阶段</a:t>
            </a:r>
            <a:endParaRPr lang="en-US" altLang="zh-CN" sz="2400" b="1" dirty="0"/>
          </a:p>
          <a:p>
            <a:pPr>
              <a:lnSpc>
                <a:spcPct val="150000"/>
              </a:lnSpc>
            </a:pPr>
            <a:r>
              <a:rPr lang="en-US" altLang="zh-CN" sz="2400" b="1" dirty="0"/>
              <a:t>6.</a:t>
            </a:r>
            <a:r>
              <a:rPr lang="zh-CN" altLang="en-US" sz="2400" b="1" dirty="0"/>
              <a:t>项目总结</a:t>
            </a:r>
            <a:endParaRPr lang="en-US" altLang="zh-CN" sz="2400" b="1" dirty="0"/>
          </a:p>
          <a:p>
            <a:pPr>
              <a:lnSpc>
                <a:spcPct val="150000"/>
              </a:lnSpc>
            </a:pPr>
            <a:r>
              <a:rPr lang="en-US" altLang="zh-CN" sz="2400" b="1" dirty="0"/>
              <a:t>7.</a:t>
            </a:r>
            <a:r>
              <a:rPr lang="zh-CN" altLang="en-US" sz="2400" b="1" dirty="0"/>
              <a:t>组员评分</a:t>
            </a:r>
            <a:endParaRPr lang="en-US" altLang="zh-CN" sz="2400" b="1" dirty="0"/>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3"/>
          <p:cNvSpPr txBox="1">
            <a:spLocks noChangeArrowheads="1"/>
          </p:cNvSpPr>
          <p:nvPr/>
        </p:nvSpPr>
        <p:spPr bwMode="auto">
          <a:xfrm>
            <a:off x="363538" y="363538"/>
            <a:ext cx="338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Part4  HIPO</a:t>
            </a:r>
            <a:r>
              <a:rPr lang="zh-CN" altLang="en-US" sz="2400" b="1" dirty="0">
                <a:latin typeface="Calibri" panose="020F0502020204030204" pitchFamily="34" charset="0"/>
              </a:rPr>
              <a:t>图</a:t>
            </a:r>
          </a:p>
        </p:txBody>
      </p:sp>
      <p:sp>
        <p:nvSpPr>
          <p:cNvPr id="1433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endParaRPr lang="zh-CN" altLang="en-US" sz="1800">
              <a:latin typeface="Calibri" panose="020F0502020204030204" pitchFamily="34" charset="0"/>
            </a:endParaRPr>
          </a:p>
        </p:txBody>
      </p:sp>
      <p:pic>
        <p:nvPicPr>
          <p:cNvPr id="3" name="图片 2" descr="图片包含 屏幕截图&#10;&#10;已生成高可信度的说明">
            <a:extLst>
              <a:ext uri="{FF2B5EF4-FFF2-40B4-BE49-F238E27FC236}">
                <a16:creationId xmlns:a16="http://schemas.microsoft.com/office/drawing/2014/main" id="{140055B4-EA58-409E-B1D0-68D25D379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103" y="1189037"/>
            <a:ext cx="10539794" cy="4868636"/>
          </a:xfrm>
          <a:prstGeom prst="rect">
            <a:avLst/>
          </a:prstGeom>
        </p:spPr>
      </p:pic>
    </p:spTree>
    <p:extLst>
      <p:ext uri="{BB962C8B-B14F-4D97-AF65-F5344CB8AC3E}">
        <p14:creationId xmlns:p14="http://schemas.microsoft.com/office/powerpoint/2010/main" val="2677292682"/>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a:extLst>
              <a:ext uri="{FF2B5EF4-FFF2-40B4-BE49-F238E27FC236}">
                <a16:creationId xmlns:a16="http://schemas.microsoft.com/office/drawing/2014/main" id="{0CEE221C-14FB-4CA3-9215-693ADF7B4212}"/>
              </a:ext>
            </a:extLst>
          </p:cNvPr>
          <p:cNvSpPr txBox="1">
            <a:spLocks noChangeArrowheads="1"/>
          </p:cNvSpPr>
          <p:nvPr/>
        </p:nvSpPr>
        <p:spPr bwMode="auto">
          <a:xfrm>
            <a:off x="363538" y="363538"/>
            <a:ext cx="338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Part4  </a:t>
            </a:r>
            <a:r>
              <a:rPr lang="zh-CN" altLang="en-US" sz="2400" b="1" dirty="0">
                <a:latin typeface="Calibri" panose="020F0502020204030204" pitchFamily="34" charset="0"/>
              </a:rPr>
              <a:t>业务流图</a:t>
            </a:r>
          </a:p>
        </p:txBody>
      </p:sp>
      <p:sp>
        <p:nvSpPr>
          <p:cNvPr id="18435" name="Rectangle 5">
            <a:extLst>
              <a:ext uri="{FF2B5EF4-FFF2-40B4-BE49-F238E27FC236}">
                <a16:creationId xmlns:a16="http://schemas.microsoft.com/office/drawing/2014/main" id="{E1EEFA3A-99F0-43E6-8CFC-B8A257975A8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endParaRPr lang="zh-CN" altLang="en-US" sz="1800">
              <a:latin typeface="Calibri" panose="020F0502020204030204" pitchFamily="34" charset="0"/>
            </a:endParaRPr>
          </a:p>
        </p:txBody>
      </p:sp>
      <p:sp>
        <p:nvSpPr>
          <p:cNvPr id="18436" name="文本框 1">
            <a:extLst>
              <a:ext uri="{FF2B5EF4-FFF2-40B4-BE49-F238E27FC236}">
                <a16:creationId xmlns:a16="http://schemas.microsoft.com/office/drawing/2014/main" id="{022DA868-6650-4BB7-BE68-ECA23A0B0101}"/>
              </a:ext>
            </a:extLst>
          </p:cNvPr>
          <p:cNvSpPr txBox="1">
            <a:spLocks noChangeArrowheads="1"/>
          </p:cNvSpPr>
          <p:nvPr/>
        </p:nvSpPr>
        <p:spPr bwMode="auto">
          <a:xfrm>
            <a:off x="1814513" y="1016000"/>
            <a:ext cx="180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a:latin typeface="微软雅黑" panose="020B0503020204020204" pitchFamily="34" charset="-122"/>
                <a:ea typeface="微软雅黑" panose="020B0503020204020204" pitchFamily="34" charset="-122"/>
              </a:rPr>
              <a:t>导入课表流程：</a:t>
            </a:r>
          </a:p>
        </p:txBody>
      </p:sp>
      <p:pic>
        <p:nvPicPr>
          <p:cNvPr id="18437" name="图片 4" descr="891113752685360305">
            <a:extLst>
              <a:ext uri="{FF2B5EF4-FFF2-40B4-BE49-F238E27FC236}">
                <a16:creationId xmlns:a16="http://schemas.microsoft.com/office/drawing/2014/main" id="{837AC4D2-918F-4720-BCC7-004879539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738" y="1016000"/>
            <a:ext cx="4962525" cy="556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623875"/>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3">
            <a:extLst>
              <a:ext uri="{FF2B5EF4-FFF2-40B4-BE49-F238E27FC236}">
                <a16:creationId xmlns:a16="http://schemas.microsoft.com/office/drawing/2014/main" id="{0B4FDCAB-BE36-4D58-949D-178F49341386}"/>
              </a:ext>
            </a:extLst>
          </p:cNvPr>
          <p:cNvSpPr txBox="1">
            <a:spLocks noChangeArrowheads="1"/>
          </p:cNvSpPr>
          <p:nvPr/>
        </p:nvSpPr>
        <p:spPr bwMode="auto">
          <a:xfrm>
            <a:off x="363538" y="363538"/>
            <a:ext cx="338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Part4  </a:t>
            </a:r>
            <a:r>
              <a:rPr lang="zh-CN" altLang="en-US" sz="2400" b="1" dirty="0">
                <a:latin typeface="Calibri" panose="020F0502020204030204" pitchFamily="34" charset="0"/>
              </a:rPr>
              <a:t>业务流图</a:t>
            </a:r>
          </a:p>
        </p:txBody>
      </p:sp>
      <p:sp>
        <p:nvSpPr>
          <p:cNvPr id="19459" name="Rectangle 5">
            <a:extLst>
              <a:ext uri="{FF2B5EF4-FFF2-40B4-BE49-F238E27FC236}">
                <a16:creationId xmlns:a16="http://schemas.microsoft.com/office/drawing/2014/main" id="{D91A99E2-9E09-4F77-A0F2-4B4B24CAF30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endParaRPr lang="zh-CN" altLang="en-US" sz="1800">
              <a:latin typeface="Calibri" panose="020F0502020204030204" pitchFamily="34" charset="0"/>
            </a:endParaRPr>
          </a:p>
        </p:txBody>
      </p:sp>
      <p:sp>
        <p:nvSpPr>
          <p:cNvPr id="19460" name="文本框 1">
            <a:extLst>
              <a:ext uri="{FF2B5EF4-FFF2-40B4-BE49-F238E27FC236}">
                <a16:creationId xmlns:a16="http://schemas.microsoft.com/office/drawing/2014/main" id="{951D28A9-E315-49FD-A6B8-E9862544087E}"/>
              </a:ext>
            </a:extLst>
          </p:cNvPr>
          <p:cNvSpPr txBox="1">
            <a:spLocks noChangeArrowheads="1"/>
          </p:cNvSpPr>
          <p:nvPr/>
        </p:nvSpPr>
        <p:spPr bwMode="auto">
          <a:xfrm>
            <a:off x="1384300" y="1016000"/>
            <a:ext cx="22621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a:latin typeface="微软雅黑" panose="020B0503020204020204" pitchFamily="34" charset="-122"/>
                <a:ea typeface="微软雅黑" panose="020B0503020204020204" pitchFamily="34" charset="-122"/>
              </a:rPr>
              <a:t>添加考试信息流程：</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488" y="200025"/>
            <a:ext cx="6172200" cy="645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0707288"/>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3">
            <a:extLst>
              <a:ext uri="{FF2B5EF4-FFF2-40B4-BE49-F238E27FC236}">
                <a16:creationId xmlns:a16="http://schemas.microsoft.com/office/drawing/2014/main" id="{F0960397-5B06-46AD-9CED-7D98B499518D}"/>
              </a:ext>
            </a:extLst>
          </p:cNvPr>
          <p:cNvSpPr txBox="1">
            <a:spLocks noChangeArrowheads="1"/>
          </p:cNvSpPr>
          <p:nvPr/>
        </p:nvSpPr>
        <p:spPr bwMode="auto">
          <a:xfrm>
            <a:off x="363538" y="363538"/>
            <a:ext cx="338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Part4  </a:t>
            </a:r>
            <a:r>
              <a:rPr lang="zh-CN" altLang="en-US" sz="2400" b="1" dirty="0">
                <a:latin typeface="Calibri" panose="020F0502020204030204" pitchFamily="34" charset="0"/>
              </a:rPr>
              <a:t>业务流图</a:t>
            </a:r>
          </a:p>
        </p:txBody>
      </p:sp>
      <p:sp>
        <p:nvSpPr>
          <p:cNvPr id="20483" name="Rectangle 5">
            <a:extLst>
              <a:ext uri="{FF2B5EF4-FFF2-40B4-BE49-F238E27FC236}">
                <a16:creationId xmlns:a16="http://schemas.microsoft.com/office/drawing/2014/main" id="{14169C66-21FD-4429-9EBE-EAE843E753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endParaRPr lang="zh-CN" altLang="en-US" sz="1800">
              <a:latin typeface="Calibri" panose="020F0502020204030204" pitchFamily="34" charset="0"/>
            </a:endParaRPr>
          </a:p>
        </p:txBody>
      </p:sp>
      <p:sp>
        <p:nvSpPr>
          <p:cNvPr id="20484" name="文本框 1">
            <a:extLst>
              <a:ext uri="{FF2B5EF4-FFF2-40B4-BE49-F238E27FC236}">
                <a16:creationId xmlns:a16="http://schemas.microsoft.com/office/drawing/2014/main" id="{1E88FCFE-71A5-4421-9E9F-301BBAA36561}"/>
              </a:ext>
            </a:extLst>
          </p:cNvPr>
          <p:cNvSpPr txBox="1">
            <a:spLocks noChangeArrowheads="1"/>
          </p:cNvSpPr>
          <p:nvPr/>
        </p:nvSpPr>
        <p:spPr bwMode="auto">
          <a:xfrm>
            <a:off x="1347788" y="1016000"/>
            <a:ext cx="2262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a:latin typeface="微软雅黑" panose="020B0503020204020204" pitchFamily="34" charset="-122"/>
                <a:ea typeface="微软雅黑" panose="020B0503020204020204" pitchFamily="34" charset="-122"/>
              </a:rPr>
              <a:t>添加作业信息流程：</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325" y="33338"/>
            <a:ext cx="6229350" cy="679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0991525"/>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8571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Part4  </a:t>
            </a:r>
            <a:r>
              <a:rPr lang="zh-CN" altLang="en-US" sz="2400" b="1" dirty="0">
                <a:latin typeface="Calibri" pitchFamily="34" charset="0"/>
              </a:rPr>
              <a:t>详细设计</a:t>
            </a:r>
          </a:p>
        </p:txBody>
      </p:sp>
      <p:sp>
        <p:nvSpPr>
          <p:cNvPr id="5" name="文本框 4">
            <a:extLst>
              <a:ext uri="{FF2B5EF4-FFF2-40B4-BE49-F238E27FC236}">
                <a16:creationId xmlns:a16="http://schemas.microsoft.com/office/drawing/2014/main" id="{9DBE682E-A694-4435-903A-32F7C7C59AEF}"/>
              </a:ext>
            </a:extLst>
          </p:cNvPr>
          <p:cNvSpPr txBox="1"/>
          <p:nvPr/>
        </p:nvSpPr>
        <p:spPr>
          <a:xfrm>
            <a:off x="4931090" y="6322045"/>
            <a:ext cx="2236510"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详见详细设计文档</a:t>
            </a:r>
          </a:p>
        </p:txBody>
      </p:sp>
      <p:pic>
        <p:nvPicPr>
          <p:cNvPr id="3" name="图片 2" descr="图片包含 屏幕截图, 文字&#10;&#10;已生成高可信度的说明">
            <a:extLst>
              <a:ext uri="{FF2B5EF4-FFF2-40B4-BE49-F238E27FC236}">
                <a16:creationId xmlns:a16="http://schemas.microsoft.com/office/drawing/2014/main" id="{9FCD2349-CD10-40FC-9E62-E094AB5F1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738" y="923730"/>
            <a:ext cx="10825960" cy="5294571"/>
          </a:xfrm>
          <a:prstGeom prst="rect">
            <a:avLst/>
          </a:prstGeom>
        </p:spPr>
      </p:pic>
    </p:spTree>
    <p:extLst>
      <p:ext uri="{BB962C8B-B14F-4D97-AF65-F5344CB8AC3E}">
        <p14:creationId xmlns:p14="http://schemas.microsoft.com/office/powerpoint/2010/main" val="3327656066"/>
      </p:ext>
    </p:extLst>
  </p:cSld>
  <p:clrMapOvr>
    <a:masterClrMapping/>
  </p:clrMapOvr>
  <p:transition spd="slow">
    <p:circl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363538" y="363538"/>
            <a:ext cx="3863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Part4 </a:t>
            </a:r>
            <a:r>
              <a:rPr lang="zh-CN" altLang="en-US" sz="2400" b="1" dirty="0">
                <a:latin typeface="Calibri" panose="020F0502020204030204" pitchFamily="34" charset="0"/>
              </a:rPr>
              <a:t>界面设计</a:t>
            </a:r>
          </a:p>
        </p:txBody>
      </p:sp>
      <p:pic>
        <p:nvPicPr>
          <p:cNvPr id="9" name="图片 8" descr="图片包含 屏幕截图&#10;&#10;已生成极高可信度的说明">
            <a:extLst>
              <a:ext uri="{FF2B5EF4-FFF2-40B4-BE49-F238E27FC236}">
                <a16:creationId xmlns:a16="http://schemas.microsoft.com/office/drawing/2014/main" id="{53C5C119-C2DE-4AEE-BD9D-36A5E1EC93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502" y="1107488"/>
            <a:ext cx="2882594" cy="5127174"/>
          </a:xfrm>
          <a:prstGeom prst="rect">
            <a:avLst/>
          </a:prstGeom>
        </p:spPr>
      </p:pic>
      <p:pic>
        <p:nvPicPr>
          <p:cNvPr id="4" name="图片 3" descr="图片包含 屏幕截图&#10;&#10;已生成极高可信度的说明">
            <a:extLst>
              <a:ext uri="{FF2B5EF4-FFF2-40B4-BE49-F238E27FC236}">
                <a16:creationId xmlns:a16="http://schemas.microsoft.com/office/drawing/2014/main" id="{4A028DA7-AC4B-4152-B9FC-1E9B52845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2062" y="1107488"/>
            <a:ext cx="2882594" cy="5127174"/>
          </a:xfrm>
          <a:prstGeom prst="rect">
            <a:avLst/>
          </a:prstGeom>
        </p:spPr>
      </p:pic>
      <p:pic>
        <p:nvPicPr>
          <p:cNvPr id="6" name="图片 5">
            <a:extLst>
              <a:ext uri="{FF2B5EF4-FFF2-40B4-BE49-F238E27FC236}">
                <a16:creationId xmlns:a16="http://schemas.microsoft.com/office/drawing/2014/main" id="{884887A2-841F-40BE-AC31-A2124B975C0C}"/>
              </a:ext>
            </a:extLst>
          </p:cNvPr>
          <p:cNvPicPr/>
          <p:nvPr/>
        </p:nvPicPr>
        <p:blipFill>
          <a:blip r:embed="rId4"/>
          <a:stretch>
            <a:fillRect/>
          </a:stretch>
        </p:blipFill>
        <p:spPr>
          <a:xfrm>
            <a:off x="7885622" y="1107488"/>
            <a:ext cx="2851785" cy="4880610"/>
          </a:xfrm>
          <a:prstGeom prst="rect">
            <a:avLst/>
          </a:prstGeom>
        </p:spPr>
      </p:pic>
    </p:spTree>
    <p:extLst>
      <p:ext uri="{BB962C8B-B14F-4D97-AF65-F5344CB8AC3E}">
        <p14:creationId xmlns:p14="http://schemas.microsoft.com/office/powerpoint/2010/main" val="383198748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363538" y="363538"/>
            <a:ext cx="3863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Part4 </a:t>
            </a:r>
            <a:r>
              <a:rPr lang="zh-CN" altLang="en-US" sz="2400" b="1" dirty="0">
                <a:latin typeface="Calibri" panose="020F0502020204030204" pitchFamily="34" charset="0"/>
              </a:rPr>
              <a:t>数据库设计</a:t>
            </a:r>
          </a:p>
        </p:txBody>
      </p:sp>
      <p:pic>
        <p:nvPicPr>
          <p:cNvPr id="4" name="图片 3">
            <a:extLst>
              <a:ext uri="{FF2B5EF4-FFF2-40B4-BE49-F238E27FC236}">
                <a16:creationId xmlns:a16="http://schemas.microsoft.com/office/drawing/2014/main" id="{FE6DC37A-2011-4890-BBB8-CA83079287C1}"/>
              </a:ext>
            </a:extLst>
          </p:cNvPr>
          <p:cNvPicPr>
            <a:picLocks noChangeAspect="1"/>
          </p:cNvPicPr>
          <p:nvPr/>
        </p:nvPicPr>
        <p:blipFill>
          <a:blip r:embed="rId2"/>
          <a:stretch>
            <a:fillRect/>
          </a:stretch>
        </p:blipFill>
        <p:spPr>
          <a:xfrm>
            <a:off x="2001285" y="1792771"/>
            <a:ext cx="7553325" cy="1390650"/>
          </a:xfrm>
          <a:prstGeom prst="rect">
            <a:avLst/>
          </a:prstGeom>
        </p:spPr>
      </p:pic>
      <p:pic>
        <p:nvPicPr>
          <p:cNvPr id="5" name="图片 4">
            <a:extLst>
              <a:ext uri="{FF2B5EF4-FFF2-40B4-BE49-F238E27FC236}">
                <a16:creationId xmlns:a16="http://schemas.microsoft.com/office/drawing/2014/main" id="{A0D301E6-E2BC-4834-BC7C-F4FE1FE482B0}"/>
              </a:ext>
            </a:extLst>
          </p:cNvPr>
          <p:cNvPicPr>
            <a:picLocks noChangeAspect="1"/>
          </p:cNvPicPr>
          <p:nvPr/>
        </p:nvPicPr>
        <p:blipFill>
          <a:blip r:embed="rId3"/>
          <a:stretch>
            <a:fillRect/>
          </a:stretch>
        </p:blipFill>
        <p:spPr>
          <a:xfrm>
            <a:off x="2001285" y="3183421"/>
            <a:ext cx="6374089" cy="1400175"/>
          </a:xfrm>
          <a:prstGeom prst="rect">
            <a:avLst/>
          </a:prstGeom>
        </p:spPr>
      </p:pic>
    </p:spTree>
    <p:extLst>
      <p:ext uri="{BB962C8B-B14F-4D97-AF65-F5344CB8AC3E}">
        <p14:creationId xmlns:p14="http://schemas.microsoft.com/office/powerpoint/2010/main" val="75085093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0ABAF884-060B-4A5B-90B8-4BABF1284E4D}"/>
              </a:ext>
            </a:extLst>
          </p:cNvPr>
          <p:cNvSpPr txBox="1">
            <a:spLocks noChangeArrowheads="1"/>
          </p:cNvSpPr>
          <p:nvPr/>
        </p:nvSpPr>
        <p:spPr bwMode="auto">
          <a:xfrm>
            <a:off x="363538" y="363538"/>
            <a:ext cx="3863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Part4 </a:t>
            </a:r>
            <a:r>
              <a:rPr lang="zh-CN" altLang="en-US" sz="2400" b="1" dirty="0">
                <a:latin typeface="Calibri" panose="020F0502020204030204" pitchFamily="34" charset="0"/>
              </a:rPr>
              <a:t>后端代码</a:t>
            </a:r>
          </a:p>
        </p:txBody>
      </p:sp>
      <p:pic>
        <p:nvPicPr>
          <p:cNvPr id="3" name="图片 2">
            <a:extLst>
              <a:ext uri="{FF2B5EF4-FFF2-40B4-BE49-F238E27FC236}">
                <a16:creationId xmlns:a16="http://schemas.microsoft.com/office/drawing/2014/main" id="{1A4FE690-07AA-4F3F-AC4F-8BCB20D12DE7}"/>
              </a:ext>
            </a:extLst>
          </p:cNvPr>
          <p:cNvPicPr>
            <a:picLocks noChangeAspect="1"/>
          </p:cNvPicPr>
          <p:nvPr/>
        </p:nvPicPr>
        <p:blipFill>
          <a:blip r:embed="rId2"/>
          <a:stretch>
            <a:fillRect/>
          </a:stretch>
        </p:blipFill>
        <p:spPr>
          <a:xfrm>
            <a:off x="2881312" y="700087"/>
            <a:ext cx="6429375" cy="5457825"/>
          </a:xfrm>
          <a:prstGeom prst="rect">
            <a:avLst/>
          </a:prstGeom>
        </p:spPr>
      </p:pic>
    </p:spTree>
    <p:extLst>
      <p:ext uri="{BB962C8B-B14F-4D97-AF65-F5344CB8AC3E}">
        <p14:creationId xmlns:p14="http://schemas.microsoft.com/office/powerpoint/2010/main" val="242862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363538" y="363538"/>
            <a:ext cx="3863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Part4 </a:t>
            </a:r>
            <a:r>
              <a:rPr lang="zh-CN" altLang="en-US" sz="2400" b="1" dirty="0">
                <a:latin typeface="Calibri" panose="020F0502020204030204" pitchFamily="34" charset="0"/>
              </a:rPr>
              <a:t> </a:t>
            </a:r>
            <a:r>
              <a:rPr lang="en-US" altLang="zh-CN" sz="2400" b="1" dirty="0">
                <a:latin typeface="Calibri" panose="020F0502020204030204" pitchFamily="34" charset="0"/>
              </a:rPr>
              <a:t>PAD</a:t>
            </a:r>
            <a:r>
              <a:rPr lang="zh-CN" altLang="en-US" sz="2400" b="1" dirty="0">
                <a:latin typeface="Calibri" panose="020F0502020204030204" pitchFamily="34" charset="0"/>
              </a:rPr>
              <a:t>图</a:t>
            </a:r>
          </a:p>
        </p:txBody>
      </p:sp>
      <p:pic>
        <p:nvPicPr>
          <p:cNvPr id="3" name="图片 3">
            <a:extLst>
              <a:ext uri="{FF2B5EF4-FFF2-40B4-BE49-F238E27FC236}">
                <a16:creationId xmlns:a16="http://schemas.microsoft.com/office/drawing/2014/main" id="{E87594CA-3354-485D-A91C-7C57E200A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3228" y="987646"/>
            <a:ext cx="8425543" cy="559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7220065"/>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Box 3">
            <a:extLst>
              <a:ext uri="{FF2B5EF4-FFF2-40B4-BE49-F238E27FC236}">
                <a16:creationId xmlns:a16="http://schemas.microsoft.com/office/drawing/2014/main" id="{DCBCF848-3A3C-4CCB-8062-624ABB34A4CB}"/>
              </a:ext>
            </a:extLst>
          </p:cNvPr>
          <p:cNvSpPr txBox="1">
            <a:spLocks noChangeArrowheads="1"/>
          </p:cNvSpPr>
          <p:nvPr/>
        </p:nvSpPr>
        <p:spPr bwMode="auto">
          <a:xfrm>
            <a:off x="363538" y="363538"/>
            <a:ext cx="3397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a:latin typeface="Calibri" panose="020F0502020204030204" pitchFamily="34" charset="0"/>
              </a:rPr>
              <a:t>Part4  PDL</a:t>
            </a:r>
            <a:r>
              <a:rPr lang="zh-CN" altLang="en-US" sz="2400" b="1">
                <a:latin typeface="Calibri" panose="020F0502020204030204" pitchFamily="34" charset="0"/>
              </a:rPr>
              <a:t>语言</a:t>
            </a:r>
          </a:p>
        </p:txBody>
      </p:sp>
      <p:sp>
        <p:nvSpPr>
          <p:cNvPr id="49155" name="文本框 1">
            <a:extLst>
              <a:ext uri="{FF2B5EF4-FFF2-40B4-BE49-F238E27FC236}">
                <a16:creationId xmlns:a16="http://schemas.microsoft.com/office/drawing/2014/main" id="{E4DCC1BB-5607-4484-B5C7-48BBDA70B0E7}"/>
              </a:ext>
            </a:extLst>
          </p:cNvPr>
          <p:cNvSpPr txBox="1">
            <a:spLocks noChangeArrowheads="1"/>
          </p:cNvSpPr>
          <p:nvPr/>
        </p:nvSpPr>
        <p:spPr bwMode="auto">
          <a:xfrm>
            <a:off x="1093788" y="923925"/>
            <a:ext cx="1339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a:latin typeface="微软雅黑" panose="020B0503020204020204" pitchFamily="34" charset="-122"/>
                <a:ea typeface="微软雅黑" panose="020B0503020204020204" pitchFamily="34" charset="-122"/>
              </a:rPr>
              <a:t>课表界面：</a:t>
            </a:r>
          </a:p>
        </p:txBody>
      </p:sp>
      <p:pic>
        <p:nvPicPr>
          <p:cNvPr id="49156" name="图片 4" descr="图片包含 文字&#10;&#10;已生成高可信度的说明">
            <a:extLst>
              <a:ext uri="{FF2B5EF4-FFF2-40B4-BE49-F238E27FC236}">
                <a16:creationId xmlns:a16="http://schemas.microsoft.com/office/drawing/2014/main" id="{1FFABEE9-A20F-4B43-975B-D11E225E0D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788" y="938213"/>
            <a:ext cx="5630862"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7790886"/>
      </p:ext>
    </p:extLst>
  </p:cSld>
  <p:clrMapOvr>
    <a:masterClrMapping/>
  </p:clrMapOvr>
  <p:transition spd="slow">
    <p:circl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18"/>
          <p:cNvSpPr txBox="1">
            <a:spLocks noChangeArrowheads="1"/>
          </p:cNvSpPr>
          <p:nvPr/>
        </p:nvSpPr>
        <p:spPr bwMode="auto">
          <a:xfrm>
            <a:off x="5018088" y="3559175"/>
            <a:ext cx="209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zh-CN" altLang="en-US" sz="2000" b="1" dirty="0">
                <a:solidFill>
                  <a:srgbClr val="404040"/>
                </a:solidFill>
                <a:latin typeface="华文细黑" pitchFamily="2" charset="-122"/>
                <a:ea typeface="华文细黑" pitchFamily="2" charset="-122"/>
              </a:rPr>
              <a:t>项目计划</a:t>
            </a:r>
            <a:endParaRPr lang="zh-CN" altLang="zh-CN" sz="2000" b="1" dirty="0">
              <a:solidFill>
                <a:srgbClr val="404040"/>
              </a:solidFill>
              <a:latin typeface="华文细黑" pitchFamily="2" charset="-122"/>
              <a:ea typeface="华文细黑" pitchFamily="2" charset="-122"/>
            </a:endParaRPr>
          </a:p>
        </p:txBody>
      </p:sp>
      <p:sp>
        <p:nvSpPr>
          <p:cNvPr id="4099" name="矩形 1"/>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4100" name="文本框 2"/>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en-US" altLang="zh-CN" sz="4800">
                <a:solidFill>
                  <a:srgbClr val="C00000"/>
                </a:solidFill>
                <a:latin typeface="微软雅黑" pitchFamily="34" charset="-122"/>
                <a:ea typeface="微软雅黑" pitchFamily="34" charset="-122"/>
              </a:rPr>
              <a:t>Part 1</a:t>
            </a:r>
            <a:endParaRPr lang="zh-CN" altLang="en-US" sz="4800">
              <a:solidFill>
                <a:srgbClr val="C00000"/>
              </a:solidFill>
              <a:latin typeface="微软雅黑" pitchFamily="34" charset="-122"/>
              <a:ea typeface="微软雅黑" pitchFamily="34" charset="-122"/>
            </a:endParaRPr>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3">
            <a:extLst>
              <a:ext uri="{FF2B5EF4-FFF2-40B4-BE49-F238E27FC236}">
                <a16:creationId xmlns:a16="http://schemas.microsoft.com/office/drawing/2014/main" id="{19A027ED-F1E6-4E74-97BE-D67DAFD40DA9}"/>
              </a:ext>
            </a:extLst>
          </p:cNvPr>
          <p:cNvSpPr txBox="1">
            <a:spLocks noChangeArrowheads="1"/>
          </p:cNvSpPr>
          <p:nvPr/>
        </p:nvSpPr>
        <p:spPr bwMode="auto">
          <a:xfrm>
            <a:off x="363538" y="363538"/>
            <a:ext cx="3397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a:latin typeface="Calibri" panose="020F0502020204030204" pitchFamily="34" charset="0"/>
              </a:rPr>
              <a:t>Part4  PDL</a:t>
            </a:r>
            <a:r>
              <a:rPr lang="zh-CN" altLang="en-US" sz="2400" b="1">
                <a:latin typeface="Calibri" panose="020F0502020204030204" pitchFamily="34" charset="0"/>
              </a:rPr>
              <a:t>语言</a:t>
            </a:r>
          </a:p>
        </p:txBody>
      </p:sp>
      <p:sp>
        <p:nvSpPr>
          <p:cNvPr id="50179" name="文本框 1">
            <a:extLst>
              <a:ext uri="{FF2B5EF4-FFF2-40B4-BE49-F238E27FC236}">
                <a16:creationId xmlns:a16="http://schemas.microsoft.com/office/drawing/2014/main" id="{6E694A7B-8ED9-4EB4-AAD1-BCA49EF8A4BD}"/>
              </a:ext>
            </a:extLst>
          </p:cNvPr>
          <p:cNvSpPr txBox="1">
            <a:spLocks noChangeArrowheads="1"/>
          </p:cNvSpPr>
          <p:nvPr/>
        </p:nvSpPr>
        <p:spPr bwMode="auto">
          <a:xfrm>
            <a:off x="1093788" y="923925"/>
            <a:ext cx="1338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a:latin typeface="微软雅黑" panose="020B0503020204020204" pitchFamily="34" charset="-122"/>
                <a:ea typeface="微软雅黑" panose="020B0503020204020204" pitchFamily="34" charset="-122"/>
              </a:rPr>
              <a:t>作业界面：</a:t>
            </a:r>
          </a:p>
        </p:txBody>
      </p:sp>
      <p:pic>
        <p:nvPicPr>
          <p:cNvPr id="50180" name="图片 5" descr="图片包含 文字&#10;&#10;已生成高可信度的说明">
            <a:extLst>
              <a:ext uri="{FF2B5EF4-FFF2-40B4-BE49-F238E27FC236}">
                <a16:creationId xmlns:a16="http://schemas.microsoft.com/office/drawing/2014/main" id="{604150AA-BFC7-4AEC-9708-6742B1D66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3338" y="923925"/>
            <a:ext cx="5776912" cy="538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4105884"/>
      </p:ext>
    </p:extLst>
  </p:cSld>
  <p:clrMapOvr>
    <a:masterClrMapping/>
  </p:clrMapOvr>
  <p:transition spd="slow">
    <p:circl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3">
            <a:extLst>
              <a:ext uri="{FF2B5EF4-FFF2-40B4-BE49-F238E27FC236}">
                <a16:creationId xmlns:a16="http://schemas.microsoft.com/office/drawing/2014/main" id="{A2E35163-D16D-4425-9E4C-63E6A8DA4600}"/>
              </a:ext>
            </a:extLst>
          </p:cNvPr>
          <p:cNvSpPr txBox="1">
            <a:spLocks noChangeArrowheads="1"/>
          </p:cNvSpPr>
          <p:nvPr/>
        </p:nvSpPr>
        <p:spPr bwMode="auto">
          <a:xfrm>
            <a:off x="363538" y="363538"/>
            <a:ext cx="3397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a:latin typeface="Calibri" panose="020F0502020204030204" pitchFamily="34" charset="0"/>
              </a:rPr>
              <a:t>Part4  PDL</a:t>
            </a:r>
            <a:r>
              <a:rPr lang="zh-CN" altLang="en-US" sz="2400" b="1">
                <a:latin typeface="Calibri" panose="020F0502020204030204" pitchFamily="34" charset="0"/>
              </a:rPr>
              <a:t>语言</a:t>
            </a:r>
          </a:p>
        </p:txBody>
      </p:sp>
      <p:sp>
        <p:nvSpPr>
          <p:cNvPr id="51203" name="文本框 1">
            <a:extLst>
              <a:ext uri="{FF2B5EF4-FFF2-40B4-BE49-F238E27FC236}">
                <a16:creationId xmlns:a16="http://schemas.microsoft.com/office/drawing/2014/main" id="{F1C52344-356C-4123-95D3-B382F3B3EF22}"/>
              </a:ext>
            </a:extLst>
          </p:cNvPr>
          <p:cNvSpPr txBox="1">
            <a:spLocks noChangeArrowheads="1"/>
          </p:cNvSpPr>
          <p:nvPr/>
        </p:nvSpPr>
        <p:spPr bwMode="auto">
          <a:xfrm>
            <a:off x="1093788" y="923925"/>
            <a:ext cx="1338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a:latin typeface="微软雅黑" panose="020B0503020204020204" pitchFamily="34" charset="-122"/>
                <a:ea typeface="微软雅黑" panose="020B0503020204020204" pitchFamily="34" charset="-122"/>
              </a:rPr>
              <a:t>考试界面：</a:t>
            </a:r>
          </a:p>
        </p:txBody>
      </p:sp>
      <p:pic>
        <p:nvPicPr>
          <p:cNvPr id="51204" name="图片 2">
            <a:extLst>
              <a:ext uri="{FF2B5EF4-FFF2-40B4-BE49-F238E27FC236}">
                <a16:creationId xmlns:a16="http://schemas.microsoft.com/office/drawing/2014/main" id="{70B3E87E-9D44-4D1E-B7F8-D91AE00F31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850" y="923925"/>
            <a:ext cx="5776913" cy="53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063176"/>
      </p:ext>
    </p:extLst>
  </p:cSld>
  <p:clrMapOvr>
    <a:masterClrMapping/>
  </p:clrMapOvr>
  <p:transition spd="slow">
    <p:circl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3">
            <a:extLst>
              <a:ext uri="{FF2B5EF4-FFF2-40B4-BE49-F238E27FC236}">
                <a16:creationId xmlns:a16="http://schemas.microsoft.com/office/drawing/2014/main" id="{2C15B173-5037-44DD-96CE-D00E09BC542C}"/>
              </a:ext>
            </a:extLst>
          </p:cNvPr>
          <p:cNvSpPr txBox="1">
            <a:spLocks noChangeArrowheads="1"/>
          </p:cNvSpPr>
          <p:nvPr/>
        </p:nvSpPr>
        <p:spPr bwMode="auto">
          <a:xfrm>
            <a:off x="363538" y="363538"/>
            <a:ext cx="3397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a:latin typeface="Calibri" panose="020F0502020204030204" pitchFamily="34" charset="0"/>
              </a:rPr>
              <a:t>Part4  PDL</a:t>
            </a:r>
            <a:r>
              <a:rPr lang="zh-CN" altLang="en-US" sz="2400" b="1">
                <a:latin typeface="Calibri" panose="020F0502020204030204" pitchFamily="34" charset="0"/>
              </a:rPr>
              <a:t>语言</a:t>
            </a:r>
          </a:p>
        </p:txBody>
      </p:sp>
      <p:sp>
        <p:nvSpPr>
          <p:cNvPr id="52227" name="文本框 1">
            <a:extLst>
              <a:ext uri="{FF2B5EF4-FFF2-40B4-BE49-F238E27FC236}">
                <a16:creationId xmlns:a16="http://schemas.microsoft.com/office/drawing/2014/main" id="{F1A3DFB0-FFCB-4981-8AAF-F0568765B3F5}"/>
              </a:ext>
            </a:extLst>
          </p:cNvPr>
          <p:cNvSpPr txBox="1">
            <a:spLocks noChangeArrowheads="1"/>
          </p:cNvSpPr>
          <p:nvPr/>
        </p:nvSpPr>
        <p:spPr bwMode="auto">
          <a:xfrm>
            <a:off x="1093788" y="923925"/>
            <a:ext cx="1338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a:latin typeface="微软雅黑" panose="020B0503020204020204" pitchFamily="34" charset="-122"/>
                <a:ea typeface="微软雅黑" panose="020B0503020204020204" pitchFamily="34" charset="-122"/>
              </a:rPr>
              <a:t>登陆界面：</a:t>
            </a:r>
          </a:p>
        </p:txBody>
      </p:sp>
      <p:pic>
        <p:nvPicPr>
          <p:cNvPr id="52228" name="图片 2" descr="图片包含 屏幕截图&#10;&#10;已生成极高可信度的说明">
            <a:extLst>
              <a:ext uri="{FF2B5EF4-FFF2-40B4-BE49-F238E27FC236}">
                <a16:creationId xmlns:a16="http://schemas.microsoft.com/office/drawing/2014/main" id="{E3D0C1CA-9FF8-43B2-B0AC-D54A5563D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4738" y="1604963"/>
            <a:ext cx="6905625"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6600367"/>
      </p:ext>
    </p:extLst>
  </p:cSld>
  <p:clrMapOvr>
    <a:masterClrMapping/>
  </p:clrMapOvr>
  <p:transition spd="slow">
    <p:circl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3">
            <a:extLst>
              <a:ext uri="{FF2B5EF4-FFF2-40B4-BE49-F238E27FC236}">
                <a16:creationId xmlns:a16="http://schemas.microsoft.com/office/drawing/2014/main" id="{902755DF-1B2D-443F-B6D9-5A2512ABF1C8}"/>
              </a:ext>
            </a:extLst>
          </p:cNvPr>
          <p:cNvSpPr txBox="1">
            <a:spLocks noChangeArrowheads="1"/>
          </p:cNvSpPr>
          <p:nvPr/>
        </p:nvSpPr>
        <p:spPr bwMode="auto">
          <a:xfrm>
            <a:off x="363538" y="363538"/>
            <a:ext cx="3397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a:latin typeface="Calibri" panose="020F0502020204030204" pitchFamily="34" charset="0"/>
              </a:rPr>
              <a:t>Part4  PDL</a:t>
            </a:r>
            <a:r>
              <a:rPr lang="zh-CN" altLang="en-US" sz="2400" b="1">
                <a:latin typeface="Calibri" panose="020F0502020204030204" pitchFamily="34" charset="0"/>
              </a:rPr>
              <a:t>语言</a:t>
            </a:r>
          </a:p>
        </p:txBody>
      </p:sp>
      <p:sp>
        <p:nvSpPr>
          <p:cNvPr id="53251" name="文本框 1">
            <a:extLst>
              <a:ext uri="{FF2B5EF4-FFF2-40B4-BE49-F238E27FC236}">
                <a16:creationId xmlns:a16="http://schemas.microsoft.com/office/drawing/2014/main" id="{4C7205D2-2F97-476E-A12A-47CE3D80E85D}"/>
              </a:ext>
            </a:extLst>
          </p:cNvPr>
          <p:cNvSpPr txBox="1">
            <a:spLocks noChangeArrowheads="1"/>
          </p:cNvSpPr>
          <p:nvPr/>
        </p:nvSpPr>
        <p:spPr bwMode="auto">
          <a:xfrm>
            <a:off x="990600" y="923925"/>
            <a:ext cx="1801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a:latin typeface="微软雅黑" panose="020B0503020204020204" pitchFamily="34" charset="-122"/>
                <a:ea typeface="微软雅黑" panose="020B0503020204020204" pitchFamily="34" charset="-122"/>
              </a:rPr>
              <a:t>个人信息界面：</a:t>
            </a:r>
          </a:p>
        </p:txBody>
      </p:sp>
      <p:pic>
        <p:nvPicPr>
          <p:cNvPr id="53252" name="图片 2">
            <a:extLst>
              <a:ext uri="{FF2B5EF4-FFF2-40B4-BE49-F238E27FC236}">
                <a16:creationId xmlns:a16="http://schemas.microsoft.com/office/drawing/2014/main" id="{21507AE3-6B28-4AFA-A893-B2627DA22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363" y="1603375"/>
            <a:ext cx="6713537" cy="365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5646150"/>
      </p:ext>
    </p:extLst>
  </p:cSld>
  <p:clrMapOvr>
    <a:masterClrMapping/>
  </p:clrMapOvr>
  <p:transition spd="slow">
    <p:circl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Box 3">
            <a:extLst>
              <a:ext uri="{FF2B5EF4-FFF2-40B4-BE49-F238E27FC236}">
                <a16:creationId xmlns:a16="http://schemas.microsoft.com/office/drawing/2014/main" id="{FDF3ADE0-572C-410B-8133-577506591F0A}"/>
              </a:ext>
            </a:extLst>
          </p:cNvPr>
          <p:cNvSpPr txBox="1">
            <a:spLocks noChangeArrowheads="1"/>
          </p:cNvSpPr>
          <p:nvPr/>
        </p:nvSpPr>
        <p:spPr bwMode="auto">
          <a:xfrm>
            <a:off x="363538" y="363538"/>
            <a:ext cx="555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Part4  </a:t>
            </a:r>
            <a:r>
              <a:rPr lang="zh-CN" altLang="en-US" sz="2400" b="1" dirty="0">
                <a:latin typeface="Calibri" panose="020F0502020204030204" pitchFamily="34" charset="0"/>
              </a:rPr>
              <a:t>用户手册</a:t>
            </a:r>
          </a:p>
        </p:txBody>
      </p:sp>
      <p:sp>
        <p:nvSpPr>
          <p:cNvPr id="56323" name="TextBox 1">
            <a:extLst>
              <a:ext uri="{FF2B5EF4-FFF2-40B4-BE49-F238E27FC236}">
                <a16:creationId xmlns:a16="http://schemas.microsoft.com/office/drawing/2014/main" id="{C9D2E5E2-8DDB-4CCA-AF4C-334AC35B77FE}"/>
              </a:ext>
            </a:extLst>
          </p:cNvPr>
          <p:cNvSpPr txBox="1">
            <a:spLocks noChangeArrowheads="1"/>
          </p:cNvSpPr>
          <p:nvPr/>
        </p:nvSpPr>
        <p:spPr bwMode="auto">
          <a:xfrm>
            <a:off x="3346450" y="6308725"/>
            <a:ext cx="58594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gn="ctr">
              <a:lnSpc>
                <a:spcPct val="100000"/>
              </a:lnSpc>
              <a:spcBef>
                <a:spcPct val="0"/>
              </a:spcBef>
              <a:buFont typeface="Arial" panose="020B0604020202020204" pitchFamily="34" charset="0"/>
              <a:buNone/>
            </a:pPr>
            <a:r>
              <a:rPr lang="zh-CN" altLang="en-US" sz="2000" b="1" dirty="0">
                <a:latin typeface="微软雅黑" panose="020B0503020204020204" pitchFamily="34" charset="-122"/>
                <a:ea typeface="微软雅黑" panose="020B0503020204020204" pitchFamily="34" charset="-122"/>
              </a:rPr>
              <a:t>详见用户手册文档</a:t>
            </a:r>
          </a:p>
        </p:txBody>
      </p:sp>
      <p:pic>
        <p:nvPicPr>
          <p:cNvPr id="56324" name="图片 6" descr="图片包含 屏幕截图&#10;&#10;已生成极高可信度的说明">
            <a:extLst>
              <a:ext uri="{FF2B5EF4-FFF2-40B4-BE49-F238E27FC236}">
                <a16:creationId xmlns:a16="http://schemas.microsoft.com/office/drawing/2014/main" id="{638B8C51-7CC8-4FF2-96FC-F020DE9820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1020763"/>
            <a:ext cx="11791950" cy="508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4508085"/>
      </p:ext>
    </p:extLst>
  </p:cSld>
  <p:clrMapOvr>
    <a:masterClrMapping/>
  </p:clrMapOvr>
  <p:transition spd="slow">
    <p:circl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Box 3">
            <a:extLst>
              <a:ext uri="{FF2B5EF4-FFF2-40B4-BE49-F238E27FC236}">
                <a16:creationId xmlns:a16="http://schemas.microsoft.com/office/drawing/2014/main" id="{000A700C-1B1C-468A-A8EA-271D96B027DB}"/>
              </a:ext>
            </a:extLst>
          </p:cNvPr>
          <p:cNvSpPr txBox="1">
            <a:spLocks noChangeArrowheads="1"/>
          </p:cNvSpPr>
          <p:nvPr/>
        </p:nvSpPr>
        <p:spPr bwMode="auto">
          <a:xfrm>
            <a:off x="363538" y="363538"/>
            <a:ext cx="555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Part4  </a:t>
            </a:r>
            <a:r>
              <a:rPr lang="zh-CN" altLang="en-US" sz="2400" b="1" dirty="0">
                <a:latin typeface="Calibri" panose="020F0502020204030204" pitchFamily="34" charset="0"/>
              </a:rPr>
              <a:t>测试计划</a:t>
            </a:r>
          </a:p>
        </p:txBody>
      </p:sp>
      <p:sp>
        <p:nvSpPr>
          <p:cNvPr id="57347" name="TextBox 1">
            <a:extLst>
              <a:ext uri="{FF2B5EF4-FFF2-40B4-BE49-F238E27FC236}">
                <a16:creationId xmlns:a16="http://schemas.microsoft.com/office/drawing/2014/main" id="{55CDBAD2-DA0A-4B55-A8EB-BFFF0B4925BC}"/>
              </a:ext>
            </a:extLst>
          </p:cNvPr>
          <p:cNvSpPr txBox="1">
            <a:spLocks noChangeArrowheads="1"/>
          </p:cNvSpPr>
          <p:nvPr/>
        </p:nvSpPr>
        <p:spPr bwMode="auto">
          <a:xfrm>
            <a:off x="3346450" y="6308725"/>
            <a:ext cx="58594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gn="ctr">
              <a:lnSpc>
                <a:spcPct val="100000"/>
              </a:lnSpc>
              <a:spcBef>
                <a:spcPct val="0"/>
              </a:spcBef>
              <a:buFont typeface="Arial" panose="020B0604020202020204" pitchFamily="34" charset="0"/>
              <a:buNone/>
            </a:pPr>
            <a:r>
              <a:rPr lang="zh-CN" altLang="en-US" sz="2000" b="1">
                <a:latin typeface="微软雅黑" panose="020B0503020204020204" pitchFamily="34" charset="-122"/>
                <a:ea typeface="微软雅黑" panose="020B0503020204020204" pitchFamily="34" charset="-122"/>
              </a:rPr>
              <a:t>详见测试计划文档</a:t>
            </a:r>
          </a:p>
        </p:txBody>
      </p:sp>
      <p:pic>
        <p:nvPicPr>
          <p:cNvPr id="57348" name="图片 2" descr="图片包含 地图, 文字&#10;&#10;已生成极高可信度的说明">
            <a:extLst>
              <a:ext uri="{FF2B5EF4-FFF2-40B4-BE49-F238E27FC236}">
                <a16:creationId xmlns:a16="http://schemas.microsoft.com/office/drawing/2014/main" id="{7FF865C0-F4EA-4EF2-93C8-6CD0A82098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38" y="1041400"/>
            <a:ext cx="11947525" cy="511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3174457"/>
      </p:ext>
    </p:extLst>
  </p:cSld>
  <p:clrMapOvr>
    <a:masterClrMapping/>
  </p:clrMapOvr>
  <p:transition spd="slow">
    <p:circl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8"/>
          <p:cNvSpPr txBox="1">
            <a:spLocks noChangeArrowheads="1"/>
          </p:cNvSpPr>
          <p:nvPr/>
        </p:nvSpPr>
        <p:spPr bwMode="auto">
          <a:xfrm>
            <a:off x="4938713" y="3563938"/>
            <a:ext cx="209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zh-CN" altLang="en-US" sz="2000" b="1" dirty="0">
                <a:solidFill>
                  <a:srgbClr val="404040"/>
                </a:solidFill>
                <a:latin typeface="华文细黑" pitchFamily="2" charset="-122"/>
                <a:ea typeface="华文细黑" pitchFamily="2" charset="-122"/>
              </a:rPr>
              <a:t>测试及实现阶段</a:t>
            </a:r>
            <a:endParaRPr lang="zh-CN" altLang="zh-CN" sz="2000" b="1" dirty="0">
              <a:solidFill>
                <a:srgbClr val="404040"/>
              </a:solidFill>
              <a:latin typeface="华文细黑" pitchFamily="2" charset="-122"/>
              <a:ea typeface="华文细黑" pitchFamily="2" charset="-122"/>
            </a:endParaRPr>
          </a:p>
        </p:txBody>
      </p:sp>
      <p:sp>
        <p:nvSpPr>
          <p:cNvPr id="7171" name="矩形 1"/>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7172" name="文本框 2"/>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en-US" altLang="zh-CN" sz="4800" dirty="0">
                <a:solidFill>
                  <a:srgbClr val="C00000"/>
                </a:solidFill>
                <a:latin typeface="微软雅黑" pitchFamily="34" charset="-122"/>
                <a:ea typeface="微软雅黑" pitchFamily="34" charset="-122"/>
              </a:rPr>
              <a:t>Part 5</a:t>
            </a:r>
            <a:endParaRPr lang="zh-CN" altLang="en-US" sz="4800"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1517613408"/>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txBox="1">
            <a:spLocks noChangeArrowheads="1"/>
          </p:cNvSpPr>
          <p:nvPr/>
        </p:nvSpPr>
        <p:spPr bwMode="auto">
          <a:xfrm>
            <a:off x="363538" y="363538"/>
            <a:ext cx="2892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Part5  </a:t>
            </a:r>
            <a:r>
              <a:rPr lang="zh-CN" altLang="en-US" sz="2400" b="1" dirty="0">
                <a:latin typeface="Calibri" pitchFamily="34" charset="0"/>
              </a:rPr>
              <a:t>代码规范</a:t>
            </a:r>
          </a:p>
        </p:txBody>
      </p:sp>
      <p:sp>
        <p:nvSpPr>
          <p:cNvPr id="2" name="TextBox 1"/>
          <p:cNvSpPr txBox="1"/>
          <p:nvPr/>
        </p:nvSpPr>
        <p:spPr>
          <a:xfrm>
            <a:off x="4879910" y="6242180"/>
            <a:ext cx="2761861"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详见代码规范文档</a:t>
            </a:r>
          </a:p>
        </p:txBody>
      </p:sp>
      <p:pic>
        <p:nvPicPr>
          <p:cNvPr id="5" name="图片 4" descr="图片包含 屏幕截图&#10;&#10;已生成极高可信度的说明">
            <a:extLst>
              <a:ext uri="{FF2B5EF4-FFF2-40B4-BE49-F238E27FC236}">
                <a16:creationId xmlns:a16="http://schemas.microsoft.com/office/drawing/2014/main" id="{BF26E39F-9772-46FC-901F-2455159716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5190"/>
            <a:ext cx="12192000" cy="5187539"/>
          </a:xfrm>
          <a:prstGeom prst="rect">
            <a:avLst/>
          </a:prstGeom>
        </p:spPr>
      </p:pic>
    </p:spTree>
    <p:extLst>
      <p:ext uri="{BB962C8B-B14F-4D97-AF65-F5344CB8AC3E}">
        <p14:creationId xmlns:p14="http://schemas.microsoft.com/office/powerpoint/2010/main" val="1380072597"/>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txBox="1">
            <a:spLocks noChangeArrowheads="1"/>
          </p:cNvSpPr>
          <p:nvPr/>
        </p:nvSpPr>
        <p:spPr bwMode="auto">
          <a:xfrm>
            <a:off x="363538" y="363538"/>
            <a:ext cx="38935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Part5  </a:t>
            </a:r>
            <a:r>
              <a:rPr lang="zh-CN" altLang="en-US" sz="2400" b="1" dirty="0">
                <a:latin typeface="Calibri" pitchFamily="34" charset="0"/>
              </a:rPr>
              <a:t>代码清单及代码走查</a:t>
            </a:r>
          </a:p>
        </p:txBody>
      </p:sp>
      <p:sp>
        <p:nvSpPr>
          <p:cNvPr id="3" name="TextBox 2"/>
          <p:cNvSpPr txBox="1"/>
          <p:nvPr/>
        </p:nvSpPr>
        <p:spPr>
          <a:xfrm>
            <a:off x="8528180" y="985519"/>
            <a:ext cx="3663820" cy="4093428"/>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代码走查</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林鑫：</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走查作业和课表模块</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李俊：</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走查设置和个人中心模块</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胡锦波：</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走查考试和登录模块</a:t>
            </a:r>
            <a:endParaRPr lang="en-US" altLang="zh-CN" sz="2000" dirty="0">
              <a:latin typeface="微软雅黑" panose="020B0503020204020204" pitchFamily="34" charset="-122"/>
              <a:ea typeface="微软雅黑" panose="020B0503020204020204" pitchFamily="34" charset="-122"/>
            </a:endParaRPr>
          </a:p>
        </p:txBody>
      </p:sp>
      <p:sp>
        <p:nvSpPr>
          <p:cNvPr id="7" name="TextBox 6"/>
          <p:cNvSpPr txBox="1"/>
          <p:nvPr/>
        </p:nvSpPr>
        <p:spPr>
          <a:xfrm>
            <a:off x="3360135" y="5362116"/>
            <a:ext cx="2303547"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详见代码清单文件</a:t>
            </a:r>
          </a:p>
        </p:txBody>
      </p:sp>
      <p:pic>
        <p:nvPicPr>
          <p:cNvPr id="6" name="图片 5" descr="图片包含 屏幕截图&#10;&#10;已生成极高可信度的说明">
            <a:extLst>
              <a:ext uri="{FF2B5EF4-FFF2-40B4-BE49-F238E27FC236}">
                <a16:creationId xmlns:a16="http://schemas.microsoft.com/office/drawing/2014/main" id="{DD31BE17-EFC5-4648-967E-A3DBD8F6F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38" y="985519"/>
            <a:ext cx="7964087" cy="4216281"/>
          </a:xfrm>
          <a:prstGeom prst="rect">
            <a:avLst/>
          </a:prstGeom>
        </p:spPr>
      </p:pic>
    </p:spTree>
    <p:extLst>
      <p:ext uri="{BB962C8B-B14F-4D97-AF65-F5344CB8AC3E}">
        <p14:creationId xmlns:p14="http://schemas.microsoft.com/office/powerpoint/2010/main" val="238374216"/>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133350"/>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Part5  </a:t>
            </a:r>
            <a:r>
              <a:rPr lang="zh-CN" altLang="en-US" sz="2400" b="1" dirty="0">
                <a:latin typeface="Calibri" pitchFamily="34" charset="0"/>
              </a:rPr>
              <a:t>单元测试：登录模块</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graphicFrame>
        <p:nvGraphicFramePr>
          <p:cNvPr id="4" name="表格 3">
            <a:extLst>
              <a:ext uri="{FF2B5EF4-FFF2-40B4-BE49-F238E27FC236}">
                <a16:creationId xmlns:a16="http://schemas.microsoft.com/office/drawing/2014/main" id="{34C09760-9371-4F8D-8332-8663735FE839}"/>
              </a:ext>
            </a:extLst>
          </p:cNvPr>
          <p:cNvGraphicFramePr>
            <a:graphicFrameLocks noGrp="1"/>
          </p:cNvGraphicFramePr>
          <p:nvPr>
            <p:extLst/>
          </p:nvPr>
        </p:nvGraphicFramePr>
        <p:xfrm>
          <a:off x="726232" y="728662"/>
          <a:ext cx="10739536" cy="5901588"/>
        </p:xfrm>
        <a:graphic>
          <a:graphicData uri="http://schemas.openxmlformats.org/drawingml/2006/table">
            <a:tbl>
              <a:tblPr firstRow="1" firstCol="1" bandRow="1">
                <a:tableStyleId>{5C22544A-7EE6-4342-B048-85BDC9FD1C3A}</a:tableStyleId>
              </a:tblPr>
              <a:tblGrid>
                <a:gridCol w="1165685">
                  <a:extLst>
                    <a:ext uri="{9D8B030D-6E8A-4147-A177-3AD203B41FA5}">
                      <a16:colId xmlns:a16="http://schemas.microsoft.com/office/drawing/2014/main" val="3279263058"/>
                    </a:ext>
                  </a:extLst>
                </a:gridCol>
                <a:gridCol w="871629">
                  <a:extLst>
                    <a:ext uri="{9D8B030D-6E8A-4147-A177-3AD203B41FA5}">
                      <a16:colId xmlns:a16="http://schemas.microsoft.com/office/drawing/2014/main" val="2297384705"/>
                    </a:ext>
                  </a:extLst>
                </a:gridCol>
                <a:gridCol w="2621913">
                  <a:extLst>
                    <a:ext uri="{9D8B030D-6E8A-4147-A177-3AD203B41FA5}">
                      <a16:colId xmlns:a16="http://schemas.microsoft.com/office/drawing/2014/main" val="843377936"/>
                    </a:ext>
                  </a:extLst>
                </a:gridCol>
                <a:gridCol w="2621913">
                  <a:extLst>
                    <a:ext uri="{9D8B030D-6E8A-4147-A177-3AD203B41FA5}">
                      <a16:colId xmlns:a16="http://schemas.microsoft.com/office/drawing/2014/main" val="843439528"/>
                    </a:ext>
                  </a:extLst>
                </a:gridCol>
                <a:gridCol w="1321498">
                  <a:extLst>
                    <a:ext uri="{9D8B030D-6E8A-4147-A177-3AD203B41FA5}">
                      <a16:colId xmlns:a16="http://schemas.microsoft.com/office/drawing/2014/main" val="4010028564"/>
                    </a:ext>
                  </a:extLst>
                </a:gridCol>
                <a:gridCol w="1068449">
                  <a:extLst>
                    <a:ext uri="{9D8B030D-6E8A-4147-A177-3AD203B41FA5}">
                      <a16:colId xmlns:a16="http://schemas.microsoft.com/office/drawing/2014/main" val="3422437629"/>
                    </a:ext>
                  </a:extLst>
                </a:gridCol>
                <a:gridCol w="1068449">
                  <a:extLst>
                    <a:ext uri="{9D8B030D-6E8A-4147-A177-3AD203B41FA5}">
                      <a16:colId xmlns:a16="http://schemas.microsoft.com/office/drawing/2014/main" val="1426369772"/>
                    </a:ext>
                  </a:extLst>
                </a:gridCol>
              </a:tblGrid>
              <a:tr h="486710">
                <a:tc>
                  <a:txBody>
                    <a:bodyPr/>
                    <a:lstStyle/>
                    <a:p>
                      <a:pPr algn="l">
                        <a:spcAft>
                          <a:spcPts val="0"/>
                        </a:spcAft>
                      </a:pPr>
                      <a:r>
                        <a:rPr lang="zh-CN" sz="1400" kern="100" dirty="0">
                          <a:effectLst/>
                        </a:rPr>
                        <a:t>测试模块</a:t>
                      </a:r>
                      <a:endParaRPr lang="zh-CN" sz="1400" kern="100" dirty="0">
                        <a:effectLst/>
                        <a:latin typeface="Times New Roman" panose="02020603050405020304" pitchFamily="18" charset="0"/>
                        <a:ea typeface="宋体" panose="02010600030101010101" pitchFamily="2" charset="-122"/>
                      </a:endParaRPr>
                    </a:p>
                  </a:txBody>
                  <a:tcPr marL="39755" marR="39755" marT="0" marB="0"/>
                </a:tc>
                <a:tc>
                  <a:txBody>
                    <a:bodyPr/>
                    <a:lstStyle/>
                    <a:p>
                      <a:pPr algn="l">
                        <a:spcAft>
                          <a:spcPts val="0"/>
                        </a:spcAft>
                      </a:pPr>
                      <a:r>
                        <a:rPr lang="zh-CN" sz="1400" kern="100">
                          <a:effectLst/>
                        </a:rPr>
                        <a:t>测试编号</a:t>
                      </a:r>
                      <a:endParaRPr lang="zh-CN" sz="1400" kern="100">
                        <a:effectLst/>
                        <a:latin typeface="Times New Roman" panose="02020603050405020304" pitchFamily="18" charset="0"/>
                        <a:ea typeface="宋体" panose="02010600030101010101" pitchFamily="2" charset="-122"/>
                      </a:endParaRPr>
                    </a:p>
                  </a:txBody>
                  <a:tcPr marL="39755" marR="39755" marT="0" marB="0" anchor="ctr"/>
                </a:tc>
                <a:tc>
                  <a:txBody>
                    <a:bodyPr/>
                    <a:lstStyle/>
                    <a:p>
                      <a:pPr algn="just">
                        <a:spcAft>
                          <a:spcPts val="0"/>
                        </a:spcAft>
                      </a:pPr>
                      <a:r>
                        <a:rPr lang="zh-CN" sz="1400" kern="100">
                          <a:effectLst/>
                        </a:rPr>
                        <a:t>数据规则</a:t>
                      </a:r>
                      <a:endParaRPr lang="zh-CN" sz="1400" kern="100">
                        <a:effectLst/>
                        <a:latin typeface="Times New Roman" panose="02020603050405020304" pitchFamily="18" charset="0"/>
                        <a:ea typeface="宋体" panose="02010600030101010101" pitchFamily="2" charset="-122"/>
                      </a:endParaRPr>
                    </a:p>
                  </a:txBody>
                  <a:tcPr marL="39755" marR="39755" marT="0" marB="0" anchor="ctr"/>
                </a:tc>
                <a:tc>
                  <a:txBody>
                    <a:bodyPr/>
                    <a:lstStyle/>
                    <a:p>
                      <a:pPr algn="just">
                        <a:spcAft>
                          <a:spcPts val="0"/>
                        </a:spcAft>
                      </a:pPr>
                      <a:r>
                        <a:rPr lang="zh-CN" sz="1400" kern="100">
                          <a:effectLst/>
                        </a:rPr>
                        <a:t>考察规则</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输入数据</a:t>
                      </a:r>
                      <a:endParaRPr lang="zh-CN" sz="1400" kern="100">
                        <a:effectLst/>
                        <a:latin typeface="Times New Roman" panose="02020603050405020304" pitchFamily="18" charset="0"/>
                        <a:ea typeface="宋体" panose="02010600030101010101" pitchFamily="2" charset="-122"/>
                      </a:endParaRPr>
                    </a:p>
                  </a:txBody>
                  <a:tcPr marL="39755" marR="39755" marT="0" marB="0" anchor="ctr"/>
                </a:tc>
                <a:tc>
                  <a:txBody>
                    <a:bodyPr/>
                    <a:lstStyle/>
                    <a:p>
                      <a:pPr algn="just">
                        <a:spcAft>
                          <a:spcPts val="0"/>
                        </a:spcAft>
                      </a:pPr>
                      <a:r>
                        <a:rPr lang="zh-CN" sz="1400" kern="100">
                          <a:effectLst/>
                        </a:rPr>
                        <a:t>期望输出</a:t>
                      </a:r>
                      <a:endParaRPr lang="zh-CN" sz="1400" kern="100">
                        <a:effectLst/>
                        <a:latin typeface="Times New Roman" panose="02020603050405020304" pitchFamily="18" charset="0"/>
                        <a:ea typeface="宋体" panose="02010600030101010101" pitchFamily="2" charset="-122"/>
                      </a:endParaRPr>
                    </a:p>
                  </a:txBody>
                  <a:tcPr marL="39755" marR="39755" marT="0" marB="0" anchor="ctr"/>
                </a:tc>
                <a:tc>
                  <a:txBody>
                    <a:bodyPr/>
                    <a:lstStyle/>
                    <a:p>
                      <a:pPr algn="just">
                        <a:spcAft>
                          <a:spcPts val="0"/>
                        </a:spcAft>
                      </a:pPr>
                      <a:r>
                        <a:rPr lang="zh-CN" sz="1400" kern="100">
                          <a:effectLst/>
                        </a:rPr>
                        <a:t>实际输出</a:t>
                      </a:r>
                      <a:endParaRPr lang="zh-CN" sz="1400" kern="100">
                        <a:effectLst/>
                        <a:latin typeface="Times New Roman" panose="02020603050405020304" pitchFamily="18" charset="0"/>
                        <a:ea typeface="宋体" panose="02010600030101010101" pitchFamily="2" charset="-122"/>
                      </a:endParaRPr>
                    </a:p>
                  </a:txBody>
                  <a:tcPr marL="39755" marR="39755" marT="0" marB="0" anchor="ctr"/>
                </a:tc>
                <a:extLst>
                  <a:ext uri="{0D108BD9-81ED-4DB2-BD59-A6C34878D82A}">
                    <a16:rowId xmlns:a16="http://schemas.microsoft.com/office/drawing/2014/main" val="2809328681"/>
                  </a:ext>
                </a:extLst>
              </a:tr>
              <a:tr h="696881">
                <a:tc>
                  <a:txBody>
                    <a:bodyPr/>
                    <a:lstStyle/>
                    <a:p>
                      <a:pPr algn="just">
                        <a:spcAft>
                          <a:spcPts val="0"/>
                        </a:spcAft>
                      </a:pPr>
                      <a:r>
                        <a:rPr lang="zh-CN" sz="1400" kern="100">
                          <a:effectLst/>
                        </a:rPr>
                        <a:t>登录模块</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dirty="0">
                          <a:effectLst/>
                        </a:rPr>
                        <a:t>1</a:t>
                      </a:r>
                      <a:r>
                        <a:rPr lang="zh-CN" sz="1400" kern="100" dirty="0">
                          <a:effectLst/>
                        </a:rPr>
                        <a:t>．账号不为空</a:t>
                      </a:r>
                    </a:p>
                    <a:p>
                      <a:pPr algn="just">
                        <a:spcAft>
                          <a:spcPts val="0"/>
                        </a:spcAft>
                      </a:pPr>
                      <a:r>
                        <a:rPr lang="en-US" sz="1400" kern="100" dirty="0">
                          <a:effectLst/>
                        </a:rPr>
                        <a:t>2</a:t>
                      </a:r>
                      <a:r>
                        <a:rPr lang="zh-CN" sz="1400" kern="100" dirty="0">
                          <a:effectLst/>
                        </a:rPr>
                        <a:t>．密码不为空</a:t>
                      </a:r>
                    </a:p>
                    <a:p>
                      <a:pPr algn="just">
                        <a:spcAft>
                          <a:spcPts val="0"/>
                        </a:spcAft>
                      </a:pPr>
                      <a:r>
                        <a:rPr lang="en-US" sz="1400" kern="100" dirty="0">
                          <a:effectLst/>
                        </a:rPr>
                        <a:t>3</a:t>
                      </a:r>
                      <a:r>
                        <a:rPr lang="zh-CN" sz="1400" kern="100" dirty="0">
                          <a:effectLst/>
                        </a:rPr>
                        <a:t>．账号长度为八位</a:t>
                      </a:r>
                    </a:p>
                    <a:p>
                      <a:pPr algn="just">
                        <a:spcAft>
                          <a:spcPts val="0"/>
                        </a:spcAft>
                      </a:pPr>
                      <a:r>
                        <a:rPr lang="en-US" sz="1400" kern="100" dirty="0">
                          <a:effectLst/>
                        </a:rPr>
                        <a:t>4</a:t>
                      </a:r>
                      <a:r>
                        <a:rPr lang="zh-CN" sz="1400" kern="100" dirty="0">
                          <a:effectLst/>
                        </a:rPr>
                        <a:t>．学号不为除数字外内容</a:t>
                      </a:r>
                      <a:endParaRPr lang="zh-CN" sz="1400" kern="100" dirty="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账号不能为空</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（输入为空）</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登陆按钮无法点击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dirty="0">
                          <a:effectLst/>
                        </a:rPr>
                        <a:t>登陆按钮无法点击</a:t>
                      </a: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39755" marR="39755" marT="0" marB="0"/>
                </a:tc>
                <a:extLst>
                  <a:ext uri="{0D108BD9-81ED-4DB2-BD59-A6C34878D82A}">
                    <a16:rowId xmlns:a16="http://schemas.microsoft.com/office/drawing/2014/main" val="178189970"/>
                  </a:ext>
                </a:extLst>
              </a:tr>
              <a:tr h="580734">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（输入再删掉）</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登陆按钮无法点击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dirty="0">
                          <a:effectLst/>
                        </a:rPr>
                        <a:t>登陆按钮无法点击</a:t>
                      </a: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39755" marR="39755" marT="0" marB="0"/>
                </a:tc>
                <a:extLst>
                  <a:ext uri="{0D108BD9-81ED-4DB2-BD59-A6C34878D82A}">
                    <a16:rowId xmlns:a16="http://schemas.microsoft.com/office/drawing/2014/main" val="2499087498"/>
                  </a:ext>
                </a:extLst>
              </a:tr>
              <a:tr h="580734">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1.2</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dirty="0">
                          <a:effectLst/>
                        </a:rPr>
                        <a:t>密码不能为空</a:t>
                      </a:r>
                      <a:endParaRPr lang="zh-CN" sz="1400" kern="100" dirty="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（输入为空）</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登陆按钮无法点击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dirty="0">
                          <a:effectLst/>
                        </a:rPr>
                        <a:t>登陆按钮无法点击</a:t>
                      </a: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39755" marR="39755" marT="0" marB="0"/>
                </a:tc>
                <a:extLst>
                  <a:ext uri="{0D108BD9-81ED-4DB2-BD59-A6C34878D82A}">
                    <a16:rowId xmlns:a16="http://schemas.microsoft.com/office/drawing/2014/main" val="4055749052"/>
                  </a:ext>
                </a:extLst>
              </a:tr>
              <a:tr h="580734">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（输入再删掉）</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登陆按钮无法点击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登陆按钮无法点击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extLst>
                  <a:ext uri="{0D108BD9-81ED-4DB2-BD59-A6C34878D82A}">
                    <a16:rowId xmlns:a16="http://schemas.microsoft.com/office/drawing/2014/main" val="1438799489"/>
                  </a:ext>
                </a:extLst>
              </a:tr>
              <a:tr h="696881">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1.3</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账号长度为八位</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dirty="0">
                          <a:effectLst/>
                        </a:rPr>
                        <a:t>（输入除八位的其他位数字并输入密码）</a:t>
                      </a:r>
                      <a:endParaRPr lang="zh-CN" sz="1400" kern="100" dirty="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登陆按钮无法点击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登陆按钮无法点击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extLst>
                  <a:ext uri="{0D108BD9-81ED-4DB2-BD59-A6C34878D82A}">
                    <a16:rowId xmlns:a16="http://schemas.microsoft.com/office/drawing/2014/main" val="2208128382"/>
                  </a:ext>
                </a:extLst>
              </a:tr>
              <a:tr h="580734">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（输入八位数字号并输入密码）</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登陆按钮可点击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登陆按钮可点击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extLst>
                  <a:ext uri="{0D108BD9-81ED-4DB2-BD59-A6C34878D82A}">
                    <a16:rowId xmlns:a16="http://schemas.microsoft.com/office/drawing/2014/main" val="3362822107"/>
                  </a:ext>
                </a:extLst>
              </a:tr>
              <a:tr h="664157">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1.4</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学号不为除数字外内容</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（输入八位非数字账号并输入密码）</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登陆按钮无法点击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登陆按钮无法点击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extLst>
                  <a:ext uri="{0D108BD9-81ED-4DB2-BD59-A6C34878D82A}">
                    <a16:rowId xmlns:a16="http://schemas.microsoft.com/office/drawing/2014/main" val="422732619"/>
                  </a:ext>
                </a:extLst>
              </a:tr>
              <a:tr h="580734">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（输入八位数字号并输入密码）</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登陆按钮可点击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dirty="0">
                          <a:effectLst/>
                        </a:rPr>
                        <a:t>登陆按钮可点击</a:t>
                      </a: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39755" marR="39755" marT="0" marB="0"/>
                </a:tc>
                <a:extLst>
                  <a:ext uri="{0D108BD9-81ED-4DB2-BD59-A6C34878D82A}">
                    <a16:rowId xmlns:a16="http://schemas.microsoft.com/office/drawing/2014/main" val="550289993"/>
                  </a:ext>
                </a:extLst>
              </a:tr>
            </a:tbl>
          </a:graphicData>
        </a:graphic>
      </p:graphicFrame>
    </p:spTree>
    <p:extLst>
      <p:ext uri="{BB962C8B-B14F-4D97-AF65-F5344CB8AC3E}">
        <p14:creationId xmlns:p14="http://schemas.microsoft.com/office/powerpoint/2010/main" val="199612434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44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Part1  </a:t>
            </a:r>
            <a:r>
              <a:rPr lang="zh-CN" altLang="en-US" sz="2400" b="1" dirty="0">
                <a:latin typeface="Calibri" pitchFamily="34" charset="0"/>
              </a:rPr>
              <a:t>项目概述</a:t>
            </a:r>
          </a:p>
        </p:txBody>
      </p:sp>
      <p:sp>
        <p:nvSpPr>
          <p:cNvPr id="3" name="文本框 2"/>
          <p:cNvSpPr txBox="1"/>
          <p:nvPr/>
        </p:nvSpPr>
        <p:spPr>
          <a:xfrm>
            <a:off x="1329754" y="1816179"/>
            <a:ext cx="4470400" cy="2536400"/>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本微信小程序全称为上课啦小程序，</a:t>
            </a:r>
            <a:r>
              <a:rPr lang="zh-CN" altLang="zh-CN" dirty="0">
                <a:latin typeface="微软雅黑" panose="020B0503020204020204" pitchFamily="34" charset="-122"/>
                <a:ea typeface="微软雅黑" panose="020B0503020204020204" pitchFamily="34" charset="-122"/>
              </a:rPr>
              <a:t>该</a:t>
            </a:r>
            <a:r>
              <a:rPr lang="zh-CN" altLang="en-US" dirty="0">
                <a:latin typeface="微软雅黑" panose="020B0503020204020204" pitchFamily="34" charset="-122"/>
                <a:ea typeface="微软雅黑" panose="020B0503020204020204" pitchFamily="34" charset="-122"/>
              </a:rPr>
              <a:t>程序</a:t>
            </a:r>
            <a:r>
              <a:rPr lang="zh-CN" altLang="zh-CN" dirty="0">
                <a:latin typeface="微软雅黑" panose="020B0503020204020204" pitchFamily="34" charset="-122"/>
                <a:ea typeface="微软雅黑" panose="020B0503020204020204" pitchFamily="34" charset="-122"/>
              </a:rPr>
              <a:t>可</a:t>
            </a:r>
            <a:r>
              <a:rPr lang="zh-CN" altLang="en-US" dirty="0">
                <a:latin typeface="微软雅黑" panose="020B0503020204020204" pitchFamily="34" charset="-122"/>
                <a:ea typeface="微软雅黑" panose="020B0503020204020204" pitchFamily="34" charset="-122"/>
              </a:rPr>
              <a:t>手动或自动导入</a:t>
            </a:r>
            <a:r>
              <a:rPr lang="zh-CN" altLang="zh-CN" dirty="0">
                <a:latin typeface="微软雅黑" panose="020B0503020204020204" pitchFamily="34" charset="-122"/>
                <a:ea typeface="微软雅黑" panose="020B0503020204020204" pitchFamily="34" charset="-122"/>
              </a:rPr>
              <a:t>上课地点、上课时间、任课老师等</a:t>
            </a:r>
            <a:r>
              <a:rPr lang="zh-CN" altLang="en-US" dirty="0">
                <a:latin typeface="微软雅黑" panose="020B0503020204020204" pitchFamily="34" charset="-122"/>
                <a:ea typeface="微软雅黑" panose="020B0503020204020204" pitchFamily="34" charset="-122"/>
              </a:rPr>
              <a:t>，并将之呈现在课程表中；用户还可自行添加和删除作业信息和考试信息，并用微信服务提醒的方式来提醒用户在结束时间前完成作业或前去考试。</a:t>
            </a:r>
            <a:endParaRPr lang="en-US" altLang="zh-CN"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1823A5B6-00B4-4243-9CBC-A58FB5F163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0575" y="706005"/>
            <a:ext cx="2907934" cy="5172246"/>
          </a:xfrm>
          <a:prstGeom prst="rect">
            <a:avLst/>
          </a:prstGeom>
        </p:spPr>
      </p:pic>
    </p:spTree>
  </p:cSld>
  <p:clrMapOvr>
    <a:masterClrMapping/>
  </p:clrMapOvr>
  <p:transition spd="slow">
    <p:circl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133350"/>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Part5  </a:t>
            </a:r>
            <a:r>
              <a:rPr lang="zh-CN" altLang="en-US" sz="2400" b="1" dirty="0">
                <a:latin typeface="Calibri" pitchFamily="34" charset="0"/>
              </a:rPr>
              <a:t>单元测试：课表模块</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graphicFrame>
        <p:nvGraphicFramePr>
          <p:cNvPr id="2" name="表格 1">
            <a:extLst>
              <a:ext uri="{FF2B5EF4-FFF2-40B4-BE49-F238E27FC236}">
                <a16:creationId xmlns:a16="http://schemas.microsoft.com/office/drawing/2014/main" id="{A95C1C1E-AF3E-479A-9E01-FE0F50A541FB}"/>
              </a:ext>
            </a:extLst>
          </p:cNvPr>
          <p:cNvGraphicFramePr>
            <a:graphicFrameLocks noGrp="1"/>
          </p:cNvGraphicFramePr>
          <p:nvPr>
            <p:extLst>
              <p:ext uri="{D42A27DB-BD31-4B8C-83A1-F6EECF244321}">
                <p14:modId xmlns:p14="http://schemas.microsoft.com/office/powerpoint/2010/main" val="860091070"/>
              </p:ext>
            </p:extLst>
          </p:nvPr>
        </p:nvGraphicFramePr>
        <p:xfrm>
          <a:off x="587827" y="728662"/>
          <a:ext cx="10832841" cy="6171490"/>
        </p:xfrm>
        <a:graphic>
          <a:graphicData uri="http://schemas.openxmlformats.org/drawingml/2006/table">
            <a:tbl>
              <a:tblPr firstRow="1" firstCol="1" bandRow="1">
                <a:tableStyleId>{5C22544A-7EE6-4342-B048-85BDC9FD1C3A}</a:tableStyleId>
              </a:tblPr>
              <a:tblGrid>
                <a:gridCol w="1175811">
                  <a:extLst>
                    <a:ext uri="{9D8B030D-6E8A-4147-A177-3AD203B41FA5}">
                      <a16:colId xmlns:a16="http://schemas.microsoft.com/office/drawing/2014/main" val="2539295620"/>
                    </a:ext>
                  </a:extLst>
                </a:gridCol>
                <a:gridCol w="879203">
                  <a:extLst>
                    <a:ext uri="{9D8B030D-6E8A-4147-A177-3AD203B41FA5}">
                      <a16:colId xmlns:a16="http://schemas.microsoft.com/office/drawing/2014/main" val="1095985877"/>
                    </a:ext>
                  </a:extLst>
                </a:gridCol>
                <a:gridCol w="2644695">
                  <a:extLst>
                    <a:ext uri="{9D8B030D-6E8A-4147-A177-3AD203B41FA5}">
                      <a16:colId xmlns:a16="http://schemas.microsoft.com/office/drawing/2014/main" val="2611172940"/>
                    </a:ext>
                  </a:extLst>
                </a:gridCol>
                <a:gridCol w="2644695">
                  <a:extLst>
                    <a:ext uri="{9D8B030D-6E8A-4147-A177-3AD203B41FA5}">
                      <a16:colId xmlns:a16="http://schemas.microsoft.com/office/drawing/2014/main" val="3749419146"/>
                    </a:ext>
                  </a:extLst>
                </a:gridCol>
                <a:gridCol w="1332981">
                  <a:extLst>
                    <a:ext uri="{9D8B030D-6E8A-4147-A177-3AD203B41FA5}">
                      <a16:colId xmlns:a16="http://schemas.microsoft.com/office/drawing/2014/main" val="2286639139"/>
                    </a:ext>
                  </a:extLst>
                </a:gridCol>
                <a:gridCol w="1077728">
                  <a:extLst>
                    <a:ext uri="{9D8B030D-6E8A-4147-A177-3AD203B41FA5}">
                      <a16:colId xmlns:a16="http://schemas.microsoft.com/office/drawing/2014/main" val="4157462886"/>
                    </a:ext>
                  </a:extLst>
                </a:gridCol>
                <a:gridCol w="1077728">
                  <a:extLst>
                    <a:ext uri="{9D8B030D-6E8A-4147-A177-3AD203B41FA5}">
                      <a16:colId xmlns:a16="http://schemas.microsoft.com/office/drawing/2014/main" val="1072478154"/>
                    </a:ext>
                  </a:extLst>
                </a:gridCol>
              </a:tblGrid>
              <a:tr h="478701">
                <a:tc>
                  <a:txBody>
                    <a:bodyPr/>
                    <a:lstStyle/>
                    <a:p>
                      <a:pPr algn="l">
                        <a:spcAft>
                          <a:spcPts val="0"/>
                        </a:spcAft>
                      </a:pPr>
                      <a:r>
                        <a:rPr lang="zh-CN" sz="1200" kern="100">
                          <a:effectLst/>
                        </a:rPr>
                        <a:t>测试模块</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l">
                        <a:spcAft>
                          <a:spcPts val="0"/>
                        </a:spcAft>
                      </a:pPr>
                      <a:r>
                        <a:rPr lang="zh-CN" sz="1200" kern="100">
                          <a:effectLst/>
                        </a:rPr>
                        <a:t>测试编号</a:t>
                      </a:r>
                      <a:endParaRPr lang="zh-CN" sz="1200" kern="100">
                        <a:effectLst/>
                        <a:latin typeface="Times New Roman" panose="02020603050405020304" pitchFamily="18" charset="0"/>
                        <a:ea typeface="宋体" panose="02010600030101010101" pitchFamily="2" charset="-122"/>
                      </a:endParaRPr>
                    </a:p>
                  </a:txBody>
                  <a:tcPr marL="32592" marR="32592" marT="0" marB="0" anchor="ctr"/>
                </a:tc>
                <a:tc>
                  <a:txBody>
                    <a:bodyPr/>
                    <a:lstStyle/>
                    <a:p>
                      <a:pPr algn="just">
                        <a:spcAft>
                          <a:spcPts val="0"/>
                        </a:spcAft>
                      </a:pPr>
                      <a:r>
                        <a:rPr lang="zh-CN" sz="1200" kern="100">
                          <a:effectLst/>
                        </a:rPr>
                        <a:t>数据规则</a:t>
                      </a:r>
                      <a:endParaRPr lang="zh-CN" sz="1200" kern="100">
                        <a:effectLst/>
                        <a:latin typeface="Times New Roman" panose="02020603050405020304" pitchFamily="18" charset="0"/>
                        <a:ea typeface="宋体" panose="02010600030101010101" pitchFamily="2" charset="-122"/>
                      </a:endParaRPr>
                    </a:p>
                  </a:txBody>
                  <a:tcPr marL="32592" marR="32592" marT="0" marB="0" anchor="ctr"/>
                </a:tc>
                <a:tc>
                  <a:txBody>
                    <a:bodyPr/>
                    <a:lstStyle/>
                    <a:p>
                      <a:pPr algn="just">
                        <a:spcAft>
                          <a:spcPts val="0"/>
                        </a:spcAft>
                      </a:pPr>
                      <a:r>
                        <a:rPr lang="zh-CN" sz="1200" kern="100">
                          <a:effectLst/>
                        </a:rPr>
                        <a:t>考察规则</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输入数据</a:t>
                      </a:r>
                      <a:endParaRPr lang="zh-CN" sz="1200" kern="100">
                        <a:effectLst/>
                        <a:latin typeface="Times New Roman" panose="02020603050405020304" pitchFamily="18" charset="0"/>
                        <a:ea typeface="宋体" panose="02010600030101010101" pitchFamily="2" charset="-122"/>
                      </a:endParaRPr>
                    </a:p>
                  </a:txBody>
                  <a:tcPr marL="32592" marR="32592" marT="0" marB="0" anchor="ctr"/>
                </a:tc>
                <a:tc>
                  <a:txBody>
                    <a:bodyPr/>
                    <a:lstStyle/>
                    <a:p>
                      <a:pPr algn="just">
                        <a:spcAft>
                          <a:spcPts val="0"/>
                        </a:spcAft>
                      </a:pPr>
                      <a:r>
                        <a:rPr lang="zh-CN" sz="1200" kern="100">
                          <a:effectLst/>
                        </a:rPr>
                        <a:t>期望输出</a:t>
                      </a:r>
                      <a:endParaRPr lang="zh-CN" sz="1200" kern="100">
                        <a:effectLst/>
                        <a:latin typeface="Times New Roman" panose="02020603050405020304" pitchFamily="18" charset="0"/>
                        <a:ea typeface="宋体" panose="02010600030101010101" pitchFamily="2" charset="-122"/>
                      </a:endParaRPr>
                    </a:p>
                  </a:txBody>
                  <a:tcPr marL="32592" marR="32592" marT="0" marB="0" anchor="ctr"/>
                </a:tc>
                <a:tc>
                  <a:txBody>
                    <a:bodyPr/>
                    <a:lstStyle/>
                    <a:p>
                      <a:pPr algn="just">
                        <a:spcAft>
                          <a:spcPts val="0"/>
                        </a:spcAft>
                      </a:pPr>
                      <a:r>
                        <a:rPr lang="zh-CN" sz="1200" kern="100">
                          <a:effectLst/>
                        </a:rPr>
                        <a:t>实际输出</a:t>
                      </a:r>
                      <a:endParaRPr lang="zh-CN" sz="1200" kern="100">
                        <a:effectLst/>
                        <a:latin typeface="Times New Roman" panose="02020603050405020304" pitchFamily="18" charset="0"/>
                        <a:ea typeface="宋体" panose="02010600030101010101" pitchFamily="2" charset="-122"/>
                      </a:endParaRPr>
                    </a:p>
                  </a:txBody>
                  <a:tcPr marL="32592" marR="32592" marT="0" marB="0" anchor="ctr"/>
                </a:tc>
                <a:extLst>
                  <a:ext uri="{0D108BD9-81ED-4DB2-BD59-A6C34878D82A}">
                    <a16:rowId xmlns:a16="http://schemas.microsoft.com/office/drawing/2014/main" val="3380067021"/>
                  </a:ext>
                </a:extLst>
              </a:tr>
              <a:tr h="849640">
                <a:tc>
                  <a:txBody>
                    <a:bodyPr/>
                    <a:lstStyle/>
                    <a:p>
                      <a:pPr algn="just">
                        <a:spcAft>
                          <a:spcPts val="0"/>
                        </a:spcAft>
                      </a:pPr>
                      <a:r>
                        <a:rPr lang="zh-CN" sz="1200" kern="100">
                          <a:effectLst/>
                        </a:rPr>
                        <a:t>课表模块</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1.1</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1. </a:t>
                      </a:r>
                      <a:r>
                        <a:rPr lang="zh-CN" sz="1200" kern="100">
                          <a:effectLst/>
                        </a:rPr>
                        <a:t>课程名不为空</a:t>
                      </a:r>
                    </a:p>
                    <a:p>
                      <a:pPr algn="just">
                        <a:spcAft>
                          <a:spcPts val="0"/>
                        </a:spcAft>
                      </a:pPr>
                      <a:r>
                        <a:rPr lang="en-US" sz="1200" kern="100">
                          <a:effectLst/>
                        </a:rPr>
                        <a:t>2. </a:t>
                      </a:r>
                      <a:r>
                        <a:rPr lang="zh-CN" sz="1200" kern="100">
                          <a:effectLst/>
                        </a:rPr>
                        <a:t>上课日期不为空</a:t>
                      </a:r>
                    </a:p>
                    <a:p>
                      <a:pPr algn="just">
                        <a:spcAft>
                          <a:spcPts val="0"/>
                        </a:spcAft>
                      </a:pPr>
                      <a:r>
                        <a:rPr lang="en-US" sz="1200" kern="100">
                          <a:effectLst/>
                        </a:rPr>
                        <a:t>3. </a:t>
                      </a:r>
                      <a:r>
                        <a:rPr lang="zh-CN" sz="1200" kern="100">
                          <a:effectLst/>
                        </a:rPr>
                        <a:t>上课地点不为空</a:t>
                      </a:r>
                    </a:p>
                    <a:p>
                      <a:pPr algn="just">
                        <a:spcAft>
                          <a:spcPts val="0"/>
                        </a:spcAft>
                      </a:pPr>
                      <a:r>
                        <a:rPr lang="en-US" sz="1200" kern="100">
                          <a:effectLst/>
                        </a:rPr>
                        <a:t>4. </a:t>
                      </a:r>
                      <a:r>
                        <a:rPr lang="zh-CN" sz="1200" kern="100">
                          <a:effectLst/>
                        </a:rPr>
                        <a:t>任课老师不为空</a:t>
                      </a:r>
                    </a:p>
                    <a:p>
                      <a:pPr algn="just">
                        <a:spcAft>
                          <a:spcPts val="0"/>
                        </a:spcAft>
                      </a:pPr>
                      <a:r>
                        <a:rPr lang="en-US" sz="1200" kern="100">
                          <a:effectLst/>
                        </a:rPr>
                        <a:t>5. </a:t>
                      </a:r>
                      <a:r>
                        <a:rPr lang="zh-CN" sz="1200" kern="100">
                          <a:effectLst/>
                        </a:rPr>
                        <a:t>上课节次不为空</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课程名不能为空</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（不输入）</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请输入课程名</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altLang="en-US" sz="1200" kern="100" dirty="0">
                          <a:effectLst/>
                          <a:latin typeface="Times New Roman" panose="02020603050405020304" pitchFamily="18" charset="0"/>
                          <a:ea typeface="宋体" panose="02010600030101010101" pitchFamily="2" charset="-122"/>
                        </a:rPr>
                        <a:t>无输出</a:t>
                      </a:r>
                      <a:endParaRPr lang="zh-CN" sz="1200" kern="100" dirty="0">
                        <a:effectLst/>
                        <a:latin typeface="Times New Roman" panose="02020603050405020304" pitchFamily="18" charset="0"/>
                        <a:ea typeface="宋体" panose="02010600030101010101" pitchFamily="2" charset="-122"/>
                      </a:endParaRPr>
                    </a:p>
                  </a:txBody>
                  <a:tcPr marL="32592" marR="32592" marT="0" marB="0"/>
                </a:tc>
                <a:extLst>
                  <a:ext uri="{0D108BD9-81ED-4DB2-BD59-A6C34878D82A}">
                    <a16:rowId xmlns:a16="http://schemas.microsoft.com/office/drawing/2014/main" val="2150322747"/>
                  </a:ext>
                </a:extLst>
              </a:tr>
              <a:tr h="377618">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请输入课程名</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2592" marR="32592" marT="0" marB="0"/>
                </a:tc>
                <a:extLst>
                  <a:ext uri="{0D108BD9-81ED-4DB2-BD59-A6C34878D82A}">
                    <a16:rowId xmlns:a16="http://schemas.microsoft.com/office/drawing/2014/main" val="46524959"/>
                  </a:ext>
                </a:extLst>
              </a:tr>
              <a:tr h="472022">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1.2</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上课日期不能为空</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请选择上课日期</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2592" marR="32592" marT="0" marB="0"/>
                </a:tc>
                <a:extLst>
                  <a:ext uri="{0D108BD9-81ED-4DB2-BD59-A6C34878D82A}">
                    <a16:rowId xmlns:a16="http://schemas.microsoft.com/office/drawing/2014/main" val="58137399"/>
                  </a:ext>
                </a:extLst>
              </a:tr>
              <a:tr h="472022">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（选中再撤销）</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请选择上课日期</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2592" marR="32592" marT="0" marB="0"/>
                </a:tc>
                <a:extLst>
                  <a:ext uri="{0D108BD9-81ED-4DB2-BD59-A6C34878D82A}">
                    <a16:rowId xmlns:a16="http://schemas.microsoft.com/office/drawing/2014/main" val="3065055641"/>
                  </a:ext>
                </a:extLst>
              </a:tr>
              <a:tr h="472022">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1.3</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上课地点不能为空</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请输入上课地点</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2592" marR="32592" marT="0" marB="0"/>
                </a:tc>
                <a:extLst>
                  <a:ext uri="{0D108BD9-81ED-4DB2-BD59-A6C34878D82A}">
                    <a16:rowId xmlns:a16="http://schemas.microsoft.com/office/drawing/2014/main" val="3567113870"/>
                  </a:ext>
                </a:extLst>
              </a:tr>
              <a:tr h="472022">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请输入上课地点</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2592" marR="32592" marT="0" marB="0"/>
                </a:tc>
                <a:extLst>
                  <a:ext uri="{0D108BD9-81ED-4DB2-BD59-A6C34878D82A}">
                    <a16:rowId xmlns:a16="http://schemas.microsoft.com/office/drawing/2014/main" val="3996567403"/>
                  </a:ext>
                </a:extLst>
              </a:tr>
              <a:tr h="472022">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1.4</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任课老师不能为空</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请输入任课老师</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2592" marR="32592" marT="0" marB="0"/>
                </a:tc>
                <a:extLst>
                  <a:ext uri="{0D108BD9-81ED-4DB2-BD59-A6C34878D82A}">
                    <a16:rowId xmlns:a16="http://schemas.microsoft.com/office/drawing/2014/main" val="526897830"/>
                  </a:ext>
                </a:extLst>
              </a:tr>
              <a:tr h="560291">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请输入任课老师</a:t>
                      </a:r>
                    </a:p>
                    <a:p>
                      <a:pPr algn="l">
                        <a:lnSpc>
                          <a:spcPts val="1350"/>
                        </a:lnSpc>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2592" marR="32592" marT="0" marB="0"/>
                </a:tc>
                <a:extLst>
                  <a:ext uri="{0D108BD9-81ED-4DB2-BD59-A6C34878D82A}">
                    <a16:rowId xmlns:a16="http://schemas.microsoft.com/office/drawing/2014/main" val="3487318204"/>
                  </a:ext>
                </a:extLst>
              </a:tr>
              <a:tr h="472022">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1.5</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上课节次不能为空</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请选择上课节次</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2592" marR="32592" marT="0" marB="0"/>
                </a:tc>
                <a:extLst>
                  <a:ext uri="{0D108BD9-81ED-4DB2-BD59-A6C34878D82A}">
                    <a16:rowId xmlns:a16="http://schemas.microsoft.com/office/drawing/2014/main" val="482243136"/>
                  </a:ext>
                </a:extLst>
              </a:tr>
              <a:tr h="472022">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（选中再撤销）</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请选择上课节次</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2592" marR="32592" marT="0" marB="0"/>
                </a:tc>
                <a:extLst>
                  <a:ext uri="{0D108BD9-81ED-4DB2-BD59-A6C34878D82A}">
                    <a16:rowId xmlns:a16="http://schemas.microsoft.com/office/drawing/2014/main" val="4052603879"/>
                  </a:ext>
                </a:extLst>
              </a:tr>
            </a:tbl>
          </a:graphicData>
        </a:graphic>
      </p:graphicFrame>
    </p:spTree>
    <p:extLst>
      <p:ext uri="{BB962C8B-B14F-4D97-AF65-F5344CB8AC3E}">
        <p14:creationId xmlns:p14="http://schemas.microsoft.com/office/powerpoint/2010/main" val="4043170103"/>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133350"/>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Part5  </a:t>
            </a:r>
            <a:r>
              <a:rPr lang="zh-CN" altLang="en-US" sz="2400" b="1" dirty="0">
                <a:latin typeface="Calibri" pitchFamily="34" charset="0"/>
              </a:rPr>
              <a:t>单元测试：作业模块</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graphicFrame>
        <p:nvGraphicFramePr>
          <p:cNvPr id="3" name="表格 2">
            <a:extLst>
              <a:ext uri="{FF2B5EF4-FFF2-40B4-BE49-F238E27FC236}">
                <a16:creationId xmlns:a16="http://schemas.microsoft.com/office/drawing/2014/main" id="{8E5FD096-08D0-4761-833A-EB354E56C582}"/>
              </a:ext>
            </a:extLst>
          </p:cNvPr>
          <p:cNvGraphicFramePr>
            <a:graphicFrameLocks noGrp="1"/>
          </p:cNvGraphicFramePr>
          <p:nvPr>
            <p:extLst>
              <p:ext uri="{D42A27DB-BD31-4B8C-83A1-F6EECF244321}">
                <p14:modId xmlns:p14="http://schemas.microsoft.com/office/powerpoint/2010/main" val="966968925"/>
              </p:ext>
            </p:extLst>
          </p:nvPr>
        </p:nvGraphicFramePr>
        <p:xfrm>
          <a:off x="662473" y="728661"/>
          <a:ext cx="11153706" cy="5854556"/>
        </p:xfrm>
        <a:graphic>
          <a:graphicData uri="http://schemas.openxmlformats.org/drawingml/2006/table">
            <a:tbl>
              <a:tblPr firstRow="1" firstCol="1" bandRow="1">
                <a:tableStyleId>{5C22544A-7EE6-4342-B048-85BDC9FD1C3A}</a:tableStyleId>
              </a:tblPr>
              <a:tblGrid>
                <a:gridCol w="1210640">
                  <a:extLst>
                    <a:ext uri="{9D8B030D-6E8A-4147-A177-3AD203B41FA5}">
                      <a16:colId xmlns:a16="http://schemas.microsoft.com/office/drawing/2014/main" val="3976889934"/>
                    </a:ext>
                  </a:extLst>
                </a:gridCol>
                <a:gridCol w="905242">
                  <a:extLst>
                    <a:ext uri="{9D8B030D-6E8A-4147-A177-3AD203B41FA5}">
                      <a16:colId xmlns:a16="http://schemas.microsoft.com/office/drawing/2014/main" val="853243701"/>
                    </a:ext>
                  </a:extLst>
                </a:gridCol>
                <a:gridCol w="2723029">
                  <a:extLst>
                    <a:ext uri="{9D8B030D-6E8A-4147-A177-3AD203B41FA5}">
                      <a16:colId xmlns:a16="http://schemas.microsoft.com/office/drawing/2014/main" val="25834562"/>
                    </a:ext>
                  </a:extLst>
                </a:gridCol>
                <a:gridCol w="2723029">
                  <a:extLst>
                    <a:ext uri="{9D8B030D-6E8A-4147-A177-3AD203B41FA5}">
                      <a16:colId xmlns:a16="http://schemas.microsoft.com/office/drawing/2014/main" val="2904492083"/>
                    </a:ext>
                  </a:extLst>
                </a:gridCol>
                <a:gridCol w="1372462">
                  <a:extLst>
                    <a:ext uri="{9D8B030D-6E8A-4147-A177-3AD203B41FA5}">
                      <a16:colId xmlns:a16="http://schemas.microsoft.com/office/drawing/2014/main" val="3820305504"/>
                    </a:ext>
                  </a:extLst>
                </a:gridCol>
                <a:gridCol w="1109652">
                  <a:extLst>
                    <a:ext uri="{9D8B030D-6E8A-4147-A177-3AD203B41FA5}">
                      <a16:colId xmlns:a16="http://schemas.microsoft.com/office/drawing/2014/main" val="3935222368"/>
                    </a:ext>
                  </a:extLst>
                </a:gridCol>
                <a:gridCol w="1109652">
                  <a:extLst>
                    <a:ext uri="{9D8B030D-6E8A-4147-A177-3AD203B41FA5}">
                      <a16:colId xmlns:a16="http://schemas.microsoft.com/office/drawing/2014/main" val="3682617553"/>
                    </a:ext>
                  </a:extLst>
                </a:gridCol>
              </a:tblGrid>
              <a:tr h="690611">
                <a:tc>
                  <a:txBody>
                    <a:bodyPr/>
                    <a:lstStyle/>
                    <a:p>
                      <a:pPr algn="l">
                        <a:spcAft>
                          <a:spcPts val="0"/>
                        </a:spcAft>
                      </a:pPr>
                      <a:r>
                        <a:rPr lang="zh-CN" sz="1400" kern="100">
                          <a:effectLst/>
                        </a:rPr>
                        <a:t>测试模块</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l">
                        <a:spcAft>
                          <a:spcPts val="0"/>
                        </a:spcAft>
                      </a:pPr>
                      <a:r>
                        <a:rPr lang="zh-CN" sz="1400" kern="100">
                          <a:effectLst/>
                        </a:rPr>
                        <a:t>测试编号</a:t>
                      </a:r>
                      <a:endParaRPr lang="zh-CN" sz="1400" kern="100">
                        <a:effectLst/>
                        <a:latin typeface="Times New Roman" panose="02020603050405020304" pitchFamily="18" charset="0"/>
                        <a:ea typeface="宋体" panose="02010600030101010101" pitchFamily="2" charset="-122"/>
                      </a:endParaRPr>
                    </a:p>
                  </a:txBody>
                  <a:tcPr marL="56187" marR="56187" marT="0" marB="0" anchor="ctr"/>
                </a:tc>
                <a:tc>
                  <a:txBody>
                    <a:bodyPr/>
                    <a:lstStyle/>
                    <a:p>
                      <a:pPr algn="just">
                        <a:spcAft>
                          <a:spcPts val="0"/>
                        </a:spcAft>
                      </a:pPr>
                      <a:r>
                        <a:rPr lang="zh-CN" sz="1400" kern="100">
                          <a:effectLst/>
                        </a:rPr>
                        <a:t>数据规则</a:t>
                      </a:r>
                      <a:endParaRPr lang="zh-CN" sz="1400" kern="100">
                        <a:effectLst/>
                        <a:latin typeface="Times New Roman" panose="02020603050405020304" pitchFamily="18" charset="0"/>
                        <a:ea typeface="宋体" panose="02010600030101010101" pitchFamily="2" charset="-122"/>
                      </a:endParaRPr>
                    </a:p>
                  </a:txBody>
                  <a:tcPr marL="56187" marR="56187" marT="0" marB="0" anchor="ctr"/>
                </a:tc>
                <a:tc>
                  <a:txBody>
                    <a:bodyPr/>
                    <a:lstStyle/>
                    <a:p>
                      <a:pPr algn="just">
                        <a:spcAft>
                          <a:spcPts val="0"/>
                        </a:spcAft>
                      </a:pPr>
                      <a:r>
                        <a:rPr lang="zh-CN" sz="1400" kern="100">
                          <a:effectLst/>
                        </a:rPr>
                        <a:t>考察规则</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输入数据</a:t>
                      </a:r>
                      <a:endParaRPr lang="zh-CN" sz="1400" kern="100">
                        <a:effectLst/>
                        <a:latin typeface="Times New Roman" panose="02020603050405020304" pitchFamily="18" charset="0"/>
                        <a:ea typeface="宋体" panose="02010600030101010101" pitchFamily="2" charset="-122"/>
                      </a:endParaRPr>
                    </a:p>
                  </a:txBody>
                  <a:tcPr marL="56187" marR="56187" marT="0" marB="0" anchor="ctr"/>
                </a:tc>
                <a:tc>
                  <a:txBody>
                    <a:bodyPr/>
                    <a:lstStyle/>
                    <a:p>
                      <a:pPr algn="just">
                        <a:spcAft>
                          <a:spcPts val="0"/>
                        </a:spcAft>
                      </a:pPr>
                      <a:r>
                        <a:rPr lang="zh-CN" sz="1400" kern="100">
                          <a:effectLst/>
                        </a:rPr>
                        <a:t>期望输出</a:t>
                      </a:r>
                      <a:endParaRPr lang="zh-CN" sz="1400" kern="100">
                        <a:effectLst/>
                        <a:latin typeface="Times New Roman" panose="02020603050405020304" pitchFamily="18" charset="0"/>
                        <a:ea typeface="宋体" panose="02010600030101010101" pitchFamily="2" charset="-122"/>
                      </a:endParaRPr>
                    </a:p>
                  </a:txBody>
                  <a:tcPr marL="56187" marR="56187" marT="0" marB="0" anchor="ctr"/>
                </a:tc>
                <a:tc>
                  <a:txBody>
                    <a:bodyPr/>
                    <a:lstStyle/>
                    <a:p>
                      <a:pPr algn="just">
                        <a:spcAft>
                          <a:spcPts val="0"/>
                        </a:spcAft>
                      </a:pPr>
                      <a:r>
                        <a:rPr lang="zh-CN" sz="1400" kern="100">
                          <a:effectLst/>
                        </a:rPr>
                        <a:t>实际输出</a:t>
                      </a:r>
                      <a:endParaRPr lang="zh-CN" sz="1400" kern="100">
                        <a:effectLst/>
                        <a:latin typeface="Times New Roman" panose="02020603050405020304" pitchFamily="18" charset="0"/>
                        <a:ea typeface="宋体" panose="02010600030101010101" pitchFamily="2" charset="-122"/>
                      </a:endParaRPr>
                    </a:p>
                  </a:txBody>
                  <a:tcPr marL="56187" marR="56187" marT="0" marB="0" anchor="ctr"/>
                </a:tc>
                <a:extLst>
                  <a:ext uri="{0D108BD9-81ED-4DB2-BD59-A6C34878D82A}">
                    <a16:rowId xmlns:a16="http://schemas.microsoft.com/office/drawing/2014/main" val="3512299103"/>
                  </a:ext>
                </a:extLst>
              </a:tr>
              <a:tr h="2069042">
                <a:tc>
                  <a:txBody>
                    <a:bodyPr/>
                    <a:lstStyle/>
                    <a:p>
                      <a:pPr algn="just">
                        <a:spcAft>
                          <a:spcPts val="0"/>
                        </a:spcAft>
                      </a:pPr>
                      <a:r>
                        <a:rPr lang="zh-CN" sz="1400" kern="100">
                          <a:effectLst/>
                        </a:rPr>
                        <a:t>作业模块</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2.1</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dirty="0">
                          <a:effectLst/>
                        </a:rPr>
                        <a:t>1.</a:t>
                      </a:r>
                      <a:r>
                        <a:rPr lang="zh-CN" sz="1400" kern="100" dirty="0">
                          <a:effectLst/>
                        </a:rPr>
                        <a:t>作业的提醒时间设置不能相同</a:t>
                      </a:r>
                    </a:p>
                    <a:p>
                      <a:pPr algn="just">
                        <a:spcAft>
                          <a:spcPts val="0"/>
                        </a:spcAft>
                      </a:pPr>
                      <a:r>
                        <a:rPr lang="en-US" sz="1400" kern="100" dirty="0">
                          <a:effectLst/>
                        </a:rPr>
                        <a:t>2.</a:t>
                      </a:r>
                      <a:r>
                        <a:rPr lang="zh-CN" sz="1400" kern="100" dirty="0">
                          <a:effectLst/>
                        </a:rPr>
                        <a:t>删除作业</a:t>
                      </a:r>
                    </a:p>
                    <a:p>
                      <a:pPr algn="just">
                        <a:spcAft>
                          <a:spcPts val="0"/>
                        </a:spcAft>
                      </a:pPr>
                      <a:r>
                        <a:rPr lang="en-US" sz="1400" kern="100" dirty="0">
                          <a:effectLst/>
                        </a:rPr>
                        <a:t>3.</a:t>
                      </a:r>
                      <a:r>
                        <a:rPr lang="zh-CN" sz="1400" kern="100" dirty="0">
                          <a:effectLst/>
                        </a:rPr>
                        <a:t>作业科目不为空</a:t>
                      </a:r>
                    </a:p>
                    <a:p>
                      <a:pPr algn="just">
                        <a:spcAft>
                          <a:spcPts val="0"/>
                        </a:spcAft>
                      </a:pPr>
                      <a:r>
                        <a:rPr lang="en-US" sz="1400" kern="100" dirty="0">
                          <a:effectLst/>
                        </a:rPr>
                        <a:t>4.</a:t>
                      </a:r>
                      <a:r>
                        <a:rPr lang="zh-CN" sz="1400" kern="100" dirty="0">
                          <a:effectLst/>
                        </a:rPr>
                        <a:t>作业内容不为空</a:t>
                      </a:r>
                      <a:endParaRPr lang="zh-CN" sz="1400" kern="100" dirty="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作业的提醒时间设置不能相同</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数据结构 </a:t>
                      </a:r>
                    </a:p>
                    <a:p>
                      <a:pPr algn="just">
                        <a:spcAft>
                          <a:spcPts val="0"/>
                        </a:spcAft>
                      </a:pPr>
                      <a:r>
                        <a:rPr lang="en-US" sz="1400" kern="100">
                          <a:effectLst/>
                        </a:rPr>
                        <a:t>14</a:t>
                      </a:r>
                      <a:r>
                        <a:rPr lang="zh-CN" sz="1400" kern="100">
                          <a:effectLst/>
                        </a:rPr>
                        <a:t>：</a:t>
                      </a:r>
                      <a:r>
                        <a:rPr lang="en-US" sz="1400" kern="100">
                          <a:effectLst/>
                        </a:rPr>
                        <a:t>00</a:t>
                      </a:r>
                      <a:r>
                        <a:rPr lang="zh-CN" sz="1400" kern="100">
                          <a:effectLst/>
                        </a:rPr>
                        <a:t>开始</a:t>
                      </a:r>
                    </a:p>
                    <a:p>
                      <a:pPr algn="just">
                        <a:spcAft>
                          <a:spcPts val="0"/>
                        </a:spcAft>
                      </a:pPr>
                      <a:r>
                        <a:rPr lang="en-US" sz="1400" kern="100">
                          <a:effectLst/>
                        </a:rPr>
                        <a:t>16</a:t>
                      </a:r>
                      <a:r>
                        <a:rPr lang="zh-CN" sz="1400" kern="100">
                          <a:effectLst/>
                        </a:rPr>
                        <a:t>：</a:t>
                      </a:r>
                      <a:r>
                        <a:rPr lang="en-US" sz="1400" kern="100">
                          <a:effectLst/>
                        </a:rPr>
                        <a:t>00</a:t>
                      </a:r>
                      <a:r>
                        <a:rPr lang="zh-CN" sz="1400" kern="100">
                          <a:effectLst/>
                        </a:rPr>
                        <a:t>结束</a:t>
                      </a:r>
                    </a:p>
                    <a:p>
                      <a:pPr algn="just">
                        <a:spcAft>
                          <a:spcPts val="0"/>
                        </a:spcAft>
                      </a:pPr>
                      <a:r>
                        <a:rPr lang="zh-CN" sz="1400" kern="100">
                          <a:effectLst/>
                        </a:rPr>
                        <a:t>计算机原理</a:t>
                      </a:r>
                    </a:p>
                    <a:p>
                      <a:pPr algn="just">
                        <a:spcAft>
                          <a:spcPts val="0"/>
                        </a:spcAft>
                      </a:pPr>
                      <a:r>
                        <a:rPr lang="en-US" sz="1400" kern="100">
                          <a:effectLst/>
                        </a:rPr>
                        <a:t>14</a:t>
                      </a:r>
                      <a:r>
                        <a:rPr lang="zh-CN" sz="1400" kern="100">
                          <a:effectLst/>
                        </a:rPr>
                        <a:t>：</a:t>
                      </a:r>
                      <a:r>
                        <a:rPr lang="en-US" sz="1400" kern="100">
                          <a:effectLst/>
                        </a:rPr>
                        <a:t>00</a:t>
                      </a:r>
                      <a:r>
                        <a:rPr lang="zh-CN" sz="1400" kern="100">
                          <a:effectLst/>
                        </a:rPr>
                        <a:t>开始</a:t>
                      </a:r>
                    </a:p>
                    <a:p>
                      <a:pPr algn="just">
                        <a:spcAft>
                          <a:spcPts val="0"/>
                        </a:spcAft>
                      </a:pPr>
                      <a:r>
                        <a:rPr lang="en-US" sz="1400" kern="100">
                          <a:effectLst/>
                        </a:rPr>
                        <a:t>17</a:t>
                      </a:r>
                      <a:r>
                        <a:rPr lang="zh-CN" sz="1400" kern="100">
                          <a:effectLst/>
                        </a:rPr>
                        <a:t>：</a:t>
                      </a:r>
                      <a:r>
                        <a:rPr lang="en-US" sz="1400" kern="100">
                          <a:effectLst/>
                        </a:rPr>
                        <a:t>00</a:t>
                      </a:r>
                      <a:r>
                        <a:rPr lang="zh-CN" sz="1400" kern="100">
                          <a:effectLst/>
                        </a:rPr>
                        <a:t>结束</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作业时间设置有误</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panose="02020603050405020304" pitchFamily="18" charset="0"/>
                          <a:ea typeface="宋体" panose="02010600030101010101" pitchFamily="2" charset="-122"/>
                        </a:rPr>
                        <a:t>无输出</a:t>
                      </a:r>
                      <a:endParaRPr lang="zh-CN" altLang="zh-CN" sz="1400" kern="100" dirty="0">
                        <a:effectLst/>
                        <a:latin typeface="Times New Roman" panose="02020603050405020304" pitchFamily="18" charset="0"/>
                        <a:ea typeface="宋体" panose="02010600030101010101" pitchFamily="2" charset="-122"/>
                      </a:endParaRPr>
                    </a:p>
                    <a:p>
                      <a:pPr algn="just">
                        <a:spcAft>
                          <a:spcPts val="0"/>
                        </a:spcAft>
                      </a:pPr>
                      <a:endParaRPr lang="zh-CN" sz="1400" kern="100" dirty="0">
                        <a:effectLst/>
                        <a:latin typeface="Times New Roman" panose="02020603050405020304" pitchFamily="18" charset="0"/>
                        <a:ea typeface="宋体" panose="02010600030101010101" pitchFamily="2" charset="-122"/>
                      </a:endParaRPr>
                    </a:p>
                  </a:txBody>
                  <a:tcPr marL="56187" marR="56187" marT="0" marB="0"/>
                </a:tc>
                <a:extLst>
                  <a:ext uri="{0D108BD9-81ED-4DB2-BD59-A6C34878D82A}">
                    <a16:rowId xmlns:a16="http://schemas.microsoft.com/office/drawing/2014/main" val="3960316073"/>
                  </a:ext>
                </a:extLst>
              </a:tr>
              <a:tr h="862101">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2.2</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删除作业</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在作业清单页面删除作业</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作业已被删除</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dirty="0">
                          <a:effectLst/>
                        </a:rPr>
                        <a:t>作业未删除（第一项）</a:t>
                      </a:r>
                      <a:endParaRPr lang="zh-CN" sz="1400" kern="100" dirty="0">
                        <a:effectLst/>
                        <a:latin typeface="Times New Roman" panose="02020603050405020304" pitchFamily="18" charset="0"/>
                        <a:ea typeface="宋体" panose="02010600030101010101" pitchFamily="2" charset="-122"/>
                      </a:endParaRPr>
                    </a:p>
                  </a:txBody>
                  <a:tcPr marL="56187" marR="56187" marT="0" marB="0"/>
                </a:tc>
                <a:extLst>
                  <a:ext uri="{0D108BD9-81ED-4DB2-BD59-A6C34878D82A}">
                    <a16:rowId xmlns:a16="http://schemas.microsoft.com/office/drawing/2014/main" val="3933765467"/>
                  </a:ext>
                </a:extLst>
              </a:tr>
              <a:tr h="689681">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2.3</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作业科目不为空</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请输入作业科目</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panose="02020603050405020304" pitchFamily="18" charset="0"/>
                          <a:ea typeface="宋体" panose="02010600030101010101" pitchFamily="2" charset="-122"/>
                        </a:rPr>
                        <a:t>无输出</a:t>
                      </a:r>
                      <a:endParaRPr lang="zh-CN" altLang="zh-CN" sz="1400" kern="100" dirty="0">
                        <a:effectLst/>
                        <a:latin typeface="Times New Roman" panose="02020603050405020304" pitchFamily="18" charset="0"/>
                        <a:ea typeface="宋体" panose="02010600030101010101" pitchFamily="2" charset="-122"/>
                      </a:endParaRPr>
                    </a:p>
                    <a:p>
                      <a:pPr algn="just">
                        <a:spcAft>
                          <a:spcPts val="0"/>
                        </a:spcAft>
                      </a:pPr>
                      <a:endParaRPr lang="zh-CN" sz="1400" kern="100" dirty="0">
                        <a:effectLst/>
                        <a:latin typeface="Times New Roman" panose="02020603050405020304" pitchFamily="18" charset="0"/>
                        <a:ea typeface="宋体" panose="02010600030101010101" pitchFamily="2" charset="-122"/>
                      </a:endParaRPr>
                    </a:p>
                  </a:txBody>
                  <a:tcPr marL="56187" marR="56187" marT="0" marB="0"/>
                </a:tc>
                <a:extLst>
                  <a:ext uri="{0D108BD9-81ED-4DB2-BD59-A6C34878D82A}">
                    <a16:rowId xmlns:a16="http://schemas.microsoft.com/office/drawing/2014/main" val="121227777"/>
                  </a:ext>
                </a:extLst>
              </a:tr>
              <a:tr h="344841">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（输入再删掉）</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panose="02020603050405020304" pitchFamily="18" charset="0"/>
                          <a:ea typeface="宋体" panose="02010600030101010101" pitchFamily="2" charset="-122"/>
                        </a:rPr>
                        <a:t>无输出</a:t>
                      </a:r>
                      <a:endParaRPr lang="zh-CN" altLang="zh-CN" sz="1400" kern="100" dirty="0">
                        <a:effectLst/>
                        <a:latin typeface="Times New Roman" panose="02020603050405020304" pitchFamily="18" charset="0"/>
                        <a:ea typeface="宋体" panose="02010600030101010101" pitchFamily="2" charset="-122"/>
                      </a:endParaRP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56187" marR="56187" marT="0" marB="0"/>
                </a:tc>
                <a:extLst>
                  <a:ext uri="{0D108BD9-81ED-4DB2-BD59-A6C34878D82A}">
                    <a16:rowId xmlns:a16="http://schemas.microsoft.com/office/drawing/2014/main" val="3425154763"/>
                  </a:ext>
                </a:extLst>
              </a:tr>
              <a:tr h="689681">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2.4</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作业内容不为空</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请输入作业内容</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panose="02020603050405020304" pitchFamily="18" charset="0"/>
                          <a:ea typeface="宋体" panose="02010600030101010101" pitchFamily="2" charset="-122"/>
                        </a:rPr>
                        <a:t>无输出</a:t>
                      </a:r>
                      <a:endParaRPr lang="zh-CN" altLang="zh-CN" sz="1400" kern="100" dirty="0">
                        <a:effectLst/>
                        <a:latin typeface="Times New Roman" panose="02020603050405020304" pitchFamily="18" charset="0"/>
                        <a:ea typeface="宋体" panose="02010600030101010101" pitchFamily="2" charset="-122"/>
                      </a:endParaRP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56187" marR="56187" marT="0" marB="0"/>
                </a:tc>
                <a:extLst>
                  <a:ext uri="{0D108BD9-81ED-4DB2-BD59-A6C34878D82A}">
                    <a16:rowId xmlns:a16="http://schemas.microsoft.com/office/drawing/2014/main" val="3130292681"/>
                  </a:ext>
                </a:extLst>
              </a:tr>
              <a:tr h="344841">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（输入再删掉）</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panose="02020603050405020304" pitchFamily="18" charset="0"/>
                          <a:ea typeface="宋体" panose="02010600030101010101" pitchFamily="2" charset="-122"/>
                        </a:rPr>
                        <a:t>无输出</a:t>
                      </a:r>
                      <a:endParaRPr lang="zh-CN" altLang="zh-CN" sz="1400" kern="100" dirty="0">
                        <a:effectLst/>
                        <a:latin typeface="Times New Roman" panose="02020603050405020304" pitchFamily="18" charset="0"/>
                        <a:ea typeface="宋体" panose="02010600030101010101" pitchFamily="2" charset="-122"/>
                      </a:endParaRP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56187" marR="56187" marT="0" marB="0"/>
                </a:tc>
                <a:extLst>
                  <a:ext uri="{0D108BD9-81ED-4DB2-BD59-A6C34878D82A}">
                    <a16:rowId xmlns:a16="http://schemas.microsoft.com/office/drawing/2014/main" val="1884786902"/>
                  </a:ext>
                </a:extLst>
              </a:tr>
            </a:tbl>
          </a:graphicData>
        </a:graphic>
      </p:graphicFrame>
    </p:spTree>
    <p:extLst>
      <p:ext uri="{BB962C8B-B14F-4D97-AF65-F5344CB8AC3E}">
        <p14:creationId xmlns:p14="http://schemas.microsoft.com/office/powerpoint/2010/main" val="276839666"/>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44876" y="161779"/>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Part5  </a:t>
            </a:r>
            <a:r>
              <a:rPr lang="zh-CN" altLang="en-US" sz="2400" b="1" dirty="0">
                <a:latin typeface="Calibri" pitchFamily="34" charset="0"/>
              </a:rPr>
              <a:t>单元测试：考试模块</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graphicFrame>
        <p:nvGraphicFramePr>
          <p:cNvPr id="5" name="表格 4">
            <a:extLst>
              <a:ext uri="{FF2B5EF4-FFF2-40B4-BE49-F238E27FC236}">
                <a16:creationId xmlns:a16="http://schemas.microsoft.com/office/drawing/2014/main" id="{1657BF83-B112-4444-8C68-18D607160045}"/>
              </a:ext>
            </a:extLst>
          </p:cNvPr>
          <p:cNvGraphicFramePr>
            <a:graphicFrameLocks noGrp="1"/>
          </p:cNvGraphicFramePr>
          <p:nvPr>
            <p:extLst>
              <p:ext uri="{D42A27DB-BD31-4B8C-83A1-F6EECF244321}">
                <p14:modId xmlns:p14="http://schemas.microsoft.com/office/powerpoint/2010/main" val="3476240105"/>
              </p:ext>
            </p:extLst>
          </p:nvPr>
        </p:nvGraphicFramePr>
        <p:xfrm>
          <a:off x="513183" y="785520"/>
          <a:ext cx="11047446" cy="5510619"/>
        </p:xfrm>
        <a:graphic>
          <a:graphicData uri="http://schemas.openxmlformats.org/drawingml/2006/table">
            <a:tbl>
              <a:tblPr firstRow="1" firstCol="1" bandRow="1">
                <a:tableStyleId>{5C22544A-7EE6-4342-B048-85BDC9FD1C3A}</a:tableStyleId>
              </a:tblPr>
              <a:tblGrid>
                <a:gridCol w="1199106">
                  <a:extLst>
                    <a:ext uri="{9D8B030D-6E8A-4147-A177-3AD203B41FA5}">
                      <a16:colId xmlns:a16="http://schemas.microsoft.com/office/drawing/2014/main" val="441867457"/>
                    </a:ext>
                  </a:extLst>
                </a:gridCol>
                <a:gridCol w="896619">
                  <a:extLst>
                    <a:ext uri="{9D8B030D-6E8A-4147-A177-3AD203B41FA5}">
                      <a16:colId xmlns:a16="http://schemas.microsoft.com/office/drawing/2014/main" val="760752390"/>
                    </a:ext>
                  </a:extLst>
                </a:gridCol>
                <a:gridCol w="2697084">
                  <a:extLst>
                    <a:ext uri="{9D8B030D-6E8A-4147-A177-3AD203B41FA5}">
                      <a16:colId xmlns:a16="http://schemas.microsoft.com/office/drawing/2014/main" val="3663079456"/>
                    </a:ext>
                  </a:extLst>
                </a:gridCol>
                <a:gridCol w="2697084">
                  <a:extLst>
                    <a:ext uri="{9D8B030D-6E8A-4147-A177-3AD203B41FA5}">
                      <a16:colId xmlns:a16="http://schemas.microsoft.com/office/drawing/2014/main" val="1658540443"/>
                    </a:ext>
                  </a:extLst>
                </a:gridCol>
                <a:gridCol w="1359389">
                  <a:extLst>
                    <a:ext uri="{9D8B030D-6E8A-4147-A177-3AD203B41FA5}">
                      <a16:colId xmlns:a16="http://schemas.microsoft.com/office/drawing/2014/main" val="3021672432"/>
                    </a:ext>
                  </a:extLst>
                </a:gridCol>
                <a:gridCol w="1099082">
                  <a:extLst>
                    <a:ext uri="{9D8B030D-6E8A-4147-A177-3AD203B41FA5}">
                      <a16:colId xmlns:a16="http://schemas.microsoft.com/office/drawing/2014/main" val="1199082324"/>
                    </a:ext>
                  </a:extLst>
                </a:gridCol>
                <a:gridCol w="1099082">
                  <a:extLst>
                    <a:ext uri="{9D8B030D-6E8A-4147-A177-3AD203B41FA5}">
                      <a16:colId xmlns:a16="http://schemas.microsoft.com/office/drawing/2014/main" val="1238885172"/>
                    </a:ext>
                  </a:extLst>
                </a:gridCol>
              </a:tblGrid>
              <a:tr h="678399">
                <a:tc>
                  <a:txBody>
                    <a:bodyPr/>
                    <a:lstStyle/>
                    <a:p>
                      <a:pPr algn="l">
                        <a:spcAft>
                          <a:spcPts val="0"/>
                        </a:spcAft>
                      </a:pPr>
                      <a:r>
                        <a:rPr lang="zh-CN" sz="1400" kern="100">
                          <a:effectLst/>
                        </a:rPr>
                        <a:t>测试模块</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l">
                        <a:spcAft>
                          <a:spcPts val="0"/>
                        </a:spcAft>
                      </a:pPr>
                      <a:r>
                        <a:rPr lang="zh-CN" sz="1400" kern="100">
                          <a:effectLst/>
                        </a:rPr>
                        <a:t>测试编号</a:t>
                      </a:r>
                      <a:endParaRPr lang="zh-CN" sz="1400" kern="100">
                        <a:effectLst/>
                        <a:latin typeface="Times New Roman" panose="02020603050405020304" pitchFamily="18" charset="0"/>
                        <a:ea typeface="宋体" panose="02010600030101010101" pitchFamily="2" charset="-122"/>
                      </a:endParaRPr>
                    </a:p>
                  </a:txBody>
                  <a:tcPr marL="54588" marR="54588" marT="0" marB="0" anchor="ctr"/>
                </a:tc>
                <a:tc>
                  <a:txBody>
                    <a:bodyPr/>
                    <a:lstStyle/>
                    <a:p>
                      <a:pPr algn="just">
                        <a:spcAft>
                          <a:spcPts val="0"/>
                        </a:spcAft>
                      </a:pPr>
                      <a:r>
                        <a:rPr lang="zh-CN" sz="1400" kern="100">
                          <a:effectLst/>
                        </a:rPr>
                        <a:t>数据规则</a:t>
                      </a:r>
                      <a:endParaRPr lang="zh-CN" sz="1400" kern="100">
                        <a:effectLst/>
                        <a:latin typeface="Times New Roman" panose="02020603050405020304" pitchFamily="18" charset="0"/>
                        <a:ea typeface="宋体" panose="02010600030101010101" pitchFamily="2" charset="-122"/>
                      </a:endParaRPr>
                    </a:p>
                  </a:txBody>
                  <a:tcPr marL="54588" marR="54588" marT="0" marB="0" anchor="ctr"/>
                </a:tc>
                <a:tc>
                  <a:txBody>
                    <a:bodyPr/>
                    <a:lstStyle/>
                    <a:p>
                      <a:pPr algn="just">
                        <a:spcAft>
                          <a:spcPts val="0"/>
                        </a:spcAft>
                      </a:pPr>
                      <a:r>
                        <a:rPr lang="zh-CN" sz="1400" kern="100">
                          <a:effectLst/>
                        </a:rPr>
                        <a:t>考察规则</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输入数据</a:t>
                      </a:r>
                      <a:endParaRPr lang="zh-CN" sz="1400" kern="100">
                        <a:effectLst/>
                        <a:latin typeface="Times New Roman" panose="02020603050405020304" pitchFamily="18" charset="0"/>
                        <a:ea typeface="宋体" panose="02010600030101010101" pitchFamily="2" charset="-122"/>
                      </a:endParaRPr>
                    </a:p>
                  </a:txBody>
                  <a:tcPr marL="54588" marR="54588" marT="0" marB="0" anchor="ctr"/>
                </a:tc>
                <a:tc>
                  <a:txBody>
                    <a:bodyPr/>
                    <a:lstStyle/>
                    <a:p>
                      <a:pPr algn="just">
                        <a:spcAft>
                          <a:spcPts val="0"/>
                        </a:spcAft>
                      </a:pPr>
                      <a:r>
                        <a:rPr lang="zh-CN" sz="1400" kern="100">
                          <a:effectLst/>
                        </a:rPr>
                        <a:t>期望输出</a:t>
                      </a:r>
                      <a:endParaRPr lang="zh-CN" sz="1400" kern="100">
                        <a:effectLst/>
                        <a:latin typeface="Times New Roman" panose="02020603050405020304" pitchFamily="18" charset="0"/>
                        <a:ea typeface="宋体" panose="02010600030101010101" pitchFamily="2" charset="-122"/>
                      </a:endParaRPr>
                    </a:p>
                  </a:txBody>
                  <a:tcPr marL="54588" marR="54588" marT="0" marB="0" anchor="ctr"/>
                </a:tc>
                <a:tc>
                  <a:txBody>
                    <a:bodyPr/>
                    <a:lstStyle/>
                    <a:p>
                      <a:pPr algn="just">
                        <a:spcAft>
                          <a:spcPts val="0"/>
                        </a:spcAft>
                      </a:pPr>
                      <a:r>
                        <a:rPr lang="zh-CN" sz="1400" kern="100">
                          <a:effectLst/>
                        </a:rPr>
                        <a:t>实际输出</a:t>
                      </a:r>
                      <a:endParaRPr lang="zh-CN" sz="1400" kern="100">
                        <a:effectLst/>
                        <a:latin typeface="Times New Roman" panose="02020603050405020304" pitchFamily="18" charset="0"/>
                        <a:ea typeface="宋体" panose="02010600030101010101" pitchFamily="2" charset="-122"/>
                      </a:endParaRPr>
                    </a:p>
                  </a:txBody>
                  <a:tcPr marL="54588" marR="54588" marT="0" marB="0" anchor="ctr"/>
                </a:tc>
                <a:extLst>
                  <a:ext uri="{0D108BD9-81ED-4DB2-BD59-A6C34878D82A}">
                    <a16:rowId xmlns:a16="http://schemas.microsoft.com/office/drawing/2014/main" val="1011303431"/>
                  </a:ext>
                </a:extLst>
              </a:tr>
              <a:tr h="1889946">
                <a:tc>
                  <a:txBody>
                    <a:bodyPr/>
                    <a:lstStyle/>
                    <a:p>
                      <a:pPr algn="just">
                        <a:spcAft>
                          <a:spcPts val="0"/>
                        </a:spcAft>
                      </a:pPr>
                      <a:r>
                        <a:rPr lang="zh-CN" sz="1400" kern="100">
                          <a:effectLst/>
                        </a:rPr>
                        <a:t>考试模块</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dirty="0">
                          <a:effectLst/>
                        </a:rPr>
                        <a:t>2.1</a:t>
                      </a:r>
                      <a:endParaRPr lang="zh-CN" sz="1400" kern="100" dirty="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1</a:t>
                      </a:r>
                      <a:r>
                        <a:rPr lang="zh-CN" sz="1400" kern="100">
                          <a:effectLst/>
                        </a:rPr>
                        <a:t>．考试的提醒时间设置不能相同</a:t>
                      </a:r>
                    </a:p>
                    <a:p>
                      <a:pPr algn="just">
                        <a:spcAft>
                          <a:spcPts val="0"/>
                        </a:spcAft>
                      </a:pPr>
                      <a:r>
                        <a:rPr lang="en-US" sz="1400" kern="100">
                          <a:effectLst/>
                        </a:rPr>
                        <a:t>2</a:t>
                      </a:r>
                      <a:r>
                        <a:rPr lang="zh-CN" sz="1400" kern="100">
                          <a:effectLst/>
                        </a:rPr>
                        <a:t>．删除考试</a:t>
                      </a:r>
                    </a:p>
                    <a:p>
                      <a:pPr algn="just">
                        <a:spcAft>
                          <a:spcPts val="0"/>
                        </a:spcAft>
                      </a:pPr>
                      <a:r>
                        <a:rPr lang="en-US" sz="1400" kern="100">
                          <a:effectLst/>
                        </a:rPr>
                        <a:t>3</a:t>
                      </a:r>
                      <a:r>
                        <a:rPr lang="zh-CN" sz="1400" kern="100">
                          <a:effectLst/>
                        </a:rPr>
                        <a:t>．考试科目不为空</a:t>
                      </a:r>
                    </a:p>
                    <a:p>
                      <a:pPr algn="just">
                        <a:spcAft>
                          <a:spcPts val="0"/>
                        </a:spcAft>
                      </a:pPr>
                      <a:r>
                        <a:rPr lang="en-US" sz="1400" kern="100">
                          <a:effectLst/>
                        </a:rPr>
                        <a:t>4</a:t>
                      </a:r>
                      <a:r>
                        <a:rPr lang="zh-CN" sz="1400" kern="100">
                          <a:effectLst/>
                        </a:rPr>
                        <a:t>．考试地点不为空</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考试的提醒时间设置不能相同</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数据结构 </a:t>
                      </a:r>
                    </a:p>
                    <a:p>
                      <a:pPr algn="just">
                        <a:spcAft>
                          <a:spcPts val="0"/>
                        </a:spcAft>
                      </a:pPr>
                      <a:r>
                        <a:rPr lang="en-US" sz="1400" kern="100">
                          <a:effectLst/>
                        </a:rPr>
                        <a:t>14</a:t>
                      </a:r>
                      <a:r>
                        <a:rPr lang="zh-CN" sz="1400" kern="100">
                          <a:effectLst/>
                        </a:rPr>
                        <a:t>：</a:t>
                      </a:r>
                      <a:r>
                        <a:rPr lang="en-US" sz="1400" kern="100">
                          <a:effectLst/>
                        </a:rPr>
                        <a:t>00</a:t>
                      </a:r>
                      <a:r>
                        <a:rPr lang="zh-CN" sz="1400" kern="100">
                          <a:effectLst/>
                        </a:rPr>
                        <a:t>开始</a:t>
                      </a:r>
                    </a:p>
                    <a:p>
                      <a:pPr algn="just">
                        <a:spcAft>
                          <a:spcPts val="0"/>
                        </a:spcAft>
                      </a:pPr>
                      <a:r>
                        <a:rPr lang="en-US" sz="1400" kern="100">
                          <a:effectLst/>
                        </a:rPr>
                        <a:t>16</a:t>
                      </a:r>
                      <a:r>
                        <a:rPr lang="zh-CN" sz="1400" kern="100">
                          <a:effectLst/>
                        </a:rPr>
                        <a:t>：</a:t>
                      </a:r>
                      <a:r>
                        <a:rPr lang="en-US" sz="1400" kern="100">
                          <a:effectLst/>
                        </a:rPr>
                        <a:t>00</a:t>
                      </a:r>
                      <a:r>
                        <a:rPr lang="zh-CN" sz="1400" kern="100">
                          <a:effectLst/>
                        </a:rPr>
                        <a:t>结束</a:t>
                      </a:r>
                    </a:p>
                    <a:p>
                      <a:pPr algn="just">
                        <a:spcAft>
                          <a:spcPts val="0"/>
                        </a:spcAft>
                      </a:pPr>
                      <a:r>
                        <a:rPr lang="zh-CN" sz="1400" kern="100">
                          <a:effectLst/>
                        </a:rPr>
                        <a:t>计算机原理</a:t>
                      </a:r>
                    </a:p>
                    <a:p>
                      <a:pPr algn="just">
                        <a:spcAft>
                          <a:spcPts val="0"/>
                        </a:spcAft>
                      </a:pPr>
                      <a:r>
                        <a:rPr lang="en-US" sz="1400" kern="100">
                          <a:effectLst/>
                        </a:rPr>
                        <a:t>14</a:t>
                      </a:r>
                      <a:r>
                        <a:rPr lang="zh-CN" sz="1400" kern="100">
                          <a:effectLst/>
                        </a:rPr>
                        <a:t>：</a:t>
                      </a:r>
                      <a:r>
                        <a:rPr lang="en-US" sz="1400" kern="100">
                          <a:effectLst/>
                        </a:rPr>
                        <a:t>00</a:t>
                      </a:r>
                      <a:r>
                        <a:rPr lang="zh-CN" sz="1400" kern="100">
                          <a:effectLst/>
                        </a:rPr>
                        <a:t>开始</a:t>
                      </a:r>
                    </a:p>
                    <a:p>
                      <a:pPr algn="just">
                        <a:spcAft>
                          <a:spcPts val="0"/>
                        </a:spcAft>
                      </a:pPr>
                      <a:r>
                        <a:rPr lang="en-US" sz="1400" kern="100">
                          <a:effectLst/>
                        </a:rPr>
                        <a:t>17</a:t>
                      </a:r>
                      <a:r>
                        <a:rPr lang="zh-CN" sz="1400" kern="100">
                          <a:effectLst/>
                        </a:rPr>
                        <a:t>：</a:t>
                      </a:r>
                      <a:r>
                        <a:rPr lang="en-US" sz="1400" kern="100">
                          <a:effectLst/>
                        </a:rPr>
                        <a:t>00</a:t>
                      </a:r>
                      <a:r>
                        <a:rPr lang="zh-CN" sz="1400" kern="100">
                          <a:effectLst/>
                        </a:rPr>
                        <a:t>结束</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考试时间设置有误</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panose="02020603050405020304" pitchFamily="18" charset="0"/>
                          <a:ea typeface="宋体" panose="02010600030101010101" pitchFamily="2" charset="-122"/>
                        </a:rPr>
                        <a:t>无输出</a:t>
                      </a:r>
                      <a:endParaRPr lang="zh-CN" altLang="zh-CN" sz="1400" kern="100" dirty="0">
                        <a:effectLst/>
                        <a:latin typeface="Times New Roman" panose="02020603050405020304" pitchFamily="18" charset="0"/>
                        <a:ea typeface="宋体" panose="02010600030101010101" pitchFamily="2" charset="-122"/>
                      </a:endParaRPr>
                    </a:p>
                    <a:p>
                      <a:pPr algn="just">
                        <a:spcAft>
                          <a:spcPts val="0"/>
                        </a:spcAft>
                      </a:pPr>
                      <a:endParaRPr lang="zh-CN" sz="1400" kern="100" dirty="0">
                        <a:effectLst/>
                        <a:latin typeface="Times New Roman" panose="02020603050405020304" pitchFamily="18" charset="0"/>
                        <a:ea typeface="宋体" panose="02010600030101010101" pitchFamily="2" charset="-122"/>
                      </a:endParaRPr>
                    </a:p>
                  </a:txBody>
                  <a:tcPr marL="54588" marR="54588" marT="0" marB="0"/>
                </a:tc>
                <a:extLst>
                  <a:ext uri="{0D108BD9-81ED-4DB2-BD59-A6C34878D82A}">
                    <a16:rowId xmlns:a16="http://schemas.microsoft.com/office/drawing/2014/main" val="2704103085"/>
                  </a:ext>
                </a:extLst>
              </a:tr>
              <a:tr h="787478">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2.2</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删除考试</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在考试信息页面删除考试</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考试已被删除</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dirty="0">
                          <a:effectLst/>
                        </a:rPr>
                        <a:t>考试未删除（第一项）</a:t>
                      </a:r>
                      <a:endParaRPr lang="zh-CN" sz="1400" kern="100" dirty="0">
                        <a:effectLst/>
                        <a:latin typeface="Times New Roman" panose="02020603050405020304" pitchFamily="18" charset="0"/>
                        <a:ea typeface="宋体" panose="02010600030101010101" pitchFamily="2" charset="-122"/>
                      </a:endParaRPr>
                    </a:p>
                  </a:txBody>
                  <a:tcPr marL="54588" marR="54588" marT="0" marB="0"/>
                </a:tc>
                <a:extLst>
                  <a:ext uri="{0D108BD9-81ED-4DB2-BD59-A6C34878D82A}">
                    <a16:rowId xmlns:a16="http://schemas.microsoft.com/office/drawing/2014/main" val="3105055533"/>
                  </a:ext>
                </a:extLst>
              </a:tr>
              <a:tr h="629982">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2.3</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考试科目不为空</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请输入考试科目</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panose="02020603050405020304" pitchFamily="18" charset="0"/>
                          <a:ea typeface="宋体" panose="02010600030101010101" pitchFamily="2" charset="-122"/>
                        </a:rPr>
                        <a:t>无输出</a:t>
                      </a:r>
                      <a:endParaRPr lang="zh-CN" altLang="zh-CN" sz="1400" kern="100" dirty="0">
                        <a:effectLst/>
                        <a:latin typeface="Times New Roman" panose="02020603050405020304" pitchFamily="18" charset="0"/>
                        <a:ea typeface="宋体" panose="02010600030101010101" pitchFamily="2" charset="-122"/>
                      </a:endParaRPr>
                    </a:p>
                    <a:p>
                      <a:pPr algn="just">
                        <a:spcAft>
                          <a:spcPts val="0"/>
                        </a:spcAft>
                      </a:pPr>
                      <a:endParaRPr lang="zh-CN" sz="1400" kern="100" dirty="0">
                        <a:effectLst/>
                        <a:latin typeface="Times New Roman" panose="02020603050405020304" pitchFamily="18" charset="0"/>
                        <a:ea typeface="宋体" panose="02010600030101010101" pitchFamily="2" charset="-122"/>
                      </a:endParaRPr>
                    </a:p>
                  </a:txBody>
                  <a:tcPr marL="54588" marR="54588" marT="0" marB="0"/>
                </a:tc>
                <a:extLst>
                  <a:ext uri="{0D108BD9-81ED-4DB2-BD59-A6C34878D82A}">
                    <a16:rowId xmlns:a16="http://schemas.microsoft.com/office/drawing/2014/main" val="217098578"/>
                  </a:ext>
                </a:extLst>
              </a:tr>
              <a:tr h="314991">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（输入再删掉）</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panose="02020603050405020304" pitchFamily="18" charset="0"/>
                          <a:ea typeface="宋体" panose="02010600030101010101" pitchFamily="2" charset="-122"/>
                        </a:rPr>
                        <a:t>无输出</a:t>
                      </a:r>
                      <a:endParaRPr lang="zh-CN" altLang="zh-CN" sz="1400" kern="100" dirty="0">
                        <a:effectLst/>
                        <a:latin typeface="Times New Roman" panose="02020603050405020304" pitchFamily="18" charset="0"/>
                        <a:ea typeface="宋体" panose="02010600030101010101" pitchFamily="2" charset="-122"/>
                      </a:endParaRP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54588" marR="54588" marT="0" marB="0"/>
                </a:tc>
                <a:extLst>
                  <a:ext uri="{0D108BD9-81ED-4DB2-BD59-A6C34878D82A}">
                    <a16:rowId xmlns:a16="http://schemas.microsoft.com/office/drawing/2014/main" val="1198413604"/>
                  </a:ext>
                </a:extLst>
              </a:tr>
              <a:tr h="629982">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2.4</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考试地点不为空</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请输入考试地点</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panose="02020603050405020304" pitchFamily="18" charset="0"/>
                          <a:ea typeface="宋体" panose="02010600030101010101" pitchFamily="2" charset="-122"/>
                        </a:rPr>
                        <a:t>无输出</a:t>
                      </a:r>
                      <a:endParaRPr lang="zh-CN" altLang="zh-CN" sz="1400" kern="100" dirty="0">
                        <a:effectLst/>
                        <a:latin typeface="Times New Roman" panose="02020603050405020304" pitchFamily="18" charset="0"/>
                        <a:ea typeface="宋体" panose="02010600030101010101" pitchFamily="2" charset="-122"/>
                      </a:endParaRP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54588" marR="54588" marT="0" marB="0"/>
                </a:tc>
                <a:extLst>
                  <a:ext uri="{0D108BD9-81ED-4DB2-BD59-A6C34878D82A}">
                    <a16:rowId xmlns:a16="http://schemas.microsoft.com/office/drawing/2014/main" val="4130419952"/>
                  </a:ext>
                </a:extLst>
              </a:tr>
              <a:tr h="468112">
                <a:tc>
                  <a:txBody>
                    <a:bodyPr/>
                    <a:lstStyle/>
                    <a:p>
                      <a:pPr algn="just">
                        <a:spcAft>
                          <a:spcPts val="0"/>
                        </a:spcAft>
                      </a:pPr>
                      <a:r>
                        <a:rPr lang="en-US" sz="1400" kern="100">
                          <a:effectLst/>
                        </a:rPr>
                        <a:t> </a:t>
                      </a:r>
                      <a:endParaRPr lang="zh-CN" sz="1400" kern="100">
                        <a:effectLst/>
                      </a:endParaRP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（输入再删掉）</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panose="02020603050405020304" pitchFamily="18" charset="0"/>
                          <a:ea typeface="宋体" panose="02010600030101010101" pitchFamily="2" charset="-122"/>
                        </a:rPr>
                        <a:t>无输出</a:t>
                      </a:r>
                      <a:endParaRPr lang="zh-CN" altLang="zh-CN" sz="1400" kern="100" dirty="0">
                        <a:effectLst/>
                        <a:latin typeface="Times New Roman" panose="02020603050405020304" pitchFamily="18" charset="0"/>
                        <a:ea typeface="宋体" panose="02010600030101010101" pitchFamily="2" charset="-122"/>
                      </a:endParaRP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54588" marR="54588" marT="0" marB="0"/>
                </a:tc>
                <a:extLst>
                  <a:ext uri="{0D108BD9-81ED-4DB2-BD59-A6C34878D82A}">
                    <a16:rowId xmlns:a16="http://schemas.microsoft.com/office/drawing/2014/main" val="3432952122"/>
                  </a:ext>
                </a:extLst>
              </a:tr>
            </a:tbl>
          </a:graphicData>
        </a:graphic>
      </p:graphicFrame>
    </p:spTree>
    <p:extLst>
      <p:ext uri="{BB962C8B-B14F-4D97-AF65-F5344CB8AC3E}">
        <p14:creationId xmlns:p14="http://schemas.microsoft.com/office/powerpoint/2010/main" val="1723119873"/>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161779"/>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Part5  </a:t>
            </a:r>
            <a:r>
              <a:rPr lang="zh-CN" altLang="en-US" sz="2400" b="1" dirty="0">
                <a:latin typeface="Calibri" pitchFamily="34" charset="0"/>
              </a:rPr>
              <a:t>单元测试：其他模块</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graphicFrame>
        <p:nvGraphicFramePr>
          <p:cNvPr id="3" name="表格 2">
            <a:extLst>
              <a:ext uri="{FF2B5EF4-FFF2-40B4-BE49-F238E27FC236}">
                <a16:creationId xmlns:a16="http://schemas.microsoft.com/office/drawing/2014/main" id="{693CB262-6053-4258-BF6E-836CC4C131CA}"/>
              </a:ext>
            </a:extLst>
          </p:cNvPr>
          <p:cNvGraphicFramePr>
            <a:graphicFrameLocks noGrp="1"/>
          </p:cNvGraphicFramePr>
          <p:nvPr>
            <p:extLst>
              <p:ext uri="{D42A27DB-BD31-4B8C-83A1-F6EECF244321}">
                <p14:modId xmlns:p14="http://schemas.microsoft.com/office/powerpoint/2010/main" val="2607226218"/>
              </p:ext>
            </p:extLst>
          </p:nvPr>
        </p:nvGraphicFramePr>
        <p:xfrm>
          <a:off x="550506" y="785520"/>
          <a:ext cx="10851502" cy="6020605"/>
        </p:xfrm>
        <a:graphic>
          <a:graphicData uri="http://schemas.openxmlformats.org/drawingml/2006/table">
            <a:tbl>
              <a:tblPr firstRow="1" firstCol="1" bandRow="1">
                <a:tableStyleId>{5C22544A-7EE6-4342-B048-85BDC9FD1C3A}</a:tableStyleId>
              </a:tblPr>
              <a:tblGrid>
                <a:gridCol w="1177839">
                  <a:extLst>
                    <a:ext uri="{9D8B030D-6E8A-4147-A177-3AD203B41FA5}">
                      <a16:colId xmlns:a16="http://schemas.microsoft.com/office/drawing/2014/main" val="3298216338"/>
                    </a:ext>
                  </a:extLst>
                </a:gridCol>
                <a:gridCol w="880716">
                  <a:extLst>
                    <a:ext uri="{9D8B030D-6E8A-4147-A177-3AD203B41FA5}">
                      <a16:colId xmlns:a16="http://schemas.microsoft.com/office/drawing/2014/main" val="1484863153"/>
                    </a:ext>
                  </a:extLst>
                </a:gridCol>
                <a:gridCol w="2649248">
                  <a:extLst>
                    <a:ext uri="{9D8B030D-6E8A-4147-A177-3AD203B41FA5}">
                      <a16:colId xmlns:a16="http://schemas.microsoft.com/office/drawing/2014/main" val="2768770797"/>
                    </a:ext>
                  </a:extLst>
                </a:gridCol>
                <a:gridCol w="2649248">
                  <a:extLst>
                    <a:ext uri="{9D8B030D-6E8A-4147-A177-3AD203B41FA5}">
                      <a16:colId xmlns:a16="http://schemas.microsoft.com/office/drawing/2014/main" val="2985862745"/>
                    </a:ext>
                  </a:extLst>
                </a:gridCol>
                <a:gridCol w="1335279">
                  <a:extLst>
                    <a:ext uri="{9D8B030D-6E8A-4147-A177-3AD203B41FA5}">
                      <a16:colId xmlns:a16="http://schemas.microsoft.com/office/drawing/2014/main" val="701479555"/>
                    </a:ext>
                  </a:extLst>
                </a:gridCol>
                <a:gridCol w="1079586">
                  <a:extLst>
                    <a:ext uri="{9D8B030D-6E8A-4147-A177-3AD203B41FA5}">
                      <a16:colId xmlns:a16="http://schemas.microsoft.com/office/drawing/2014/main" val="2021437127"/>
                    </a:ext>
                  </a:extLst>
                </a:gridCol>
                <a:gridCol w="1079586">
                  <a:extLst>
                    <a:ext uri="{9D8B030D-6E8A-4147-A177-3AD203B41FA5}">
                      <a16:colId xmlns:a16="http://schemas.microsoft.com/office/drawing/2014/main" val="4197804039"/>
                    </a:ext>
                  </a:extLst>
                </a:gridCol>
              </a:tblGrid>
              <a:tr h="332074">
                <a:tc>
                  <a:txBody>
                    <a:bodyPr/>
                    <a:lstStyle/>
                    <a:p>
                      <a:pPr algn="l">
                        <a:spcAft>
                          <a:spcPts val="0"/>
                        </a:spcAft>
                      </a:pPr>
                      <a:r>
                        <a:rPr lang="zh-CN" sz="1200" kern="100">
                          <a:effectLst/>
                        </a:rPr>
                        <a:t>测试模块</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l">
                        <a:spcAft>
                          <a:spcPts val="0"/>
                        </a:spcAft>
                      </a:pPr>
                      <a:r>
                        <a:rPr lang="zh-CN" sz="1200" kern="100">
                          <a:effectLst/>
                        </a:rPr>
                        <a:t>测试编号</a:t>
                      </a:r>
                      <a:endParaRPr lang="zh-CN" sz="1200" kern="100">
                        <a:effectLst/>
                        <a:latin typeface="Times New Roman" panose="02020603050405020304" pitchFamily="18" charset="0"/>
                        <a:ea typeface="宋体" panose="02010600030101010101" pitchFamily="2" charset="-122"/>
                      </a:endParaRPr>
                    </a:p>
                  </a:txBody>
                  <a:tcPr marL="33171" marR="33171" marT="0" marB="0" anchor="ctr"/>
                </a:tc>
                <a:tc>
                  <a:txBody>
                    <a:bodyPr/>
                    <a:lstStyle/>
                    <a:p>
                      <a:pPr algn="just">
                        <a:spcAft>
                          <a:spcPts val="0"/>
                        </a:spcAft>
                      </a:pPr>
                      <a:r>
                        <a:rPr lang="zh-CN" sz="1200" kern="100">
                          <a:effectLst/>
                        </a:rPr>
                        <a:t>数据规则</a:t>
                      </a:r>
                      <a:endParaRPr lang="zh-CN" sz="1200" kern="100">
                        <a:effectLst/>
                        <a:latin typeface="Times New Roman" panose="02020603050405020304" pitchFamily="18" charset="0"/>
                        <a:ea typeface="宋体" panose="02010600030101010101" pitchFamily="2" charset="-122"/>
                      </a:endParaRPr>
                    </a:p>
                  </a:txBody>
                  <a:tcPr marL="33171" marR="33171" marT="0" marB="0" anchor="ctr"/>
                </a:tc>
                <a:tc>
                  <a:txBody>
                    <a:bodyPr/>
                    <a:lstStyle/>
                    <a:p>
                      <a:pPr algn="just">
                        <a:spcAft>
                          <a:spcPts val="0"/>
                        </a:spcAft>
                      </a:pPr>
                      <a:r>
                        <a:rPr lang="zh-CN" sz="1200" kern="100">
                          <a:effectLst/>
                        </a:rPr>
                        <a:t>考察规则</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输入数据</a:t>
                      </a:r>
                      <a:endParaRPr lang="zh-CN" sz="1200" kern="100">
                        <a:effectLst/>
                        <a:latin typeface="Times New Roman" panose="02020603050405020304" pitchFamily="18" charset="0"/>
                        <a:ea typeface="宋体" panose="02010600030101010101" pitchFamily="2" charset="-122"/>
                      </a:endParaRPr>
                    </a:p>
                  </a:txBody>
                  <a:tcPr marL="33171" marR="33171" marT="0" marB="0" anchor="ctr"/>
                </a:tc>
                <a:tc>
                  <a:txBody>
                    <a:bodyPr/>
                    <a:lstStyle/>
                    <a:p>
                      <a:pPr algn="just">
                        <a:spcAft>
                          <a:spcPts val="0"/>
                        </a:spcAft>
                      </a:pPr>
                      <a:r>
                        <a:rPr lang="zh-CN" sz="1200" kern="100">
                          <a:effectLst/>
                        </a:rPr>
                        <a:t>期望输出</a:t>
                      </a:r>
                      <a:endParaRPr lang="zh-CN" sz="1200" kern="100">
                        <a:effectLst/>
                        <a:latin typeface="Times New Roman" panose="02020603050405020304" pitchFamily="18" charset="0"/>
                        <a:ea typeface="宋体" panose="02010600030101010101" pitchFamily="2" charset="-122"/>
                      </a:endParaRPr>
                    </a:p>
                  </a:txBody>
                  <a:tcPr marL="33171" marR="33171" marT="0" marB="0" anchor="ctr"/>
                </a:tc>
                <a:tc>
                  <a:txBody>
                    <a:bodyPr/>
                    <a:lstStyle/>
                    <a:p>
                      <a:pPr algn="just">
                        <a:spcAft>
                          <a:spcPts val="0"/>
                        </a:spcAft>
                      </a:pPr>
                      <a:r>
                        <a:rPr lang="zh-CN" sz="1200" kern="100">
                          <a:effectLst/>
                        </a:rPr>
                        <a:t>实际输出</a:t>
                      </a:r>
                      <a:endParaRPr lang="zh-CN" sz="1200" kern="100">
                        <a:effectLst/>
                        <a:latin typeface="Times New Roman" panose="02020603050405020304" pitchFamily="18" charset="0"/>
                        <a:ea typeface="宋体" panose="02010600030101010101" pitchFamily="2" charset="-122"/>
                      </a:endParaRPr>
                    </a:p>
                  </a:txBody>
                  <a:tcPr marL="33171" marR="33171" marT="0" marB="0" anchor="ctr"/>
                </a:tc>
                <a:extLst>
                  <a:ext uri="{0D108BD9-81ED-4DB2-BD59-A6C34878D82A}">
                    <a16:rowId xmlns:a16="http://schemas.microsoft.com/office/drawing/2014/main" val="2031775639"/>
                  </a:ext>
                </a:extLst>
              </a:tr>
              <a:tr h="1089298">
                <a:tc>
                  <a:txBody>
                    <a:bodyPr/>
                    <a:lstStyle/>
                    <a:p>
                      <a:pPr algn="just">
                        <a:spcAft>
                          <a:spcPts val="0"/>
                        </a:spcAft>
                      </a:pPr>
                      <a:r>
                        <a:rPr lang="zh-CN" sz="1200" kern="100">
                          <a:effectLst/>
                        </a:rPr>
                        <a:t>个人中心</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1.1</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1. </a:t>
                      </a:r>
                      <a:r>
                        <a:rPr lang="zh-CN" sz="1200" kern="100">
                          <a:effectLst/>
                        </a:rPr>
                        <a:t>姓名不为空</a:t>
                      </a:r>
                    </a:p>
                    <a:p>
                      <a:pPr algn="just">
                        <a:spcAft>
                          <a:spcPts val="0"/>
                        </a:spcAft>
                      </a:pPr>
                      <a:r>
                        <a:rPr lang="en-US" sz="1200" kern="100">
                          <a:effectLst/>
                        </a:rPr>
                        <a:t>2. </a:t>
                      </a:r>
                      <a:r>
                        <a:rPr lang="zh-CN" sz="1200" kern="100">
                          <a:effectLst/>
                        </a:rPr>
                        <a:t>性别不为空</a:t>
                      </a:r>
                    </a:p>
                    <a:p>
                      <a:pPr algn="just">
                        <a:spcAft>
                          <a:spcPts val="0"/>
                        </a:spcAft>
                      </a:pPr>
                      <a:r>
                        <a:rPr lang="en-US" sz="1200" kern="100">
                          <a:effectLst/>
                        </a:rPr>
                        <a:t>3. </a:t>
                      </a:r>
                      <a:r>
                        <a:rPr lang="zh-CN" sz="1200" kern="100">
                          <a:effectLst/>
                        </a:rPr>
                        <a:t>生日不为空</a:t>
                      </a:r>
                    </a:p>
                    <a:p>
                      <a:pPr algn="just">
                        <a:spcAft>
                          <a:spcPts val="0"/>
                        </a:spcAft>
                      </a:pPr>
                      <a:r>
                        <a:rPr lang="en-US" sz="1200" kern="100">
                          <a:effectLst/>
                        </a:rPr>
                        <a:t>4. </a:t>
                      </a:r>
                      <a:r>
                        <a:rPr lang="zh-CN" sz="1200" kern="100">
                          <a:effectLst/>
                        </a:rPr>
                        <a:t>学校不为空</a:t>
                      </a:r>
                    </a:p>
                    <a:p>
                      <a:pPr algn="just">
                        <a:spcAft>
                          <a:spcPts val="0"/>
                        </a:spcAft>
                      </a:pPr>
                      <a:r>
                        <a:rPr lang="en-US" sz="1200" kern="100">
                          <a:effectLst/>
                        </a:rPr>
                        <a:t>5. </a:t>
                      </a:r>
                      <a:r>
                        <a:rPr lang="zh-CN" sz="1200" kern="100">
                          <a:effectLst/>
                        </a:rPr>
                        <a:t>院系不为空</a:t>
                      </a:r>
                    </a:p>
                    <a:p>
                      <a:pPr algn="just">
                        <a:spcAft>
                          <a:spcPts val="0"/>
                        </a:spcAft>
                      </a:pPr>
                      <a:r>
                        <a:rPr lang="en-US" sz="1200" kern="100">
                          <a:effectLst/>
                        </a:rPr>
                        <a:t>6</a:t>
                      </a:r>
                      <a:r>
                        <a:rPr lang="zh-CN" sz="1200" kern="100">
                          <a:effectLst/>
                        </a:rPr>
                        <a:t>专业班级不为空</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姓名不能为空</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（不输入）</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请输入姓名</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无输出</a:t>
                      </a:r>
                      <a:endParaRPr lang="zh-CN" sz="1200" kern="10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val="3720771368"/>
                  </a:ext>
                </a:extLst>
              </a:tr>
              <a:tr h="363099">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dirty="0">
                          <a:effectLst/>
                        </a:rPr>
                        <a:t>（输入再删掉）</a:t>
                      </a:r>
                      <a:endParaRPr lang="zh-CN" sz="1200" kern="100" dirty="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请输入姓名</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val="2135603184"/>
                  </a:ext>
                </a:extLst>
              </a:tr>
              <a:tr h="363099">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1.2</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性别不能为空</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请输入性别</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val="1961446142"/>
                  </a:ext>
                </a:extLst>
              </a:tr>
              <a:tr h="363099">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请输入性别</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val="1773101512"/>
                  </a:ext>
                </a:extLst>
              </a:tr>
              <a:tr h="363099">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1.3</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生日不能为空</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请输入生日</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val="272587338"/>
                  </a:ext>
                </a:extLst>
              </a:tr>
              <a:tr h="363099">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请输入生日</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val="3273485601"/>
                  </a:ext>
                </a:extLst>
              </a:tr>
              <a:tr h="363099">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1.4</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学校不能为空</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请输入学校</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val="1457859913"/>
                  </a:ext>
                </a:extLst>
              </a:tr>
              <a:tr h="385011">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请输入学校</a:t>
                      </a:r>
                    </a:p>
                    <a:p>
                      <a:pPr algn="l">
                        <a:lnSpc>
                          <a:spcPts val="1350"/>
                        </a:lnSpc>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val="3507980013"/>
                  </a:ext>
                </a:extLst>
              </a:tr>
              <a:tr h="363099">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1.5</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院系不能为空</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请输入院系</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val="3889852191"/>
                  </a:ext>
                </a:extLst>
              </a:tr>
              <a:tr h="363099">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请输入院系</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val="1842684090"/>
                  </a:ext>
                </a:extLst>
              </a:tr>
              <a:tr h="544649">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1.6</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专业班级不能为空</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dirty="0">
                          <a:effectLst/>
                        </a:rPr>
                        <a:t>请输入专业班级</a:t>
                      </a: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val="1073925804"/>
                  </a:ext>
                </a:extLst>
              </a:tr>
              <a:tr h="544649">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请输入专业班级</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val="1088132363"/>
                  </a:ext>
                </a:extLst>
              </a:tr>
            </a:tbl>
          </a:graphicData>
        </a:graphic>
      </p:graphicFrame>
    </p:spTree>
    <p:extLst>
      <p:ext uri="{BB962C8B-B14F-4D97-AF65-F5344CB8AC3E}">
        <p14:creationId xmlns:p14="http://schemas.microsoft.com/office/powerpoint/2010/main" val="1415087558"/>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161779"/>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Part5  </a:t>
            </a:r>
            <a:r>
              <a:rPr lang="zh-CN" altLang="en-US" sz="2400" b="1" dirty="0">
                <a:latin typeface="Calibri" pitchFamily="34" charset="0"/>
              </a:rPr>
              <a:t>单元测试：其他模块</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graphicFrame>
        <p:nvGraphicFramePr>
          <p:cNvPr id="2" name="表格 1">
            <a:extLst>
              <a:ext uri="{FF2B5EF4-FFF2-40B4-BE49-F238E27FC236}">
                <a16:creationId xmlns:a16="http://schemas.microsoft.com/office/drawing/2014/main" id="{8E7622A4-140C-4EF4-8CC5-9911D8F60D21}"/>
              </a:ext>
            </a:extLst>
          </p:cNvPr>
          <p:cNvGraphicFramePr>
            <a:graphicFrameLocks noGrp="1"/>
          </p:cNvGraphicFramePr>
          <p:nvPr>
            <p:extLst>
              <p:ext uri="{D42A27DB-BD31-4B8C-83A1-F6EECF244321}">
                <p14:modId xmlns:p14="http://schemas.microsoft.com/office/powerpoint/2010/main" val="3942966389"/>
              </p:ext>
            </p:extLst>
          </p:nvPr>
        </p:nvGraphicFramePr>
        <p:xfrm>
          <a:off x="597158" y="785522"/>
          <a:ext cx="11131420" cy="5961101"/>
        </p:xfrm>
        <a:graphic>
          <a:graphicData uri="http://schemas.openxmlformats.org/drawingml/2006/table">
            <a:tbl>
              <a:tblPr firstRow="1" firstCol="1" bandRow="1">
                <a:tableStyleId>{5C22544A-7EE6-4342-B048-85BDC9FD1C3A}</a:tableStyleId>
              </a:tblPr>
              <a:tblGrid>
                <a:gridCol w="1208220">
                  <a:extLst>
                    <a:ext uri="{9D8B030D-6E8A-4147-A177-3AD203B41FA5}">
                      <a16:colId xmlns:a16="http://schemas.microsoft.com/office/drawing/2014/main" val="1870229665"/>
                    </a:ext>
                  </a:extLst>
                </a:gridCol>
                <a:gridCol w="903437">
                  <a:extLst>
                    <a:ext uri="{9D8B030D-6E8A-4147-A177-3AD203B41FA5}">
                      <a16:colId xmlns:a16="http://schemas.microsoft.com/office/drawing/2014/main" val="3512465439"/>
                    </a:ext>
                  </a:extLst>
                </a:gridCol>
                <a:gridCol w="2717586">
                  <a:extLst>
                    <a:ext uri="{9D8B030D-6E8A-4147-A177-3AD203B41FA5}">
                      <a16:colId xmlns:a16="http://schemas.microsoft.com/office/drawing/2014/main" val="3575327905"/>
                    </a:ext>
                  </a:extLst>
                </a:gridCol>
                <a:gridCol w="2717586">
                  <a:extLst>
                    <a:ext uri="{9D8B030D-6E8A-4147-A177-3AD203B41FA5}">
                      <a16:colId xmlns:a16="http://schemas.microsoft.com/office/drawing/2014/main" val="670476209"/>
                    </a:ext>
                  </a:extLst>
                </a:gridCol>
                <a:gridCol w="1369721">
                  <a:extLst>
                    <a:ext uri="{9D8B030D-6E8A-4147-A177-3AD203B41FA5}">
                      <a16:colId xmlns:a16="http://schemas.microsoft.com/office/drawing/2014/main" val="3394847987"/>
                    </a:ext>
                  </a:extLst>
                </a:gridCol>
                <a:gridCol w="1107435">
                  <a:extLst>
                    <a:ext uri="{9D8B030D-6E8A-4147-A177-3AD203B41FA5}">
                      <a16:colId xmlns:a16="http://schemas.microsoft.com/office/drawing/2014/main" val="1420654571"/>
                    </a:ext>
                  </a:extLst>
                </a:gridCol>
                <a:gridCol w="1107435">
                  <a:extLst>
                    <a:ext uri="{9D8B030D-6E8A-4147-A177-3AD203B41FA5}">
                      <a16:colId xmlns:a16="http://schemas.microsoft.com/office/drawing/2014/main" val="3625531402"/>
                    </a:ext>
                  </a:extLst>
                </a:gridCol>
              </a:tblGrid>
              <a:tr h="296901">
                <a:tc>
                  <a:txBody>
                    <a:bodyPr/>
                    <a:lstStyle/>
                    <a:p>
                      <a:pPr algn="l">
                        <a:spcAft>
                          <a:spcPts val="0"/>
                        </a:spcAft>
                      </a:pPr>
                      <a:r>
                        <a:rPr lang="zh-CN" sz="1200" kern="100">
                          <a:effectLst/>
                        </a:rPr>
                        <a:t>测试模块</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l">
                        <a:spcAft>
                          <a:spcPts val="0"/>
                        </a:spcAft>
                      </a:pPr>
                      <a:r>
                        <a:rPr lang="zh-CN" sz="1200" kern="100">
                          <a:effectLst/>
                        </a:rPr>
                        <a:t>测试编号</a:t>
                      </a:r>
                      <a:endParaRPr lang="zh-CN" sz="1200" kern="100">
                        <a:effectLst/>
                        <a:latin typeface="Times New Roman" panose="02020603050405020304" pitchFamily="18" charset="0"/>
                        <a:ea typeface="宋体" panose="02010600030101010101" pitchFamily="2" charset="-122"/>
                      </a:endParaRPr>
                    </a:p>
                  </a:txBody>
                  <a:tcPr marL="29039" marR="29039" marT="0" marB="0" anchor="ctr"/>
                </a:tc>
                <a:tc>
                  <a:txBody>
                    <a:bodyPr/>
                    <a:lstStyle/>
                    <a:p>
                      <a:pPr algn="just">
                        <a:spcAft>
                          <a:spcPts val="0"/>
                        </a:spcAft>
                      </a:pPr>
                      <a:r>
                        <a:rPr lang="zh-CN" sz="1200" kern="100">
                          <a:effectLst/>
                        </a:rPr>
                        <a:t>数据规则</a:t>
                      </a:r>
                      <a:endParaRPr lang="zh-CN" sz="1200" kern="100">
                        <a:effectLst/>
                        <a:latin typeface="Times New Roman" panose="02020603050405020304" pitchFamily="18" charset="0"/>
                        <a:ea typeface="宋体" panose="02010600030101010101" pitchFamily="2" charset="-122"/>
                      </a:endParaRPr>
                    </a:p>
                  </a:txBody>
                  <a:tcPr marL="29039" marR="29039" marT="0" marB="0" anchor="ctr"/>
                </a:tc>
                <a:tc>
                  <a:txBody>
                    <a:bodyPr/>
                    <a:lstStyle/>
                    <a:p>
                      <a:pPr algn="just">
                        <a:spcAft>
                          <a:spcPts val="0"/>
                        </a:spcAft>
                      </a:pPr>
                      <a:r>
                        <a:rPr lang="zh-CN" sz="1200" kern="100">
                          <a:effectLst/>
                        </a:rPr>
                        <a:t>考察规则</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输入数据</a:t>
                      </a:r>
                      <a:endParaRPr lang="zh-CN" sz="1200" kern="100">
                        <a:effectLst/>
                        <a:latin typeface="Times New Roman" panose="02020603050405020304" pitchFamily="18" charset="0"/>
                        <a:ea typeface="宋体" panose="02010600030101010101" pitchFamily="2" charset="-122"/>
                      </a:endParaRPr>
                    </a:p>
                  </a:txBody>
                  <a:tcPr marL="29039" marR="29039" marT="0" marB="0" anchor="ctr"/>
                </a:tc>
                <a:tc>
                  <a:txBody>
                    <a:bodyPr/>
                    <a:lstStyle/>
                    <a:p>
                      <a:pPr algn="just">
                        <a:spcAft>
                          <a:spcPts val="0"/>
                        </a:spcAft>
                      </a:pPr>
                      <a:r>
                        <a:rPr lang="zh-CN" sz="1200" kern="100">
                          <a:effectLst/>
                        </a:rPr>
                        <a:t>期望输出</a:t>
                      </a:r>
                      <a:endParaRPr lang="zh-CN" sz="1200" kern="100">
                        <a:effectLst/>
                        <a:latin typeface="Times New Roman" panose="02020603050405020304" pitchFamily="18" charset="0"/>
                        <a:ea typeface="宋体" panose="02010600030101010101" pitchFamily="2" charset="-122"/>
                      </a:endParaRPr>
                    </a:p>
                  </a:txBody>
                  <a:tcPr marL="29039" marR="29039" marT="0" marB="0" anchor="ctr"/>
                </a:tc>
                <a:tc>
                  <a:txBody>
                    <a:bodyPr/>
                    <a:lstStyle/>
                    <a:p>
                      <a:pPr algn="just">
                        <a:spcAft>
                          <a:spcPts val="0"/>
                        </a:spcAft>
                      </a:pPr>
                      <a:r>
                        <a:rPr lang="zh-CN" sz="1200" kern="100">
                          <a:effectLst/>
                        </a:rPr>
                        <a:t>实际输出</a:t>
                      </a:r>
                      <a:endParaRPr lang="zh-CN" sz="1200" kern="100">
                        <a:effectLst/>
                        <a:latin typeface="Times New Roman" panose="02020603050405020304" pitchFamily="18" charset="0"/>
                        <a:ea typeface="宋体" panose="02010600030101010101" pitchFamily="2" charset="-122"/>
                      </a:endParaRPr>
                    </a:p>
                  </a:txBody>
                  <a:tcPr marL="29039" marR="29039" marT="0" marB="0" anchor="ctr"/>
                </a:tc>
                <a:extLst>
                  <a:ext uri="{0D108BD9-81ED-4DB2-BD59-A6C34878D82A}">
                    <a16:rowId xmlns:a16="http://schemas.microsoft.com/office/drawing/2014/main" val="2275396048"/>
                  </a:ext>
                </a:extLst>
              </a:tr>
              <a:tr h="1014955">
                <a:tc>
                  <a:txBody>
                    <a:bodyPr/>
                    <a:lstStyle/>
                    <a:p>
                      <a:pPr algn="just">
                        <a:spcAft>
                          <a:spcPts val="0"/>
                        </a:spcAft>
                      </a:pPr>
                      <a:r>
                        <a:rPr lang="zh-CN" sz="1200" kern="100" dirty="0">
                          <a:effectLst/>
                        </a:rPr>
                        <a:t>设置</a:t>
                      </a:r>
                      <a:endParaRPr lang="zh-CN" sz="1200" kern="100" dirty="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2.1</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1. </a:t>
                      </a:r>
                      <a:r>
                        <a:rPr lang="zh-CN" sz="1200" kern="100">
                          <a:effectLst/>
                        </a:rPr>
                        <a:t>当前学期不为空</a:t>
                      </a:r>
                    </a:p>
                    <a:p>
                      <a:pPr algn="just">
                        <a:spcAft>
                          <a:spcPts val="0"/>
                        </a:spcAft>
                      </a:pPr>
                      <a:r>
                        <a:rPr lang="en-US" sz="1200" kern="100">
                          <a:effectLst/>
                        </a:rPr>
                        <a:t>2. </a:t>
                      </a:r>
                      <a:r>
                        <a:rPr lang="zh-CN" sz="1200" kern="100">
                          <a:effectLst/>
                        </a:rPr>
                        <a:t>当前周数不为空</a:t>
                      </a:r>
                    </a:p>
                    <a:p>
                      <a:pPr algn="just">
                        <a:spcAft>
                          <a:spcPts val="0"/>
                        </a:spcAft>
                      </a:pPr>
                      <a:r>
                        <a:rPr lang="en-US" sz="1200" kern="100">
                          <a:effectLst/>
                        </a:rPr>
                        <a:t>3. </a:t>
                      </a:r>
                      <a:r>
                        <a:rPr lang="zh-CN" sz="1200" kern="100">
                          <a:effectLst/>
                        </a:rPr>
                        <a:t>上午最大节数不为空</a:t>
                      </a:r>
                    </a:p>
                    <a:p>
                      <a:pPr algn="just">
                        <a:spcAft>
                          <a:spcPts val="0"/>
                        </a:spcAft>
                      </a:pPr>
                      <a:r>
                        <a:rPr lang="en-US" sz="1200" kern="100">
                          <a:effectLst/>
                        </a:rPr>
                        <a:t>4. </a:t>
                      </a:r>
                      <a:r>
                        <a:rPr lang="zh-CN" sz="1200" kern="100">
                          <a:effectLst/>
                        </a:rPr>
                        <a:t>下午最大节数不为空</a:t>
                      </a:r>
                    </a:p>
                    <a:p>
                      <a:pPr algn="just">
                        <a:spcAft>
                          <a:spcPts val="0"/>
                        </a:spcAft>
                      </a:pPr>
                      <a:r>
                        <a:rPr lang="en-US" sz="1200" kern="100">
                          <a:effectLst/>
                        </a:rPr>
                        <a:t>5. </a:t>
                      </a:r>
                      <a:r>
                        <a:rPr lang="zh-CN" sz="1200" kern="100">
                          <a:effectLst/>
                        </a:rPr>
                        <a:t>晚上最大节数不为空</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当前学期不为空</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（不输入）</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请输入当前学期</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29039" marR="29039" marT="0" marB="0"/>
                </a:tc>
                <a:extLst>
                  <a:ext uri="{0D108BD9-81ED-4DB2-BD59-A6C34878D82A}">
                    <a16:rowId xmlns:a16="http://schemas.microsoft.com/office/drawing/2014/main" val="1438802230"/>
                  </a:ext>
                </a:extLst>
              </a:tr>
              <a:tr h="507477">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请输入当前学期</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29039" marR="29039" marT="0" marB="0"/>
                </a:tc>
                <a:extLst>
                  <a:ext uri="{0D108BD9-81ED-4DB2-BD59-A6C34878D82A}">
                    <a16:rowId xmlns:a16="http://schemas.microsoft.com/office/drawing/2014/main" val="703675817"/>
                  </a:ext>
                </a:extLst>
              </a:tr>
              <a:tr h="507477">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2.2</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当前周数不为空</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请输入当前周数</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29039" marR="29039" marT="0" marB="0"/>
                </a:tc>
                <a:extLst>
                  <a:ext uri="{0D108BD9-81ED-4DB2-BD59-A6C34878D82A}">
                    <a16:rowId xmlns:a16="http://schemas.microsoft.com/office/drawing/2014/main" val="3219103"/>
                  </a:ext>
                </a:extLst>
              </a:tr>
              <a:tr h="507477">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请输入当前周数</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29039" marR="29039" marT="0" marB="0"/>
                </a:tc>
                <a:extLst>
                  <a:ext uri="{0D108BD9-81ED-4DB2-BD59-A6C34878D82A}">
                    <a16:rowId xmlns:a16="http://schemas.microsoft.com/office/drawing/2014/main" val="3860746718"/>
                  </a:ext>
                </a:extLst>
              </a:tr>
              <a:tr h="338318">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2.3</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上午最大节数不能为空</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请输入上午最大节数</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29039" marR="29039" marT="0" marB="0"/>
                </a:tc>
                <a:extLst>
                  <a:ext uri="{0D108BD9-81ED-4DB2-BD59-A6C34878D82A}">
                    <a16:rowId xmlns:a16="http://schemas.microsoft.com/office/drawing/2014/main" val="283896163"/>
                  </a:ext>
                </a:extLst>
              </a:tr>
              <a:tr h="338318">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请输入上午最大节数</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29039" marR="29039" marT="0" marB="0"/>
                </a:tc>
                <a:extLst>
                  <a:ext uri="{0D108BD9-81ED-4DB2-BD59-A6C34878D82A}">
                    <a16:rowId xmlns:a16="http://schemas.microsoft.com/office/drawing/2014/main" val="1512801478"/>
                  </a:ext>
                </a:extLst>
              </a:tr>
              <a:tr h="507477">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2.4</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下午最大节数不能为空</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请输入下午最大节数</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29039" marR="29039" marT="0" marB="0"/>
                </a:tc>
                <a:extLst>
                  <a:ext uri="{0D108BD9-81ED-4DB2-BD59-A6C34878D82A}">
                    <a16:rowId xmlns:a16="http://schemas.microsoft.com/office/drawing/2014/main" val="3865472243"/>
                  </a:ext>
                </a:extLst>
              </a:tr>
              <a:tr h="479284">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请输入下午最大节数</a:t>
                      </a:r>
                    </a:p>
                    <a:p>
                      <a:pPr algn="l">
                        <a:lnSpc>
                          <a:spcPts val="1350"/>
                        </a:lnSpc>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marL="0" marR="0" lvl="0" indent="0" algn="l" defTabSz="914400" rtl="0" eaLnBrk="1" fontAlgn="auto" latinLnBrk="0" hangingPunct="1">
                        <a:lnSpc>
                          <a:spcPts val="135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l">
                        <a:lnSpc>
                          <a:spcPts val="1350"/>
                        </a:lnSpc>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29039" marR="29039" marT="0" marB="0"/>
                </a:tc>
                <a:extLst>
                  <a:ext uri="{0D108BD9-81ED-4DB2-BD59-A6C34878D82A}">
                    <a16:rowId xmlns:a16="http://schemas.microsoft.com/office/drawing/2014/main" val="3811353505"/>
                  </a:ext>
                </a:extLst>
              </a:tr>
              <a:tr h="507477">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2.5</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晚上最大节数不能为空</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请输入晚上最大节数</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29039" marR="29039" marT="0" marB="0"/>
                </a:tc>
                <a:extLst>
                  <a:ext uri="{0D108BD9-81ED-4DB2-BD59-A6C34878D82A}">
                    <a16:rowId xmlns:a16="http://schemas.microsoft.com/office/drawing/2014/main" val="3586073387"/>
                  </a:ext>
                </a:extLst>
              </a:tr>
              <a:tr h="507477">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请输入晚上最大节数</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29039" marR="29039" marT="0" marB="0"/>
                </a:tc>
                <a:extLst>
                  <a:ext uri="{0D108BD9-81ED-4DB2-BD59-A6C34878D82A}">
                    <a16:rowId xmlns:a16="http://schemas.microsoft.com/office/drawing/2014/main" val="3108904576"/>
                  </a:ext>
                </a:extLst>
              </a:tr>
            </a:tbl>
          </a:graphicData>
        </a:graphic>
      </p:graphicFrame>
    </p:spTree>
    <p:extLst>
      <p:ext uri="{BB962C8B-B14F-4D97-AF65-F5344CB8AC3E}">
        <p14:creationId xmlns:p14="http://schemas.microsoft.com/office/powerpoint/2010/main" val="2184137648"/>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a:latin typeface="Calibri" pitchFamily="34" charset="0"/>
              </a:rPr>
              <a:t>Part5 </a:t>
            </a:r>
            <a:r>
              <a:rPr lang="zh-CN" altLang="en-US" sz="2400" b="1" dirty="0">
                <a:latin typeface="Calibri" pitchFamily="34" charset="0"/>
              </a:rPr>
              <a:t>集成测试</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7840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 name="文本框 2">
            <a:extLst>
              <a:ext uri="{FF2B5EF4-FFF2-40B4-BE49-F238E27FC236}">
                <a16:creationId xmlns:a16="http://schemas.microsoft.com/office/drawing/2014/main" id="{73723596-FA75-4170-8574-738D19A8138D}"/>
              </a:ext>
            </a:extLst>
          </p:cNvPr>
          <p:cNvSpPr txBox="1"/>
          <p:nvPr/>
        </p:nvSpPr>
        <p:spPr>
          <a:xfrm>
            <a:off x="2532173" y="1235138"/>
            <a:ext cx="7127653" cy="4524315"/>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测试概况：</a:t>
            </a:r>
            <a:endParaRPr lang="en-US" altLang="zh-CN"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课表模块</a:t>
            </a:r>
            <a:endParaRPr lang="en-US" altLang="zh-CN"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作业模块</a:t>
            </a:r>
            <a:endParaRPr lang="en-US" altLang="zh-CN"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考试模块</a:t>
            </a:r>
            <a:endParaRPr lang="en-US" altLang="zh-CN"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登陆模块</a:t>
            </a:r>
            <a:endParaRPr lang="en-US" altLang="zh-CN"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其他模块</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测试环境：</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微信</a:t>
            </a:r>
            <a:r>
              <a:rPr lang="en-US" altLang="zh-CN" dirty="0">
                <a:latin typeface="微软雅黑" panose="020B0503020204020204" pitchFamily="34" charset="-122"/>
                <a:ea typeface="微软雅黑" panose="020B0503020204020204" pitchFamily="34" charset="-122"/>
              </a:rPr>
              <a:t>Web</a:t>
            </a:r>
            <a:r>
              <a:rPr lang="zh-CN" altLang="zh-CN" dirty="0">
                <a:latin typeface="微软雅黑" panose="020B0503020204020204" pitchFamily="34" charset="-122"/>
                <a:ea typeface="微软雅黑" panose="020B0503020204020204" pitchFamily="34" charset="-122"/>
              </a:rPr>
              <a:t>开放者工具</a:t>
            </a:r>
          </a:p>
          <a:p>
            <a:pPr>
              <a:lnSpc>
                <a:spcPct val="150000"/>
              </a:lnSpc>
            </a:pPr>
            <a:r>
              <a:rPr lang="en-US" altLang="zh-CN" dirty="0">
                <a:latin typeface="微软雅黑" panose="020B0503020204020204" pitchFamily="34" charset="-122"/>
                <a:ea typeface="微软雅黑" panose="020B0503020204020204" pitchFamily="34" charset="-122"/>
              </a:rPr>
              <a:t>	iPhone7s plus</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iPhone6</a:t>
            </a:r>
            <a:r>
              <a:rPr lang="zh-CN" altLang="zh-CN" dirty="0">
                <a:latin typeface="微软雅黑" panose="020B0503020204020204" pitchFamily="34" charset="-122"/>
                <a:ea typeface="微软雅黑" panose="020B0503020204020204" pitchFamily="34" charset="-122"/>
              </a:rPr>
              <a:t>、一加五的微信客户端</a:t>
            </a:r>
          </a:p>
          <a:p>
            <a:endParaRPr lang="zh-CN" altLang="en-US" dirty="0"/>
          </a:p>
        </p:txBody>
      </p:sp>
    </p:spTree>
    <p:extLst>
      <p:ext uri="{BB962C8B-B14F-4D97-AF65-F5344CB8AC3E}">
        <p14:creationId xmlns:p14="http://schemas.microsoft.com/office/powerpoint/2010/main" val="1946661860"/>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a:latin typeface="Calibri" pitchFamily="34" charset="0"/>
              </a:rPr>
              <a:t>Part5 </a:t>
            </a:r>
            <a:r>
              <a:rPr lang="zh-CN" altLang="en-US" sz="2400" b="1" dirty="0">
                <a:latin typeface="Calibri" pitchFamily="34" charset="0"/>
              </a:rPr>
              <a:t>集成测试</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7840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 name="文本框 2">
            <a:extLst>
              <a:ext uri="{FF2B5EF4-FFF2-40B4-BE49-F238E27FC236}">
                <a16:creationId xmlns:a16="http://schemas.microsoft.com/office/drawing/2014/main" id="{73723596-FA75-4170-8574-738D19A8138D}"/>
              </a:ext>
            </a:extLst>
          </p:cNvPr>
          <p:cNvSpPr txBox="1"/>
          <p:nvPr/>
        </p:nvSpPr>
        <p:spPr>
          <a:xfrm>
            <a:off x="1773750" y="1487064"/>
            <a:ext cx="2387704" cy="458908"/>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测试用例分析：</a:t>
            </a:r>
            <a:endParaRPr lang="en-US" altLang="zh-CN" dirty="0">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F2FE6B66-BB33-42E0-BCE2-1861564F64AD}"/>
              </a:ext>
            </a:extLst>
          </p:cNvPr>
          <p:cNvGraphicFramePr>
            <a:graphicFrameLocks noGrp="1"/>
          </p:cNvGraphicFramePr>
          <p:nvPr>
            <p:extLst/>
          </p:nvPr>
        </p:nvGraphicFramePr>
        <p:xfrm>
          <a:off x="2364374" y="2180355"/>
          <a:ext cx="6956908" cy="3100764"/>
        </p:xfrm>
        <a:graphic>
          <a:graphicData uri="http://schemas.openxmlformats.org/drawingml/2006/table">
            <a:tbl>
              <a:tblPr firstRow="1" firstCol="1" bandRow="1">
                <a:tableStyleId>{5C22544A-7EE6-4342-B048-85BDC9FD1C3A}</a:tableStyleId>
              </a:tblPr>
              <a:tblGrid>
                <a:gridCol w="1258289">
                  <a:extLst>
                    <a:ext uri="{9D8B030D-6E8A-4147-A177-3AD203B41FA5}">
                      <a16:colId xmlns:a16="http://schemas.microsoft.com/office/drawing/2014/main" val="3192491673"/>
                    </a:ext>
                  </a:extLst>
                </a:gridCol>
                <a:gridCol w="3040538">
                  <a:extLst>
                    <a:ext uri="{9D8B030D-6E8A-4147-A177-3AD203B41FA5}">
                      <a16:colId xmlns:a16="http://schemas.microsoft.com/office/drawing/2014/main" val="1551207515"/>
                    </a:ext>
                  </a:extLst>
                </a:gridCol>
                <a:gridCol w="2658081">
                  <a:extLst>
                    <a:ext uri="{9D8B030D-6E8A-4147-A177-3AD203B41FA5}">
                      <a16:colId xmlns:a16="http://schemas.microsoft.com/office/drawing/2014/main" val="2641702412"/>
                    </a:ext>
                  </a:extLst>
                </a:gridCol>
              </a:tblGrid>
              <a:tr h="516794">
                <a:tc>
                  <a:txBody>
                    <a:bodyPr/>
                    <a:lstStyle/>
                    <a:p>
                      <a:pPr algn="just">
                        <a:spcAft>
                          <a:spcPts val="0"/>
                        </a:spcAft>
                      </a:pPr>
                      <a:r>
                        <a:rPr lang="zh-CN" sz="1800" kern="100">
                          <a:effectLst/>
                        </a:rPr>
                        <a:t>序号</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发现缺陷的用例编号</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缺陷个数</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57579632"/>
                  </a:ext>
                </a:extLst>
              </a:tr>
              <a:tr h="516794">
                <a:tc>
                  <a:txBody>
                    <a:bodyPr/>
                    <a:lstStyle/>
                    <a:p>
                      <a:pPr algn="just">
                        <a:spcAft>
                          <a:spcPts val="0"/>
                        </a:spcAft>
                      </a:pPr>
                      <a:r>
                        <a:rPr lang="en-US" sz="1800" kern="100">
                          <a:effectLst/>
                        </a:rPr>
                        <a:t>1</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93921603"/>
                  </a:ext>
                </a:extLst>
              </a:tr>
              <a:tr h="516794">
                <a:tc>
                  <a:txBody>
                    <a:bodyPr/>
                    <a:lstStyle/>
                    <a:p>
                      <a:pPr algn="just">
                        <a:spcAft>
                          <a:spcPts val="0"/>
                        </a:spcAft>
                      </a:pPr>
                      <a:r>
                        <a:rPr lang="en-US" sz="1800" kern="100" dirty="0">
                          <a:effectLst/>
                        </a:rPr>
                        <a:t>2</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dirty="0">
                          <a:effectLst/>
                        </a:rPr>
                        <a:t>2.1</a:t>
                      </a:r>
                      <a:r>
                        <a:rPr lang="zh-CN" sz="1800" kern="100" dirty="0">
                          <a:effectLst/>
                        </a:rPr>
                        <a:t>、</a:t>
                      </a:r>
                      <a:r>
                        <a:rPr lang="en-US" sz="1800" kern="100" dirty="0">
                          <a:effectLst/>
                        </a:rPr>
                        <a:t>2.2</a:t>
                      </a:r>
                      <a:r>
                        <a:rPr lang="zh-CN" sz="1800" kern="100" dirty="0">
                          <a:effectLst/>
                        </a:rPr>
                        <a:t>、</a:t>
                      </a:r>
                      <a:r>
                        <a:rPr lang="en-US" sz="1800" kern="100" dirty="0">
                          <a:effectLst/>
                        </a:rPr>
                        <a:t>2.3</a:t>
                      </a:r>
                      <a:r>
                        <a:rPr lang="zh-CN" sz="1800" kern="100" dirty="0">
                          <a:effectLst/>
                        </a:rPr>
                        <a:t>、</a:t>
                      </a:r>
                      <a:r>
                        <a:rPr lang="en-US" sz="1800" kern="100" dirty="0">
                          <a:effectLst/>
                        </a:rPr>
                        <a:t>2.4</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67552553"/>
                  </a:ext>
                </a:extLst>
              </a:tr>
              <a:tr h="516794">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3.1</a:t>
                      </a:r>
                      <a:r>
                        <a:rPr lang="zh-CN" sz="1800" kern="100">
                          <a:effectLst/>
                        </a:rPr>
                        <a:t>、</a:t>
                      </a:r>
                      <a:r>
                        <a:rPr lang="en-US" sz="1800" kern="100">
                          <a:effectLst/>
                        </a:rPr>
                        <a:t>3.2</a:t>
                      </a:r>
                      <a:r>
                        <a:rPr lang="zh-CN" sz="1800" kern="100">
                          <a:effectLst/>
                        </a:rPr>
                        <a:t>、</a:t>
                      </a:r>
                      <a:r>
                        <a:rPr lang="en-US" sz="1800" kern="100">
                          <a:effectLst/>
                        </a:rPr>
                        <a:t>3.3</a:t>
                      </a:r>
                      <a:r>
                        <a:rPr lang="zh-CN" sz="1800" kern="100">
                          <a:effectLst/>
                        </a:rPr>
                        <a:t>、</a:t>
                      </a:r>
                      <a:r>
                        <a:rPr lang="en-US" sz="1800" kern="100">
                          <a:effectLst/>
                        </a:rPr>
                        <a:t>3.4</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93045870"/>
                  </a:ext>
                </a:extLst>
              </a:tr>
              <a:tr h="516794">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36647220"/>
                  </a:ext>
                </a:extLst>
              </a:tr>
              <a:tr h="516794">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5.1</a:t>
                      </a:r>
                      <a:r>
                        <a:rPr lang="zh-CN" sz="1800" kern="100">
                          <a:effectLst/>
                        </a:rPr>
                        <a:t>、</a:t>
                      </a:r>
                      <a:r>
                        <a:rPr lang="en-US" sz="1800" kern="100">
                          <a:effectLst/>
                        </a:rPr>
                        <a:t>5.2</a:t>
                      </a:r>
                      <a:r>
                        <a:rPr lang="zh-CN" sz="1800" kern="100">
                          <a:effectLst/>
                        </a:rPr>
                        <a:t>、</a:t>
                      </a:r>
                      <a:r>
                        <a:rPr lang="en-US" sz="1800" kern="100">
                          <a:effectLst/>
                        </a:rPr>
                        <a:t>5.3</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dirty="0">
                          <a:effectLst/>
                        </a:rPr>
                        <a:t>3</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326423"/>
                  </a:ext>
                </a:extLst>
              </a:tr>
            </a:tbl>
          </a:graphicData>
        </a:graphic>
      </p:graphicFrame>
    </p:spTree>
    <p:extLst>
      <p:ext uri="{BB962C8B-B14F-4D97-AF65-F5344CB8AC3E}">
        <p14:creationId xmlns:p14="http://schemas.microsoft.com/office/powerpoint/2010/main" val="1508669294"/>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a:latin typeface="Calibri" pitchFamily="34" charset="0"/>
              </a:rPr>
              <a:t>Part5 </a:t>
            </a:r>
            <a:r>
              <a:rPr lang="zh-CN" altLang="en-US" sz="2400" b="1" dirty="0">
                <a:latin typeface="Calibri" pitchFamily="34" charset="0"/>
              </a:rPr>
              <a:t>集成测试</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7840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 name="文本框 2">
            <a:extLst>
              <a:ext uri="{FF2B5EF4-FFF2-40B4-BE49-F238E27FC236}">
                <a16:creationId xmlns:a16="http://schemas.microsoft.com/office/drawing/2014/main" id="{73723596-FA75-4170-8574-738D19A8138D}"/>
              </a:ext>
            </a:extLst>
          </p:cNvPr>
          <p:cNvSpPr txBox="1"/>
          <p:nvPr/>
        </p:nvSpPr>
        <p:spPr>
          <a:xfrm>
            <a:off x="1652452" y="782001"/>
            <a:ext cx="2387704" cy="458908"/>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缺陷清单：</a:t>
            </a:r>
            <a:endParaRPr lang="en-US" altLang="zh-CN" dirty="0">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47338B46-ED8E-4BF1-94E5-58D2B2A1F747}"/>
              </a:ext>
            </a:extLst>
          </p:cNvPr>
          <p:cNvGraphicFramePr>
            <a:graphicFrameLocks noGrp="1"/>
          </p:cNvGraphicFramePr>
          <p:nvPr>
            <p:extLst>
              <p:ext uri="{D42A27DB-BD31-4B8C-83A1-F6EECF244321}">
                <p14:modId xmlns:p14="http://schemas.microsoft.com/office/powerpoint/2010/main" val="2988444388"/>
              </p:ext>
            </p:extLst>
          </p:nvPr>
        </p:nvGraphicFramePr>
        <p:xfrm>
          <a:off x="1968760" y="1368039"/>
          <a:ext cx="9321540" cy="5174994"/>
        </p:xfrm>
        <a:graphic>
          <a:graphicData uri="http://schemas.openxmlformats.org/drawingml/2006/table">
            <a:tbl>
              <a:tblPr firstRow="1" firstCol="1" bandRow="1">
                <a:tableStyleId>{5C22544A-7EE6-4342-B048-85BDC9FD1C3A}</a:tableStyleId>
              </a:tblPr>
              <a:tblGrid>
                <a:gridCol w="1864045">
                  <a:extLst>
                    <a:ext uri="{9D8B030D-6E8A-4147-A177-3AD203B41FA5}">
                      <a16:colId xmlns:a16="http://schemas.microsoft.com/office/drawing/2014/main" val="912192157"/>
                    </a:ext>
                  </a:extLst>
                </a:gridCol>
                <a:gridCol w="1864045">
                  <a:extLst>
                    <a:ext uri="{9D8B030D-6E8A-4147-A177-3AD203B41FA5}">
                      <a16:colId xmlns:a16="http://schemas.microsoft.com/office/drawing/2014/main" val="3757858603"/>
                    </a:ext>
                  </a:extLst>
                </a:gridCol>
                <a:gridCol w="1864045">
                  <a:extLst>
                    <a:ext uri="{9D8B030D-6E8A-4147-A177-3AD203B41FA5}">
                      <a16:colId xmlns:a16="http://schemas.microsoft.com/office/drawing/2014/main" val="979048071"/>
                    </a:ext>
                  </a:extLst>
                </a:gridCol>
                <a:gridCol w="1864045">
                  <a:extLst>
                    <a:ext uri="{9D8B030D-6E8A-4147-A177-3AD203B41FA5}">
                      <a16:colId xmlns:a16="http://schemas.microsoft.com/office/drawing/2014/main" val="2559540945"/>
                    </a:ext>
                  </a:extLst>
                </a:gridCol>
                <a:gridCol w="1865360">
                  <a:extLst>
                    <a:ext uri="{9D8B030D-6E8A-4147-A177-3AD203B41FA5}">
                      <a16:colId xmlns:a16="http://schemas.microsoft.com/office/drawing/2014/main" val="1661051683"/>
                    </a:ext>
                  </a:extLst>
                </a:gridCol>
              </a:tblGrid>
              <a:tr h="313636">
                <a:tc>
                  <a:txBody>
                    <a:bodyPr/>
                    <a:lstStyle/>
                    <a:p>
                      <a:pPr algn="just">
                        <a:spcAft>
                          <a:spcPts val="0"/>
                        </a:spcAft>
                      </a:pPr>
                      <a:r>
                        <a:rPr lang="zh-CN" sz="1400" kern="100">
                          <a:effectLst/>
                        </a:rPr>
                        <a:t>缺陷序号</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问题描述</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问题级别</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问题类型</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问题解决状态</a:t>
                      </a:r>
                      <a:endParaRPr lang="zh-CN" sz="1400" kern="10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val="3195267574"/>
                  </a:ext>
                </a:extLst>
              </a:tr>
              <a:tr h="627272">
                <a:tc>
                  <a:txBody>
                    <a:bodyPr/>
                    <a:lstStyle/>
                    <a:p>
                      <a:pPr algn="just">
                        <a:spcAft>
                          <a:spcPts val="0"/>
                        </a:spcAft>
                      </a:pPr>
                      <a:r>
                        <a:rPr lang="en-US" sz="1400" kern="100">
                          <a:effectLst/>
                        </a:rPr>
                        <a:t>2.1</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作业模块时间设置范围存在限制</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轻微</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设计缺陷</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altLang="en-US" sz="1400" kern="100" dirty="0">
                          <a:effectLst/>
                        </a:rPr>
                        <a:t>已</a:t>
                      </a:r>
                      <a:r>
                        <a:rPr lang="zh-CN" sz="1400" kern="100" dirty="0">
                          <a:effectLst/>
                        </a:rPr>
                        <a:t>解决</a:t>
                      </a:r>
                      <a:endParaRPr lang="zh-CN" sz="1400" kern="100" dirty="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val="2593451162"/>
                  </a:ext>
                </a:extLst>
              </a:tr>
              <a:tr h="470454">
                <a:tc>
                  <a:txBody>
                    <a:bodyPr/>
                    <a:lstStyle/>
                    <a:p>
                      <a:pPr algn="just">
                        <a:spcAft>
                          <a:spcPts val="0"/>
                        </a:spcAft>
                      </a:pPr>
                      <a:r>
                        <a:rPr lang="en-US" sz="1400" kern="100" dirty="0">
                          <a:effectLst/>
                        </a:rPr>
                        <a:t>2.2</a:t>
                      </a:r>
                      <a:endParaRPr lang="zh-CN" sz="1400" kern="100" dirty="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无法删除第一项作业</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严重</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设计缺陷</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altLang="en-US" sz="1400" kern="100" dirty="0">
                          <a:effectLst/>
                        </a:rPr>
                        <a:t>已</a:t>
                      </a:r>
                      <a:r>
                        <a:rPr lang="zh-CN" sz="1400" kern="100" dirty="0">
                          <a:effectLst/>
                        </a:rPr>
                        <a:t>解决</a:t>
                      </a:r>
                      <a:endParaRPr lang="zh-CN" sz="1400" kern="100" dirty="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val="4179308157"/>
                  </a:ext>
                </a:extLst>
              </a:tr>
              <a:tr h="313636">
                <a:tc>
                  <a:txBody>
                    <a:bodyPr/>
                    <a:lstStyle/>
                    <a:p>
                      <a:pPr algn="just">
                        <a:spcAft>
                          <a:spcPts val="0"/>
                        </a:spcAft>
                      </a:pPr>
                      <a:r>
                        <a:rPr lang="en-US" sz="1400" kern="100">
                          <a:effectLst/>
                        </a:rPr>
                        <a:t>2.3</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作业科目为空</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轻微</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考虑不周</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已解决</a:t>
                      </a:r>
                      <a:endParaRPr lang="zh-CN" sz="1400" kern="10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val="1245190999"/>
                  </a:ext>
                </a:extLst>
              </a:tr>
              <a:tr h="313636">
                <a:tc>
                  <a:txBody>
                    <a:bodyPr/>
                    <a:lstStyle/>
                    <a:p>
                      <a:pPr algn="just">
                        <a:spcAft>
                          <a:spcPts val="0"/>
                        </a:spcAft>
                      </a:pPr>
                      <a:r>
                        <a:rPr lang="en-US" sz="1400" kern="100">
                          <a:effectLst/>
                        </a:rPr>
                        <a:t>2.4</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作业内容为空</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轻微</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考虑步骤</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已解决</a:t>
                      </a:r>
                      <a:endParaRPr lang="zh-CN" sz="1400" kern="10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val="2462658387"/>
                  </a:ext>
                </a:extLst>
              </a:tr>
              <a:tr h="627272">
                <a:tc>
                  <a:txBody>
                    <a:bodyPr/>
                    <a:lstStyle/>
                    <a:p>
                      <a:pPr algn="just">
                        <a:spcAft>
                          <a:spcPts val="0"/>
                        </a:spcAft>
                      </a:pPr>
                      <a:r>
                        <a:rPr lang="en-US" sz="1400" kern="100">
                          <a:effectLst/>
                        </a:rPr>
                        <a:t>3.1</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考试模块时间设置范围存在限制</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轻微</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设计缺陷</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altLang="en-US" sz="1400" kern="100" dirty="0">
                          <a:effectLst/>
                        </a:rPr>
                        <a:t>已</a:t>
                      </a:r>
                      <a:r>
                        <a:rPr lang="zh-CN" sz="1400" kern="100" dirty="0">
                          <a:effectLst/>
                        </a:rPr>
                        <a:t>解决</a:t>
                      </a:r>
                      <a:endParaRPr lang="zh-CN" sz="1400" kern="100" dirty="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val="1891563214"/>
                  </a:ext>
                </a:extLst>
              </a:tr>
              <a:tr h="470454">
                <a:tc>
                  <a:txBody>
                    <a:bodyPr/>
                    <a:lstStyle/>
                    <a:p>
                      <a:pPr algn="just">
                        <a:spcAft>
                          <a:spcPts val="0"/>
                        </a:spcAft>
                      </a:pPr>
                      <a:r>
                        <a:rPr lang="en-US" sz="1400" kern="100">
                          <a:effectLst/>
                        </a:rPr>
                        <a:t>3.2</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无法删除第一项考试</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严重</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设计缺陷</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altLang="en-US" sz="1400" kern="100" dirty="0">
                          <a:effectLst/>
                        </a:rPr>
                        <a:t>已</a:t>
                      </a:r>
                      <a:r>
                        <a:rPr lang="zh-CN" sz="1400" kern="100" dirty="0">
                          <a:effectLst/>
                        </a:rPr>
                        <a:t>解决</a:t>
                      </a:r>
                      <a:endParaRPr lang="zh-CN" sz="1400" kern="100" dirty="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val="3133857742"/>
                  </a:ext>
                </a:extLst>
              </a:tr>
              <a:tr h="313636">
                <a:tc>
                  <a:txBody>
                    <a:bodyPr/>
                    <a:lstStyle/>
                    <a:p>
                      <a:pPr algn="just">
                        <a:spcAft>
                          <a:spcPts val="0"/>
                        </a:spcAft>
                      </a:pPr>
                      <a:r>
                        <a:rPr lang="en-US" sz="1400" kern="100">
                          <a:effectLst/>
                        </a:rPr>
                        <a:t>3.3</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考试科目为空</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轻微</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考虑不周</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已解决</a:t>
                      </a:r>
                      <a:endParaRPr lang="zh-CN" sz="1400" kern="10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val="1189938770"/>
                  </a:ext>
                </a:extLst>
              </a:tr>
              <a:tr h="313636">
                <a:tc>
                  <a:txBody>
                    <a:bodyPr/>
                    <a:lstStyle/>
                    <a:p>
                      <a:pPr algn="just">
                        <a:spcAft>
                          <a:spcPts val="0"/>
                        </a:spcAft>
                      </a:pPr>
                      <a:r>
                        <a:rPr lang="en-US" sz="1400" kern="100">
                          <a:effectLst/>
                        </a:rPr>
                        <a:t>3.4</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考试地点为空</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轻微</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考虑步骤</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已解决</a:t>
                      </a:r>
                      <a:endParaRPr lang="zh-CN" sz="1400" kern="10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val="3832943434"/>
                  </a:ext>
                </a:extLst>
              </a:tr>
              <a:tr h="470454">
                <a:tc>
                  <a:txBody>
                    <a:bodyPr/>
                    <a:lstStyle/>
                    <a:p>
                      <a:pPr algn="just">
                        <a:spcAft>
                          <a:spcPts val="0"/>
                        </a:spcAft>
                      </a:pPr>
                      <a:r>
                        <a:rPr lang="en-US" sz="1400" kern="100">
                          <a:effectLst/>
                        </a:rPr>
                        <a:t>5.1</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无法修改单一选项内容</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严重</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设计缺陷</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altLang="en-US" sz="1400" kern="100" dirty="0">
                          <a:effectLst/>
                        </a:rPr>
                        <a:t>已</a:t>
                      </a:r>
                      <a:r>
                        <a:rPr lang="zh-CN" sz="1400" kern="100" dirty="0">
                          <a:effectLst/>
                        </a:rPr>
                        <a:t>解决</a:t>
                      </a:r>
                      <a:endParaRPr lang="zh-CN" sz="1400" kern="100" dirty="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val="422977332"/>
                  </a:ext>
                </a:extLst>
              </a:tr>
              <a:tr h="627272">
                <a:tc>
                  <a:txBody>
                    <a:bodyPr/>
                    <a:lstStyle/>
                    <a:p>
                      <a:pPr algn="just">
                        <a:spcAft>
                          <a:spcPts val="0"/>
                        </a:spcAft>
                      </a:pPr>
                      <a:r>
                        <a:rPr lang="en-US" sz="1400" kern="100">
                          <a:effectLst/>
                        </a:rPr>
                        <a:t>5.2</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性别栏可以输入除男女外的信息</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轻微</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考虑不周</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未解决</a:t>
                      </a:r>
                      <a:endParaRPr lang="zh-CN" sz="1400" kern="10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val="2281217729"/>
                  </a:ext>
                </a:extLst>
              </a:tr>
              <a:tr h="313636">
                <a:tc>
                  <a:txBody>
                    <a:bodyPr/>
                    <a:lstStyle/>
                    <a:p>
                      <a:pPr algn="just">
                        <a:spcAft>
                          <a:spcPts val="0"/>
                        </a:spcAft>
                      </a:pPr>
                      <a:r>
                        <a:rPr lang="en-US" sz="1400" kern="100">
                          <a:effectLst/>
                        </a:rPr>
                        <a:t>5.3</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无法设置上课时间</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严重</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未实现</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altLang="en-US" sz="1400" kern="100" dirty="0">
                          <a:effectLst/>
                        </a:rPr>
                        <a:t>已</a:t>
                      </a:r>
                      <a:r>
                        <a:rPr lang="zh-CN" sz="1400" kern="100" dirty="0">
                          <a:effectLst/>
                        </a:rPr>
                        <a:t>解决</a:t>
                      </a:r>
                      <a:endParaRPr lang="zh-CN" sz="1400" kern="100" dirty="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val="2520648855"/>
                  </a:ext>
                </a:extLst>
              </a:tr>
            </a:tbl>
          </a:graphicData>
        </a:graphic>
      </p:graphicFrame>
    </p:spTree>
    <p:extLst>
      <p:ext uri="{BB962C8B-B14F-4D97-AF65-F5344CB8AC3E}">
        <p14:creationId xmlns:p14="http://schemas.microsoft.com/office/powerpoint/2010/main" val="3330915637"/>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a:latin typeface="Calibri" pitchFamily="34" charset="0"/>
              </a:rPr>
              <a:t>Part5 </a:t>
            </a:r>
            <a:r>
              <a:rPr lang="zh-CN" altLang="en-US" sz="2400" b="1" dirty="0">
                <a:latin typeface="Calibri" pitchFamily="34" charset="0"/>
              </a:rPr>
              <a:t>系统测试</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pic>
        <p:nvPicPr>
          <p:cNvPr id="3" name="图片 2">
            <a:extLst>
              <a:ext uri="{FF2B5EF4-FFF2-40B4-BE49-F238E27FC236}">
                <a16:creationId xmlns:a16="http://schemas.microsoft.com/office/drawing/2014/main" id="{CB578642-B26B-4733-94B7-F84543166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653" y="957275"/>
            <a:ext cx="9415386" cy="5068125"/>
          </a:xfrm>
          <a:prstGeom prst="rect">
            <a:avLst/>
          </a:prstGeom>
        </p:spPr>
      </p:pic>
    </p:spTree>
    <p:extLst>
      <p:ext uri="{BB962C8B-B14F-4D97-AF65-F5344CB8AC3E}">
        <p14:creationId xmlns:p14="http://schemas.microsoft.com/office/powerpoint/2010/main" val="613932852"/>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a:latin typeface="Calibri" pitchFamily="34" charset="0"/>
              </a:rPr>
              <a:t>Part5 </a:t>
            </a:r>
            <a:r>
              <a:rPr lang="zh-CN" altLang="en-US" sz="2400" b="1" dirty="0">
                <a:latin typeface="Calibri" pitchFamily="34" charset="0"/>
              </a:rPr>
              <a:t>系统测试</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pic>
        <p:nvPicPr>
          <p:cNvPr id="4" name="图片 3">
            <a:extLst>
              <a:ext uri="{FF2B5EF4-FFF2-40B4-BE49-F238E27FC236}">
                <a16:creationId xmlns:a16="http://schemas.microsoft.com/office/drawing/2014/main" id="{9002D5AC-AC3C-469A-8282-6FE4C4CF0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384" y="1098124"/>
            <a:ext cx="9426776" cy="5176907"/>
          </a:xfrm>
          <a:prstGeom prst="rect">
            <a:avLst/>
          </a:prstGeom>
        </p:spPr>
      </p:pic>
    </p:spTree>
    <p:extLst>
      <p:ext uri="{BB962C8B-B14F-4D97-AF65-F5344CB8AC3E}">
        <p14:creationId xmlns:p14="http://schemas.microsoft.com/office/powerpoint/2010/main" val="3001712205"/>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44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Part1  </a:t>
            </a:r>
            <a:r>
              <a:rPr lang="zh-CN" altLang="en-US" sz="2400" b="1" dirty="0">
                <a:latin typeface="Calibri" pitchFamily="34" charset="0"/>
              </a:rPr>
              <a:t>任务分配</a:t>
            </a:r>
          </a:p>
        </p:txBody>
      </p:sp>
      <p:sp>
        <p:nvSpPr>
          <p:cNvPr id="3" name="文本框 2"/>
          <p:cNvSpPr txBox="1"/>
          <p:nvPr/>
        </p:nvSpPr>
        <p:spPr>
          <a:xfrm>
            <a:off x="1537854" y="1122823"/>
            <a:ext cx="9116291" cy="4612353"/>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林鑫（项目经理）：</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负责部分文档制作，小组会议的主持以及任务的分配，完成微信小程序总体框架的搭建以及功能实现，在测试阶段负责作业模块和课表模块的测试</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李俊：</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负责全部文档的整合及部分文档制作，完成数据库的搭建及连接，在实现阶段负责数据库相关信息的录入，在测试阶段负责个人中心和设置模块的测试</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胡锦波：</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负责所有</a:t>
            </a:r>
            <a:r>
              <a:rPr lang="en-US" altLang="zh-CN" dirty="0">
                <a:latin typeface="微软雅黑" panose="020B0503020204020204" pitchFamily="34" charset="-122"/>
                <a:ea typeface="微软雅黑" panose="020B0503020204020204" pitchFamily="34" charset="-122"/>
              </a:rPr>
              <a:t>PPT</a:t>
            </a:r>
            <a:r>
              <a:rPr lang="zh-CN" altLang="en-US" dirty="0">
                <a:latin typeface="微软雅黑" panose="020B0503020204020204" pitchFamily="34" charset="-122"/>
                <a:ea typeface="微软雅黑" panose="020B0503020204020204" pitchFamily="34" charset="-122"/>
              </a:rPr>
              <a:t>的制作及界面原型设计，协助林鑫完成部分功能实现，在测试阶段负责考试模块和登陆模块的测试</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5749832"/>
      </p:ext>
    </p:extLst>
  </p:cSld>
  <p:clrMapOvr>
    <a:masterClrMapping/>
  </p:clrMapOvr>
  <p:transition spd="slow">
    <p:circl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a:latin typeface="Calibri" pitchFamily="34" charset="0"/>
              </a:rPr>
              <a:t>Part5 </a:t>
            </a:r>
            <a:r>
              <a:rPr lang="zh-CN" altLang="en-US" sz="2400" b="1" dirty="0">
                <a:latin typeface="Calibri" pitchFamily="34" charset="0"/>
              </a:rPr>
              <a:t>系统测试</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pic>
        <p:nvPicPr>
          <p:cNvPr id="4" name="图片 3">
            <a:extLst>
              <a:ext uri="{FF2B5EF4-FFF2-40B4-BE49-F238E27FC236}">
                <a16:creationId xmlns:a16="http://schemas.microsoft.com/office/drawing/2014/main" id="{672B944A-AC6B-4A32-BC14-4795332ABA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459" y="1064674"/>
            <a:ext cx="9388136" cy="5210357"/>
          </a:xfrm>
          <a:prstGeom prst="rect">
            <a:avLst/>
          </a:prstGeom>
        </p:spPr>
      </p:pic>
    </p:spTree>
    <p:extLst>
      <p:ext uri="{BB962C8B-B14F-4D97-AF65-F5344CB8AC3E}">
        <p14:creationId xmlns:p14="http://schemas.microsoft.com/office/powerpoint/2010/main" val="3718054076"/>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txBox="1">
            <a:spLocks noChangeArrowheads="1"/>
          </p:cNvSpPr>
          <p:nvPr/>
        </p:nvSpPr>
        <p:spPr bwMode="auto">
          <a:xfrm>
            <a:off x="363538" y="363538"/>
            <a:ext cx="2892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Part5  </a:t>
            </a:r>
            <a:r>
              <a:rPr lang="zh-CN" altLang="en-US" sz="2400" b="1" dirty="0">
                <a:latin typeface="Calibri" pitchFamily="34" charset="0"/>
              </a:rPr>
              <a:t>测试用例</a:t>
            </a:r>
          </a:p>
        </p:txBody>
      </p:sp>
      <p:sp>
        <p:nvSpPr>
          <p:cNvPr id="2" name="TextBox 1"/>
          <p:cNvSpPr txBox="1"/>
          <p:nvPr/>
        </p:nvSpPr>
        <p:spPr>
          <a:xfrm>
            <a:off x="4879910" y="6242180"/>
            <a:ext cx="2761861"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详见测试用例文档</a:t>
            </a:r>
          </a:p>
        </p:txBody>
      </p:sp>
      <p:pic>
        <p:nvPicPr>
          <p:cNvPr id="4" name="图片 3" descr="图片包含 屏幕截图, 文字&#10;&#10;已生成高可信度的说明">
            <a:extLst>
              <a:ext uri="{FF2B5EF4-FFF2-40B4-BE49-F238E27FC236}">
                <a16:creationId xmlns:a16="http://schemas.microsoft.com/office/drawing/2014/main" id="{D45ABDF6-9165-4648-ABF0-51B7D92EB9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02" y="914400"/>
            <a:ext cx="10570577" cy="5169673"/>
          </a:xfrm>
          <a:prstGeom prst="rect">
            <a:avLst/>
          </a:prstGeom>
        </p:spPr>
      </p:pic>
    </p:spTree>
    <p:extLst>
      <p:ext uri="{BB962C8B-B14F-4D97-AF65-F5344CB8AC3E}">
        <p14:creationId xmlns:p14="http://schemas.microsoft.com/office/powerpoint/2010/main" val="4075785274"/>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18"/>
          <p:cNvSpPr txBox="1">
            <a:spLocks noChangeArrowheads="1"/>
          </p:cNvSpPr>
          <p:nvPr/>
        </p:nvSpPr>
        <p:spPr bwMode="auto">
          <a:xfrm>
            <a:off x="5018088" y="3559175"/>
            <a:ext cx="209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zh-CN" altLang="en-US" sz="2000" b="1" dirty="0">
                <a:solidFill>
                  <a:srgbClr val="404040"/>
                </a:solidFill>
                <a:latin typeface="华文细黑" pitchFamily="2" charset="-122"/>
                <a:ea typeface="华文细黑" pitchFamily="2" charset="-122"/>
              </a:rPr>
              <a:t>项目总结</a:t>
            </a:r>
            <a:endParaRPr lang="zh-CN" altLang="zh-CN" sz="2000" b="1" dirty="0">
              <a:solidFill>
                <a:srgbClr val="404040"/>
              </a:solidFill>
              <a:latin typeface="华文细黑" pitchFamily="2" charset="-122"/>
              <a:ea typeface="华文细黑" pitchFamily="2" charset="-122"/>
            </a:endParaRPr>
          </a:p>
        </p:txBody>
      </p:sp>
      <p:sp>
        <p:nvSpPr>
          <p:cNvPr id="4099" name="矩形 1"/>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4100" name="文本框 2"/>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en-US" altLang="zh-CN" sz="4800" dirty="0">
                <a:solidFill>
                  <a:srgbClr val="C00000"/>
                </a:solidFill>
                <a:latin typeface="微软雅黑" pitchFamily="34" charset="-122"/>
                <a:ea typeface="微软雅黑" pitchFamily="34" charset="-122"/>
              </a:rPr>
              <a:t>Part 6</a:t>
            </a:r>
            <a:endParaRPr lang="zh-CN" altLang="en-US" sz="4800"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1742515314"/>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a:latin typeface="Calibri" pitchFamily="34" charset="0"/>
              </a:rPr>
              <a:t>Part6 </a:t>
            </a:r>
            <a:r>
              <a:rPr lang="zh-CN" altLang="en-US" sz="2400" b="1" dirty="0">
                <a:latin typeface="Calibri" pitchFamily="34" charset="0"/>
              </a:rPr>
              <a:t>项目总结</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sp>
        <p:nvSpPr>
          <p:cNvPr id="2" name="矩形 1">
            <a:extLst>
              <a:ext uri="{FF2B5EF4-FFF2-40B4-BE49-F238E27FC236}">
                <a16:creationId xmlns:a16="http://schemas.microsoft.com/office/drawing/2014/main" id="{1D15226A-2B12-4D22-AD71-99C84D9F8990}"/>
              </a:ext>
            </a:extLst>
          </p:cNvPr>
          <p:cNvSpPr/>
          <p:nvPr/>
        </p:nvSpPr>
        <p:spPr>
          <a:xfrm>
            <a:off x="1774371" y="1745301"/>
            <a:ext cx="8643258" cy="3367397"/>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小组总结：结合我的两位组员，我来代表我们的项目小组进行一个总结。首先第一，这是一种完全不一样的挑战，以前只是根据一个特定的题目写代码；而这次，经历了从项目计划、可行性分析、需求分析到后面的设计、实现甚至以后可能会经历的维护，就拿我们做的小程序来说，我们突然从小程序的使用者、提意见者，变成了小程序的设计者，这让我们对小程序有了全新的想法和看法；其次就是小组的沟通，从最开始讨论项目计划到现在讨论需要优化什么功能，怎样美化界面等等，我们在项目初步实现的过程中，有些地方没有沟通好，导致走了一些弯路，这也是我这个项目经理要负责的地方。</a:t>
            </a:r>
          </a:p>
        </p:txBody>
      </p:sp>
    </p:spTree>
    <p:extLst>
      <p:ext uri="{BB962C8B-B14F-4D97-AF65-F5344CB8AC3E}">
        <p14:creationId xmlns:p14="http://schemas.microsoft.com/office/powerpoint/2010/main" val="1861611554"/>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18"/>
          <p:cNvSpPr txBox="1">
            <a:spLocks noChangeArrowheads="1"/>
          </p:cNvSpPr>
          <p:nvPr/>
        </p:nvSpPr>
        <p:spPr bwMode="auto">
          <a:xfrm>
            <a:off x="5018088" y="3559175"/>
            <a:ext cx="209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zh-CN" altLang="en-US" sz="2000" b="1" dirty="0">
                <a:solidFill>
                  <a:srgbClr val="404040"/>
                </a:solidFill>
                <a:latin typeface="华文细黑" pitchFamily="2" charset="-122"/>
                <a:ea typeface="华文细黑" pitchFamily="2" charset="-122"/>
              </a:rPr>
              <a:t>组员评分</a:t>
            </a:r>
            <a:endParaRPr lang="zh-CN" altLang="zh-CN" sz="2000" b="1" dirty="0">
              <a:solidFill>
                <a:srgbClr val="404040"/>
              </a:solidFill>
              <a:latin typeface="华文细黑" pitchFamily="2" charset="-122"/>
              <a:ea typeface="华文细黑" pitchFamily="2" charset="-122"/>
            </a:endParaRPr>
          </a:p>
        </p:txBody>
      </p:sp>
      <p:sp>
        <p:nvSpPr>
          <p:cNvPr id="4099" name="矩形 1"/>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4100" name="文本框 2"/>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en-US" altLang="zh-CN" sz="4800" dirty="0">
                <a:solidFill>
                  <a:srgbClr val="C00000"/>
                </a:solidFill>
                <a:latin typeface="微软雅黑" pitchFamily="34" charset="-122"/>
                <a:ea typeface="微软雅黑" pitchFamily="34" charset="-122"/>
              </a:rPr>
              <a:t>Part 7</a:t>
            </a:r>
            <a:endParaRPr lang="zh-CN" altLang="en-US" sz="4800"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343723624"/>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任意多边形 4"/>
          <p:cNvSpPr>
            <a:spLocks/>
          </p:cNvSpPr>
          <p:nvPr/>
        </p:nvSpPr>
        <p:spPr bwMode="auto">
          <a:xfrm>
            <a:off x="3440113" y="1901825"/>
            <a:ext cx="5053012" cy="149225"/>
          </a:xfrm>
          <a:custGeom>
            <a:avLst/>
            <a:gdLst>
              <a:gd name="T0" fmla="*/ 0 w 4140199"/>
              <a:gd name="T1" fmla="*/ 2744 h 217321"/>
              <a:gd name="T2" fmla="*/ 3580419 w 4140199"/>
              <a:gd name="T3" fmla="*/ 1 h 217321"/>
              <a:gd name="T4" fmla="*/ 7467746 w 4140199"/>
              <a:gd name="T5" fmla="*/ 2927 h 217321"/>
              <a:gd name="T6" fmla="*/ 11355059 w 4140199"/>
              <a:gd name="T7" fmla="*/ 183 h 217321"/>
              <a:gd name="T8" fmla="*/ 15651571 w 4140199"/>
              <a:gd name="T9" fmla="*/ 3475 h 217321"/>
              <a:gd name="T10" fmla="*/ 19231998 w 4140199"/>
              <a:gd name="T11" fmla="*/ 732 h 217321"/>
              <a:gd name="T12" fmla="*/ 22812419 w 4140199"/>
              <a:gd name="T13" fmla="*/ 3293 h 217321"/>
              <a:gd name="T14" fmla="*/ 25574463 w 4140199"/>
              <a:gd name="T15" fmla="*/ 183 h 217321"/>
              <a:gd name="T16" fmla="*/ 29461777 w 4140199"/>
              <a:gd name="T17" fmla="*/ 3475 h 217321"/>
              <a:gd name="T18" fmla="*/ 32019225 w 4140199"/>
              <a:gd name="T19" fmla="*/ 549 h 217321"/>
              <a:gd name="T20" fmla="*/ 34576669 w 4140199"/>
              <a:gd name="T21" fmla="*/ 3293 h 217321"/>
              <a:gd name="T22" fmla="*/ 36724922 w 4140199"/>
              <a:gd name="T23" fmla="*/ 1463 h 217321"/>
              <a:gd name="T24" fmla="*/ 37031817 w 4140199"/>
              <a:gd name="T25" fmla="*/ 1098 h 2173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40199" h="217321">
                <a:moveTo>
                  <a:pt x="0" y="171465"/>
                </a:moveTo>
                <a:cubicBezTo>
                  <a:pt x="288607" y="190515"/>
                  <a:pt x="260985" y="-1890"/>
                  <a:pt x="400050" y="15"/>
                </a:cubicBezTo>
                <a:cubicBezTo>
                  <a:pt x="539115" y="1920"/>
                  <a:pt x="689610" y="180990"/>
                  <a:pt x="834390" y="182895"/>
                </a:cubicBezTo>
                <a:cubicBezTo>
                  <a:pt x="979170" y="184800"/>
                  <a:pt x="1116330" y="5730"/>
                  <a:pt x="1268730" y="11445"/>
                </a:cubicBezTo>
                <a:cubicBezTo>
                  <a:pt x="1421130" y="17160"/>
                  <a:pt x="1602105" y="211470"/>
                  <a:pt x="1748790" y="217185"/>
                </a:cubicBezTo>
                <a:cubicBezTo>
                  <a:pt x="1895475" y="222900"/>
                  <a:pt x="2015490" y="47640"/>
                  <a:pt x="2148840" y="45735"/>
                </a:cubicBezTo>
                <a:cubicBezTo>
                  <a:pt x="2282190" y="43830"/>
                  <a:pt x="2430780" y="211470"/>
                  <a:pt x="2548890" y="205755"/>
                </a:cubicBezTo>
                <a:cubicBezTo>
                  <a:pt x="2667000" y="200040"/>
                  <a:pt x="2733675" y="9540"/>
                  <a:pt x="2857500" y="11445"/>
                </a:cubicBezTo>
                <a:cubicBezTo>
                  <a:pt x="2981325" y="13350"/>
                  <a:pt x="3171825" y="213375"/>
                  <a:pt x="3291840" y="217185"/>
                </a:cubicBezTo>
                <a:cubicBezTo>
                  <a:pt x="3411855" y="220995"/>
                  <a:pt x="3482340" y="36210"/>
                  <a:pt x="3577590" y="34305"/>
                </a:cubicBezTo>
                <a:cubicBezTo>
                  <a:pt x="3672840" y="32400"/>
                  <a:pt x="3775710" y="196230"/>
                  <a:pt x="3863340" y="205755"/>
                </a:cubicBezTo>
                <a:cubicBezTo>
                  <a:pt x="3950970" y="215280"/>
                  <a:pt x="4057650" y="114315"/>
                  <a:pt x="4103370" y="91455"/>
                </a:cubicBezTo>
                <a:cubicBezTo>
                  <a:pt x="4149090" y="68595"/>
                  <a:pt x="4140517" y="79072"/>
                  <a:pt x="4137660" y="68595"/>
                </a:cubicBezTo>
              </a:path>
            </a:pathLst>
          </a:custGeom>
          <a:noFill/>
          <a:ln w="12700" cap="flat" cmpd="sng">
            <a:solidFill>
              <a:srgbClr val="40404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4819" name="文本框 5"/>
          <p:cNvSpPr txBox="1">
            <a:spLocks noChangeArrowheads="1"/>
          </p:cNvSpPr>
          <p:nvPr/>
        </p:nvSpPr>
        <p:spPr bwMode="auto">
          <a:xfrm>
            <a:off x="3762375" y="1227138"/>
            <a:ext cx="4765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en-US" altLang="zh-CN" dirty="0">
                <a:solidFill>
                  <a:srgbClr val="C00000"/>
                </a:solidFill>
                <a:latin typeface="华文细黑" pitchFamily="2" charset="-122"/>
                <a:ea typeface="华文细黑" pitchFamily="2" charset="-122"/>
              </a:rPr>
              <a:t>7.</a:t>
            </a:r>
            <a:r>
              <a:rPr lang="zh-CN" altLang="en-US" dirty="0">
                <a:solidFill>
                  <a:srgbClr val="C00000"/>
                </a:solidFill>
                <a:latin typeface="华文细黑" pitchFamily="2" charset="-122"/>
                <a:ea typeface="华文细黑" pitchFamily="2" charset="-122"/>
              </a:rPr>
              <a:t>组员评分</a:t>
            </a:r>
            <a:endParaRPr lang="zh-CN" altLang="zh-CN" dirty="0">
              <a:solidFill>
                <a:srgbClr val="C00000"/>
              </a:solidFill>
              <a:latin typeface="华文细黑" pitchFamily="2" charset="-122"/>
              <a:ea typeface="华文细黑" pitchFamily="2" charset="-122"/>
            </a:endParaRPr>
          </a:p>
        </p:txBody>
      </p:sp>
      <p:sp>
        <p:nvSpPr>
          <p:cNvPr id="34820" name="同心圆 11"/>
          <p:cNvSpPr>
            <a:spLocks/>
          </p:cNvSpPr>
          <p:nvPr/>
        </p:nvSpPr>
        <p:spPr bwMode="auto">
          <a:xfrm>
            <a:off x="2362200" y="2719388"/>
            <a:ext cx="1471613" cy="1471612"/>
          </a:xfrm>
          <a:custGeom>
            <a:avLst/>
            <a:gdLst>
              <a:gd name="T0" fmla="*/ 0 w 1471729"/>
              <a:gd name="T1" fmla="*/ 735226 h 1471729"/>
              <a:gd name="T2" fmla="*/ 735227 w 1471729"/>
              <a:gd name="T3" fmla="*/ 0 h 1471729"/>
              <a:gd name="T4" fmla="*/ 1470454 w 1471729"/>
              <a:gd name="T5" fmla="*/ 735226 h 1471729"/>
              <a:gd name="T6" fmla="*/ 735227 w 1471729"/>
              <a:gd name="T7" fmla="*/ 1470443 h 1471729"/>
              <a:gd name="T8" fmla="*/ 0 w 1471729"/>
              <a:gd name="T9" fmla="*/ 735226 h 1471729"/>
              <a:gd name="T10" fmla="*/ 0 w 1471729"/>
              <a:gd name="T11" fmla="*/ 735226 h 1471729"/>
              <a:gd name="T12" fmla="*/ 735227 w 1471729"/>
              <a:gd name="T13" fmla="*/ 1470443 h 1471729"/>
              <a:gd name="T14" fmla="*/ 1470454 w 1471729"/>
              <a:gd name="T15" fmla="*/ 735226 h 1471729"/>
              <a:gd name="T16" fmla="*/ 735227 w 1471729"/>
              <a:gd name="T17" fmla="*/ 0 h 1471729"/>
              <a:gd name="T18" fmla="*/ 0 w 1471729"/>
              <a:gd name="T19" fmla="*/ 735226 h 14717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71729" h="1471729">
                <a:moveTo>
                  <a:pt x="0" y="735865"/>
                </a:moveTo>
                <a:cubicBezTo>
                  <a:pt x="0" y="329458"/>
                  <a:pt x="329458" y="0"/>
                  <a:pt x="735865" y="0"/>
                </a:cubicBezTo>
                <a:cubicBezTo>
                  <a:pt x="1142272" y="0"/>
                  <a:pt x="1471730" y="329458"/>
                  <a:pt x="1471730" y="735865"/>
                </a:cubicBezTo>
                <a:cubicBezTo>
                  <a:pt x="1471730" y="1142272"/>
                  <a:pt x="1142272" y="1471730"/>
                  <a:pt x="735865" y="1471730"/>
                </a:cubicBezTo>
                <a:cubicBezTo>
                  <a:pt x="329458" y="1471730"/>
                  <a:pt x="0" y="1142272"/>
                  <a:pt x="0" y="735865"/>
                </a:cubicBezTo>
                <a:close/>
                <a:moveTo>
                  <a:pt x="0" y="735865"/>
                </a:moveTo>
                <a:cubicBezTo>
                  <a:pt x="0" y="1142272"/>
                  <a:pt x="329458" y="1471730"/>
                  <a:pt x="735865" y="1471730"/>
                </a:cubicBezTo>
                <a:cubicBezTo>
                  <a:pt x="1142272" y="1471730"/>
                  <a:pt x="1471730" y="1142272"/>
                  <a:pt x="1471730" y="735865"/>
                </a:cubicBezTo>
                <a:cubicBezTo>
                  <a:pt x="1471730" y="329458"/>
                  <a:pt x="1142272" y="0"/>
                  <a:pt x="735865" y="0"/>
                </a:cubicBezTo>
                <a:cubicBezTo>
                  <a:pt x="329458" y="0"/>
                  <a:pt x="0" y="329458"/>
                  <a:pt x="0" y="735865"/>
                </a:cubicBezTo>
                <a:close/>
              </a:path>
            </a:pathLst>
          </a:custGeom>
          <a:solidFill>
            <a:srgbClr val="FFC000"/>
          </a:solidFill>
          <a:ln w="12700" cap="flat" cmpd="sng">
            <a:solidFill>
              <a:srgbClr val="C00000"/>
            </a:solidFill>
            <a:round/>
            <a:headEnd/>
            <a:tailEnd/>
          </a:ln>
        </p:spPr>
        <p:txBody>
          <a:bodyPr anchor="ctr"/>
          <a:lstStyle/>
          <a:p>
            <a:endParaRPr lang="zh-CN" altLang="en-US"/>
          </a:p>
        </p:txBody>
      </p:sp>
      <p:sp>
        <p:nvSpPr>
          <p:cNvPr id="34821" name="同心圆 14"/>
          <p:cNvSpPr>
            <a:spLocks/>
          </p:cNvSpPr>
          <p:nvPr/>
        </p:nvSpPr>
        <p:spPr bwMode="auto">
          <a:xfrm>
            <a:off x="5508625" y="2719388"/>
            <a:ext cx="1471613" cy="1471612"/>
          </a:xfrm>
          <a:custGeom>
            <a:avLst/>
            <a:gdLst>
              <a:gd name="T0" fmla="*/ 0 w 1471729"/>
              <a:gd name="T1" fmla="*/ 735226 h 1471729"/>
              <a:gd name="T2" fmla="*/ 735227 w 1471729"/>
              <a:gd name="T3" fmla="*/ 0 h 1471729"/>
              <a:gd name="T4" fmla="*/ 1470454 w 1471729"/>
              <a:gd name="T5" fmla="*/ 735226 h 1471729"/>
              <a:gd name="T6" fmla="*/ 735227 w 1471729"/>
              <a:gd name="T7" fmla="*/ 1470443 h 1471729"/>
              <a:gd name="T8" fmla="*/ 0 w 1471729"/>
              <a:gd name="T9" fmla="*/ 735226 h 1471729"/>
              <a:gd name="T10" fmla="*/ 0 w 1471729"/>
              <a:gd name="T11" fmla="*/ 735226 h 1471729"/>
              <a:gd name="T12" fmla="*/ 735227 w 1471729"/>
              <a:gd name="T13" fmla="*/ 1470443 h 1471729"/>
              <a:gd name="T14" fmla="*/ 1470454 w 1471729"/>
              <a:gd name="T15" fmla="*/ 735226 h 1471729"/>
              <a:gd name="T16" fmla="*/ 735227 w 1471729"/>
              <a:gd name="T17" fmla="*/ 0 h 1471729"/>
              <a:gd name="T18" fmla="*/ 0 w 1471729"/>
              <a:gd name="T19" fmla="*/ 735226 h 14717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71729" h="1471729">
                <a:moveTo>
                  <a:pt x="0" y="735865"/>
                </a:moveTo>
                <a:cubicBezTo>
                  <a:pt x="0" y="329458"/>
                  <a:pt x="329458" y="0"/>
                  <a:pt x="735865" y="0"/>
                </a:cubicBezTo>
                <a:cubicBezTo>
                  <a:pt x="1142272" y="0"/>
                  <a:pt x="1471730" y="329458"/>
                  <a:pt x="1471730" y="735865"/>
                </a:cubicBezTo>
                <a:cubicBezTo>
                  <a:pt x="1471730" y="1142272"/>
                  <a:pt x="1142272" y="1471730"/>
                  <a:pt x="735865" y="1471730"/>
                </a:cubicBezTo>
                <a:cubicBezTo>
                  <a:pt x="329458" y="1471730"/>
                  <a:pt x="0" y="1142272"/>
                  <a:pt x="0" y="735865"/>
                </a:cubicBezTo>
                <a:close/>
                <a:moveTo>
                  <a:pt x="0" y="735865"/>
                </a:moveTo>
                <a:cubicBezTo>
                  <a:pt x="0" y="1142272"/>
                  <a:pt x="329458" y="1471730"/>
                  <a:pt x="735865" y="1471730"/>
                </a:cubicBezTo>
                <a:cubicBezTo>
                  <a:pt x="1142272" y="1471730"/>
                  <a:pt x="1471730" y="1142272"/>
                  <a:pt x="1471730" y="735865"/>
                </a:cubicBezTo>
                <a:cubicBezTo>
                  <a:pt x="1471730" y="329458"/>
                  <a:pt x="1142272" y="0"/>
                  <a:pt x="735865" y="0"/>
                </a:cubicBezTo>
                <a:cubicBezTo>
                  <a:pt x="329458" y="0"/>
                  <a:pt x="0" y="329458"/>
                  <a:pt x="0" y="735865"/>
                </a:cubicBezTo>
                <a:close/>
              </a:path>
            </a:pathLst>
          </a:custGeom>
          <a:solidFill>
            <a:srgbClr val="FFC000"/>
          </a:solidFill>
          <a:ln w="12700" cap="flat" cmpd="sng">
            <a:solidFill>
              <a:srgbClr val="C00000"/>
            </a:solidFill>
            <a:round/>
            <a:headEnd/>
            <a:tailEnd/>
          </a:ln>
        </p:spPr>
        <p:txBody>
          <a:bodyPr anchor="ctr"/>
          <a:lstStyle/>
          <a:p>
            <a:endParaRPr lang="zh-CN" altLang="en-US"/>
          </a:p>
        </p:txBody>
      </p:sp>
      <p:sp>
        <p:nvSpPr>
          <p:cNvPr id="34822" name="同心圆 17"/>
          <p:cNvSpPr>
            <a:spLocks/>
          </p:cNvSpPr>
          <p:nvPr/>
        </p:nvSpPr>
        <p:spPr bwMode="auto">
          <a:xfrm>
            <a:off x="8618538" y="2719388"/>
            <a:ext cx="1471612" cy="1471612"/>
          </a:xfrm>
          <a:custGeom>
            <a:avLst/>
            <a:gdLst>
              <a:gd name="T0" fmla="*/ 0 w 1471729"/>
              <a:gd name="T1" fmla="*/ 735226 h 1471729"/>
              <a:gd name="T2" fmla="*/ 735226 w 1471729"/>
              <a:gd name="T3" fmla="*/ 0 h 1471729"/>
              <a:gd name="T4" fmla="*/ 1470443 w 1471729"/>
              <a:gd name="T5" fmla="*/ 735226 h 1471729"/>
              <a:gd name="T6" fmla="*/ 735226 w 1471729"/>
              <a:gd name="T7" fmla="*/ 1470443 h 1471729"/>
              <a:gd name="T8" fmla="*/ 0 w 1471729"/>
              <a:gd name="T9" fmla="*/ 735226 h 1471729"/>
              <a:gd name="T10" fmla="*/ 0 w 1471729"/>
              <a:gd name="T11" fmla="*/ 735226 h 1471729"/>
              <a:gd name="T12" fmla="*/ 735226 w 1471729"/>
              <a:gd name="T13" fmla="*/ 1470443 h 1471729"/>
              <a:gd name="T14" fmla="*/ 1470443 w 1471729"/>
              <a:gd name="T15" fmla="*/ 735226 h 1471729"/>
              <a:gd name="T16" fmla="*/ 735226 w 1471729"/>
              <a:gd name="T17" fmla="*/ 0 h 1471729"/>
              <a:gd name="T18" fmla="*/ 0 w 1471729"/>
              <a:gd name="T19" fmla="*/ 735226 h 14717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71729" h="1471729">
                <a:moveTo>
                  <a:pt x="0" y="735865"/>
                </a:moveTo>
                <a:cubicBezTo>
                  <a:pt x="0" y="329458"/>
                  <a:pt x="329458" y="0"/>
                  <a:pt x="735865" y="0"/>
                </a:cubicBezTo>
                <a:cubicBezTo>
                  <a:pt x="1142272" y="0"/>
                  <a:pt x="1471730" y="329458"/>
                  <a:pt x="1471730" y="735865"/>
                </a:cubicBezTo>
                <a:cubicBezTo>
                  <a:pt x="1471730" y="1142272"/>
                  <a:pt x="1142272" y="1471730"/>
                  <a:pt x="735865" y="1471730"/>
                </a:cubicBezTo>
                <a:cubicBezTo>
                  <a:pt x="329458" y="1471730"/>
                  <a:pt x="0" y="1142272"/>
                  <a:pt x="0" y="735865"/>
                </a:cubicBezTo>
                <a:close/>
                <a:moveTo>
                  <a:pt x="0" y="735865"/>
                </a:moveTo>
                <a:cubicBezTo>
                  <a:pt x="0" y="1142272"/>
                  <a:pt x="329458" y="1471730"/>
                  <a:pt x="735865" y="1471730"/>
                </a:cubicBezTo>
                <a:cubicBezTo>
                  <a:pt x="1142272" y="1471730"/>
                  <a:pt x="1471730" y="1142272"/>
                  <a:pt x="1471730" y="735865"/>
                </a:cubicBezTo>
                <a:cubicBezTo>
                  <a:pt x="1471730" y="329458"/>
                  <a:pt x="1142272" y="0"/>
                  <a:pt x="735865" y="0"/>
                </a:cubicBezTo>
                <a:cubicBezTo>
                  <a:pt x="329458" y="0"/>
                  <a:pt x="0" y="329458"/>
                  <a:pt x="0" y="735865"/>
                </a:cubicBezTo>
                <a:close/>
              </a:path>
            </a:pathLst>
          </a:custGeom>
          <a:solidFill>
            <a:srgbClr val="2E75B6"/>
          </a:solidFill>
          <a:ln w="12700" cap="flat" cmpd="sng">
            <a:solidFill>
              <a:srgbClr val="C00000"/>
            </a:solidFill>
            <a:round/>
            <a:headEnd/>
            <a:tailEnd/>
          </a:ln>
        </p:spPr>
        <p:txBody>
          <a:bodyPr anchor="ctr"/>
          <a:lstStyle/>
          <a:p>
            <a:endParaRPr lang="zh-CN" altLang="en-US"/>
          </a:p>
        </p:txBody>
      </p:sp>
      <p:sp>
        <p:nvSpPr>
          <p:cNvPr id="34823" name="文本框 5"/>
          <p:cNvSpPr txBox="1">
            <a:spLocks noChangeArrowheads="1"/>
          </p:cNvSpPr>
          <p:nvPr/>
        </p:nvSpPr>
        <p:spPr bwMode="auto">
          <a:xfrm>
            <a:off x="8773319" y="3132138"/>
            <a:ext cx="1162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zh-CN" altLang="en-US" sz="3600" dirty="0">
                <a:solidFill>
                  <a:srgbClr val="404040"/>
                </a:solidFill>
                <a:latin typeface="微软雅黑" pitchFamily="34" charset="-122"/>
                <a:ea typeface="微软雅黑" pitchFamily="34" charset="-122"/>
              </a:rPr>
              <a:t>林鑫</a:t>
            </a:r>
          </a:p>
        </p:txBody>
      </p:sp>
      <p:sp>
        <p:nvSpPr>
          <p:cNvPr id="34824" name="文本框 17"/>
          <p:cNvSpPr txBox="1">
            <a:spLocks noChangeArrowheads="1"/>
          </p:cNvSpPr>
          <p:nvPr/>
        </p:nvSpPr>
        <p:spPr bwMode="auto">
          <a:xfrm>
            <a:off x="5748338" y="3132138"/>
            <a:ext cx="12319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zh-CN" altLang="en-US" sz="3600" dirty="0">
                <a:solidFill>
                  <a:srgbClr val="404040"/>
                </a:solidFill>
                <a:latin typeface="微软雅黑" pitchFamily="34" charset="-122"/>
                <a:ea typeface="微软雅黑" pitchFamily="34" charset="-122"/>
              </a:rPr>
              <a:t>李俊</a:t>
            </a:r>
          </a:p>
        </p:txBody>
      </p:sp>
      <p:sp>
        <p:nvSpPr>
          <p:cNvPr id="34825" name="文本框 19"/>
          <p:cNvSpPr txBox="1">
            <a:spLocks noChangeArrowheads="1"/>
          </p:cNvSpPr>
          <p:nvPr/>
        </p:nvSpPr>
        <p:spPr bwMode="auto">
          <a:xfrm>
            <a:off x="2362200" y="3105834"/>
            <a:ext cx="16432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zh-CN" altLang="en-US" sz="3600" b="1" dirty="0">
                <a:solidFill>
                  <a:srgbClr val="404040"/>
                </a:solidFill>
              </a:rPr>
              <a:t>胡锦波</a:t>
            </a:r>
          </a:p>
        </p:txBody>
      </p:sp>
      <p:sp>
        <p:nvSpPr>
          <p:cNvPr id="34826" name="文本框 12"/>
          <p:cNvSpPr txBox="1">
            <a:spLocks noChangeArrowheads="1"/>
          </p:cNvSpPr>
          <p:nvPr/>
        </p:nvSpPr>
        <p:spPr bwMode="auto">
          <a:xfrm>
            <a:off x="5127625" y="4425950"/>
            <a:ext cx="223361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en-US" altLang="zh-CN" sz="2400" b="1" dirty="0">
                <a:solidFill>
                  <a:schemeClr val="tx2"/>
                </a:solidFill>
                <a:latin typeface="华文细黑" pitchFamily="2" charset="-122"/>
                <a:ea typeface="华文细黑" pitchFamily="2" charset="-122"/>
              </a:rPr>
              <a:t>8.2</a:t>
            </a:r>
            <a:r>
              <a:rPr lang="zh-CN" altLang="en-US" sz="2400" b="1" dirty="0">
                <a:solidFill>
                  <a:schemeClr val="tx2"/>
                </a:solidFill>
                <a:latin typeface="华文细黑" pitchFamily="2" charset="-122"/>
                <a:ea typeface="华文细黑" pitchFamily="2" charset="-122"/>
              </a:rPr>
              <a:t>分</a:t>
            </a:r>
            <a:endParaRPr lang="en-US" altLang="zh-CN" sz="2400" b="1" dirty="0">
              <a:solidFill>
                <a:schemeClr val="tx2"/>
              </a:solidFill>
              <a:latin typeface="华文细黑" pitchFamily="2" charset="-122"/>
              <a:ea typeface="华文细黑" pitchFamily="2" charset="-122"/>
            </a:endParaRPr>
          </a:p>
          <a:p>
            <a:pPr algn="ctr" eaLnBrk="1" hangingPunct="1">
              <a:lnSpc>
                <a:spcPct val="100000"/>
              </a:lnSpc>
              <a:spcBef>
                <a:spcPct val="0"/>
              </a:spcBef>
              <a:buFont typeface="Arial" pitchFamily="34" charset="0"/>
              <a:buNone/>
            </a:pPr>
            <a:r>
              <a:rPr lang="zh-CN" altLang="en-US" sz="1800" b="1" dirty="0">
                <a:solidFill>
                  <a:schemeClr val="tx2"/>
                </a:solidFill>
                <a:latin typeface="华文细黑" pitchFamily="2" charset="-122"/>
                <a:ea typeface="华文细黑" pitchFamily="2" charset="-122"/>
              </a:rPr>
              <a:t>整理文档</a:t>
            </a:r>
            <a:endParaRPr lang="en-US" altLang="zh-CN" sz="1800" b="1" dirty="0">
              <a:solidFill>
                <a:schemeClr val="tx2"/>
              </a:solidFill>
              <a:latin typeface="华文细黑" pitchFamily="2" charset="-122"/>
              <a:ea typeface="华文细黑" pitchFamily="2" charset="-122"/>
            </a:endParaRPr>
          </a:p>
        </p:txBody>
      </p:sp>
      <p:sp>
        <p:nvSpPr>
          <p:cNvPr id="34827" name="文本框 12"/>
          <p:cNvSpPr txBox="1">
            <a:spLocks noChangeArrowheads="1"/>
          </p:cNvSpPr>
          <p:nvPr/>
        </p:nvSpPr>
        <p:spPr bwMode="auto">
          <a:xfrm>
            <a:off x="8237538" y="4425950"/>
            <a:ext cx="251132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en-US" altLang="zh-CN" sz="2400" b="1" dirty="0">
                <a:solidFill>
                  <a:schemeClr val="tx2"/>
                </a:solidFill>
                <a:latin typeface="华文细黑" pitchFamily="2" charset="-122"/>
                <a:ea typeface="华文细黑" pitchFamily="2" charset="-122"/>
              </a:rPr>
              <a:t>8.7</a:t>
            </a:r>
            <a:r>
              <a:rPr lang="zh-CN" altLang="en-US" sz="2400" b="1" dirty="0">
                <a:solidFill>
                  <a:schemeClr val="tx2"/>
                </a:solidFill>
                <a:latin typeface="华文细黑" pitchFamily="2" charset="-122"/>
                <a:ea typeface="华文细黑" pitchFamily="2" charset="-122"/>
              </a:rPr>
              <a:t>分</a:t>
            </a:r>
            <a:endParaRPr lang="en-US" altLang="zh-CN" sz="2400" b="1" dirty="0">
              <a:solidFill>
                <a:schemeClr val="tx2"/>
              </a:solidFill>
              <a:latin typeface="华文细黑" pitchFamily="2" charset="-122"/>
              <a:ea typeface="华文细黑" pitchFamily="2" charset="-122"/>
            </a:endParaRPr>
          </a:p>
          <a:p>
            <a:pPr algn="ctr" eaLnBrk="1" hangingPunct="1">
              <a:lnSpc>
                <a:spcPct val="100000"/>
              </a:lnSpc>
              <a:spcBef>
                <a:spcPct val="0"/>
              </a:spcBef>
              <a:buFont typeface="Arial" pitchFamily="34" charset="0"/>
              <a:buNone/>
            </a:pPr>
            <a:r>
              <a:rPr lang="zh-CN" altLang="en-US" sz="1800" b="1" dirty="0">
                <a:solidFill>
                  <a:schemeClr val="tx2"/>
                </a:solidFill>
                <a:latin typeface="华文细黑" pitchFamily="2" charset="-122"/>
                <a:ea typeface="华文细黑" pitchFamily="2" charset="-122"/>
              </a:rPr>
              <a:t>设计数据库及后端代码</a:t>
            </a:r>
            <a:endParaRPr lang="en-US" altLang="zh-CN" sz="1800" b="1" dirty="0">
              <a:solidFill>
                <a:schemeClr val="tx2"/>
              </a:solidFill>
              <a:latin typeface="华文细黑" pitchFamily="2" charset="-122"/>
              <a:ea typeface="华文细黑" pitchFamily="2" charset="-122"/>
            </a:endParaRPr>
          </a:p>
        </p:txBody>
      </p:sp>
      <p:sp>
        <p:nvSpPr>
          <p:cNvPr id="34828" name="文本框 12"/>
          <p:cNvSpPr txBox="1">
            <a:spLocks noChangeArrowheads="1"/>
          </p:cNvSpPr>
          <p:nvPr/>
        </p:nvSpPr>
        <p:spPr bwMode="auto">
          <a:xfrm>
            <a:off x="1763728" y="4425950"/>
            <a:ext cx="266855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en-US" altLang="zh-CN" sz="2400" b="1" dirty="0">
                <a:solidFill>
                  <a:schemeClr val="tx2"/>
                </a:solidFill>
                <a:latin typeface="华文细黑" pitchFamily="2" charset="-122"/>
                <a:ea typeface="华文细黑" pitchFamily="2" charset="-122"/>
              </a:rPr>
              <a:t>8.5</a:t>
            </a:r>
            <a:r>
              <a:rPr lang="zh-CN" altLang="en-US" sz="2400" b="1" dirty="0">
                <a:solidFill>
                  <a:schemeClr val="tx2"/>
                </a:solidFill>
                <a:latin typeface="华文细黑" pitchFamily="2" charset="-122"/>
                <a:ea typeface="华文细黑" pitchFamily="2" charset="-122"/>
              </a:rPr>
              <a:t>分</a:t>
            </a:r>
            <a:endParaRPr lang="en-US" altLang="zh-CN" sz="2400" b="1" dirty="0">
              <a:solidFill>
                <a:schemeClr val="tx2"/>
              </a:solidFill>
              <a:latin typeface="华文细黑" pitchFamily="2" charset="-122"/>
              <a:ea typeface="华文细黑" pitchFamily="2" charset="-122"/>
            </a:endParaRPr>
          </a:p>
          <a:p>
            <a:pPr algn="ctr" eaLnBrk="1" hangingPunct="1">
              <a:lnSpc>
                <a:spcPct val="100000"/>
              </a:lnSpc>
              <a:spcBef>
                <a:spcPct val="0"/>
              </a:spcBef>
              <a:buNone/>
            </a:pPr>
            <a:r>
              <a:rPr lang="zh-CN" altLang="en-US" sz="1800" b="1" dirty="0">
                <a:solidFill>
                  <a:schemeClr val="tx2"/>
                </a:solidFill>
                <a:latin typeface="华文细黑" pitchFamily="2" charset="-122"/>
                <a:ea typeface="华文细黑" pitchFamily="2" charset="-122"/>
              </a:rPr>
              <a:t>负责总结</a:t>
            </a:r>
            <a:r>
              <a:rPr lang="en-US" altLang="zh-CN" sz="1800" b="1" dirty="0">
                <a:solidFill>
                  <a:schemeClr val="tx2"/>
                </a:solidFill>
                <a:latin typeface="华文细黑" pitchFamily="2" charset="-122"/>
                <a:ea typeface="华文细黑" pitchFamily="2" charset="-122"/>
              </a:rPr>
              <a:t>ppt</a:t>
            </a:r>
            <a:r>
              <a:rPr lang="zh-CN" altLang="en-US" sz="1800" b="1" dirty="0">
                <a:solidFill>
                  <a:schemeClr val="tx2"/>
                </a:solidFill>
                <a:latin typeface="华文细黑" pitchFamily="2" charset="-122"/>
                <a:ea typeface="华文细黑" pitchFamily="2" charset="-122"/>
              </a:rPr>
              <a:t>制作</a:t>
            </a:r>
            <a:endParaRPr lang="en-US" altLang="zh-CN" sz="1800" b="1" dirty="0">
              <a:solidFill>
                <a:schemeClr val="tx2"/>
              </a:solidFill>
              <a:latin typeface="华文细黑" pitchFamily="2" charset="-122"/>
              <a:ea typeface="华文细黑" pitchFamily="2" charset="-122"/>
            </a:endParaRPr>
          </a:p>
        </p:txBody>
      </p:sp>
    </p:spTree>
    <p:extLst>
      <p:ext uri="{BB962C8B-B14F-4D97-AF65-F5344CB8AC3E}">
        <p14:creationId xmlns:p14="http://schemas.microsoft.com/office/powerpoint/2010/main" val="2848113107"/>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27"/>
          <p:cNvSpPr txBox="1">
            <a:spLocks noChangeArrowheads="1"/>
          </p:cNvSpPr>
          <p:nvPr/>
        </p:nvSpPr>
        <p:spPr bwMode="auto">
          <a:xfrm>
            <a:off x="5295900" y="2641600"/>
            <a:ext cx="19399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zh-CN" altLang="zh-CN" sz="3200">
                <a:solidFill>
                  <a:srgbClr val="C00000"/>
                </a:solidFill>
                <a:latin typeface="华文细黑" pitchFamily="2" charset="-122"/>
                <a:ea typeface="华文细黑" pitchFamily="2" charset="-122"/>
              </a:rPr>
              <a:t>谢谢观看</a:t>
            </a:r>
          </a:p>
        </p:txBody>
      </p:sp>
      <p:cxnSp>
        <p:nvCxnSpPr>
          <p:cNvPr id="35843" name="直接连接符 12"/>
          <p:cNvCxnSpPr>
            <a:cxnSpLocks noChangeShapeType="1"/>
          </p:cNvCxnSpPr>
          <p:nvPr/>
        </p:nvCxnSpPr>
        <p:spPr bwMode="auto">
          <a:xfrm>
            <a:off x="2411413" y="3494088"/>
            <a:ext cx="2609850"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35844" name="文本框 12"/>
          <p:cNvSpPr txBox="1">
            <a:spLocks noChangeArrowheads="1"/>
          </p:cNvSpPr>
          <p:nvPr/>
        </p:nvSpPr>
        <p:spPr bwMode="auto">
          <a:xfrm>
            <a:off x="4918075" y="3298825"/>
            <a:ext cx="2617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en-US" altLang="zh-CN" sz="1800" dirty="0">
                <a:solidFill>
                  <a:srgbClr val="404040"/>
                </a:solidFill>
                <a:latin typeface="华文细黑" pitchFamily="2" charset="-122"/>
                <a:ea typeface="华文细黑" pitchFamily="2" charset="-122"/>
              </a:rPr>
              <a:t>G03</a:t>
            </a:r>
            <a:endParaRPr lang="zh-CN" altLang="zh-CN" sz="1800" dirty="0">
              <a:solidFill>
                <a:srgbClr val="404040"/>
              </a:solidFill>
              <a:latin typeface="华文细黑" pitchFamily="2" charset="-122"/>
              <a:ea typeface="华文细黑" pitchFamily="2" charset="-122"/>
            </a:endParaRPr>
          </a:p>
        </p:txBody>
      </p:sp>
      <p:cxnSp>
        <p:nvCxnSpPr>
          <p:cNvPr id="35845" name="直接连接符 14"/>
          <p:cNvCxnSpPr>
            <a:cxnSpLocks noChangeShapeType="1"/>
          </p:cNvCxnSpPr>
          <p:nvPr/>
        </p:nvCxnSpPr>
        <p:spPr bwMode="auto">
          <a:xfrm>
            <a:off x="7431088" y="3494088"/>
            <a:ext cx="2609850"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35846" name="文本框 15"/>
          <p:cNvSpPr txBox="1">
            <a:spLocks noChangeArrowheads="1"/>
          </p:cNvSpPr>
          <p:nvPr/>
        </p:nvSpPr>
        <p:spPr bwMode="auto">
          <a:xfrm>
            <a:off x="5432425" y="3684588"/>
            <a:ext cx="1419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fld id="{8046FA58-7914-48FC-9A38-276116B13383}" type="datetime1">
              <a:rPr lang="zh-CN" altLang="en-US" sz="1800">
                <a:solidFill>
                  <a:srgbClr val="404040"/>
                </a:solidFill>
                <a:latin typeface="华文细黑" pitchFamily="2" charset="-122"/>
                <a:ea typeface="华文细黑" pitchFamily="2" charset="-122"/>
              </a:rPr>
              <a:pPr algn="ctr" eaLnBrk="1" hangingPunct="1">
                <a:lnSpc>
                  <a:spcPct val="100000"/>
                </a:lnSpc>
                <a:spcBef>
                  <a:spcPct val="0"/>
                </a:spcBef>
                <a:buFont typeface="Arial" pitchFamily="34" charset="0"/>
                <a:buNone/>
              </a:pPr>
              <a:t>2018/6/27</a:t>
            </a:fld>
            <a:endParaRPr lang="zh-CN" altLang="en-US" sz="1800">
              <a:solidFill>
                <a:srgbClr val="404040"/>
              </a:solidFill>
              <a:latin typeface="华文细黑" pitchFamily="2" charset="-122"/>
              <a:ea typeface="华文细黑"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44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Part1  </a:t>
            </a:r>
            <a:r>
              <a:rPr lang="zh-CN" altLang="en-US" sz="2400" b="1" dirty="0">
                <a:latin typeface="Calibri" pitchFamily="34" charset="0"/>
              </a:rPr>
              <a:t>甘特图</a:t>
            </a:r>
          </a:p>
        </p:txBody>
      </p:sp>
      <p:pic>
        <p:nvPicPr>
          <p:cNvPr id="3" name="图片 2" descr="图片包含 文字, 地图&#10;&#10;已生成高可信度的说明">
            <a:extLst>
              <a:ext uri="{FF2B5EF4-FFF2-40B4-BE49-F238E27FC236}">
                <a16:creationId xmlns:a16="http://schemas.microsoft.com/office/drawing/2014/main" id="{FA824F40-964D-416F-87A0-D864A82E6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503" y="1056442"/>
            <a:ext cx="10630347" cy="5268897"/>
          </a:xfrm>
          <a:prstGeom prst="rect">
            <a:avLst/>
          </a:prstGeom>
        </p:spPr>
      </p:pic>
    </p:spTree>
    <p:extLst>
      <p:ext uri="{BB962C8B-B14F-4D97-AF65-F5344CB8AC3E}">
        <p14:creationId xmlns:p14="http://schemas.microsoft.com/office/powerpoint/2010/main" val="1996169988"/>
      </p:ext>
    </p:extLst>
  </p:cSld>
  <p:clrMapOvr>
    <a:masterClrMapping/>
  </p:clrMapOvr>
  <p:transition spd="slow">
    <p:circl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44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Part1  </a:t>
            </a:r>
            <a:r>
              <a:rPr lang="zh-CN" altLang="en-US" sz="2400" b="1" dirty="0">
                <a:latin typeface="Calibri" pitchFamily="34" charset="0"/>
              </a:rPr>
              <a:t>甘特图</a:t>
            </a:r>
          </a:p>
        </p:txBody>
      </p:sp>
      <p:pic>
        <p:nvPicPr>
          <p:cNvPr id="3" name="图片 2">
            <a:extLst>
              <a:ext uri="{FF2B5EF4-FFF2-40B4-BE49-F238E27FC236}">
                <a16:creationId xmlns:a16="http://schemas.microsoft.com/office/drawing/2014/main" id="{D50F81DC-E6B3-4E23-AB4D-947B88775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320" y="1077273"/>
            <a:ext cx="10328606" cy="5119340"/>
          </a:xfrm>
          <a:prstGeom prst="rect">
            <a:avLst/>
          </a:prstGeom>
        </p:spPr>
      </p:pic>
    </p:spTree>
    <p:extLst>
      <p:ext uri="{BB962C8B-B14F-4D97-AF65-F5344CB8AC3E}">
        <p14:creationId xmlns:p14="http://schemas.microsoft.com/office/powerpoint/2010/main" val="2973365692"/>
      </p:ext>
    </p:extLst>
  </p:cSld>
  <p:clrMapOvr>
    <a:masterClrMapping/>
  </p:clrMapOvr>
  <p:transition spd="slow">
    <p:circl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44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Part1  </a:t>
            </a:r>
            <a:r>
              <a:rPr lang="zh-CN" altLang="en-US" sz="2400" b="1" dirty="0">
                <a:latin typeface="Calibri" pitchFamily="34" charset="0"/>
              </a:rPr>
              <a:t>参考资料</a:t>
            </a:r>
          </a:p>
        </p:txBody>
      </p:sp>
      <p:sp>
        <p:nvSpPr>
          <p:cNvPr id="2" name="文本框 1"/>
          <p:cNvSpPr txBox="1"/>
          <p:nvPr/>
        </p:nvSpPr>
        <p:spPr>
          <a:xfrm>
            <a:off x="1725126" y="1283383"/>
            <a:ext cx="9900816" cy="4613892"/>
          </a:xfrm>
          <a:prstGeom prst="rect">
            <a:avLst/>
          </a:prstGeom>
          <a:noFill/>
        </p:spPr>
        <p:txBody>
          <a:bodyPr wrap="square" rtlCol="0">
            <a:spAutoFit/>
          </a:bodyPr>
          <a:lstStyle/>
          <a:p>
            <a:pPr>
              <a:lnSpc>
                <a:spcPct val="150000"/>
              </a:lnSpc>
            </a:pPr>
            <a:r>
              <a:rPr lang="zh-CN" altLang="zh-CN" dirty="0">
                <a:latin typeface="微软雅黑" panose="020B0503020204020204" pitchFamily="34" charset="-122"/>
                <a:ea typeface="微软雅黑" panose="020B0503020204020204" pitchFamily="34" charset="-122"/>
              </a:rPr>
              <a:t>《软件工程导论》 </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清华大学出版社</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作者：张海藩等</a:t>
            </a: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国际书码号：</a:t>
            </a:r>
            <a:r>
              <a:rPr lang="en-US" altLang="zh-CN" dirty="0">
                <a:latin typeface="微软雅黑" panose="020B0503020204020204" pitchFamily="34" charset="-122"/>
                <a:ea typeface="微软雅黑" panose="020B0503020204020204" pitchFamily="34" charset="-122"/>
              </a:rPr>
              <a:t>ISBN 978-7-302-33098-1     </a:t>
            </a:r>
            <a:r>
              <a:rPr lang="zh-CN" altLang="zh-CN" dirty="0">
                <a:latin typeface="微软雅黑" panose="020B0503020204020204" pitchFamily="34" charset="-122"/>
                <a:ea typeface="微软雅黑" panose="020B0503020204020204" pitchFamily="34" charset="-122"/>
              </a:rPr>
              <a:t>出版时间：</a:t>
            </a:r>
            <a:r>
              <a:rPr lang="en-US" altLang="zh-CN" dirty="0">
                <a:latin typeface="微软雅黑" panose="020B0503020204020204" pitchFamily="34" charset="-122"/>
                <a:ea typeface="微软雅黑" panose="020B0503020204020204" pitchFamily="34" charset="-122"/>
              </a:rPr>
              <a:t>2013.8</a:t>
            </a:r>
            <a:endParaRPr lang="zh-CN"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a:p>
            <a:pPr>
              <a:lnSpc>
                <a:spcPct val="150000"/>
              </a:lnSpc>
            </a:pPr>
            <a:r>
              <a:rPr lang="zh-CN" altLang="zh-CN" dirty="0">
                <a:latin typeface="微软雅黑" panose="020B0503020204020204" pitchFamily="34" charset="-122"/>
                <a:ea typeface="微软雅黑" panose="020B0503020204020204" pitchFamily="34" charset="-122"/>
              </a:rPr>
              <a:t>《软件工程 实践者的研究方法》 </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机械工业出版社 </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作者：罗杰</a:t>
            </a:r>
            <a:r>
              <a:rPr lang="en-US" altLang="zh-CN" dirty="0">
                <a:latin typeface="微软雅黑" panose="020B0503020204020204" pitchFamily="34" charset="-122"/>
                <a:ea typeface="微软雅黑" panose="020B0503020204020204" pitchFamily="34" charset="-122"/>
              </a:rPr>
              <a:t> S.</a:t>
            </a:r>
            <a:r>
              <a:rPr lang="zh-CN" altLang="zh-CN" dirty="0">
                <a:latin typeface="微软雅黑" panose="020B0503020204020204" pitchFamily="34" charset="-122"/>
                <a:ea typeface="微软雅黑" panose="020B0503020204020204" pitchFamily="34" charset="-122"/>
              </a:rPr>
              <a:t>普莱斯曼等</a:t>
            </a: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国际书码号：</a:t>
            </a:r>
            <a:r>
              <a:rPr lang="en-US" altLang="zh-CN" dirty="0">
                <a:latin typeface="微软雅黑" panose="020B0503020204020204" pitchFamily="34" charset="-122"/>
                <a:ea typeface="微软雅黑" panose="020B0503020204020204" pitchFamily="34" charset="-122"/>
              </a:rPr>
              <a:t>ISBN 978-7-111-33581-8    </a:t>
            </a:r>
            <a:r>
              <a:rPr lang="zh-CN" altLang="zh-CN" dirty="0">
                <a:latin typeface="微软雅黑" panose="020B0503020204020204" pitchFamily="34" charset="-122"/>
                <a:ea typeface="微软雅黑" panose="020B0503020204020204" pitchFamily="34" charset="-122"/>
              </a:rPr>
              <a:t>出版时间：</a:t>
            </a:r>
            <a:r>
              <a:rPr lang="en-US" altLang="zh-CN" dirty="0">
                <a:latin typeface="微软雅黑" panose="020B0503020204020204" pitchFamily="34" charset="-122"/>
                <a:ea typeface="微软雅黑" panose="020B0503020204020204" pitchFamily="34" charset="-122"/>
              </a:rPr>
              <a:t>2011.5.1</a:t>
            </a:r>
            <a:endParaRPr lang="zh-CN" altLang="zh-CN" dirty="0">
              <a:latin typeface="微软雅黑" panose="020B0503020204020204" pitchFamily="34" charset="-122"/>
              <a:ea typeface="微软雅黑" panose="020B0503020204020204" pitchFamily="34" charset="-122"/>
            </a:endParaRPr>
          </a:p>
          <a:p>
            <a:pPr>
              <a:lnSpc>
                <a:spcPct val="150000"/>
              </a:lnSpc>
            </a:pPr>
            <a:endParaRPr lang="zh-CN" altLang="zh-CN" dirty="0">
              <a:latin typeface="微软雅黑" panose="020B0503020204020204" pitchFamily="34" charset="-122"/>
              <a:ea typeface="微软雅黑" panose="020B0503020204020204" pitchFamily="34" charset="-122"/>
            </a:endParaRPr>
          </a:p>
          <a:p>
            <a:pPr>
              <a:lnSpc>
                <a:spcPct val="150000"/>
              </a:lnSpc>
            </a:pPr>
            <a:r>
              <a:rPr lang="zh-CN" altLang="zh-CN" dirty="0">
                <a:latin typeface="微软雅黑" panose="020B0503020204020204" pitchFamily="34" charset="-122"/>
                <a:ea typeface="微软雅黑" panose="020B0503020204020204" pitchFamily="34" charset="-122"/>
              </a:rPr>
              <a:t>《微信小程序入门指南》</a:t>
            </a:r>
            <a:r>
              <a:rPr lang="en-US" altLang="zh-CN" dirty="0">
                <a:latin typeface="微软雅黑" panose="020B0503020204020204" pitchFamily="34" charset="-122"/>
                <a:ea typeface="微软雅黑" panose="020B0503020204020204" pitchFamily="34" charset="-122"/>
              </a:rPr>
              <a:t>   </a:t>
            </a: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来源于：</a:t>
            </a:r>
            <a:r>
              <a:rPr lang="en-US" altLang="zh-CN" dirty="0">
                <a:latin typeface="微软雅黑" panose="020B0503020204020204" pitchFamily="34" charset="-122"/>
                <a:ea typeface="微软雅黑" panose="020B0503020204020204" pitchFamily="34" charset="-122"/>
              </a:rPr>
              <a:t>https://mp.weixin.qq.com/debug/wxadoc/dev/api/media-picture.html</a:t>
            </a:r>
            <a:endParaRPr lang="zh-CN"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作者：知晓程序等</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浏览时间：</a:t>
            </a:r>
            <a:r>
              <a:rPr lang="en-US" altLang="zh-CN" dirty="0">
                <a:latin typeface="微软雅黑" panose="020B0503020204020204" pitchFamily="34" charset="-122"/>
                <a:ea typeface="微软雅黑" panose="020B0503020204020204" pitchFamily="34" charset="-122"/>
              </a:rPr>
              <a:t>2018.6.25</a:t>
            </a: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本课程项目的所有文档</a:t>
            </a: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6444380"/>
      </p:ext>
    </p:extLst>
  </p:cSld>
  <p:clrMapOvr>
    <a:masterClrMapping/>
  </p:clrMapOvr>
  <p:transition spd="slow">
    <p:circl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8"/>
          <p:cNvSpPr txBox="1">
            <a:spLocks noChangeArrowheads="1"/>
          </p:cNvSpPr>
          <p:nvPr/>
        </p:nvSpPr>
        <p:spPr bwMode="auto">
          <a:xfrm>
            <a:off x="4938713" y="3563938"/>
            <a:ext cx="209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zh-CN" altLang="en-US" sz="2000" b="1" dirty="0">
                <a:solidFill>
                  <a:srgbClr val="404040"/>
                </a:solidFill>
                <a:latin typeface="华文细黑" pitchFamily="2" charset="-122"/>
                <a:ea typeface="华文细黑" pitchFamily="2" charset="-122"/>
              </a:rPr>
              <a:t>可行性分析</a:t>
            </a:r>
            <a:endParaRPr lang="zh-CN" altLang="zh-CN" sz="2000" b="1" dirty="0">
              <a:solidFill>
                <a:srgbClr val="404040"/>
              </a:solidFill>
              <a:latin typeface="华文细黑" pitchFamily="2" charset="-122"/>
              <a:ea typeface="华文细黑" pitchFamily="2" charset="-122"/>
            </a:endParaRPr>
          </a:p>
        </p:txBody>
      </p:sp>
      <p:sp>
        <p:nvSpPr>
          <p:cNvPr id="7171" name="矩形 1"/>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7172" name="文本框 2"/>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en-US" altLang="zh-CN" sz="4800">
                <a:solidFill>
                  <a:srgbClr val="C00000"/>
                </a:solidFill>
                <a:latin typeface="微软雅黑" pitchFamily="34" charset="-122"/>
                <a:ea typeface="微软雅黑" pitchFamily="34" charset="-122"/>
              </a:rPr>
              <a:t>Part 2</a:t>
            </a:r>
            <a:endParaRPr lang="zh-CN" altLang="en-US" sz="4800">
              <a:solidFill>
                <a:srgbClr val="C00000"/>
              </a:solidFill>
              <a:latin typeface="微软雅黑" pitchFamily="34" charset="-122"/>
              <a:ea typeface="微软雅黑" pitchFamily="34" charset="-122"/>
            </a:endParaRPr>
          </a:p>
        </p:txBody>
      </p:sp>
    </p:spTree>
  </p:cSld>
  <p:clrMapOvr>
    <a:masterClrMapping/>
  </p:clrMapOvr>
  <p:transition spd="slow">
    <p:cover/>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DotumChe"/>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2866</TotalTime>
  <Pages>0</Pages>
  <Words>2495</Words>
  <Characters>0</Characters>
  <Application>Microsoft Office PowerPoint</Application>
  <DocSecurity>0</DocSecurity>
  <PresentationFormat>宽屏</PresentationFormat>
  <Lines>0</Lines>
  <Paragraphs>796</Paragraphs>
  <Slides>56</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56</vt:i4>
      </vt:variant>
    </vt:vector>
  </HeadingPairs>
  <TitlesOfParts>
    <vt:vector size="66" baseType="lpstr">
      <vt:lpstr>DotumChe</vt:lpstr>
      <vt:lpstr>等线</vt:lpstr>
      <vt:lpstr>华文细黑</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D13001</dc:creator>
  <cp:lastModifiedBy>林 鑫</cp:lastModifiedBy>
  <cp:revision>167</cp:revision>
  <dcterms:created xsi:type="dcterms:W3CDTF">2013-11-26T08:12:46Z</dcterms:created>
  <dcterms:modified xsi:type="dcterms:W3CDTF">2018-06-27T10:05:27Z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2052-9.1.0.4885</vt:lpwstr>
  </property>
</Properties>
</file>