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71" r:id="rId4"/>
    <p:sldId id="381" r:id="rId5"/>
    <p:sldId id="397" r:id="rId6"/>
    <p:sldId id="399" r:id="rId7"/>
    <p:sldId id="384" r:id="rId8"/>
    <p:sldId id="382" r:id="rId9"/>
    <p:sldId id="383" r:id="rId10"/>
    <p:sldId id="398" r:id="rId11"/>
    <p:sldId id="375" r:id="rId12"/>
    <p:sldId id="400" r:id="rId13"/>
    <p:sldId id="372" r:id="rId14"/>
    <p:sldId id="376" r:id="rId15"/>
    <p:sldId id="401" r:id="rId16"/>
    <p:sldId id="374" r:id="rId17"/>
    <p:sldId id="377" r:id="rId18"/>
    <p:sldId id="378" r:id="rId19"/>
    <p:sldId id="379" r:id="rId20"/>
    <p:sldId id="402" r:id="rId21"/>
    <p:sldId id="380" r:id="rId22"/>
    <p:sldId id="385" r:id="rId23"/>
    <p:sldId id="403" r:id="rId24"/>
    <p:sldId id="386" r:id="rId25"/>
    <p:sldId id="405" r:id="rId26"/>
    <p:sldId id="406" r:id="rId27"/>
    <p:sldId id="40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366E1F-8D43-4D56-86AA-6D3AB0EF617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0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AFA841-2EE5-4A27-9F33-18347A2C0BE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8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CC725F-D3E2-4711-BEE8-D0A677931A51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D8BCBD-7100-40BF-AC78-7B39367EF03F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0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3BF1A3-7AA1-4EEE-9070-5F1C4DCC83E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801D60-2100-4B64-A75A-ADEC2059E0F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4C9D19-2B5B-4C1A-BC73-3CC951F360C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7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630009-8CF7-41DD-8554-3C4531661EA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C01A3D-ACD2-44DE-A345-8C6BD741A7BD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1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EFDE8A-B9C4-4584-B11B-0408EECBF10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66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272969-74EF-414C-8DFF-6810B7F4F87A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A580EA-BA74-4FA5-917F-B43D2527D055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A679DE-DDBB-426E-AF0A-39274977C2BC}"/>
              </a:ext>
            </a:extLst>
          </p:cNvPr>
          <p:cNvSpPr txBox="1">
            <a:spLocks noChangeArrowheads="1"/>
          </p:cNvSpPr>
          <p:nvPr/>
        </p:nvSpPr>
        <p:spPr>
          <a:xfrm>
            <a:off x="1057275" y="1528763"/>
            <a:ext cx="8582911" cy="503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SYMBOL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char *name;  int  value;  SYMBOL *next;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SYMTAB;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SYMBOL(char *s, int v, SYMBOL *n)  { /*...*/ };   ~SYMBOL( ) { /*…*/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*s;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SYMTAB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*head;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SYMTAB( ) { head = 0; };     ~SYMTAB( )  { /*...*/  } 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SYMBOL *operator( )(char *s, int v, int w) { /*…*/};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tab;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 s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“a”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= tab.operator()(“a”, 1, 2)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004886"/>
            <a:ext cx="10515600" cy="525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21542" y="1623696"/>
            <a:ext cx="8317684" cy="47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都会改变当前对象的值，重载时最好将参数定义为非只读引用类型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应重载为返回右值的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如果重载为类的普通函数成员，则该函数只需定义一个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已包含一个不用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修饰的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引用类型和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类型的两个参数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应重载为返回左值的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单目运算符函数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前置运算结果应为左值，其返回类型应该定义为非只读类型的引用类型；左值运算结果可继续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运算。</a:t>
            </a:r>
          </a:p>
          <a:p>
            <a:pPr marL="1162050" lvl="2" indent="-24765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如果重载为普通函数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，则最好声明非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引用类型一个参数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952499" y="1566863"/>
            <a:ext cx="10155473" cy="451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a;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operator--(A &amp;x) {x.a--; return x; }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operator--(A &amp;, int);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返回右值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&amp;operator++( ) {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a++;   return *this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}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operator++(int) { return  A(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}      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后置运算（成员函数）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 = x;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--m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operator--(A &amp;x, int) {	//x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左值引用，实参被修改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 A(x.a--);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先取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A(x.a)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右值，再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x.a--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(m--)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不可；因为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06FB79-AF87-4098-BA67-02586E23F5F5}"/>
              </a:ext>
            </a:extLst>
          </p:cNvPr>
          <p:cNvSpPr txBox="1">
            <a:spLocks noChangeArrowheads="1"/>
          </p:cNvSpPr>
          <p:nvPr/>
        </p:nvSpPr>
        <p:spPr>
          <a:xfrm>
            <a:off x="978638" y="1624567"/>
            <a:ext cx="8611929" cy="475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重载双目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，使其只有一个参数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单目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必须返回指针类型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 int a; A(int x) { a = x; } };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 B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 x;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*operator -&gt;( )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&amp;x; };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只有一个参数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this,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故重载为单目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v):x(v) {  }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b(5); 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i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b-&gt;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a;  	    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被解释为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(b.operator-&gt;( )) -&gt; a, i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b.operator-&gt;( ) -&gt;a;     //i = b.x.a = 5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 = (*b.operator-&gt;( )).a;    //i = 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&amp;*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b.operator-&gt;( ))-&gt;a= b.operator -&gt;( )-&gt;a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06"/>
            <a:ext cx="10515600" cy="4508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6266" y="2180923"/>
            <a:ext cx="10394133" cy="405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编译程序为每个类提供了缺省赋值运算符函数（浅拷贝）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，对类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而言，其成员函数原型为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&amp;operator=(const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如果类自定义或重载了赋值运算函数，则优先调用类自定义或重载的赋值运算函数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不管是否取代型定义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缺省赋值运算实现数据成员的浅拷贝复制，如果数据成员为指针类型，则不复制指针所指存储单元的内容。若类不包含指针，浅拷贝赋值不存在问题。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如果函数参数要值参传递一个对象，当实参传值给形参时，若类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没有定义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A(const A &amp;)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形式的构造函数，则值参传递也通过浅拷贝赋值实现。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1178551" y="1573040"/>
            <a:ext cx="6470374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4000"/>
              </a:lnSpc>
              <a:spcBef>
                <a:spcPts val="0"/>
              </a:spcBef>
              <a:buFontTx/>
              <a:buNone/>
            </a:pPr>
            <a:r>
              <a:rPr lang="zh-CN" altLang="en-US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 dirty="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宋体" panose="0201060003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对象</a:t>
              </a:r>
              <a:r>
                <a:rPr kumimoji="0" lang="en-US" altLang="zh-CN" sz="1800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宋体" panose="0201060003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2768"/>
              <a:ext cx="92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b = a</a:t>
              </a:r>
              <a:r>
                <a:rPr lang="zh-CN" altLang="en-US" sz="2000" dirty="0">
                  <a:solidFill>
                    <a:srgbClr val="FF0000"/>
                  </a:solidFill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ea typeface="华康简宋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801CD1-7794-4719-B593-1E118294DB81}"/>
              </a:ext>
            </a:extLst>
          </p:cNvPr>
          <p:cNvSpPr txBox="1"/>
          <p:nvPr/>
        </p:nvSpPr>
        <p:spPr>
          <a:xfrm>
            <a:off x="966676" y="1047750"/>
            <a:ext cx="9039225" cy="562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&lt;string.h&gt;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STRING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*s;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char *c) { strcpy(s = new char[strlen(c)+1], c);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STRING(const STRING &amp;s);			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STRING(STRING &amp;&amp;s) noexcept;		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移动构造函数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&amp;operator=(const STRING &amp;s);	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深拷贝赋值函数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STRING &amp;operator=(STRING &amp;&amp;s) noexcept; 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移动赋值函数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char &amp;operator[ ](int x) { return s[x];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operator+(const STRING &amp;) const;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STRING &amp;operator+=(const STRING &amp;s) { return *this = *this + s;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virtual ~STRING( ) noexcept { if (s) { delete[ ]s; s = 0; };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66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FE097-C6EF-4746-A901-81425B4B3EEC}"/>
              </a:ext>
            </a:extLst>
          </p:cNvPr>
          <p:cNvSpPr txBox="1"/>
          <p:nvPr/>
        </p:nvSpPr>
        <p:spPr>
          <a:xfrm>
            <a:off x="974435" y="1271588"/>
            <a:ext cx="7712366" cy="524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STRING::operator+(const STRING &amp;c) const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char *t = new char[strlen(s)+strlen(c.s)+1];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r(strcat(strcpy(t, s), c.s));   //strcpy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strcat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t;    return r;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STRING &amp;STRING::operator=(const STRING &amp;cs)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delete [ ] 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strcpy(s=new char[strlen(cs.s)+1], cs.s);  return *this;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STRING  s1(“123”), s2(“abc”); s3(“hello”);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(s1 = s1 + s2) = s2;  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重载“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=”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返回左值，可连续赋值否则不可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 = s1 + s2;  s1 = s2;   s1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被连续赋值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s1 += s3;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s3[0] = ‘T’;   // s3[0] =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&amp;operator[ ](int x)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返回左值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72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838200" y="2055814"/>
            <a:ext cx="10515600" cy="3291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形式的移动构造函数；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&amp;operator=(const T &amp;)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形式的深拷贝赋值运算符；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T &amp;operator=(T &amp;&amp;) noexcept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形式的移动赋值运算符；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 ~T(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形式的虚析构函数；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）在定义引用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&amp;p = *new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&amp;p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）在定义指针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*p = new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后，要用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p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删除对象；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78978" y="1494625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对于类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50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59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18756" y="1719748"/>
            <a:ext cx="10515600" cy="374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构造函数也可以起到类型转换的作用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17"/>
            <a:ext cx="10515600" cy="50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35791" y="2201515"/>
            <a:ext cx="979405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纯单目运算符，只能有一个操作数，包括：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纯双目运算符，只能有两个操作数，包括：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三目运算符，有三个操作数，如“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:”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既是单目又是双目的运算符，包括：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 等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多目运算符，如函数参数表 “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)”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左值运算符是运算结果为左值的运算符，其表达式可出现在等号左边，如前置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以及赋值运算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等。右值运算符是运算结果为右值的运算符，如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、后置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某些运算符要求第一个操作数为左值，如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9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1241388"/>
            <a:ext cx="9404498" cy="535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整数”、 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实数”、“复数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整数”几种运算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还有复数同实数乘除运算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r, v;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COMPLEX(double r1, double v1);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operator-(const COMPLEX &amp;c)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operator-(double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operator-(int d) const;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 … … …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更多的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运算法重载函数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单参数的构造函数具备类型转换作用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COMPLEX(double  r1, double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v1) {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= r1; v = v1; }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operator+(const COMPLEX &amp;c) const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COMPLEX operator-(const COMPLEX &amp;c) const;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};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 m(3)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m+2.0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转换为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COMPLEX(2.0)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3016" y="5003801"/>
            <a:ext cx="2592388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03729" y="2843213"/>
            <a:ext cx="3457575" cy="3024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14" y="1322210"/>
            <a:ext cx="10515600" cy="451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11.4   </a:t>
            </a:r>
            <a:r>
              <a:rPr lang="zh-CN" altLang="en-US" dirty="0"/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04439" y="1878277"/>
            <a:ext cx="10276975" cy="461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单参数的构造函数相当于类型转换函数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，单参数的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T::T(A &amp;&amp;)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等相当于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类的强制转换函数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类型表达式（）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。由于转换后的类型就是函数的返回类型，所以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不需要定义返回类型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也不带输入参数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（表示将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对象转换为其他类型）。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同时定义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A::operator T(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T::T(const A &amp;)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容易出现二义性错误。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约定，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强制类型转换的结果通常为右值，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故最好不要将类型转换函数的返回值定义为左值，也不应该修改当前被转换的对象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参数表后用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 algn="just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规定转换的类型表达式不包含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只能使用引用、指针。如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 A::**const&amp;(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int(*)*(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3"/>
            <a:ext cx="10515600" cy="60155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6EC950-4651-4FF9-94D2-7DB621E45C3B}"/>
              </a:ext>
            </a:extLst>
          </p:cNvPr>
          <p:cNvSpPr txBox="1">
            <a:spLocks noChangeArrowheads="1"/>
          </p:cNvSpPr>
          <p:nvPr/>
        </p:nvSpPr>
        <p:spPr>
          <a:xfrm>
            <a:off x="936778" y="716879"/>
            <a:ext cx="9525659" cy="581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A(int v) { i = v;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virtual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a(5);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B {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int  i, j; 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B(int x, int y) { i = x;  j = y; }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operator int(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 i + j;    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A( 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 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return A(i + j); }  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类型转换返回右值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b(7, 9),  c(a, b);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main(void) {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分析下面各条语句的执行过程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i = 1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x = b;	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y(a);	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b;	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x = b + a;	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printf(“%d  %d”, a, (int)a);  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B8393D-81B5-43F5-AC6F-9FACDB6DC2DB}"/>
              </a:ext>
            </a:extLst>
          </p:cNvPr>
          <p:cNvSpPr txBox="1"/>
          <p:nvPr/>
        </p:nvSpPr>
        <p:spPr>
          <a:xfrm>
            <a:off x="1197935" y="6164894"/>
            <a:ext cx="619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若去掉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 operator int()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virtual, printf ( 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E5A6A-BDF5-4927-AFDC-2DFD46880801}"/>
              </a:ext>
            </a:extLst>
          </p:cNvPr>
          <p:cNvSpPr txBox="1"/>
          <p:nvPr/>
        </p:nvSpPr>
        <p:spPr>
          <a:xfrm>
            <a:off x="2775097" y="4340891"/>
            <a:ext cx="3271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//a.operator int()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 + int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DFD408-464F-479D-A6DC-014D02B9DE9F}"/>
              </a:ext>
            </a:extLst>
          </p:cNvPr>
          <p:cNvSpPr txBox="1"/>
          <p:nvPr/>
        </p:nvSpPr>
        <p:spPr>
          <a:xfrm>
            <a:off x="2775096" y="4622385"/>
            <a:ext cx="581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//x(b):  b.operator A()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A(const &amp;A)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3D84D1-419D-4018-A13F-C000F2B0D00D}"/>
              </a:ext>
            </a:extLst>
          </p:cNvPr>
          <p:cNvSpPr txBox="1"/>
          <p:nvPr/>
        </p:nvSpPr>
        <p:spPr>
          <a:xfrm>
            <a:off x="2775094" y="4930191"/>
            <a:ext cx="516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//A(const A &amp;)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C72194-1E33-4FF8-BDB4-DB65C6319835}"/>
              </a:ext>
            </a:extLst>
          </p:cNvPr>
          <p:cNvSpPr txBox="1"/>
          <p:nvPr/>
        </p:nvSpPr>
        <p:spPr>
          <a:xfrm>
            <a:off x="4410737" y="5826431"/>
            <a:ext cx="1881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//VFT</a:t>
            </a:r>
            <a:r>
              <a:rPr lang="zh-CN" altLang="en-US" dirty="0">
                <a:solidFill>
                  <a:srgbClr val="0000FF"/>
                </a:solidFill>
              </a:rPr>
              <a:t>地址    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BDF7DE-8F87-4278-A314-5D548BA1F990}"/>
              </a:ext>
            </a:extLst>
          </p:cNvPr>
          <p:cNvSpPr txBox="1"/>
          <p:nvPr/>
        </p:nvSpPr>
        <p:spPr>
          <a:xfrm>
            <a:off x="2775095" y="5505615"/>
            <a:ext cx="8204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int() + a.operator int()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8990B-4967-4F11-8687-F30AEF8556A9}"/>
              </a:ext>
            </a:extLst>
          </p:cNvPr>
          <p:cNvSpPr txBox="1"/>
          <p:nvPr/>
        </p:nvSpPr>
        <p:spPr>
          <a:xfrm>
            <a:off x="2775096" y="5226356"/>
            <a:ext cx="8055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//b.operator A()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A(int)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x.operator=() (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编译器提供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~A()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3C9E7F-C6D8-4F22-8AD8-060E36405CC3}"/>
              </a:ext>
            </a:extLst>
          </p:cNvPr>
          <p:cNvSpPr txBox="1"/>
          <p:nvPr/>
        </p:nvSpPr>
        <p:spPr>
          <a:xfrm>
            <a:off x="7274444" y="6157806"/>
            <a:ext cx="664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</a:rPr>
              <a:t>5   5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77" y="869757"/>
            <a:ext cx="7364190" cy="56039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A(const A &amp;x) { a = x.a; 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b(a);     //A(int), A(const A &amp;)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  //A(1)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  //A(a),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不调用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  //A(1),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  //operator=()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  //a.operator int(), A(int), operator=(), ~A()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092978" y="2444350"/>
            <a:ext cx="3130246" cy="232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Problem: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若没有构造函数 </a:t>
            </a: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&amp;x) ?</a:t>
            </a:r>
          </a:p>
          <a:p>
            <a:pPr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可以定义构造函数</a:t>
            </a: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A::A(const A x) 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吗？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2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988" y="981075"/>
            <a:ext cx="8405812" cy="57610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 a;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A(int x) { a = x;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&amp;operator=(const A &amp;x) { a = x.a;  return *this; 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operator int() const { return a + a;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~A() {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 main()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a(1), b(a), x(a+1);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 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 = 1;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 = 1 + a;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0875" y="4437063"/>
            <a:ext cx="5689600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              //A(int),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b,  { int(), +, A(int) }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//A(a),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不调用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operator=(),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浅拷贝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d(a)</a:t>
            </a:r>
            <a:endParaRPr kumimoji="1" lang="en-US" altLang="zh-CN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//A(1), operator=(), ~A()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//operator=()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/>
                <a:ea typeface="宋体" panose="02010600030101010101" pitchFamily="2" charset="-122"/>
              </a:rPr>
              <a:t>//operator int(), ADD, A(int), operator=(), ~A()</a:t>
            </a:r>
            <a:endParaRPr kumimoji="1" lang="zh-CN" altLang="en-US" sz="2000" b="1" dirty="0">
              <a:solidFill>
                <a:srgbClr val="0000FF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 txBox="1">
            <a:spLocks/>
          </p:cNvSpPr>
          <p:nvPr/>
        </p:nvSpPr>
        <p:spPr>
          <a:xfrm>
            <a:off x="838200" y="14946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9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99254"/>
            <a:ext cx="10515600" cy="498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11.5</a:t>
            </a:r>
            <a:r>
              <a:rPr lang="zh-CN" altLang="en-US" dirty="0"/>
              <a:t>重载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75783" y="2052215"/>
            <a:ext cx="9358792" cy="4530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定义在头文件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new.h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的参数就是要分配的内存的字节数。其函数原型为：</a:t>
            </a:r>
          </a:p>
          <a:p>
            <a:pPr lvl="1">
              <a:lnSpc>
                <a:spcPct val="114000"/>
              </a:lnSpc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extern void *operator new(unsigned bytes);  </a:t>
            </a:r>
          </a:p>
          <a:p>
            <a:pPr lvl="1">
              <a:lnSpc>
                <a:spcPct val="114000"/>
              </a:lnSpc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extern void operator delete(void *ptr);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在使用运算符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函数。例如：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long[20]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按上述函数原型重载，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，也可重载为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类的静态成员函数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的最小内存分配单位为节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(16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即使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 char),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故重载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可先分得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一大块内存，然后再分给需要单个字符的指针变量。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8086613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&lt;stdio.h&gt;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main(int argc, char *argv[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++x;           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++  ++x;	      //++x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仍为左值，故可连续运算，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--x = 10;	      //--x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= 5) = 12;     //x=5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(x += 5) = 7;     //x+=5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仍为左值，故可再次赋值，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printf("%d %d", x, x++);   //(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 //(x--)++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的结果为右值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要求一个左值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11.1】</a:t>
            </a:r>
            <a:r>
              <a:rPr lang="zh-CN" altLang="en-US" dirty="0"/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16"/>
            <a:ext cx="10515600" cy="469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26292" y="2137519"/>
            <a:ext cx="10375084" cy="445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预定义了简单类型的运算符重载，如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3+5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3.2+5.3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分别表示整数和浮点加法。故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规定运算符重载必须针对类的对象，即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重载时至少有一个参数代表对象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volatile 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加运算符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进行运算符重载。对于普通运算符成员函数，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隐含参数代表第一个操作数对象。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根据能否重载及重载函数的类型，运算符分为：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.*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::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: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重载为类的普通成员函数：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–&gt;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delete</a:t>
            </a:r>
          </a:p>
          <a:p>
            <a:pPr marL="1143000" lvl="2" indent="-228600">
              <a:spcBef>
                <a:spcPts val="3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其他运算符：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可以重载为类的普通成员函数和普通函数，但不能重载为类的静态成员函数。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9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11.1  </a:t>
            </a:r>
            <a:r>
              <a:rPr lang="zh-CN" altLang="en-US" dirty="0"/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16742" y="2251819"/>
            <a:ext cx="10575108" cy="413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只读引用类型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当运算符要求第一个参数为左值时，不能使用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说明第一个参数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，例如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等的第一个参数。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重载运算符函数可以声明为类的友元；重载的普通运算符成员函数也可定义为虚函数；重载的非成员函数被视为普通函数。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重载运算符函数一般不能缺省参数，只有任意目的运算符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省略参数才有意义。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重载不改变运算符的优先级和结合性。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重载一般也不改变运算符的操作数个数。特殊的运算符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844FC3-9A6C-4FB0-9004-EF0E2D2BA00C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819973"/>
            <a:ext cx="10191751" cy="439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 = (int, A &amp;);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不能重载为普通函数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+=(A &amp;, A &amp;);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正确，重载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为普通函数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==(A *a, A b[ ]);   //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*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 ]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参数不代表对象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friend int operator=(int, A &amp;);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错误，不存在普通函数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operator=( 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operator( )(A &amp;, int);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 &amp;, int); 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错误，不能为静态成员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friend A &amp; operator += (A &amp;, A &amp;);   //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 += ( 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是什么函数？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&amp;operator ++( );    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隐含参数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09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847"/>
            <a:ext cx="10515600" cy="107406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838199" y="1302730"/>
            <a:ext cx="9339471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 x;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getx ( ) const { return x; }    //const A *const this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，代表对象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 x) { A::x = x; }		    //A *const this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&amp;x, int y)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A &amp;x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	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能否写成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return x.x + y ?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 y, A x)	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普通函数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x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代表一个对象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return x.getx( ) + 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623515" y="1777645"/>
            <a:ext cx="10651435" cy="4284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operator+(A[6], int);  //A[6]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不是单个对象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不能声明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 operator+(A*, int);     //A * 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是对象指针，属于简单类型，不代表对象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main(void)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  a(6);		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A(int)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时，实参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传递给隐含形参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a+7;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"a+7=" &lt;&lt; operator+(a, 7);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operator+(const A &amp;, int)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operator+(8, a);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cout &lt;&lt; "8+a=" &lt;&lt; 8 + a;	                  //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operator+(int, A)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hangingPunct="0">
              <a:lnSpc>
                <a:spcPct val="125000"/>
              </a:lnSpc>
            </a:pP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90"/>
            <a:ext cx="10515600" cy="47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11.2  </a:t>
            </a:r>
            <a:r>
              <a:rPr lang="zh-CN" altLang="en-US" dirty="0"/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223244"/>
            <a:ext cx="9308891" cy="382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重载为普通函数：参数个数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重载为普通成员：参数个数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- 1 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重载为静态成员：参数个数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运算符目数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有的运算符既为单目又为双目，如 *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+, -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特殊运算符不满足上述关系：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双目重载为单目；前置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重载为单目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重载为双目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可重载为任意目。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4371</Words>
  <Application>Microsoft Office PowerPoint</Application>
  <PresentationFormat>宽屏</PresentationFormat>
  <Paragraphs>332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华文楷体</vt:lpstr>
      <vt:lpstr>隶书</vt:lpstr>
      <vt:lpstr>宋体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第11章  运算符重载</vt:lpstr>
      <vt:lpstr>PowerPoint 演示文稿</vt:lpstr>
      <vt:lpstr>PowerPoint 演示文稿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569</cp:revision>
  <dcterms:created xsi:type="dcterms:W3CDTF">2020-04-22T10:23:54Z</dcterms:created>
  <dcterms:modified xsi:type="dcterms:W3CDTF">2022-10-11T03:07:27Z</dcterms:modified>
</cp:coreProperties>
</file>