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87" r:id="rId4"/>
    <p:sldId id="392" r:id="rId5"/>
    <p:sldId id="393" r:id="rId6"/>
    <p:sldId id="388" r:id="rId7"/>
    <p:sldId id="394" r:id="rId8"/>
    <p:sldId id="395" r:id="rId9"/>
    <p:sldId id="396" r:id="rId10"/>
    <p:sldId id="389" r:id="rId11"/>
    <p:sldId id="390" r:id="rId12"/>
    <p:sldId id="397" r:id="rId13"/>
    <p:sldId id="391" r:id="rId14"/>
    <p:sldId id="379" r:id="rId15"/>
    <p:sldId id="423" r:id="rId16"/>
    <p:sldId id="421" r:id="rId17"/>
    <p:sldId id="425" r:id="rId18"/>
    <p:sldId id="378" r:id="rId19"/>
    <p:sldId id="376" r:id="rId20"/>
    <p:sldId id="375" r:id="rId21"/>
    <p:sldId id="399" r:id="rId22"/>
    <p:sldId id="382" r:id="rId23"/>
    <p:sldId id="383" r:id="rId24"/>
    <p:sldId id="384" r:id="rId25"/>
    <p:sldId id="400" r:id="rId26"/>
    <p:sldId id="385" r:id="rId27"/>
    <p:sldId id="386" r:id="rId28"/>
    <p:sldId id="401" r:id="rId29"/>
    <p:sldId id="402" r:id="rId30"/>
    <p:sldId id="381" r:id="rId31"/>
    <p:sldId id="403" r:id="rId32"/>
    <p:sldId id="372" r:id="rId33"/>
    <p:sldId id="424" r:id="rId34"/>
    <p:sldId id="404" r:id="rId35"/>
    <p:sldId id="377" r:id="rId36"/>
    <p:sldId id="380" r:id="rId37"/>
    <p:sldId id="405" r:id="rId38"/>
    <p:sldId id="413" r:id="rId39"/>
    <p:sldId id="414" r:id="rId40"/>
    <p:sldId id="416" r:id="rId41"/>
    <p:sldId id="418" r:id="rId42"/>
    <p:sldId id="419" r:id="rId43"/>
    <p:sldId id="420" r:id="rId44"/>
    <p:sldId id="422" r:id="rId45"/>
    <p:sldId id="417" r:id="rId46"/>
    <p:sldId id="408" r:id="rId47"/>
    <p:sldId id="410" r:id="rId48"/>
    <p:sldId id="411" r:id="rId49"/>
    <p:sldId id="409" r:id="rId50"/>
    <p:sldId id="40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0F0"/>
    <a:srgbClr val="0000FF"/>
    <a:srgbClr val="503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 snapToGrid="0">
      <p:cViewPr>
        <p:scale>
          <a:sx n="80" d="100"/>
          <a:sy n="80" d="100"/>
        </p:scale>
        <p:origin x="1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537AD5-1D15-45A2-8F3A-2183A332AC32}"/>
              </a:ext>
            </a:extLst>
          </p:cNvPr>
          <p:cNvSpPr txBox="1"/>
          <p:nvPr/>
        </p:nvSpPr>
        <p:spPr>
          <a:xfrm>
            <a:off x="726882" y="1457961"/>
            <a:ext cx="10746850" cy="4514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对数值表达式进行强制类型转换。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x = 0;	   //x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为只读全局变量，受保护的区域的全局内存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int y = 0;	   //y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为可写易变全局变量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z = 0;	          //z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自动变量，受保护的局部区域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w = static_cast&lt;int&gt;(x);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但被忽略，将只读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的值转换为右值（拷贝）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//static_cast&lt;int&gt;(x) = 0;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错误：转换结果为右值不能对其赋值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//static_cast&lt;int &amp;&gt;(x) = 0;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错误：不能去除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只读属性，转换目标为左值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//static_cast&lt;int&gt;(w) = 0;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错误：转换结果为右值不能对其赋值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static_cast&lt;int &amp;&gt;(w) = 0;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正确：转换为有址传统左值引用，可被赋值</a:t>
            </a:r>
          </a:p>
        </p:txBody>
      </p:sp>
    </p:spTree>
    <p:extLst>
      <p:ext uri="{BB962C8B-B14F-4D97-AF65-F5344CB8AC3E}">
        <p14:creationId xmlns:p14="http://schemas.microsoft.com/office/powerpoint/2010/main" val="350257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37B223-6474-4BCA-9F98-45AC12C99F13}"/>
              </a:ext>
            </a:extLst>
          </p:cNvPr>
          <p:cNvSpPr txBox="1"/>
          <p:nvPr/>
        </p:nvSpPr>
        <p:spPr>
          <a:xfrm>
            <a:off x="571850" y="1856644"/>
            <a:ext cx="9995433" cy="4275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//*static_cast&lt;int *&gt;(&amp;x) = 0;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错误：转换为左值，但不能去除源类型的属性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//static_cast&lt;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&amp;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&gt;(y) = 0;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错误：无法去除全局变量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*)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&amp;y = 0;	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::y = 0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const_cast&lt;int &amp;&gt;(y) = 4;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正确：去除全局变量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::y=4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const_cast&lt;int &amp;&gt;(x) = 3;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正确：但运行时出现页面保护访问冲突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const_cast&lt;int *&gt;(&amp;x) = 3;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正确：但运行时出现页面保护访问冲突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*)&amp;x = 3;	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正确：但运行时出现页面保护访问冲突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const_cast&lt;int *&gt;(&amp;z) = 3;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正确：运行无异常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实际上已经修改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的存贮单元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“z=” &lt;&lt; z &lt;&lt; endl; 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的值，仍然为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z=0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*(int *)&amp;z = 3;	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正确：运行无异常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实际上已经修改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的存贮单元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"z=" &lt;&lt; z &lt;&lt; endl;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的值，仍然为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z=0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6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只读转换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9135140" cy="249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const_cast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的使用格式为 “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const_cast&lt;T&gt;(</a:t>
            </a:r>
            <a:r>
              <a:rPr lang="zh-CN" altLang="en-US" sz="2400" b="1" dirty="0">
                <a:latin typeface="Times New Roman" panose="02020603050405020304" pitchFamily="18" charset="0"/>
              </a:rPr>
              <a:t>左值表达式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)”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修改类型的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volatile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属性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&lt;T&gt;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只能为指针、引用或指向对象成员的指针（可以带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不能用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const_cast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将无址常量、位段访问、无址返回值转换为有址引用。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39" y="159026"/>
            <a:ext cx="10515600" cy="88760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548BB3-F821-4AC4-BD8B-07E98EA35A1F}"/>
              </a:ext>
            </a:extLst>
          </p:cNvPr>
          <p:cNvSpPr txBox="1"/>
          <p:nvPr/>
        </p:nvSpPr>
        <p:spPr>
          <a:xfrm>
            <a:off x="996789" y="1205659"/>
            <a:ext cx="9292199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12.7】const_cast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只能转换为指针、引用或指向对象成员的指针类型。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num;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nn;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dec( ) const;    //const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说明对象*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不可写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Test(int m): nn(m) { num = m;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Test::dec( ) const {   //this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Test *const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对象不可修改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//num--;                        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*this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每个数据成员都是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const)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                           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只读不可写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&lt;Test *&gt;(this)-&gt;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*this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const,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但其中的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&lt;Test *&gt;(this)-&gt;num--;   //this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去除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*const,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对象可写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 &amp;&gt;(num)--;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 &amp;&gt;(nn)--;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78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D1DF67-9CB2-4332-A1D9-5F41548CBD05}"/>
              </a:ext>
            </a:extLst>
          </p:cNvPr>
          <p:cNvSpPr txBox="1"/>
          <p:nvPr/>
        </p:nvSpPr>
        <p:spPr>
          <a:xfrm>
            <a:off x="935665" y="1554089"/>
            <a:ext cx="102214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Test a(7);				//a.num=7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a.nn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a.dec( );				//a.num=6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a.nn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	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xx = 0;			//xx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static int &amp;yy = 0;		//yy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&amp;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volatile int zz = 0; 			//zz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int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*const_cast&lt;int *&gt;(&amp;xx) = 2;		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= 0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a.*const_cast&lt;int Test::*&gt;(&amp;Test::nn) = 3;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对象实例成员不受保护可修改：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a.nn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&amp;&gt;(yy) = 4;	//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，引用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无内存不受保护，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yy=4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const_cast&lt;int &amp;&gt;(zz) = 6;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去除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源类型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zz=6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//const_cast&lt;const int &amp;&gt;(zz) = 6;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后不能赋值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ww = const_cast&lt;const int &amp;&gt;(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后成为传统右值，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ww=6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ww = *const_cast&lt;const int *&gt;(&amp;zz);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后成为传统右值，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ww=6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const_cast&lt;volatile int &amp;&gt;(ww) = 5;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正确：添加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ww=5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const_cast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&lt;volatile int&gt;(xx);	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why?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82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353"/>
            <a:ext cx="10515600" cy="514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055814"/>
            <a:ext cx="9951720" cy="363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dynamic_cast 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在运行时转换</a:t>
            </a:r>
            <a:r>
              <a:rPr lang="zh-CN" altLang="en-US" sz="2300" b="1" dirty="0">
                <a:latin typeface="Times New Roman" panose="02020603050405020304" pitchFamily="18" charset="0"/>
              </a:rPr>
              <a:t>：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派生类转换为基类</a:t>
            </a:r>
            <a:r>
              <a:rPr lang="zh-CN" altLang="en-US" sz="2300" b="1" dirty="0">
                <a:latin typeface="Times New Roman" panose="02020603050405020304" pitchFamily="18" charset="0"/>
              </a:rPr>
              <a:t>、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基类转换为派生类</a:t>
            </a:r>
            <a:r>
              <a:rPr lang="zh-CN" altLang="en-US" sz="2300" b="1" dirty="0">
                <a:latin typeface="Times New Roman" panose="02020603050405020304" pitchFamily="18" charset="0"/>
              </a:rPr>
              <a:t>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300" b="1" dirty="0">
                <a:latin typeface="Times New Roman" panose="02020603050405020304" pitchFamily="18" charset="0"/>
              </a:rPr>
              <a:t> dynamic_cast </a:t>
            </a:r>
            <a:r>
              <a:rPr lang="zh-CN" altLang="en-US" sz="2300" b="1" dirty="0">
                <a:latin typeface="Times New Roman" panose="02020603050405020304" pitchFamily="18" charset="0"/>
              </a:rPr>
              <a:t>主要用来解决将基类转换为派生类时的安全问题。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 algn="just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latin typeface="Times New Roman" panose="02020603050405020304" pitchFamily="18" charset="0"/>
              </a:rPr>
              <a:t>格式：</a:t>
            </a:r>
            <a:r>
              <a:rPr lang="en-US" altLang="zh-CN" sz="2300" b="1" dirty="0">
                <a:latin typeface="Times New Roman" panose="02020603050405020304" pitchFamily="18" charset="0"/>
              </a:rPr>
              <a:t>dynamic_cast&lt;T&gt; (expr)</a:t>
            </a:r>
          </a:p>
          <a:p>
            <a:pPr marL="1073150" algn="just">
              <a:lnSpc>
                <a:spcPct val="114000"/>
              </a:lnSpc>
              <a:defRPr/>
            </a:pPr>
            <a:r>
              <a:rPr lang="zh-CN" altLang="en-US" sz="2300" b="1" dirty="0">
                <a:latin typeface="Times New Roman" panose="02020603050405020304" pitchFamily="18" charset="0"/>
              </a:rPr>
              <a:t>类型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300" b="1" dirty="0">
                <a:latin typeface="Times New Roman" panose="02020603050405020304" pitchFamily="18" charset="0"/>
              </a:rPr>
              <a:t>是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类的引用</a:t>
            </a:r>
            <a:r>
              <a:rPr lang="zh-CN" altLang="en-US" sz="2300" b="1" dirty="0">
                <a:latin typeface="Times New Roman" panose="02020603050405020304" pitchFamily="18" charset="0"/>
              </a:rPr>
              <a:t>、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类的指针 </a:t>
            </a:r>
            <a:r>
              <a:rPr lang="zh-CN" altLang="en-US" sz="2300" b="1" dirty="0">
                <a:latin typeface="Times New Roman" panose="02020603050405020304" pitchFamily="18" charset="0"/>
              </a:rPr>
              <a:t>或者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void *</a:t>
            </a:r>
            <a:r>
              <a:rPr lang="zh-CN" altLang="en-US" sz="2300" b="1" dirty="0">
                <a:latin typeface="Times New Roman" panose="02020603050405020304" pitchFamily="18" charset="0"/>
              </a:rPr>
              <a:t>，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1073150" algn="just">
              <a:lnSpc>
                <a:spcPct val="114000"/>
              </a:lnSpc>
              <a:defRPr/>
            </a:pP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expr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的类型 </a:t>
            </a:r>
            <a:r>
              <a:rPr lang="zh-CN" altLang="en-US" sz="2300" b="1" dirty="0">
                <a:latin typeface="Times New Roman" panose="02020603050405020304" pitchFamily="18" charset="0"/>
              </a:rPr>
              <a:t>必须是 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类的对象 </a:t>
            </a:r>
            <a:r>
              <a:rPr lang="zh-CN" altLang="en-US" sz="2300" b="1" dirty="0">
                <a:latin typeface="Times New Roman" panose="02020603050405020304" pitchFamily="18" charset="0"/>
              </a:rPr>
              <a:t>或者是 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类的引用或指针</a:t>
            </a:r>
            <a:r>
              <a:rPr lang="zh-CN" altLang="en-US" sz="2300" b="1" dirty="0">
                <a:latin typeface="Times New Roman" panose="02020603050405020304" pitchFamily="18" charset="0"/>
              </a:rPr>
              <a:t>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300" b="1" dirty="0">
                <a:latin typeface="Times New Roman" panose="02020603050405020304" pitchFamily="18" charset="0"/>
              </a:rPr>
              <a:t>dynamic_cast </a:t>
            </a:r>
            <a:r>
              <a:rPr lang="zh-CN" altLang="en-US" sz="2300" b="1" dirty="0">
                <a:latin typeface="Times New Roman" panose="02020603050405020304" pitchFamily="18" charset="0"/>
              </a:rPr>
              <a:t>转换时不能去除</a:t>
            </a:r>
            <a:r>
              <a:rPr lang="en-US" altLang="zh-CN" sz="2300" b="1" dirty="0">
                <a:latin typeface="Times New Roman" panose="02020603050405020304" pitchFamily="18" charset="0"/>
              </a:rPr>
              <a:t>expr</a:t>
            </a:r>
            <a:r>
              <a:rPr lang="zh-CN" altLang="en-US" sz="2300" b="1" dirty="0">
                <a:latin typeface="Times New Roman" panose="02020603050405020304" pitchFamily="18" charset="0"/>
              </a:rPr>
              <a:t>源类型中的 </a:t>
            </a:r>
            <a:r>
              <a:rPr lang="en-US" altLang="zh-CN" sz="2300" b="1" dirty="0">
                <a:latin typeface="Times New Roman" panose="02020603050405020304" pitchFamily="18" charset="0"/>
              </a:rPr>
              <a:t>const </a:t>
            </a:r>
            <a:r>
              <a:rPr lang="zh-CN" altLang="en-US" sz="2300" b="1" dirty="0">
                <a:latin typeface="Times New Roman" panose="02020603050405020304" pitchFamily="18" charset="0"/>
              </a:rPr>
              <a:t>和</a:t>
            </a:r>
            <a:r>
              <a:rPr lang="en-US" altLang="zh-CN" sz="2300" b="1" dirty="0">
                <a:latin typeface="Times New Roman" panose="02020603050405020304" pitchFamily="18" charset="0"/>
              </a:rPr>
              <a:t>volitale </a:t>
            </a:r>
            <a:r>
              <a:rPr lang="zh-CN" altLang="en-US" sz="2300" b="1" dirty="0">
                <a:latin typeface="Times New Roman" panose="02020603050405020304" pitchFamily="18" charset="0"/>
              </a:rPr>
              <a:t>属性。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latin typeface="Times New Roman" panose="02020603050405020304" pitchFamily="18" charset="0"/>
              </a:rPr>
              <a:t>有址引用和无址引用之间不能相互转换。</a:t>
            </a:r>
            <a:endParaRPr lang="en-US" altLang="zh-CN" sz="23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将基类转换为派生类时，基类必须包含虚函数或纯虚函数。</a:t>
            </a:r>
            <a:endParaRPr lang="en-US" altLang="zh-CN" sz="23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5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1511625"/>
            <a:ext cx="9681927" cy="3790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25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*pa;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//A  &amp;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solidFill>
                  <a:srgbClr val="25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*pb = dynamic_cast&lt;B *&gt;(pa);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//B  &amp;pb = dynamic_cast&lt;B &amp;&gt;(pa);</a:t>
            </a:r>
          </a:p>
          <a:p>
            <a:pPr marL="457200" indent="-457200" algn="just">
              <a:spcBef>
                <a:spcPts val="1800"/>
              </a:spcBef>
              <a:buAutoNum type="arabicParenBoth"/>
            </a:pP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所指的对象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没有虚函数，则编译报错；</a:t>
            </a:r>
            <a:endParaRPr lang="en-US" altLang="zh-CN" sz="23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AutoNum type="arabicParenBoth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所指的对象有虚函数，这时：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(2.1) pa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所指的对象与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没有继承关系，则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 = NULL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(2.2) pa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所指的对象是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的祖先类，则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</a:p>
          <a:p>
            <a:pPr marL="1073150" indent="-1073150"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(2.3) pa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所指的对象是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的子孙类，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转换正确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的父类的指针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实际上指向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的子孙类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8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1" y="1602159"/>
            <a:ext cx="8495922" cy="2798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25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要求被转换的</a:t>
            </a:r>
            <a:r>
              <a:rPr lang="zh-CN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基类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必须有</a:t>
            </a:r>
            <a:r>
              <a:rPr lang="zh-CN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虚函数？</a:t>
            </a:r>
          </a:p>
          <a:p>
            <a:pPr marL="269875" algn="just">
              <a:lnSpc>
                <a:spcPct val="125000"/>
              </a:lnSpc>
            </a:pP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 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需要知道类的继承关系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。对于每个类，编译器会维护一个运行时类型信息 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RTTI (RunTime Type Information)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dynamic_cast (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以及后面的运算符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typeid) 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RTTI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中获取相关信息。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类的继承关系，可以从虚函数表中分析出来。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因此，需要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基类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zh-CN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虚函数</a:t>
            </a:r>
            <a:r>
              <a:rPr lang="zh-CN" altLang="en-US" sz="23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3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7312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B03AD-6B26-46E9-8DF6-5F499518425B}"/>
              </a:ext>
            </a:extLst>
          </p:cNvPr>
          <p:cNvSpPr txBox="1"/>
          <p:nvPr/>
        </p:nvSpPr>
        <p:spPr>
          <a:xfrm>
            <a:off x="906301" y="1010701"/>
            <a:ext cx="10279149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12.11】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运行时不能使用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将有址引用转换为无址引用。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m;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x): m(x) {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f( ) { cout &lt;&lt; ‘A'; }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若无虚函数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*&gt;(&amp;a)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向下转换出错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 : public A { 		//A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是父类，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是子类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n;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B(int x, int y): A(x), n(y) {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f( ) { cout &lt;&lt; ‘B'; }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自动成为虚函数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a(3);	//b, a.m = 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&amp;b = a;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c(5, 7); 	//d, c.m = 5,  c.n = 7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&amp;d = c;</a:t>
            </a:r>
          </a:p>
        </p:txBody>
      </p:sp>
    </p:spTree>
    <p:extLst>
      <p:ext uri="{BB962C8B-B14F-4D97-AF65-F5344CB8AC3E}">
        <p14:creationId xmlns:p14="http://schemas.microsoft.com/office/powerpoint/2010/main" val="346140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11" y="0"/>
            <a:ext cx="10515600" cy="903694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970809-59CE-4312-A5B9-A2FE6018A5BF}"/>
              </a:ext>
            </a:extLst>
          </p:cNvPr>
          <p:cNvSpPr txBox="1"/>
          <p:nvPr/>
        </p:nvSpPr>
        <p:spPr>
          <a:xfrm>
            <a:off x="741622" y="970742"/>
            <a:ext cx="10840778" cy="5448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*pc1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*&gt;(&amp;a);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语法正确但为不安全的自上向下转换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若去除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前面的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，结果怎样？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*pc2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*&gt;(&amp;b);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语法正确但为不安全的自上向下转换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pc2-&gt;f(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*pc3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*&gt;(&amp;a);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则转换错误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的对象导致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pc3=0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pc3-&gt;f(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运行异常：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非子类对象）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*pc4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*&gt;(&amp;b);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无虚函数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，则自上向下转换错误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pc4-&gt;f(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运行异常：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为空指针（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非子类对象）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*pb1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*&gt;(&amp;c);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pb1-&gt;f(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	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*pb2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*&gt;(&amp;d);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pb2-&gt;f(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&amp;ra1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&amp;&gt;(a);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语法正确但不为安全的自上向下转换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ra1.f( );			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045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3505" y="2184927"/>
            <a:ext cx="10930295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简单类型字节数：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sizeof(bool) ≤ sizeof(char) ≤ sizeof(short)≤ sizeof(int) ≤ sizeof (long) ≤ sizeof(float) ≤ sizeof(double) ≤ sizeof(long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double)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字节数少的类型向字节数多的类型转换时，一般不会引起数据的精度损失。</a:t>
            </a: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无风险的转换由编译程序自动完成，这种不提示程序员的自动转换也称为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隐式类型转换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隐式转换的基本方式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非浮点类型字节少的向字节数多的转换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;(2)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非浮点类型有符号数向无符号数转换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;(3)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运算时整数向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类型的转换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默认时，</a:t>
            </a:r>
            <a:r>
              <a:rPr lang="en-US" altLang="zh-CN" sz="2400" b="1" dirty="0">
                <a:latin typeface="Times New Roman" panose="02020603050405020304" pitchFamily="18" charset="0"/>
              </a:rPr>
              <a:t>bool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的运算按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类型进行，所有浮点常量及浮点数的运算按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类型进行。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赋值或调用时参数传递的类型相容，是指可以隐式转换，包括父子类的相容。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64"/>
            <a:ext cx="10515600" cy="7666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07CA2E-E711-49CD-9053-F3A3EF5FCE8E}"/>
              </a:ext>
            </a:extLst>
          </p:cNvPr>
          <p:cNvSpPr txBox="1"/>
          <p:nvPr/>
        </p:nvSpPr>
        <p:spPr>
          <a:xfrm>
            <a:off x="767316" y="1037909"/>
            <a:ext cx="9340703" cy="5327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&amp;ra2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&amp;&gt;(b);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语法正确但不为安全的自上向下转换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：根据虚函数入口地址表首址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&amp;rc1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&amp;&gt;(c);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rc1.f(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&amp;rc2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&amp;&gt;(d);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rc2.f(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&amp;&amp;rc3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&amp;&amp;&gt;(c);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rc3.f( );			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&amp;&amp;rc4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&amp;&amp;&gt;(c);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rc4.f( );			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&amp;&amp;rc5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&amp;&amp;&gt;(d);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语法正确且为安全的自下向上赋值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rc5.f( );			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&amp;rc6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&amp;&gt;(rc5);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正确：自上向下转换，自下向上赋值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rc6.f( );			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：正确的多态行为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00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1" y="165864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reinterpret_cast——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重释转换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350134"/>
            <a:ext cx="9591261" cy="348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reinterpret_cast &lt;T&gt; (expr)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，将表达式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不同性质的其他类型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类型不能是实例数据成员指针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可以是指针、引用、或其他与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  <a:r>
              <a:rPr lang="zh-CN" altLang="en-US" sz="2400" b="1" dirty="0">
                <a:latin typeface="Times New Roman" panose="02020603050405020304" pitchFamily="18" charset="0"/>
              </a:rPr>
              <a:t>完全不同的类型。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将指针转换为足够大的整数，整数类型必须够存储一个地址。</a:t>
            </a:r>
            <a:r>
              <a:rPr lang="en-US" altLang="zh-CN" sz="2400" b="1" dirty="0">
                <a:latin typeface="Times New Roman" panose="02020603050405020304" pitchFamily="18" charset="0"/>
              </a:rPr>
              <a:t>X86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X64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的指针大小不同，</a:t>
            </a:r>
            <a:r>
              <a:rPr lang="en-US" altLang="zh-CN" sz="2400" b="1" dirty="0">
                <a:latin typeface="Times New Roman" panose="02020603050405020304" pitchFamily="18" charset="0"/>
              </a:rPr>
              <a:t>X86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类型即可。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定义的引用类型时，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 </a:t>
            </a:r>
            <a:r>
              <a:rPr lang="zh-CN" altLang="en-US" sz="2400" b="1" dirty="0">
                <a:latin typeface="Times New Roman" panose="02020603050405020304" pitchFamily="18" charset="0"/>
              </a:rPr>
              <a:t>必须是一个左值表达式。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左值引用和右值引用可以相互转换。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6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F0F62-5DB4-4367-810D-B8A7F4D3149A}"/>
              </a:ext>
            </a:extLst>
          </p:cNvPr>
          <p:cNvSpPr txBox="1"/>
          <p:nvPr/>
        </p:nvSpPr>
        <p:spPr>
          <a:xfrm>
            <a:off x="914400" y="1426808"/>
            <a:ext cx="10439400" cy="5066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12.13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m;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int n;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静态成员有真正的单元地址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B(int x): m(x) { }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void e( ) { cout &lt;&lt; 'E'; }	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静态函数成员有真正入口地址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f( ) { cout &lt;&lt; 'F'; }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B::n = 0;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a(1);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&amp;b = a;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68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0A29F5-7625-4D6A-B3AE-B0C115EE3071}"/>
              </a:ext>
            </a:extLst>
          </p:cNvPr>
          <p:cNvSpPr txBox="1"/>
          <p:nvPr/>
        </p:nvSpPr>
        <p:spPr>
          <a:xfrm>
            <a:off x="720140" y="1690688"/>
            <a:ext cx="10431011" cy="46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*e = reinterpret_cast &lt;B *&gt; (&amp;a);	    //&amp;a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类型，无须转换，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&amp;a   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 = reinterpret_cast &lt;B *&gt; (&amp;b);	    //&amp;b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&amp;a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 = reinterpret_cast &lt;int&gt; (e);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转为整型，赋给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*g = reinterpret_cast &lt;B *&gt; (f);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，赋值给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&amp;a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&amp;h = reinterpret_cast &lt;B &amp;&gt; (a);	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转引用，等价于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&amp;h = a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h.m = 2;				    //h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h.m = b.m = a.m = 2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&amp;&amp;i = reinterpret_cast &lt;B &amp;&amp;&gt; (b); 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有址引用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转无址引用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不能直接写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&amp;&amp;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i.m = 3;				    //i.m = h.m = b.m = a.m = 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*j = reinterpret_cast &lt;int *&gt;(&amp;B::n);   //&amp;B::n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&amp;B::n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&amp;k = reinterpret_cast &lt;int &amp;&gt;(B::n);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转引用，等价于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&amp;k = B::n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 = 6; 				    //k = B::n = i.n = h.n = b.n = a.n = 6;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(*l)( ) = reinterpret_cast&lt;void (*)( )&gt;(&amp;B::e);  //&amp;B::e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void(*)(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reinterpret_cast &lt;void(*)( )&gt; (B::e);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结果同上：静态函数成员名即函数地址</a:t>
            </a:r>
          </a:p>
        </p:txBody>
      </p:sp>
    </p:spTree>
    <p:extLst>
      <p:ext uri="{BB962C8B-B14F-4D97-AF65-F5344CB8AC3E}">
        <p14:creationId xmlns:p14="http://schemas.microsoft.com/office/powerpoint/2010/main" val="262037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CC0F38-1C80-47B5-AB1D-FFF639662777}"/>
              </a:ext>
            </a:extLst>
          </p:cNvPr>
          <p:cNvSpPr txBox="1"/>
          <p:nvPr/>
        </p:nvSpPr>
        <p:spPr>
          <a:xfrm>
            <a:off x="472440" y="1801372"/>
            <a:ext cx="11350965" cy="4625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(&amp;m)( ) = reinterpret_cast&lt;void(&amp;)( )&gt;(B::e);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转引用，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void(&amp;m)( )=B::e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m( );				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B::e(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(B::*n)( ) = reinterpret_cast&lt;void (B::*)( )&gt;(&amp;B::f);  //&amp;B::f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的类型无须转换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(a.*n)( );			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a.f(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B::*q = reinterpret_cast &lt;int B::*&gt; (&amp;B::m);     //&amp;B::m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B::*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，无须转换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 kk =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reinterpret_cast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&lt;int&gt;q;		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成员指针不能转换、不能参与运算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 =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reinterpret_cast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&lt;int B::*&gt; (1); 		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成员指针不能转换、不能参与运算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a.*q;					     //f = a.m = h.m = 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&amp;&amp;p = reinterpret_cast &lt;B &amp;&amp;&gt; (h);	   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有址引用转无址引用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p.m = h.m = a.m = 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p.m = 4;					     //p.m = h.m = b.m = a.m = 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&amp;q = reinterpret_cast &lt;B &amp;&gt; (p);		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无址引用转有址引用：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&amp;q = a,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q.m = a.m = 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q.m = 5;					     //q.m = p.m = h.m = b.m = a.m = 5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6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43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19" y="139662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12.3  </a:t>
            </a:r>
            <a:r>
              <a:rPr lang="zh-CN" altLang="en-US" dirty="0"/>
              <a:t>类型转换实例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75283" y="1959132"/>
            <a:ext cx="9870296" cy="453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的父类指针（或引用）可以直接指向（或引用）子类对象，但是通过父类指针（或引用）只能调用父类定义过的成员函数。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武断或盲目地向下转换，然后访问派生类或子类成员，会引起一系列安全问题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: (1)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成员访问越界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如父类无子类的成员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); (2)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函数不存在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如父类无子类函数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关键字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typeid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可以获得对象的真实类型标识</a:t>
            </a:r>
            <a:r>
              <a:rPr lang="zh-CN" altLang="en-US" sz="2400" b="1" dirty="0">
                <a:latin typeface="Times New Roman" panose="02020603050405020304" pitchFamily="18" charset="0"/>
              </a:rPr>
              <a:t>：有 </a:t>
            </a:r>
            <a:r>
              <a:rPr lang="en-US" altLang="zh-CN" sz="2400" b="1" dirty="0">
                <a:latin typeface="Times New Roman" panose="02020603050405020304" pitchFamily="18" charset="0"/>
              </a:rPr>
              <a:t>==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!=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before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raw_name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hash_code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typeid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使用格式：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(1) typeid 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(2) typeid 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数值表达式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typeid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的返回结果是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  type_info &amp;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，在使用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typeid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时需要包含：</a:t>
            </a:r>
            <a:r>
              <a:rPr lang="en-US" altLang="zh-CN" sz="2400" b="1" dirty="0">
                <a:latin typeface="Times New Roman" panose="02020603050405020304" pitchFamily="18" charset="0"/>
              </a:rPr>
              <a:t>#include &lt;typeinfo&gt;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0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BC6D81-611A-4863-876F-C7D9F7477BE4}"/>
              </a:ext>
            </a:extLst>
          </p:cNvPr>
          <p:cNvSpPr txBox="1"/>
          <p:nvPr/>
        </p:nvSpPr>
        <p:spPr>
          <a:xfrm>
            <a:off x="1012879" y="1853856"/>
            <a:ext cx="728033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&lt;typeinfo&gt;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m;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x): m(x) {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virtual void f( ) { cout &lt;&lt; ‘fa';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B: public A {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B(int x, int y): A(x), n(y) {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f( )  { cout &lt;&lt; ‘fb' &lt;&lt; endl;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g( ) { cout &lt;&lt; 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&lt;&lt; endl;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9A27D6-E862-44A1-AC7D-FE3046A37791}"/>
              </a:ext>
            </a:extLst>
          </p:cNvPr>
          <p:cNvSpPr txBox="1"/>
          <p:nvPr/>
        </p:nvSpPr>
        <p:spPr>
          <a:xfrm>
            <a:off x="901811" y="135372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Arial" panose="020B0604020202020204" pitchFamily="34" charset="0"/>
                <a:ea typeface="方正黑体简体"/>
                <a:cs typeface="Arial" panose="020B0604020202020204" pitchFamily="34" charset="0"/>
              </a:rPr>
              <a:t>【例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方正黑体简体"/>
              </a:rPr>
              <a:t>12.14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方正黑体简体"/>
                <a:cs typeface="Arial" panose="020B0604020202020204" pitchFamily="34" charset="0"/>
              </a:rPr>
              <a:t>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用类型检查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方正书宋简体"/>
              </a:rPr>
              <a:t>typeid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保证转换安全性。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82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392"/>
            <a:ext cx="10515600" cy="67649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C6DF8B-6232-4FC3-AAEF-A1CD89F784BE}"/>
              </a:ext>
            </a:extLst>
          </p:cNvPr>
          <p:cNvSpPr txBox="1"/>
          <p:nvPr/>
        </p:nvSpPr>
        <p:spPr>
          <a:xfrm>
            <a:off x="945158" y="826305"/>
            <a:ext cx="1059567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 ])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a(3);			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定义父类对象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&amp;b = a;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c(5, 7);			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定义子类对象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&amp;d = c;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*pb = &amp;a;			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定义父类指针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指向父类对象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*pc(nullptr);		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定义子类指针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并设为空指针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argc &lt; 2 ) pb = &amp;c;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typeid(*pb) ==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) {	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判断父类指针是否指向子类对象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(B *)pb;			         //C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的强制转换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父类指针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指向的是子类对象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*&gt;(pb);	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静态强制转换，安全，因为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dynamic_cast&lt;B *&gt;(pb);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动态强制转换：向下转换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须有虚函数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reinterpret_cast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 *&gt;(pb);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重释类型转换，安全，因为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pc-&gt;g( );			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，不转换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B::g(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typeid(pc).name( ) &lt;&lt; endl;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 *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typeid(*pc).name( ) &lt;&lt; endl;	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(A).before(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(B)) &lt;&lt; endl;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即布尔值真：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的基类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47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59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60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12.3  </a:t>
            </a:r>
            <a:r>
              <a:rPr lang="zh-CN" altLang="en-US" dirty="0"/>
              <a:t>类型转换实例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88343" y="1820851"/>
            <a:ext cx="8266043" cy="909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</a:t>
            </a:r>
            <a:r>
              <a:rPr lang="en-US" altLang="zh-CN" sz="2400" b="1" dirty="0">
                <a:latin typeface="Times New Roman" panose="02020603050405020304" pitchFamily="18" charset="0"/>
              </a:rPr>
              <a:t>explicit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只能用于定义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构造函数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类型转换实例函数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explicit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定义的实例函数成员必须显式调用。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03783F-773D-4759-9B8A-F32AEC53A92B}"/>
              </a:ext>
            </a:extLst>
          </p:cNvPr>
          <p:cNvSpPr txBox="1"/>
          <p:nvPr/>
        </p:nvSpPr>
        <p:spPr>
          <a:xfrm>
            <a:off x="397573" y="2966627"/>
            <a:ext cx="6027077" cy="323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COMPLEX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r, v;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explicit COMPLEX(double r1 = 0, double v1 = 0)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r = r1; v = v1; 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COMPLEX operator+(const COMPLEX &amp;c) const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return COMPLEX(r + c.r, v + c.v);  };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explicit operator double( ) { return r;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m(2, 3);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AB9222-3292-41E5-A4A2-996FBDEFD38A}"/>
              </a:ext>
            </a:extLst>
          </p:cNvPr>
          <p:cNvCxnSpPr/>
          <p:nvPr/>
        </p:nvCxnSpPr>
        <p:spPr>
          <a:xfrm>
            <a:off x="6699959" y="2966627"/>
            <a:ext cx="0" cy="333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75A4E21-C24D-4B03-8FE5-47BE7FFCE76F}"/>
              </a:ext>
            </a:extLst>
          </p:cNvPr>
          <p:cNvSpPr txBox="1"/>
          <p:nvPr/>
        </p:nvSpPr>
        <p:spPr>
          <a:xfrm>
            <a:off x="6822223" y="2408970"/>
            <a:ext cx="5189663" cy="397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m.operator double( 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m+2.0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COMPLEX(2.0, 0.0)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不能定义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m;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不能用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+ 2.0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相加。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3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只能：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m.operator double()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(double)m;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 = m + COMPLEX(2.0, 0.0);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12.4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自动类型推导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9029369" cy="249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 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中用于类型推导。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可用于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推导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变量、各种函数的返回值、以及类中用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定义的静态数据成员的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</a:t>
            </a:r>
            <a:r>
              <a:rPr lang="zh-CN" altLang="en-US" sz="2400" b="1" dirty="0">
                <a:latin typeface="Times New Roman" panose="02020603050405020304" pitchFamily="18" charset="0"/>
              </a:rPr>
              <a:t>推导时，被推导实体不能出现类型说明，但是可以出现存储可变特性 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voilatile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和存储位置特性如 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register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7FF74-0DC2-4F4E-9E45-FD33A04561D5}"/>
              </a:ext>
            </a:extLst>
          </p:cNvPr>
          <p:cNvSpPr txBox="1"/>
          <p:nvPr/>
        </p:nvSpPr>
        <p:spPr>
          <a:xfrm>
            <a:off x="838200" y="1455495"/>
            <a:ext cx="10212572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实参传递给函数时应和形参类型相同或相容。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area(double r)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3.14159*r*r;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注意浮点常量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，默认其为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m = 6556806;        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警告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-&gt; char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6556790=0x640c86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，截断后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x=0x86=-122;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2;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被编译程序默认当作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 = area(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的类型和实参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的类型相容：自动转换（无警告）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area('A');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最终自动转换为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类型：类型相容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"Area=" &lt;&lt; a;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"Area="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的类型默认为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char*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80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89"/>
            <a:ext cx="10515600" cy="905049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3D1860-4E3D-4A7D-9FF5-52D5767F2DB7}"/>
              </a:ext>
            </a:extLst>
          </p:cNvPr>
          <p:cNvSpPr txBox="1"/>
          <p:nvPr/>
        </p:nvSpPr>
        <p:spPr>
          <a:xfrm>
            <a:off x="932491" y="1256875"/>
            <a:ext cx="926413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12.18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auto a( ) { return; }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推导函数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的返回类型为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b = 'A';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 = 'A';”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 = 1 + printf("a");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 = 1 + printf("a"); 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 = 3.2;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3.2;”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e = "abcd";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*e = "abcd";”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f = 0; 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须明确说明变量类型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auto x = 3;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x = 3;”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const static m = 3;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inline auto const volatile static m = x;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时可使用任意表达式初始化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 main()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b = 'A’;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 = 'A';”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static x = 3;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正确：推导定义“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x = 3;”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15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12.4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自动类型推导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7807859" cy="3352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 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可以推导与数组和函数相关的类型。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代表整个数组类型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函数名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代表该函数的指针。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auto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：将 </a:t>
            </a:r>
            <a:r>
              <a:rPr lang="zh-CN" altLang="en-US" sz="2400" b="1" dirty="0">
                <a:solidFill>
                  <a:srgbClr val="503FD1"/>
                </a:solidFill>
                <a:latin typeface="Times New Roman" panose="02020603050405020304" pitchFamily="18" charset="0"/>
              </a:rPr>
              <a:t>数组类型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维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最低维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推导为指针，后面的维类型不变。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无论被推导变量前面有无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503FD1"/>
                </a:solidFill>
                <a:latin typeface="Times New Roman" panose="02020603050405020304" pitchFamily="18" charset="0"/>
              </a:rPr>
              <a:t>auto</a:t>
            </a:r>
            <a:r>
              <a:rPr lang="zh-CN" altLang="en-US" sz="2400" b="1" dirty="0">
                <a:solidFill>
                  <a:srgbClr val="503FD1"/>
                </a:solidFill>
                <a:latin typeface="Times New Roman" panose="02020603050405020304" pitchFamily="18" charset="0"/>
              </a:rPr>
              <a:t>将函数名和数组名解释为指针。</a:t>
            </a:r>
            <a:endParaRPr lang="en-US" altLang="zh-CN" sz="2400" b="1" dirty="0">
              <a:solidFill>
                <a:srgbClr val="503FD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6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69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97FFF6-24A5-4F7F-B2AE-7A19A14938AD}"/>
              </a:ext>
            </a:extLst>
          </p:cNvPr>
          <p:cNvSpPr txBox="1"/>
          <p:nvPr/>
        </p:nvSpPr>
        <p:spPr>
          <a:xfrm>
            <a:off x="897619" y="953433"/>
            <a:ext cx="10920308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&lt;typeinfo&gt;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  a[3][4][5];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可理解为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(*a)[4][5]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b = &amp;a;        //int (*b)[3][4][5]  (a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[3][4][5],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取其地址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*bp = &amp;a;    //int (*bp)[3][4][5] (auto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auto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*bp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c = a;           //int (*c)[4][5] (a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[3][4][5],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将其第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维推导为指针）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*cp = a;       //int (*cp)[4][5] (auto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auto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*cp,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的类型是数组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所以解释为指针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d = a[1];      //int (*d)[5] (a[?]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[4][5],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将其第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维推导为指针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*dp = a[1];           //int (*dp)[5]  (auto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auto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e = a[1][2];           //int *e  (a[?][?]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[5],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将其第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维推导为指针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*ep = a[1][2];       //int *ep (auto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auto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*ep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f = a[1][1][1];       //int g</a:t>
            </a:r>
          </a:p>
          <a:p>
            <a:r>
              <a:rPr lang="es-E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 *fp = a[1][1][1];   //error (a[?][?][?]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的类型是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不是数组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auto *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不等价</a:t>
            </a:r>
            <a:r>
              <a:rPr lang="es-E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h(int x) { return x; };  //int h(int)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g = printf;                    //int (*g)(const char *, …)</a:t>
            </a:r>
          </a:p>
        </p:txBody>
      </p:sp>
    </p:spTree>
    <p:extLst>
      <p:ext uri="{BB962C8B-B14F-4D97-AF65-F5344CB8AC3E}">
        <p14:creationId xmlns:p14="http://schemas.microsoft.com/office/powerpoint/2010/main" val="4063106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69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97FFF6-24A5-4F7F-B2AE-7A19A14938AD}"/>
              </a:ext>
            </a:extLst>
          </p:cNvPr>
          <p:cNvSpPr txBox="1"/>
          <p:nvPr/>
        </p:nvSpPr>
        <p:spPr>
          <a:xfrm>
            <a:off x="897621" y="953433"/>
            <a:ext cx="8842727" cy="4949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 {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m = { 1, 2, 3 };       //int m[3] = { 1, 2, 3 }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n = new auto(1);   //int *n = new int(1)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p = h;                     //int (*p)(int)  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函数名总是解释为指针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pt-B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 *q = h;                   //int (*q)(int)  (h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p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auto *q</a:t>
            </a:r>
            <a:r>
              <a:rPr lang="pt-B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(*p)(4);             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b(4)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(*q)(5);             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b(5)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typeid(a).name();       //int [3][4][5]  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c = a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typeid(a[1]).name();  //int [4][5]       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 d = a[1]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typeid(d).name();      //int (*)[5]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typeid(p).name();      //int (_cdecl *)(int)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sizeof(c);                     //4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108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12.4</a:t>
            </a:r>
            <a:r>
              <a:rPr lang="zh-CN" altLang="en-US" dirty="0"/>
              <a:t> </a:t>
            </a:r>
            <a:r>
              <a:rPr lang="en-US" altLang="zh-CN" dirty="0"/>
              <a:t>  </a:t>
            </a:r>
            <a:r>
              <a:rPr lang="zh-CN" altLang="en-US" dirty="0"/>
              <a:t>自动类型推导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548681"/>
            <a:ext cx="6461097" cy="25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关键字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decltype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用来提取表达式的类型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凡是需要类型的地方均可出现 </a:t>
            </a:r>
            <a:r>
              <a:rPr lang="en-US" altLang="zh-CN" sz="2400" b="1" dirty="0">
                <a:latin typeface="Times New Roman" panose="02020603050405020304" pitchFamily="18" charset="0"/>
              </a:rPr>
              <a:t>decltype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可用于变量、成员、参数、返回类型的定义以及 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zh-CN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sizeof</a:t>
            </a:r>
            <a:r>
              <a:rPr lang="zh-CN" altLang="zh-CN" sz="2400" b="1" dirty="0">
                <a:latin typeface="Times New Roman" panose="02020603050405020304" pitchFamily="18" charset="0"/>
              </a:rPr>
              <a:t>、异常列表、强制类型转换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可用于构成新的类型表达式。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7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6CF1DA-42AF-4752-AA1D-24572E137AE5}"/>
              </a:ext>
            </a:extLst>
          </p:cNvPr>
          <p:cNvSpPr txBox="1"/>
          <p:nvPr/>
        </p:nvSpPr>
        <p:spPr>
          <a:xfrm>
            <a:off x="915008" y="1443805"/>
            <a:ext cx="10515600" cy="4770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a[10][20];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 = new decltype(a);    //int (*r)[20] = new int[10][20];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//auto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decltype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的区别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decltype(a) *p = &amp;a;            //int (*p)[10][20]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decltype(&amp;a[0]) h(decltype(a) x, int y) { return x; };   //int (*h(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x[10][20],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int))[20]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不能定义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decltype(a) h(decltype(a) x, int y, int z);     //C++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的函数不能返回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sort(double *a, unsigned N, bool (*g)(double, double)) {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x = 0; x &lt; N - 1; x++)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y = x + 1; y &lt; N; y++)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((*g)(a[x], a[y])) { double t = a[x]; a[x] = a[y]; a[y] = t; }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f(double x, double y)    //bool (*f)(double, double)</a:t>
            </a: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return x &gt; y;  };</a:t>
            </a:r>
          </a:p>
        </p:txBody>
      </p:sp>
    </p:spTree>
    <p:extLst>
      <p:ext uri="{BB962C8B-B14F-4D97-AF65-F5344CB8AC3E}">
        <p14:creationId xmlns:p14="http://schemas.microsoft.com/office/powerpoint/2010/main" val="46647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16671-3B6A-41EF-9D7F-C1FD5B3ECDFA}"/>
              </a:ext>
            </a:extLst>
          </p:cNvPr>
          <p:cNvSpPr txBox="1"/>
          <p:nvPr/>
        </p:nvSpPr>
        <p:spPr>
          <a:xfrm>
            <a:off x="947956" y="1690688"/>
            <a:ext cx="10405844" cy="401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g = [ ](int x)-&gt;int { return x; };	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匿名对象被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已经知道类型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decltype(g) (*q)[10];			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正确：表达式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的类型已被计算出来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decltype([ ](int x)-&gt;int { return x; }) *q;   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错误：匿名对象未被创建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不知道类型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a[5];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decltype(a) *r;   //a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[5]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(*)[5]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a[0] = 1;  a[1] = 5;  a[2] = 3;  a[3] = 2;  a[4] = 4;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sort(a, sizeof(decltype(a)) / sizeof(double), f);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8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94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12.5</a:t>
            </a:r>
            <a:r>
              <a:rPr lang="zh-CN" altLang="en-US" dirty="0"/>
              <a:t> </a:t>
            </a:r>
            <a:r>
              <a:rPr lang="en-US" altLang="zh-CN" dirty="0"/>
              <a:t>  Lambda</a:t>
            </a:r>
            <a:r>
              <a:rPr lang="zh-CN" altLang="en-US" dirty="0"/>
              <a:t>表达式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09762" y="2222913"/>
            <a:ext cx="7975446" cy="4205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表达式是一个匿名函数，该函数实现了一个匿名类，匿名类中主要包括匿名的构造函数和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运算符重载函数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表达式的函数体就是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。调用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表达式实际上就是调用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运算符的重载函数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的，即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)(…) const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，因此不能修改匿名类内的任何实例数据成员。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创建一个匿名类，同时创建该匿名类的一个对象。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5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76023" y="1596855"/>
            <a:ext cx="8720068" cy="48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表达式形式：</a:t>
            </a:r>
            <a:endParaRPr lang="zh-CN" altLang="zh-CN" sz="22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capture list ] ( parameter list) -&gt; return type { function body }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524000" indent="-1524000"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capture list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捕获列表，用于获得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函数体外变量的值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表达式根据这些捕获到的变量创建匿名类的同名实例成员变量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。捕获可以分为按值捕获和按引用捕获。非局部变量，如静态变量、全局变量等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不需要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捕获，直接使用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0" indent="-1524000"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parameter list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参数列表（调用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运算符函数时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传入的参数），可以省略。从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C++14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开始，支持默认参数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612900" indent="-1612900"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type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返回值类型。可以省略，这种情况下根据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函数体中的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语句推断出返回类型，如果函数体中没有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，则返回类型为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900"/>
              </a:spcBef>
            </a:pPr>
            <a:r>
              <a:rPr lang="en-US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function body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运算符的重载函数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)(…)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的函数体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5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36266" y="1541974"/>
            <a:ext cx="9432235" cy="469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300"/>
              </a:spcAft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的调用方式：</a:t>
            </a:r>
            <a:endParaRPr lang="zh-CN" altLang="zh-CN" sz="22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f = [ ](int x)-&gt;int { return x * x; };   //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</a:t>
            </a: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创建对象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x = f(10);   //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等价：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nt x = f.operator()(10)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100" dirty="0">
                <a:solidFill>
                  <a:srgbClr val="FF000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b="1" kern="100" dirty="0">
                <a:solidFill>
                  <a:srgbClr val="FF000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  <a:cs typeface="Times New Roman" panose="02020603050405020304" pitchFamily="18" charset="0"/>
              </a:rPr>
              <a:t>运算符的调用方式 </a:t>
            </a:r>
            <a:r>
              <a:rPr lang="en-US" altLang="zh-CN" b="1" kern="100" dirty="0">
                <a:solidFill>
                  <a:srgbClr val="FF000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  <a:cs typeface="Times New Roman" panose="02020603050405020304" pitchFamily="18" charset="0"/>
              </a:rPr>
              <a:t>???</a:t>
            </a:r>
            <a:endParaRPr lang="zh-CN" altLang="zh-CN" b="1" kern="100" dirty="0">
              <a:solidFill>
                <a:srgbClr val="FF0000"/>
              </a:solidFill>
              <a:effectLst/>
              <a:latin typeface="华光粗黑_CNKI" panose="02000500000000000000" pitchFamily="2" charset="-122"/>
              <a:ea typeface="华光粗黑_CNKI" panose="02000500000000000000" pitchFamily="2" charset="-122"/>
              <a:cs typeface="Times New Roman" panose="02020603050405020304" pitchFamily="18" charset="0"/>
            </a:endParaRPr>
          </a:p>
          <a:p>
            <a:pPr marL="1441450" indent="-1441450" algn="just">
              <a:lnSpc>
                <a:spcPct val="114000"/>
              </a:lnSpc>
              <a:spcBef>
                <a:spcPts val="1200"/>
              </a:spcBef>
              <a:spcAft>
                <a:spcPts val="300"/>
              </a:spcAft>
            </a:pP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捕捉变量：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捕捉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函数体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变量的值（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表达式根据这些捕获到的变量创建匿名类的实例成员变量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 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不捕获任何变量。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[&amp;]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以引用方式捕获所有变量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（可以修改匿名类变量的值）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[=]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用值的方式捕获所有变量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（不能修改匿名类变量的值）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[varName]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以值方式捕获变量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varName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（不能修改匿名类内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varName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的值）。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[&amp;varName]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以引用方式捕获变量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varName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（可以修改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varName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的值）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[this]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捕获所在类的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534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229446"/>
            <a:ext cx="10411047" cy="395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VS2019</a:t>
            </a:r>
            <a:r>
              <a:rPr lang="zh-CN" altLang="en-US" sz="2400" b="1" dirty="0">
                <a:latin typeface="Times New Roman" panose="02020603050405020304" pitchFamily="18" charset="0"/>
              </a:rPr>
              <a:t>给出最严格的编程检查：例如任何警告都报错等等。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有关类型转换若有警告，则应修改为强制类型转换即显式类型转换。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强制类型转换引起的问题由程序员自己负责。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u = 'a';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编译时可计算，无截断，不报警</a:t>
            </a: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v = 'a' + 1;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编译时计算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‘a’ + 1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的值，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没有超过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的范围，不报警</a:t>
            </a:r>
            <a:endParaRPr lang="en-US" altLang="zh-CN" sz="2000" dirty="0"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v = 'a' + 100;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'a’ + 100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超过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的范围（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v=-59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），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报警，不截断</a:t>
            </a:r>
            <a:endParaRPr lang="en-US" altLang="zh-CN" sz="20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w = 300;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300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超过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的范围（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w=44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），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报警，截断</a:t>
            </a:r>
            <a:endParaRPr lang="zh-CN" altLang="zh-CN" sz="20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int     x = 2;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//x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占用的字节数比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short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类型多，不报警</a:t>
            </a: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char  y = x;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编译时不可计算，可能截断，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报错</a:t>
            </a:r>
          </a:p>
          <a:p>
            <a:pPr indent="266700" algn="just" hangingPunct="0"/>
            <a:r>
              <a:rPr lang="en-US" altLang="zh-CN" sz="24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short z = x;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//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编译时不可计算，可能截断，</a:t>
            </a:r>
            <a:r>
              <a:rPr lang="zh-CN" altLang="zh-CN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报错</a:t>
            </a:r>
          </a:p>
        </p:txBody>
      </p:sp>
    </p:spTree>
    <p:extLst>
      <p:ext uri="{BB962C8B-B14F-4D97-AF65-F5344CB8AC3E}">
        <p14:creationId xmlns:p14="http://schemas.microsoft.com/office/powerpoint/2010/main" val="1131230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0" y="195443"/>
            <a:ext cx="7656444" cy="33620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40264" y="727091"/>
            <a:ext cx="5860775" cy="596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本质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a = 1;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 {</a:t>
            </a:r>
          </a:p>
          <a:p>
            <a:pPr algn="just">
              <a:lnSpc>
                <a:spcPct val="9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 int b = 2;</a:t>
            </a:r>
          </a:p>
          <a:p>
            <a:pPr algn="just">
              <a:lnSpc>
                <a:spcPct val="9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int  m = 3, n = 4;</a:t>
            </a:r>
          </a:p>
          <a:p>
            <a:pPr algn="just">
              <a:lnSpc>
                <a:spcPct val="9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char *s = new char [10] {'a', 'b', 'c', 0};</a:t>
            </a:r>
          </a:p>
          <a:p>
            <a:pPr algn="just">
              <a:lnSpc>
                <a:spcPct val="95000"/>
              </a:lnSpc>
              <a:spcBef>
                <a:spcPts val="300"/>
              </a:spcBef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auto f = [m, &amp;n, s](int x)-&gt;char * { </a:t>
            </a:r>
          </a:p>
          <a:p>
            <a:pPr marL="715963" lvl="2"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s[0] += m+n+x+a+b;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//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m++;  //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错：匿名类的实例数据成员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n++;   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对：匿名类的实例数据成员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是引用变量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90000"/>
              </a:lnSpc>
              <a:spcAft>
                <a:spcPts val="3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   //        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可以修改所指向的内存单元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a++;  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对：全局变量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不是匿名类的数据成员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b++;  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对：静态变量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不是匿名类的数据成员</a:t>
            </a:r>
            <a:endParaRPr lang="en-US" altLang="zh-CN" b="1" kern="1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return s; </a:t>
            </a:r>
          </a:p>
          <a:p>
            <a:pPr algn="just">
              <a:lnSpc>
                <a:spcPct val="105000"/>
              </a:lnSpc>
              <a:spcAft>
                <a:spcPts val="30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};  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创建匿名类及其对象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f(5)[0]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‘1’; 	    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等价：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f.operator()(5)[0] = ‘1’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std::cout &lt;&lt; s;     //1bc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f.operator()(6);    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等价：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f(6)</a:t>
            </a:r>
          </a:p>
          <a:p>
            <a:pPr algn="just">
              <a:lnSpc>
                <a:spcPct val="1050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std::cout &lt;&lt; s;     //Dbc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795615" y="1442753"/>
            <a:ext cx="4951562" cy="482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900"/>
              </a:spcAft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解释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为了方便解释，下面用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表示匿名类的名称。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 … )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CN" altLang="en-US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 … )</a:t>
            </a:r>
            <a:endParaRPr lang="zh-CN" altLang="en-US" b="1" kern="1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int  m, &amp;n;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char *s;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A(int m, int &amp;n, char *s): m(m), n(n), s(s) {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char *operator()(int x) const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(A::s)[0] += A::m + A::n + x + a + b;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//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A::m++;   //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不能改变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A::m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A::n++;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::a++;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b++;    //main::b++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return A::s;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f;</a:t>
            </a:r>
          </a:p>
        </p:txBody>
      </p:sp>
    </p:spTree>
    <p:extLst>
      <p:ext uri="{BB962C8B-B14F-4D97-AF65-F5344CB8AC3E}">
        <p14:creationId xmlns:p14="http://schemas.microsoft.com/office/powerpoint/2010/main" val="1955332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23015" y="1739208"/>
            <a:ext cx="8809804" cy="341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的调用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机制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2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表达式及其对象时，将创建一个匿名类，同时创建一个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该对象</a:t>
            </a:r>
            <a:r>
              <a:rPr lang="zh-CN" altLang="en-US" sz="20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每次调用 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表达式，都是利用该对象去调用 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运算符重载函数 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.operator( )(…)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也可写成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对象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(…)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的属性是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的，因此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不能修改匿名类中的非引用类型的实例成员变量。但通过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表达式修改为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，使得匿名类中的所有实例成员变量都具备 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属性，这样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 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可以修改匿名类中所有的实例成员变量。</a:t>
            </a:r>
          </a:p>
        </p:txBody>
      </p:sp>
    </p:spTree>
    <p:extLst>
      <p:ext uri="{BB962C8B-B14F-4D97-AF65-F5344CB8AC3E}">
        <p14:creationId xmlns:p14="http://schemas.microsoft.com/office/powerpoint/2010/main" val="3792410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29717" y="1322656"/>
            <a:ext cx="5193113" cy="421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900"/>
              </a:spcAft>
            </a:pPr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调用机制解释</a:t>
            </a:r>
            <a:r>
              <a:rPr lang="zh-CN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static int a =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 m = 2;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auto f = [m](int x) mutable -&gt; int 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 += a + x;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return m;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创建匿名类及其对象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nn-NO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 i = f(0);    </a:t>
            </a:r>
            <a:r>
              <a:rPr lang="nn-NO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 = 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f.operator()(0)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nn-NO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 j = f(0);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 = 4</a:t>
            </a:r>
          </a:p>
          <a:p>
            <a:r>
              <a:rPr lang="pt-B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printf("%d, %d, %d \n", m, i, j);  </a:t>
            </a:r>
            <a:r>
              <a:rPr lang="pt-B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//2, 3, 4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531634" y="1848868"/>
            <a:ext cx="4951562" cy="344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900"/>
              </a:spcAft>
            </a:pP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解释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为了方便解释，下面用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表示匿名类的名称。</a:t>
            </a:r>
            <a:endParaRPr lang="en-US" altLang="zh-CN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600"/>
              </a:spcAft>
            </a:pP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 ( … )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CN" altLang="en-US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 … )</a:t>
            </a:r>
            <a:endParaRPr lang="zh-CN" altLang="en-US" b="1" kern="1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mutable int  m;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A(int m): m(m) {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int  operator( )(int x) const {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A::m += a + x;   // A::m += main::a + x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return A::m;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/>
            <a:r>
              <a:rPr lang="en-US" altLang="zh-CN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f;</a:t>
            </a:r>
          </a:p>
        </p:txBody>
      </p:sp>
    </p:spTree>
    <p:extLst>
      <p:ext uri="{BB962C8B-B14F-4D97-AF65-F5344CB8AC3E}">
        <p14:creationId xmlns:p14="http://schemas.microsoft.com/office/powerpoint/2010/main" val="2105227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77552"/>
            <a:ext cx="7624985" cy="38303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94384" y="614415"/>
            <a:ext cx="5582591" cy="6415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a = 1;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 )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static int x = 3;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y = 4;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 = 5;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auto f = [y, &amp;z](int v) -&gt; int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//y++;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const, 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不能修改匿名类的成员变量 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endParaRPr lang="zh-CN" altLang="en-US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z++;      //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是引用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可以修改引用所指的变量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return a+x+y+z+v; 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创建一个匿名类及其对象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auto g = [=](int v) -&gt; int {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//z++;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错：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const, 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不能修改匿名类的成员变量 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endParaRPr lang="zh-CN" altLang="en-US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return a+x+y+z+v; 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创建一个匿名类及其对象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auto h = [=](int v)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-&gt; int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y++;    //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int y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z++;    //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对：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mutable int z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return a+x+y+z+v; 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};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创建一个匿名类及其对象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pl-PL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z1 = f(100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z1 = ?</a:t>
            </a:r>
            <a:endParaRPr lang="pl-PL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z2 = g(100);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z2 = 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int z3 = h(100);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z3 = ?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434228" y="1537311"/>
            <a:ext cx="5125169" cy="1981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pl-PL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z1 = 114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z2 = 113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z3 = 115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如果将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z1 = f(100)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移到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g = [=]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z2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z3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的值又是多少？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480912" y="3623782"/>
            <a:ext cx="2348135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pl-PL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z1 = 114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z2 = 114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z3 = 116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8512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40269" y="1296778"/>
            <a:ext cx="7582630" cy="2868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匿名类与普通匿名类的区别</a:t>
            </a:r>
            <a:endParaRPr lang="zh-CN" altLang="zh-CN" sz="2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普通的匿名类可以生成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多个有名字的对象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表达式的匿名类只能产生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一个有名字的对象</a:t>
            </a:r>
            <a:r>
              <a:rPr lang="zh-CN" altLang="en-US" sz="2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（这个对象是在定义 </a:t>
            </a:r>
            <a:r>
              <a:rPr lang="en-US" altLang="zh-CN" sz="2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表达式时创建的）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66700" indent="-257175" algn="just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普通匿名类的实例成员函数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有对象的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表达式匿名类的实例成员函数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没有匿名类对象的 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89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7"/>
            <a:ext cx="10515600" cy="8512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3B2E89-62FC-43E1-83DB-9EA5C27EDA26}"/>
              </a:ext>
            </a:extLst>
          </p:cNvPr>
          <p:cNvSpPr txBox="1"/>
          <p:nvPr/>
        </p:nvSpPr>
        <p:spPr>
          <a:xfrm>
            <a:off x="961533" y="1353779"/>
            <a:ext cx="9196103" cy="475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可以用函数指针指向捕获列表为空的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表达式的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69875">
              <a:spcBef>
                <a:spcPts val="12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f = [ ](int x)-&gt;int { return x * x; };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g = [ y ](int x)-&gt;int { return x + y; };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(*p)(int) = f;    //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指向匿名类的函数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operator()(int x)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 z = p(10);        //z = 100</a:t>
            </a:r>
          </a:p>
          <a:p>
            <a:pPr marL="269875"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(*q)(int) = g;    //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的捕获列表不为空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23888" indent="-396000">
              <a:lnSpc>
                <a:spcPct val="114000"/>
              </a:lnSpc>
              <a:spcBef>
                <a:spcPts val="12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的类型是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个匿名类，而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个普通函数的指针。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23888" indent="-396000">
              <a:lnSpc>
                <a:spcPct val="114000"/>
              </a:lnSpc>
              <a:spcBef>
                <a:spcPts val="600"/>
              </a:spcBef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p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的类型不能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</a:t>
            </a:r>
            <a:r>
              <a:rPr lang="zh-CN" altLang="en-US" sz="2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 </a:t>
            </a:r>
            <a:r>
              <a:rPr lang="en-US" altLang="zh-CN" sz="2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 (*p)(int) = f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，因为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的类型是匿名类，编译器不会将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f.operator()(int x)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的返回值类型推断给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auto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推断出的是匿名类。下面语句是合法的：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23888" indent="-396000">
              <a:lnSpc>
                <a:spcPct val="114000"/>
              </a:lnSpc>
            </a:pP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auto p = f;  auto 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= &amp;f;   decltype(f) *p;   //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推断出的是匿名类</a:t>
            </a:r>
            <a:endParaRPr lang="en-US" altLang="zh-CN" sz="2200" b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6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34896-5F09-4040-B2BE-EEE675D5D987}"/>
              </a:ext>
            </a:extLst>
          </p:cNvPr>
          <p:cNvSpPr txBox="1"/>
          <p:nvPr/>
        </p:nvSpPr>
        <p:spPr>
          <a:xfrm>
            <a:off x="772150" y="1461605"/>
            <a:ext cx="11048375" cy="475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#include &lt;stdio.h&gt;	//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12.21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#include &lt;typeinfo&gt;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using namespace std;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1" dirty="0"/>
              <a:t>int main( )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int a = 0;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auto f = [ ](int x=1)-&gt;int { return x; }; 	  //</a:t>
            </a:r>
            <a:r>
              <a:rPr lang="zh-CN" altLang="en-US" sz="2000" b="1" dirty="0"/>
              <a:t>捕获列表为空，对象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当准函数用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auto g = [ ](int x) throw(int)-&gt;int { return x; };  //g</a:t>
            </a:r>
            <a:r>
              <a:rPr lang="zh-CN" altLang="en-US" sz="2000" b="1" dirty="0"/>
              <a:t>同上：匿名函数抛出异常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int (*h)(int) = [ ](int x)-&gt;int { return x * x; };	 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捕获列表为空，</a:t>
            </a:r>
            <a:r>
              <a:rPr lang="en-US" altLang="zh-CN" sz="2000" b="1" dirty="0">
                <a:solidFill>
                  <a:srgbClr val="FF0000"/>
                </a:solidFill>
              </a:rPr>
              <a:t>h</a:t>
            </a:r>
            <a:r>
              <a:rPr lang="zh-CN" altLang="en-US" sz="2000" b="1" dirty="0">
                <a:solidFill>
                  <a:srgbClr val="FF0000"/>
                </a:solidFill>
              </a:rPr>
              <a:t>指向准函数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h = f;	    //</a:t>
            </a:r>
            <a:r>
              <a:rPr lang="zh-CN" altLang="en-US" sz="2000" b="1" dirty="0"/>
              <a:t>正确：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表达式捕获列表为空，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倾向于当准函数使用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auto m = [a](int x)-&gt;int { return x * x; };      //m</a:t>
            </a:r>
            <a:r>
              <a:rPr lang="zh-CN" altLang="en-US" sz="2000" b="1" dirty="0"/>
              <a:t>是准对象：捕获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初始化实例成员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//int (*k)(int) = [a](int x)-&gt;int { return x; }; 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错误：函数指针只能指向捕获列表为空的准对象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//h = m;	//</a:t>
            </a:r>
            <a:r>
              <a:rPr lang="zh-CN" altLang="en-US" sz="2000" b="1" dirty="0"/>
              <a:t>错误：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表达式捕获列表非空，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倾向于当准对象使用</a:t>
            </a:r>
          </a:p>
        </p:txBody>
      </p:sp>
    </p:spTree>
    <p:extLst>
      <p:ext uri="{BB962C8B-B14F-4D97-AF65-F5344CB8AC3E}">
        <p14:creationId xmlns:p14="http://schemas.microsoft.com/office/powerpoint/2010/main" val="3312249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88D029-0EA4-4DE0-89AA-19B72F74AD7F}"/>
              </a:ext>
            </a:extLst>
          </p:cNvPr>
          <p:cNvSpPr txBox="1"/>
          <p:nvPr/>
        </p:nvSpPr>
        <p:spPr>
          <a:xfrm>
            <a:off x="625793" y="1747473"/>
            <a:ext cx="10940413" cy="391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//printf(typeid([ ](int x)-&gt;int{return x;}).name( ));  //</a:t>
            </a:r>
            <a:r>
              <a:rPr lang="zh-CN" altLang="en-US" sz="2000" b="1" dirty="0"/>
              <a:t>错：临时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表达式未计算，无类型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class &lt;lambda_...&gt;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typeid(f(3)).name(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</a:t>
            </a:r>
            <a:r>
              <a:rPr lang="zh-CN" altLang="en-US" sz="2000" b="1" dirty="0"/>
              <a:t>，使用实参值调用</a:t>
            </a:r>
            <a:r>
              <a:rPr lang="en-US" altLang="zh-CN" sz="2000" b="1" dirty="0"/>
              <a:t>x=3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typeid(f.operator( )( )).name( ));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</a:t>
            </a:r>
            <a:r>
              <a:rPr lang="zh-CN" altLang="en-US" sz="2000" b="1" dirty="0"/>
              <a:t>，使用默认值调用</a:t>
            </a:r>
            <a:r>
              <a:rPr lang="en-US" altLang="zh-CN" sz="2000" b="1" dirty="0"/>
              <a:t>x=1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typeid(f.operator( )).name( ));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 __cdecl(int)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typeid(g.operator( )).name( ));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 __cdecl(int)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typeid(h).name(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int (__cdecl*)(int)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printf("%s\n", typeid(m).name( ));		       //</a:t>
            </a:r>
            <a:r>
              <a:rPr lang="zh-CN" altLang="en-US" sz="2000" b="1" dirty="0"/>
              <a:t>输出</a:t>
            </a:r>
            <a:r>
              <a:rPr lang="en-US" altLang="zh-CN" sz="2000" b="1" dirty="0"/>
              <a:t>class &lt;lambda_...&gt;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return f(3) + g(3) + (*h)(3);			       //</a:t>
            </a:r>
            <a:r>
              <a:rPr lang="zh-CN" altLang="en-US" sz="2000" b="1" dirty="0"/>
              <a:t>用对象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计算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}  //</a:t>
            </a:r>
            <a:r>
              <a:rPr lang="zh-CN" altLang="en-US" sz="2000" b="1" dirty="0"/>
              <a:t>注意：调用</a:t>
            </a:r>
            <a:r>
              <a:rPr lang="en-US" altLang="zh-CN" sz="2000" b="1" dirty="0"/>
              <a:t>g.operator(3)g(3)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6336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05"/>
            <a:ext cx="10515600" cy="677569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1BEA64-5165-4483-87B1-3615C2CDA21C}"/>
              </a:ext>
            </a:extLst>
          </p:cNvPr>
          <p:cNvSpPr txBox="1"/>
          <p:nvPr/>
        </p:nvSpPr>
        <p:spPr>
          <a:xfrm>
            <a:off x="1013317" y="1033402"/>
            <a:ext cx="10046947" cy="5650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int m = 7;		//</a:t>
            </a:r>
            <a:r>
              <a:rPr lang="zh-CN" altLang="en-US" sz="2000" b="1" dirty="0"/>
              <a:t>全局变量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static int n = 8;		//</a:t>
            </a:r>
            <a:r>
              <a:rPr lang="zh-CN" altLang="en-US" sz="2000" b="1" dirty="0"/>
              <a:t>静态变量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000" b="1" dirty="0"/>
              <a:t>class A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int x;			//</a:t>
            </a:r>
            <a:r>
              <a:rPr lang="zh-CN" altLang="en-US" sz="2000" b="1" dirty="0"/>
              <a:t>由于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默认被捕获，故可访问实例数据成员</a:t>
            </a:r>
            <a:r>
              <a:rPr lang="en-US" altLang="zh-CN" sz="2000" b="1" dirty="0"/>
              <a:t>A::x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static int y;		//</a:t>
            </a:r>
            <a:r>
              <a:rPr lang="zh-CN" altLang="en-US" sz="2000" b="1" dirty="0"/>
              <a:t>静态数据成员</a:t>
            </a:r>
            <a:r>
              <a:rPr lang="en-US" altLang="zh-CN" sz="2000" b="1" dirty="0"/>
              <a:t>A::y</a:t>
            </a:r>
            <a:r>
              <a:rPr lang="zh-CN" altLang="en-US" sz="2000" b="1" dirty="0"/>
              <a:t>不用捕获即可被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public: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A(int m): x(m) {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void f(int &amp;a) {	//</a:t>
            </a:r>
            <a:r>
              <a:rPr lang="zh-CN" altLang="en-US" sz="2000" b="1" dirty="0"/>
              <a:t>实例函数成员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有隐含参数</a:t>
            </a:r>
            <a:r>
              <a:rPr lang="en-US" altLang="zh-CN" sz="2000" b="1" dirty="0"/>
              <a:t>this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int b = 0;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static int c = 0;	//</a:t>
            </a:r>
            <a:r>
              <a:rPr lang="zh-CN" altLang="en-US" sz="2000" b="1" dirty="0"/>
              <a:t>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auto h = [</a:t>
            </a:r>
            <a:r>
              <a:rPr lang="en-US" altLang="zh-CN" sz="2000" b="1" dirty="0">
                <a:solidFill>
                  <a:srgbClr val="FF0000"/>
                </a:solidFill>
              </a:rPr>
              <a:t>&amp;</a:t>
            </a:r>
            <a:r>
              <a:rPr lang="en-US" altLang="zh-CN" sz="2000" b="1" dirty="0"/>
              <a:t>, a, b](int u) mutable-&gt;int {  //</a:t>
            </a:r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r>
              <a:rPr lang="zh-CN" altLang="en-US" sz="2000" b="1" dirty="0"/>
              <a:t>默认被捕获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创建对象</a:t>
            </a:r>
            <a:r>
              <a:rPr lang="en-US" altLang="zh-CN" sz="2000" b="1" dirty="0"/>
              <a:t>h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    a++;  	//f()</a:t>
            </a:r>
            <a:r>
              <a:rPr lang="zh-CN" altLang="en-US" sz="2000" b="1" dirty="0"/>
              <a:t>的参数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被捕获并传给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的实例成员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a++</a:t>
            </a:r>
            <a:r>
              <a:rPr lang="zh-CN" altLang="en-US" sz="2000" b="1" dirty="0"/>
              <a:t>不改变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的参数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b++;	//f()</a:t>
            </a:r>
            <a:r>
              <a:rPr lang="zh-CN" altLang="en-US" sz="2000" b="1" dirty="0"/>
              <a:t>的局部变量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被捕获并传给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实例成员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b++</a:t>
            </a:r>
            <a:r>
              <a:rPr lang="zh-CN" altLang="en-US" sz="2000" b="1" dirty="0"/>
              <a:t>不改局部变量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c++;	//f()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可直接使用，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改变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y = x</a:t>
            </a:r>
            <a:r>
              <a:rPr lang="en-US" altLang="zh-CN" sz="2000" b="1" dirty="0"/>
              <a:t>+m+n+u+c;   //this </a:t>
            </a:r>
            <a:r>
              <a:rPr lang="zh-CN" altLang="en-US" sz="2000" b="1" dirty="0"/>
              <a:t>默认被捕获：可访问实例数据成员</a:t>
            </a:r>
            <a:r>
              <a:rPr lang="en-US" altLang="zh-CN" sz="2000" b="1" dirty="0"/>
              <a:t>x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    return a;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89805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8"/>
            <a:ext cx="10515600" cy="70035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C0248-0A73-4AD1-BC0E-2D00DEB3FF40}"/>
              </a:ext>
            </a:extLst>
          </p:cNvPr>
          <p:cNvSpPr txBox="1"/>
          <p:nvPr/>
        </p:nvSpPr>
        <p:spPr>
          <a:xfrm>
            <a:off x="922789" y="1176247"/>
            <a:ext cx="10638408" cy="515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       h(a + 2);		//</a:t>
            </a:r>
            <a:r>
              <a:rPr lang="zh-CN" altLang="en-US" sz="2000" b="1" dirty="0"/>
              <a:t>实参</a:t>
            </a:r>
            <a:r>
              <a:rPr lang="en-US" altLang="zh-CN" sz="2000" b="1" dirty="0"/>
              <a:t>a+2</a:t>
            </a:r>
            <a:r>
              <a:rPr lang="zh-CN" altLang="en-US" sz="2000" b="1" dirty="0"/>
              <a:t>值参传递给形参</a:t>
            </a:r>
            <a:r>
              <a:rPr lang="en-US" altLang="zh-CN" sz="2000" b="1" dirty="0"/>
              <a:t>u</a:t>
            </a:r>
            <a:r>
              <a:rPr lang="zh-CN" altLang="en-US" sz="2000" b="1" dirty="0"/>
              <a:t>，调用 </a:t>
            </a:r>
            <a:r>
              <a:rPr lang="en-US" altLang="zh-CN" sz="2000" b="1" dirty="0" err="1"/>
              <a:t>h.operator</a:t>
            </a:r>
            <a:r>
              <a:rPr lang="en-US" altLang="zh-CN" sz="2000" b="1" dirty="0"/>
              <a:t>( )(a+2)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static void g(int &amp;a) {    //</a:t>
            </a:r>
            <a:r>
              <a:rPr lang="zh-CN" altLang="en-US" sz="2000" b="1" dirty="0"/>
              <a:t>静态函数成员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没有</a:t>
            </a:r>
            <a:r>
              <a:rPr lang="en-US" altLang="zh-CN" sz="2000" b="1" dirty="0"/>
              <a:t>this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int b = 0;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static int c = 0;	//</a:t>
            </a:r>
            <a:r>
              <a:rPr lang="zh-CN" altLang="en-US" sz="2000" b="1" dirty="0"/>
              <a:t>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不用被捕获即可被</a:t>
            </a:r>
            <a:r>
              <a:rPr lang="en-US" altLang="zh-CN" sz="2000" b="1" dirty="0"/>
              <a:t>Lambda</a:t>
            </a:r>
            <a:r>
              <a:rPr lang="zh-CN" altLang="en-US" sz="2000" b="1" dirty="0"/>
              <a:t>表达式使用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auto h = [&amp;a, b](int u) mutable-&gt;int {   //</a:t>
            </a:r>
            <a:r>
              <a:rPr lang="zh-CN" altLang="en-US" sz="2000" b="1" dirty="0"/>
              <a:t>没有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被捕获，创建对象</a:t>
            </a:r>
            <a:r>
              <a:rPr lang="en-US" altLang="zh-CN" sz="2000" b="1" dirty="0"/>
              <a:t>h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    a++; 		//g()</a:t>
            </a:r>
            <a:r>
              <a:rPr lang="zh-CN" altLang="en-US" sz="2000" b="1" dirty="0"/>
              <a:t>的参数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被捕获并传给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的引用实例成员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a++</a:t>
            </a:r>
            <a:r>
              <a:rPr lang="zh-CN" altLang="en-US" sz="2000" b="1" dirty="0"/>
              <a:t>改变参数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b++;		//g()</a:t>
            </a:r>
            <a:r>
              <a:rPr lang="zh-CN" altLang="en-US" sz="2000" b="1" dirty="0"/>
              <a:t>的局部变量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被捕获传给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实例成员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b++</a:t>
            </a:r>
            <a:r>
              <a:rPr lang="zh-CN" altLang="en-US" sz="2000" b="1" dirty="0"/>
              <a:t>不改局部变量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c++;		//g()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可直接使用，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改变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的静态变量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y = m+n+u+c;	//</a:t>
            </a:r>
            <a:r>
              <a:rPr lang="zh-CN" altLang="en-US" sz="2000" b="1" dirty="0"/>
              <a:t>没有捕获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，不可访问实例数据成员</a:t>
            </a:r>
            <a:r>
              <a:rPr lang="en-US" altLang="zh-CN" sz="2000" b="1" dirty="0"/>
              <a:t>A::x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    return a;	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        };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      auto k = [ ](int u) -&gt;int { return u; };  //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</a:rPr>
              <a:t>被捕获，创建对象</a:t>
            </a:r>
            <a:r>
              <a:rPr lang="en-US" altLang="zh-CN" sz="2000" b="1" dirty="0">
                <a:solidFill>
                  <a:srgbClr val="FF0000"/>
                </a:solidFill>
              </a:rPr>
              <a:t>h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      auto p = k;                                           //p</a:t>
            </a:r>
            <a:r>
              <a:rPr lang="zh-CN" altLang="en-US" sz="2000" b="1" dirty="0">
                <a:solidFill>
                  <a:srgbClr val="FF0000"/>
                </a:solidFill>
              </a:rPr>
              <a:t>的类型为 </a:t>
            </a:r>
            <a:r>
              <a:rPr lang="en-US" altLang="zh-CN" sz="2000" b="1" dirty="0">
                <a:solidFill>
                  <a:srgbClr val="FF0000"/>
                </a:solidFill>
              </a:rPr>
              <a:t>Lambda </a:t>
            </a:r>
            <a:r>
              <a:rPr lang="zh-CN" altLang="en-US" sz="2000" b="1" dirty="0">
                <a:solidFill>
                  <a:srgbClr val="FF0000"/>
                </a:solidFill>
              </a:rPr>
              <a:t>表达式（类）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      int (*q)(int) = k;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问题：若将红色部分放入</a:t>
            </a:r>
            <a:r>
              <a:rPr lang="en-US" altLang="zh-CN" sz="2000" b="1" dirty="0"/>
              <a:t>void f(int &amp;a)</a:t>
            </a:r>
            <a:r>
              <a:rPr lang="zh-CN" altLang="en-US" sz="2000" b="1" dirty="0"/>
              <a:t>中，如何？</a:t>
            </a:r>
            <a:r>
              <a:rPr lang="en-US" altLang="zh-CN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31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17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198" y="2116297"/>
            <a:ext cx="10155867" cy="388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一般简单类型之间的强制类型转换的结果为右值。</a:t>
            </a:r>
          </a:p>
          <a:p>
            <a:pPr marL="228600" indent="-228600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如果对可写变量进行同类型的左值引用转换，则转换结果为左值。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05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只读的简单类型变量如果转换为可写左值，并不能修改其值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受到页面保护机制的保护）。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x = 0;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(short)x = 2;   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报错：转换后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((short) x)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为传统右值，故不能出现在等号的左边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(int)x = 7;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//VS2019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报错：传统右值不能出现在等号的左边。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(int &amp;)x = 8;   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正确：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x=8</a:t>
            </a:r>
            <a:r>
              <a:rPr lang="zh-CN" altLang="en-US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用的不是最基本的简单类型，而是引用类型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int &amp;</a:t>
            </a:r>
          </a:p>
          <a:p>
            <a:pPr indent="266700" algn="just" hangingPunct="0"/>
            <a:r>
              <a:rPr lang="en-US" altLang="zh-CN" sz="2200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const  int y = 9;</a:t>
            </a:r>
          </a:p>
          <a:p>
            <a:pPr indent="266700" algn="just" hangingPunct="0"/>
            <a:r>
              <a:rPr lang="en-US" altLang="zh-CN" sz="2200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(int &amp;)y = 10</a:t>
            </a:r>
            <a:r>
              <a:rPr lang="en-US" altLang="zh-CN" sz="2200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;        </a:t>
            </a:r>
            <a:r>
              <a:rPr lang="en-US" altLang="zh-CN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//</a:t>
            </a:r>
            <a:r>
              <a:rPr lang="en-US" altLang="zh-CN" sz="2200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的结果仍然为</a:t>
            </a:r>
            <a:r>
              <a:rPr lang="en-US" altLang="zh-CN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，全局变量如此赋值可引起程序异常（内存页面保护）</a:t>
            </a:r>
            <a:endParaRPr lang="en-US" altLang="zh-CN" sz="1800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72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462B4-2260-4C93-A5B5-F81060D57A7C}"/>
              </a:ext>
            </a:extLst>
          </p:cNvPr>
          <p:cNvSpPr txBox="1"/>
          <p:nvPr/>
        </p:nvSpPr>
        <p:spPr>
          <a:xfrm>
            <a:off x="1063025" y="1671970"/>
            <a:ext cx="7071159" cy="4450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        h(a + 2);		//</a:t>
            </a:r>
            <a:r>
              <a:rPr lang="zh-CN" altLang="en-US" sz="2000" b="1" dirty="0"/>
              <a:t>实参</a:t>
            </a:r>
            <a:r>
              <a:rPr lang="en-US" altLang="zh-CN" sz="2000" b="1" dirty="0"/>
              <a:t>a+2</a:t>
            </a:r>
            <a:r>
              <a:rPr lang="zh-CN" altLang="en-US" sz="2000" b="1" dirty="0"/>
              <a:t>值参传递给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形参</a:t>
            </a:r>
            <a:r>
              <a:rPr lang="en-US" altLang="zh-CN" sz="2000" b="1" dirty="0"/>
              <a:t>u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}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} a(10);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/>
              <a:t>int A::y = 0;		//</a:t>
            </a:r>
            <a:r>
              <a:rPr lang="zh-CN" altLang="en-US" sz="2000" b="1" dirty="0"/>
              <a:t>静态数据成员必须初始化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void  main( ) 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int p = 2;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a.f(p);		//p=2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A::y=30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a.f(p);		//p=2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A::y=31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A::g(p);		//p=3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A::y=20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    A::g(p);		//p=4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a.x=10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A::y=22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62144"/>
            <a:ext cx="10515600" cy="76741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35DFF-C7CC-4E86-8CA0-FDC752F702A3}"/>
              </a:ext>
            </a:extLst>
          </p:cNvPr>
          <p:cNvSpPr txBox="1"/>
          <p:nvPr/>
        </p:nvSpPr>
        <p:spPr>
          <a:xfrm>
            <a:off x="966054" y="836518"/>
            <a:ext cx="8186572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int  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 = 1;</a:t>
            </a:r>
          </a:p>
          <a:p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 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*s1 = "abc";  	//data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段指针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段的内容</a:t>
            </a:r>
          </a:p>
          <a:p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 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s2[] = "abc"; 	//const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段数组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 main(void) {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int  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 = 2;        		//stack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段变量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 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*t1 = "123"; 	//stack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段指针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段的内容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 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t2[] = "123";	//stack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数组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(int &amp;)x = 11;            		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//error: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程序崩溃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(char &amp;)s1[0] = '1';      	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//error: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程序崩溃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*(char *)(s2+0) = '2';    	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//error: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程序崩溃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(int &amp;)y = 22;              	//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已经修改</a:t>
            </a: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存贮单元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(char &amp;)t1[0] = '1';      	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//error: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程序崩溃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*(char *)(t2+0) = '2';</a:t>
            </a:r>
          </a:p>
          <a:p>
            <a:pPr>
              <a:spcBef>
                <a:spcPts val="300"/>
              </a:spcBef>
            </a:pPr>
            <a:r>
              <a:rPr lang="fr-FR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&lt;&lt; y &lt;&lt; “\n” &lt;&lt; t2;    	</a:t>
            </a:r>
            <a:r>
              <a:rPr lang="fr-FR" altLang="zh-CN" sz="2200" b="1" dirty="0">
                <a:solidFill>
                  <a:srgbClr val="2520F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//2, 223</a:t>
            </a:r>
            <a:r>
              <a:rPr lang="en-US" altLang="zh-CN" sz="2200" b="1" dirty="0">
                <a:solidFill>
                  <a:srgbClr val="2520F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b="1" dirty="0">
                <a:solidFill>
                  <a:srgbClr val="2520F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2520F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why?</a:t>
            </a:r>
            <a:endParaRPr lang="fr-FR" altLang="zh-CN" sz="2200" b="1" dirty="0">
              <a:solidFill>
                <a:srgbClr val="2520F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8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9267"/>
            <a:ext cx="10515600" cy="6553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12.1  </a:t>
            </a:r>
            <a:r>
              <a:rPr lang="zh-CN" altLang="en-US" dirty="0"/>
              <a:t>隐式与显式类型转换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198" y="2055814"/>
            <a:ext cx="942153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对于类的只读数据成员，如果转换为可写左值，可以修改其值。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目前操作系统并不支持分层保护机制，无法在对象层和数据成员层提供不同类型的保护。</a:t>
            </a:r>
            <a:r>
              <a:rPr lang="en-US" altLang="zh-CN" sz="2400" dirty="0"/>
              <a:t> 【</a:t>
            </a:r>
            <a:r>
              <a:rPr lang="zh-CN" altLang="en-US" sz="2400" dirty="0"/>
              <a:t>例</a:t>
            </a:r>
            <a:r>
              <a:rPr lang="en-US" altLang="zh-CN" sz="2400" dirty="0"/>
              <a:t>12.4】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F0CB6E-B277-48E6-A272-78D022A1C619}"/>
              </a:ext>
            </a:extLst>
          </p:cNvPr>
          <p:cNvSpPr txBox="1"/>
          <p:nvPr/>
        </p:nvSpPr>
        <p:spPr>
          <a:xfrm>
            <a:off x="1686123" y="3491489"/>
            <a:ext cx="32402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 {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x = 0;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int y = 0;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q( )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*(int *)&amp;y = y + 1; 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y;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660F56-53D1-4B1A-ACE5-639101562B55}"/>
              </a:ext>
            </a:extLst>
          </p:cNvPr>
          <p:cNvSpPr txBox="1"/>
          <p:nvPr/>
        </p:nvSpPr>
        <p:spPr>
          <a:xfrm>
            <a:off x="5548966" y="3426305"/>
            <a:ext cx="418163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m; 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T n;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m.q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1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m.q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// 2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n.q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error, why?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34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60"/>
            <a:ext cx="10515600" cy="496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12.2  cast</a:t>
            </a:r>
            <a:r>
              <a:rPr lang="zh-CN" altLang="en-US" dirty="0"/>
              <a:t>系列类型转换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93859" y="2277088"/>
            <a:ext cx="9421537" cy="3627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static_cast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语言的强制类型转换用法基本相同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不能从源类型中去除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volitale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属性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，不做多态相关的检查。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const_cast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语言的强制类型转换用法基本相同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去除或增加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源类型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volitale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属性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dynamic_cast</a:t>
            </a:r>
            <a:r>
              <a:rPr lang="zh-CN" altLang="en-US" sz="2400" b="1" dirty="0">
                <a:latin typeface="Times New Roman" panose="02020603050405020304" pitchFamily="18" charset="0"/>
              </a:rPr>
              <a:t>将子类对象转换为父类对象时无须子类多态，而将基类对象转换为派生类对象时要求基类多态。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reinterpret_cast</a:t>
            </a:r>
            <a:r>
              <a:rPr lang="zh-CN" altLang="en-US" sz="2400" b="1" dirty="0">
                <a:latin typeface="Times New Roman" panose="02020603050405020304" pitchFamily="18" charset="0"/>
              </a:rPr>
              <a:t>主要用于名字同指针或引用类型之间的转换，以及指针与足够大的整数类型之间的转换。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7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类型解析、转换与推导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58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static_cast——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41568" y="2179877"/>
            <a:ext cx="9077076" cy="404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使用格式为“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static_cast&lt;T&gt; (expr)”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，用于将数值表达式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的源类型转换为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目标类型。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目标类型不能包含存储位置类修饰符，如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extern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auto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register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static_cast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仅在编译时静态检查源类型能否转换为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，运行时不做动态类型检查。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static_cast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不能去除源类型的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</a:rPr>
              <a:t>即不能将指向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实体的指针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转换为指向非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实体的指针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10297</Words>
  <Application>Microsoft Office PowerPoint</Application>
  <PresentationFormat>宽屏</PresentationFormat>
  <Paragraphs>639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等线</vt:lpstr>
      <vt:lpstr>等线 Light</vt:lpstr>
      <vt:lpstr>华光粗黑_CNKI</vt:lpstr>
      <vt:lpstr>隶书</vt:lpstr>
      <vt:lpstr>Arial</vt:lpstr>
      <vt:lpstr>Times New Roman</vt:lpstr>
      <vt:lpstr>Wingdings</vt:lpstr>
      <vt:lpstr>Office 主题​​</vt:lpstr>
      <vt:lpstr>PowerPoint 演示文稿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  <vt:lpstr>第12章  类型解析、转换与推导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1016</cp:revision>
  <dcterms:created xsi:type="dcterms:W3CDTF">2020-04-22T10:23:54Z</dcterms:created>
  <dcterms:modified xsi:type="dcterms:W3CDTF">2023-10-24T05:35:11Z</dcterms:modified>
</cp:coreProperties>
</file>