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334" r:id="rId5"/>
    <p:sldId id="333" r:id="rId6"/>
    <p:sldId id="335" r:id="rId7"/>
    <p:sldId id="337" r:id="rId8"/>
    <p:sldId id="356" r:id="rId9"/>
    <p:sldId id="336" r:id="rId10"/>
    <p:sldId id="338" r:id="rId11"/>
    <p:sldId id="339" r:id="rId12"/>
    <p:sldId id="340" r:id="rId13"/>
    <p:sldId id="357" r:id="rId14"/>
    <p:sldId id="341" r:id="rId15"/>
    <p:sldId id="360" r:id="rId16"/>
    <p:sldId id="361" r:id="rId17"/>
    <p:sldId id="342" r:id="rId18"/>
    <p:sldId id="362" r:id="rId19"/>
    <p:sldId id="344" r:id="rId20"/>
    <p:sldId id="347" r:id="rId21"/>
    <p:sldId id="348" r:id="rId22"/>
    <p:sldId id="349" r:id="rId23"/>
    <p:sldId id="350" r:id="rId24"/>
    <p:sldId id="351" r:id="rId25"/>
    <p:sldId id="353" r:id="rId26"/>
    <p:sldId id="352" r:id="rId27"/>
    <p:sldId id="354" r:id="rId28"/>
    <p:sldId id="355"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60" y="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20CF0C-C475-4597-B975-761023AE09C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0B7B5FE-657F-4D8B-84E3-E536CCD64D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D5FAACB-5D95-4341-8E03-190B047667B0}"/>
              </a:ext>
            </a:extLst>
          </p:cNvPr>
          <p:cNvSpPr>
            <a:spLocks noGrp="1"/>
          </p:cNvSpPr>
          <p:nvPr>
            <p:ph type="dt" sz="half" idx="10"/>
          </p:nvPr>
        </p:nvSpPr>
        <p:spPr/>
        <p:txBody>
          <a:bodyPr/>
          <a:lstStyle/>
          <a:p>
            <a:fld id="{47732EFA-BE2A-40A7-A0E8-44F720E634FB}" type="datetimeFigureOut">
              <a:rPr lang="zh-CN" altLang="en-US" smtClean="0"/>
              <a:t>2022/9/16</a:t>
            </a:fld>
            <a:endParaRPr lang="zh-CN" altLang="en-US"/>
          </a:p>
        </p:txBody>
      </p:sp>
      <p:sp>
        <p:nvSpPr>
          <p:cNvPr id="5" name="页脚占位符 4">
            <a:extLst>
              <a:ext uri="{FF2B5EF4-FFF2-40B4-BE49-F238E27FC236}">
                <a16:creationId xmlns:a16="http://schemas.microsoft.com/office/drawing/2014/main" id="{104D607A-C6EE-4D13-8E7B-0EDF0431E4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48F028-0370-44F9-A9C1-3B00EA53F0C4}"/>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3199071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0B3D22-F3CA-4388-B307-CD410D37F41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A48CEA9-13AA-475A-A86D-2F07E97FD52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77C104-755C-4E0D-9F81-A888604EC034}"/>
              </a:ext>
            </a:extLst>
          </p:cNvPr>
          <p:cNvSpPr>
            <a:spLocks noGrp="1"/>
          </p:cNvSpPr>
          <p:nvPr>
            <p:ph type="dt" sz="half" idx="10"/>
          </p:nvPr>
        </p:nvSpPr>
        <p:spPr/>
        <p:txBody>
          <a:bodyPr/>
          <a:lstStyle/>
          <a:p>
            <a:fld id="{47732EFA-BE2A-40A7-A0E8-44F720E634FB}" type="datetimeFigureOut">
              <a:rPr lang="zh-CN" altLang="en-US" smtClean="0"/>
              <a:t>2022/9/16</a:t>
            </a:fld>
            <a:endParaRPr lang="zh-CN" altLang="en-US"/>
          </a:p>
        </p:txBody>
      </p:sp>
      <p:sp>
        <p:nvSpPr>
          <p:cNvPr id="5" name="页脚占位符 4">
            <a:extLst>
              <a:ext uri="{FF2B5EF4-FFF2-40B4-BE49-F238E27FC236}">
                <a16:creationId xmlns:a16="http://schemas.microsoft.com/office/drawing/2014/main" id="{5900B4F1-94C5-4B38-8BBC-AB306924C9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226C39-16EC-4296-BF5E-FEB96E718253}"/>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760721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80373B-42B1-4F77-9762-3C13FFB1428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57513F6-E5B9-47AB-AE23-22C67255AF2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4E5392D-DCDE-4D68-B1E9-730B2BE2AFDD}"/>
              </a:ext>
            </a:extLst>
          </p:cNvPr>
          <p:cNvSpPr>
            <a:spLocks noGrp="1"/>
          </p:cNvSpPr>
          <p:nvPr>
            <p:ph type="dt" sz="half" idx="10"/>
          </p:nvPr>
        </p:nvSpPr>
        <p:spPr/>
        <p:txBody>
          <a:bodyPr/>
          <a:lstStyle/>
          <a:p>
            <a:fld id="{47732EFA-BE2A-40A7-A0E8-44F720E634FB}" type="datetimeFigureOut">
              <a:rPr lang="zh-CN" altLang="en-US" smtClean="0"/>
              <a:t>2022/9/16</a:t>
            </a:fld>
            <a:endParaRPr lang="zh-CN" altLang="en-US"/>
          </a:p>
        </p:txBody>
      </p:sp>
      <p:sp>
        <p:nvSpPr>
          <p:cNvPr id="5" name="页脚占位符 4">
            <a:extLst>
              <a:ext uri="{FF2B5EF4-FFF2-40B4-BE49-F238E27FC236}">
                <a16:creationId xmlns:a16="http://schemas.microsoft.com/office/drawing/2014/main" id="{6EE3CDE0-0D96-4F89-9406-346235743C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79C6AB-9F40-41ED-A2EF-05E4175879FF}"/>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7618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BFC112-8DDA-424A-8687-9B08C0F260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F0B34B4-F529-479F-8D3D-638208EC183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AF4AA9-D021-46EA-92FF-75A1EE98A414}"/>
              </a:ext>
            </a:extLst>
          </p:cNvPr>
          <p:cNvSpPr>
            <a:spLocks noGrp="1"/>
          </p:cNvSpPr>
          <p:nvPr>
            <p:ph type="dt" sz="half" idx="10"/>
          </p:nvPr>
        </p:nvSpPr>
        <p:spPr/>
        <p:txBody>
          <a:bodyPr/>
          <a:lstStyle/>
          <a:p>
            <a:fld id="{47732EFA-BE2A-40A7-A0E8-44F720E634FB}" type="datetimeFigureOut">
              <a:rPr lang="zh-CN" altLang="en-US" smtClean="0"/>
              <a:t>2022/9/16</a:t>
            </a:fld>
            <a:endParaRPr lang="zh-CN" altLang="en-US"/>
          </a:p>
        </p:txBody>
      </p:sp>
      <p:sp>
        <p:nvSpPr>
          <p:cNvPr id="5" name="页脚占位符 4">
            <a:extLst>
              <a:ext uri="{FF2B5EF4-FFF2-40B4-BE49-F238E27FC236}">
                <a16:creationId xmlns:a16="http://schemas.microsoft.com/office/drawing/2014/main" id="{52A398F7-9E36-4728-B2D9-613DBB61FE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3505C4-5F65-4F3A-BC56-CDC583E1641D}"/>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878200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3DAFFF-1FD0-49A4-ABC8-C6B3BCCF7D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9E89BB2-69D8-4AEC-9DA6-59545E60D9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2721129-1CE0-4747-9A14-F9136DD56C80}"/>
              </a:ext>
            </a:extLst>
          </p:cNvPr>
          <p:cNvSpPr>
            <a:spLocks noGrp="1"/>
          </p:cNvSpPr>
          <p:nvPr>
            <p:ph type="dt" sz="half" idx="10"/>
          </p:nvPr>
        </p:nvSpPr>
        <p:spPr/>
        <p:txBody>
          <a:bodyPr/>
          <a:lstStyle/>
          <a:p>
            <a:fld id="{47732EFA-BE2A-40A7-A0E8-44F720E634FB}" type="datetimeFigureOut">
              <a:rPr lang="zh-CN" altLang="en-US" smtClean="0"/>
              <a:t>2022/9/16</a:t>
            </a:fld>
            <a:endParaRPr lang="zh-CN" altLang="en-US"/>
          </a:p>
        </p:txBody>
      </p:sp>
      <p:sp>
        <p:nvSpPr>
          <p:cNvPr id="5" name="页脚占位符 4">
            <a:extLst>
              <a:ext uri="{FF2B5EF4-FFF2-40B4-BE49-F238E27FC236}">
                <a16:creationId xmlns:a16="http://schemas.microsoft.com/office/drawing/2014/main" id="{FEFFE072-2FB1-43AE-920C-5C7CFCFBA9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9E1053-7032-4F3B-953F-99BEA376A531}"/>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98076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29E13-2A25-4E8A-8D6A-3D8F0087416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577B380-0545-4A23-A627-821B53F647A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FA65105-301E-4376-9902-AA7FB720EEA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69762A9-08E1-40A9-8209-F190BB324FD4}"/>
              </a:ext>
            </a:extLst>
          </p:cNvPr>
          <p:cNvSpPr>
            <a:spLocks noGrp="1"/>
          </p:cNvSpPr>
          <p:nvPr>
            <p:ph type="dt" sz="half" idx="10"/>
          </p:nvPr>
        </p:nvSpPr>
        <p:spPr/>
        <p:txBody>
          <a:bodyPr/>
          <a:lstStyle/>
          <a:p>
            <a:fld id="{47732EFA-BE2A-40A7-A0E8-44F720E634FB}" type="datetimeFigureOut">
              <a:rPr lang="zh-CN" altLang="en-US" smtClean="0"/>
              <a:t>2022/9/16</a:t>
            </a:fld>
            <a:endParaRPr lang="zh-CN" altLang="en-US"/>
          </a:p>
        </p:txBody>
      </p:sp>
      <p:sp>
        <p:nvSpPr>
          <p:cNvPr id="6" name="页脚占位符 5">
            <a:extLst>
              <a:ext uri="{FF2B5EF4-FFF2-40B4-BE49-F238E27FC236}">
                <a16:creationId xmlns:a16="http://schemas.microsoft.com/office/drawing/2014/main" id="{ADC84DA0-3903-4EED-941D-4CD4068BC8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F455038-3152-49B8-B12B-6C0C256125EB}"/>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587126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F3C9AB-7816-46C9-8626-C82D5599E2F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CB8DD6A-22B3-42BE-86F7-5571FCAF6F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04259E3-A6F7-4163-B36C-A0CD3161995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E05018B-3435-4D69-9FE6-C24A90CA83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A8F1995-AA67-4C7F-953C-F1D51CF793D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4ADC97C-91A9-41E5-BC8F-23F7B4CC2DED}"/>
              </a:ext>
            </a:extLst>
          </p:cNvPr>
          <p:cNvSpPr>
            <a:spLocks noGrp="1"/>
          </p:cNvSpPr>
          <p:nvPr>
            <p:ph type="dt" sz="half" idx="10"/>
          </p:nvPr>
        </p:nvSpPr>
        <p:spPr/>
        <p:txBody>
          <a:bodyPr/>
          <a:lstStyle/>
          <a:p>
            <a:fld id="{47732EFA-BE2A-40A7-A0E8-44F720E634FB}" type="datetimeFigureOut">
              <a:rPr lang="zh-CN" altLang="en-US" smtClean="0"/>
              <a:t>2022/9/16</a:t>
            </a:fld>
            <a:endParaRPr lang="zh-CN" altLang="en-US"/>
          </a:p>
        </p:txBody>
      </p:sp>
      <p:sp>
        <p:nvSpPr>
          <p:cNvPr id="8" name="页脚占位符 7">
            <a:extLst>
              <a:ext uri="{FF2B5EF4-FFF2-40B4-BE49-F238E27FC236}">
                <a16:creationId xmlns:a16="http://schemas.microsoft.com/office/drawing/2014/main" id="{1D59A81E-6710-4AB7-8C28-B9F5FAB188E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945CB70-63F3-44A8-AA4B-0F3D68985791}"/>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789021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52E9F9-1E38-4E49-80E4-243A184BB99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8ECDB1F-C0A8-481F-BC96-1D0BA310DA72}"/>
              </a:ext>
            </a:extLst>
          </p:cNvPr>
          <p:cNvSpPr>
            <a:spLocks noGrp="1"/>
          </p:cNvSpPr>
          <p:nvPr>
            <p:ph type="dt" sz="half" idx="10"/>
          </p:nvPr>
        </p:nvSpPr>
        <p:spPr/>
        <p:txBody>
          <a:bodyPr/>
          <a:lstStyle/>
          <a:p>
            <a:fld id="{47732EFA-BE2A-40A7-A0E8-44F720E634FB}" type="datetimeFigureOut">
              <a:rPr lang="zh-CN" altLang="en-US" smtClean="0"/>
              <a:t>2022/9/16</a:t>
            </a:fld>
            <a:endParaRPr lang="zh-CN" altLang="en-US"/>
          </a:p>
        </p:txBody>
      </p:sp>
      <p:sp>
        <p:nvSpPr>
          <p:cNvPr id="4" name="页脚占位符 3">
            <a:extLst>
              <a:ext uri="{FF2B5EF4-FFF2-40B4-BE49-F238E27FC236}">
                <a16:creationId xmlns:a16="http://schemas.microsoft.com/office/drawing/2014/main" id="{1D46FF67-8CFB-454F-B47C-BB280741EFE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9E252D3-E73D-48DD-9431-DE99E94CCEE7}"/>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700809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4654011-230D-4A0C-AF29-B14A77EF5B73}"/>
              </a:ext>
            </a:extLst>
          </p:cNvPr>
          <p:cNvSpPr>
            <a:spLocks noGrp="1"/>
          </p:cNvSpPr>
          <p:nvPr>
            <p:ph type="dt" sz="half" idx="10"/>
          </p:nvPr>
        </p:nvSpPr>
        <p:spPr/>
        <p:txBody>
          <a:bodyPr/>
          <a:lstStyle/>
          <a:p>
            <a:fld id="{47732EFA-BE2A-40A7-A0E8-44F720E634FB}" type="datetimeFigureOut">
              <a:rPr lang="zh-CN" altLang="en-US" smtClean="0"/>
              <a:t>2022/9/16</a:t>
            </a:fld>
            <a:endParaRPr lang="zh-CN" altLang="en-US"/>
          </a:p>
        </p:txBody>
      </p:sp>
      <p:sp>
        <p:nvSpPr>
          <p:cNvPr id="3" name="页脚占位符 2">
            <a:extLst>
              <a:ext uri="{FF2B5EF4-FFF2-40B4-BE49-F238E27FC236}">
                <a16:creationId xmlns:a16="http://schemas.microsoft.com/office/drawing/2014/main" id="{D198A4FE-5206-4BB1-AB85-473ED288972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F50D088-C531-48B5-AE41-2B221EC78565}"/>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324612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6C78DB-51CF-4FA9-B53E-FE1F9320ECC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69B8352-0694-4CBC-83D4-FAB432891F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99AA069-C76B-484B-AE2F-2B81413B13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EE3AAC2-59E6-47B2-A4C9-A7653A731587}"/>
              </a:ext>
            </a:extLst>
          </p:cNvPr>
          <p:cNvSpPr>
            <a:spLocks noGrp="1"/>
          </p:cNvSpPr>
          <p:nvPr>
            <p:ph type="dt" sz="half" idx="10"/>
          </p:nvPr>
        </p:nvSpPr>
        <p:spPr/>
        <p:txBody>
          <a:bodyPr/>
          <a:lstStyle/>
          <a:p>
            <a:fld id="{47732EFA-BE2A-40A7-A0E8-44F720E634FB}" type="datetimeFigureOut">
              <a:rPr lang="zh-CN" altLang="en-US" smtClean="0"/>
              <a:t>2022/9/16</a:t>
            </a:fld>
            <a:endParaRPr lang="zh-CN" altLang="en-US"/>
          </a:p>
        </p:txBody>
      </p:sp>
      <p:sp>
        <p:nvSpPr>
          <p:cNvPr id="6" name="页脚占位符 5">
            <a:extLst>
              <a:ext uri="{FF2B5EF4-FFF2-40B4-BE49-F238E27FC236}">
                <a16:creationId xmlns:a16="http://schemas.microsoft.com/office/drawing/2014/main" id="{4DA25DDE-C59F-48F4-B077-0BB817E3D2D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3D0200E-8EA2-45D8-959D-94A1125601A5}"/>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87827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60032-65D6-4CF1-BE29-B7AAF208214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64ADBB6-84E9-4DFE-AF51-FD1D931C3C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7DDEF10-CA04-4BD5-9028-E996983930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5871394-226A-4C6E-8662-5A59A2EC3328}"/>
              </a:ext>
            </a:extLst>
          </p:cNvPr>
          <p:cNvSpPr>
            <a:spLocks noGrp="1"/>
          </p:cNvSpPr>
          <p:nvPr>
            <p:ph type="dt" sz="half" idx="10"/>
          </p:nvPr>
        </p:nvSpPr>
        <p:spPr/>
        <p:txBody>
          <a:bodyPr/>
          <a:lstStyle/>
          <a:p>
            <a:fld id="{47732EFA-BE2A-40A7-A0E8-44F720E634FB}" type="datetimeFigureOut">
              <a:rPr lang="zh-CN" altLang="en-US" smtClean="0"/>
              <a:t>2022/9/16</a:t>
            </a:fld>
            <a:endParaRPr lang="zh-CN" altLang="en-US"/>
          </a:p>
        </p:txBody>
      </p:sp>
      <p:sp>
        <p:nvSpPr>
          <p:cNvPr id="6" name="页脚占位符 5">
            <a:extLst>
              <a:ext uri="{FF2B5EF4-FFF2-40B4-BE49-F238E27FC236}">
                <a16:creationId xmlns:a16="http://schemas.microsoft.com/office/drawing/2014/main" id="{2880503B-4B4C-4709-BEA5-E0D3B3E509F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756B1C9-2E73-40D7-84DE-8722119B604F}"/>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050131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862292C-D63E-43C6-BEE6-7859A6158E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4D22FE6-45C3-4A8F-957E-C710D2A1B4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7D21465-63E9-43E4-AFA8-64101752FA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732EFA-BE2A-40A7-A0E8-44F720E634FB}" type="datetimeFigureOut">
              <a:rPr lang="zh-CN" altLang="en-US" smtClean="0"/>
              <a:t>2022/9/16</a:t>
            </a:fld>
            <a:endParaRPr lang="zh-CN" altLang="en-US"/>
          </a:p>
        </p:txBody>
      </p:sp>
      <p:sp>
        <p:nvSpPr>
          <p:cNvPr id="5" name="页脚占位符 4">
            <a:extLst>
              <a:ext uri="{FF2B5EF4-FFF2-40B4-BE49-F238E27FC236}">
                <a16:creationId xmlns:a16="http://schemas.microsoft.com/office/drawing/2014/main" id="{A12B7F57-5C28-44F9-BD9D-A46592A8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1E604EA-7B0E-4EE1-90EB-A235A0EEC2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025420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D53150-BEC9-4ECB-B4DD-8BAF2D565848}"/>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9B6D3A65-6862-43F3-B0B7-10205FFD71B9}"/>
              </a:ext>
            </a:extLst>
          </p:cNvPr>
          <p:cNvSpPr>
            <a:spLocks noGrp="1"/>
          </p:cNvSpPr>
          <p:nvPr>
            <p:ph type="subTitle" idx="1"/>
          </p:nvPr>
        </p:nvSpPr>
        <p:spPr/>
        <p:txBody>
          <a:bodyPr/>
          <a:lstStyle/>
          <a:p>
            <a:endParaRPr lang="zh-CN" altLang="en-US"/>
          </a:p>
        </p:txBody>
      </p:sp>
      <p:pic>
        <p:nvPicPr>
          <p:cNvPr id="6" name="图片 5">
            <a:extLst>
              <a:ext uri="{FF2B5EF4-FFF2-40B4-BE49-F238E27FC236}">
                <a16:creationId xmlns:a16="http://schemas.microsoft.com/office/drawing/2014/main" id="{470254CA-192B-4969-915C-E83C3C3AB8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a:extLst>
              <a:ext uri="{FF2B5EF4-FFF2-40B4-BE49-F238E27FC236}">
                <a16:creationId xmlns:a16="http://schemas.microsoft.com/office/drawing/2014/main" id="{F8C9F472-CBA2-4177-8CA7-DD302FC90870}"/>
              </a:ext>
            </a:extLst>
          </p:cNvPr>
          <p:cNvSpPr/>
          <p:nvPr/>
        </p:nvSpPr>
        <p:spPr>
          <a:xfrm>
            <a:off x="3573710" y="1359673"/>
            <a:ext cx="8380602" cy="1015663"/>
          </a:xfrm>
          <a:prstGeom prst="rect">
            <a:avLst/>
          </a:prstGeom>
          <a:noFill/>
        </p:spPr>
        <p:txBody>
          <a:bodyPr wrap="square" lIns="91440" tIns="45720" rIns="91440" bIns="45720">
            <a:spAutoFit/>
          </a:bodyPr>
          <a:lstStyle/>
          <a:p>
            <a:pPr algn="ctr"/>
            <a:r>
              <a:rPr lang="en-US" altLang="zh-CN" sz="6000" b="1" cap="none" spc="0" dirty="0">
                <a:ln w="12700">
                  <a:solidFill>
                    <a:schemeClr val="accent5"/>
                  </a:solidFill>
                  <a:prstDash val="solid"/>
                </a:ln>
                <a:pattFill prst="ltDnDiag">
                  <a:fgClr>
                    <a:schemeClr val="accent5">
                      <a:lumMod val="60000"/>
                      <a:lumOff val="40000"/>
                    </a:schemeClr>
                  </a:fgClr>
                  <a:bgClr>
                    <a:schemeClr val="bg1"/>
                  </a:bgClr>
                </a:pattFill>
                <a:effectLst/>
              </a:rPr>
              <a:t>C++</a:t>
            </a:r>
            <a:r>
              <a:rPr lang="zh-CN" altLang="en-US" sz="6000" b="1" cap="none" spc="0" dirty="0">
                <a:ln w="12700">
                  <a:solidFill>
                    <a:schemeClr val="accent5"/>
                  </a:solidFill>
                  <a:prstDash val="solid"/>
                </a:ln>
                <a:pattFill prst="ltDnDiag">
                  <a:fgClr>
                    <a:schemeClr val="accent5">
                      <a:lumMod val="60000"/>
                      <a:lumOff val="40000"/>
                    </a:schemeClr>
                  </a:fgClr>
                  <a:bgClr>
                    <a:schemeClr val="bg1"/>
                  </a:bgClr>
                </a:pattFill>
                <a:effectLst/>
              </a:rPr>
              <a:t>程序设计精要教程</a:t>
            </a:r>
          </a:p>
        </p:txBody>
      </p:sp>
      <p:sp>
        <p:nvSpPr>
          <p:cNvPr id="8" name="矩形 7">
            <a:extLst>
              <a:ext uri="{FF2B5EF4-FFF2-40B4-BE49-F238E27FC236}">
                <a16:creationId xmlns:a16="http://schemas.microsoft.com/office/drawing/2014/main" id="{06F85761-B2E6-4E27-8353-63D7D448F057}"/>
              </a:ext>
            </a:extLst>
          </p:cNvPr>
          <p:cNvSpPr/>
          <p:nvPr/>
        </p:nvSpPr>
        <p:spPr>
          <a:xfrm>
            <a:off x="6600253" y="4703544"/>
            <a:ext cx="2954655" cy="646331"/>
          </a:xfrm>
          <a:prstGeom prst="rect">
            <a:avLst/>
          </a:prstGeom>
          <a:noFill/>
        </p:spPr>
        <p:txBody>
          <a:bodyPr wrap="none" lIns="91440" tIns="45720" rIns="91440" bIns="45720">
            <a:spAutoFit/>
          </a:bodyPr>
          <a:lstStyle/>
          <a:p>
            <a:pPr algn="ctr"/>
            <a:r>
              <a:rPr lang="zh-CN" altLang="en-US" sz="3600" b="1" cap="none" spc="0" dirty="0">
                <a:ln w="12700">
                  <a:solidFill>
                    <a:schemeClr val="accent5"/>
                  </a:solidFill>
                  <a:prstDash val="solid"/>
                </a:ln>
                <a:pattFill prst="ltDnDiag">
                  <a:fgClr>
                    <a:schemeClr val="accent5">
                      <a:lumMod val="60000"/>
                      <a:lumOff val="40000"/>
                    </a:schemeClr>
                  </a:fgClr>
                  <a:bgClr>
                    <a:schemeClr val="bg1"/>
                  </a:bgClr>
                </a:pattFill>
                <a:effectLst/>
              </a:rPr>
              <a:t>华中科技大学</a:t>
            </a:r>
          </a:p>
        </p:txBody>
      </p:sp>
    </p:spTree>
    <p:extLst>
      <p:ext uri="{BB962C8B-B14F-4D97-AF65-F5344CB8AC3E}">
        <p14:creationId xmlns:p14="http://schemas.microsoft.com/office/powerpoint/2010/main" val="1713993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marL="0" indent="0">
              <a:buNone/>
            </a:pPr>
            <a:r>
              <a:rPr lang="zh-CN" altLang="en-US" dirty="0"/>
              <a:t>指针及其类型理解</a:t>
            </a:r>
          </a:p>
        </p:txBody>
      </p:sp>
      <p:sp>
        <p:nvSpPr>
          <p:cNvPr id="6" name="文本框 5">
            <a:extLst>
              <a:ext uri="{FF2B5EF4-FFF2-40B4-BE49-F238E27FC236}">
                <a16:creationId xmlns:a16="http://schemas.microsoft.com/office/drawing/2014/main" id="{D3C88324-0EC8-4B4B-941F-FB5BFB4C559B}"/>
              </a:ext>
            </a:extLst>
          </p:cNvPr>
          <p:cNvSpPr txBox="1"/>
          <p:nvPr/>
        </p:nvSpPr>
        <p:spPr>
          <a:xfrm>
            <a:off x="731520" y="2447300"/>
            <a:ext cx="10911840" cy="3993401"/>
          </a:xfrm>
          <a:prstGeom prst="rect">
            <a:avLst/>
          </a:prstGeom>
          <a:noFill/>
        </p:spPr>
        <p:txBody>
          <a:bodyPr wrap="square">
            <a:spAutoFit/>
          </a:bodyPr>
          <a:lstStyle/>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指针变量还可以指向指针变量，从而形成多重指针。</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400" dirty="0">
                <a:solidFill>
                  <a:prstClr val="black"/>
                </a:solidFill>
                <a:latin typeface="等线" panose="020F0502020204030204"/>
                <a:ea typeface="等线" panose="02010600030101010101" pitchFamily="2" charset="-122"/>
              </a:rPr>
              <a:t>例如：</a:t>
            </a:r>
            <a:r>
              <a:rPr lang="en-US" altLang="zh-CN" sz="2400" dirty="0">
                <a:solidFill>
                  <a:prstClr val="black"/>
                </a:solidFill>
                <a:latin typeface="等线" panose="020F0502020204030204"/>
                <a:ea typeface="等线" panose="02010600030101010101" pitchFamily="2" charset="-122"/>
              </a:rPr>
              <a:t>	short *p=&amp;a</a:t>
            </a:r>
            <a:r>
              <a:rPr lang="zh-CN" altLang="en-US" sz="2400" dirty="0">
                <a:solidFill>
                  <a:prstClr val="black"/>
                </a:solidFill>
                <a:latin typeface="等线" panose="020F0502020204030204"/>
                <a:ea typeface="等线" panose="02010600030101010101" pitchFamily="2" charset="-122"/>
              </a:rPr>
              <a:t>定义</a:t>
            </a:r>
            <a:r>
              <a:rPr lang="en-US" altLang="zh-CN" sz="2400" dirty="0">
                <a:solidFill>
                  <a:prstClr val="black"/>
                </a:solidFill>
                <a:latin typeface="等线" panose="020F0502020204030204"/>
                <a:ea typeface="等线" panose="02010600030101010101" pitchFamily="2" charset="-122"/>
              </a:rPr>
              <a:t>p</a:t>
            </a:r>
            <a:r>
              <a:rPr lang="zh-CN" altLang="en-US" sz="2400" dirty="0">
                <a:solidFill>
                  <a:prstClr val="black"/>
                </a:solidFill>
                <a:latin typeface="等线" panose="020F0502020204030204"/>
                <a:ea typeface="等线" panose="02010600030101010101" pitchFamily="2" charset="-122"/>
              </a:rPr>
              <a:t>是一个指针变量</a:t>
            </a:r>
            <a:endParaRPr lang="en-US" altLang="zh-CN" sz="2400" dirty="0">
              <a:solidFill>
                <a:prstClr val="black"/>
              </a:solidFill>
              <a:latin typeface="等线" panose="020F0502020204030204"/>
              <a:ea typeface="等线" panose="02010600030101010101" pitchFamily="2" charset="-122"/>
            </a:endParaRPr>
          </a:p>
          <a:p>
            <a:pPr marR="0" lvl="1" algn="l" defTabSz="914400" rtl="0" eaLnBrk="1" fontAlgn="auto" latinLnBrk="0" hangingPunct="1">
              <a:lnSpc>
                <a:spcPct val="90000"/>
              </a:lnSpc>
              <a:spcBef>
                <a:spcPts val="500"/>
              </a:spcBef>
              <a:spcAft>
                <a:spcPts val="0"/>
              </a:spcAft>
              <a:buClrTx/>
              <a:buSzTx/>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short *</a:t>
            </a:r>
            <a:r>
              <a:rPr kumimoji="0" lang="en-US" altLang="zh-CN" sz="24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*r</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=&amp;p</a:t>
            </a:r>
            <a:r>
              <a:rPr lang="zh-CN" altLang="en-US" sz="2400" dirty="0">
                <a:solidFill>
                  <a:prstClr val="black"/>
                </a:solidFill>
                <a:latin typeface="等线" panose="020F0502020204030204"/>
                <a:ea typeface="等线" panose="02010600030101010101" pitchFamily="2" charset="-122"/>
              </a:rPr>
              <a:t>定义</a:t>
            </a:r>
            <a:r>
              <a:rPr lang="en-US" altLang="zh-CN" sz="2400" dirty="0">
                <a:solidFill>
                  <a:prstClr val="black"/>
                </a:solidFill>
                <a:latin typeface="等线" panose="020F0502020204030204"/>
                <a:ea typeface="等线" panose="02010600030101010101" pitchFamily="2" charset="-122"/>
              </a:rPr>
              <a:t>r</a:t>
            </a:r>
            <a:r>
              <a:rPr lang="zh-CN" altLang="en-US" sz="2400" dirty="0">
                <a:solidFill>
                  <a:prstClr val="black"/>
                </a:solidFill>
                <a:latin typeface="等线" panose="020F0502020204030204"/>
                <a:ea typeface="等线" panose="02010600030101010101" pitchFamily="2" charset="-122"/>
              </a:rPr>
              <a:t>是一个双重指针变量</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R="0" lvl="1" algn="l" defTabSz="914400" rtl="0" eaLnBrk="1" fontAlgn="auto" latinLnBrk="0" hangingPunct="1">
              <a:lnSpc>
                <a:spcPct val="90000"/>
              </a:lnSpc>
              <a:spcBef>
                <a:spcPts val="500"/>
              </a:spcBef>
              <a:spcAft>
                <a:spcPts val="0"/>
              </a:spcAft>
              <a:buClrTx/>
              <a:buSzTx/>
              <a:tabLst/>
              <a:defRPr/>
            </a:pPr>
            <a:r>
              <a:rPr lang="en-US" altLang="zh-CN" sz="2400" dirty="0">
                <a:solidFill>
                  <a:prstClr val="black"/>
                </a:solidFill>
                <a:latin typeface="等线" panose="020F0502020204030204"/>
                <a:ea typeface="等线" panose="02010600030101010101" pitchFamily="2" charset="-122"/>
              </a:rPr>
              <a:t>                </a:t>
            </a:r>
            <a:r>
              <a:rPr lang="zh-CN" altLang="en-US" sz="2400" dirty="0">
                <a:solidFill>
                  <a:prstClr val="black"/>
                </a:solidFill>
                <a:latin typeface="等线" panose="020F0502020204030204"/>
                <a:ea typeface="等线" panose="02010600030101010101" pitchFamily="2" charset="-122"/>
              </a:rPr>
              <a:t>变量</a:t>
            </a:r>
            <a:r>
              <a:rPr lang="en-US" altLang="zh-CN" sz="2400" dirty="0">
                <a:solidFill>
                  <a:prstClr val="black"/>
                </a:solidFill>
                <a:latin typeface="等线" panose="020F0502020204030204"/>
                <a:ea typeface="等线" panose="02010600030101010101" pitchFamily="2" charset="-122"/>
              </a:rPr>
              <a:t>r</a:t>
            </a:r>
            <a:r>
              <a:rPr lang="zh-CN" altLang="en-US" sz="2400" dirty="0">
                <a:solidFill>
                  <a:prstClr val="black"/>
                </a:solidFill>
                <a:latin typeface="等线" panose="020F0502020204030204"/>
                <a:ea typeface="等线" panose="02010600030101010101" pitchFamily="2" charset="-122"/>
              </a:rPr>
              <a:t>存储的是</a:t>
            </a:r>
            <a:r>
              <a:rPr lang="en-US" altLang="zh-CN" sz="2400" dirty="0">
                <a:solidFill>
                  <a:prstClr val="black"/>
                </a:solidFill>
                <a:latin typeface="等线" panose="020F0502020204030204"/>
                <a:ea typeface="等线" panose="02010600030101010101" pitchFamily="2" charset="-122"/>
              </a:rPr>
              <a:t>q</a:t>
            </a:r>
            <a:r>
              <a:rPr lang="zh-CN" altLang="en-US" sz="2400" dirty="0">
                <a:solidFill>
                  <a:prstClr val="black"/>
                </a:solidFill>
                <a:latin typeface="等线" panose="020F0502020204030204"/>
                <a:ea typeface="等线" panose="02010600030101010101" pitchFamily="2" charset="-122"/>
              </a:rPr>
              <a:t>的地址</a:t>
            </a:r>
            <a:r>
              <a:rPr lang="en-US" altLang="zh-CN" sz="2400" dirty="0">
                <a:solidFill>
                  <a:prstClr val="black"/>
                </a:solidFill>
                <a:latin typeface="等线" panose="020F0502020204030204"/>
                <a:ea typeface="等线" panose="02010600030101010101" pitchFamily="2" charset="-122"/>
              </a:rPr>
              <a:t>00001028</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en-US" altLang="zh-CN" sz="2400" dirty="0">
                <a:solidFill>
                  <a:prstClr val="black"/>
                </a:solidFill>
                <a:latin typeface="等线" panose="020F0502020204030204"/>
                <a:ea typeface="等线" panose="02010600030101010101" pitchFamily="2" charset="-122"/>
              </a:rPr>
              <a:t>VS2019</a:t>
            </a:r>
            <a:r>
              <a:rPr lang="zh-CN" altLang="en-US" sz="2400" dirty="0">
                <a:solidFill>
                  <a:prstClr val="black"/>
                </a:solidFill>
                <a:latin typeface="等线" panose="020F0502020204030204"/>
                <a:ea typeface="等线" panose="02010600030101010101" pitchFamily="2" charset="-122"/>
              </a:rPr>
              <a:t>在</a:t>
            </a:r>
            <a:r>
              <a:rPr lang="en-US" altLang="zh-CN" sz="2400" dirty="0">
                <a:solidFill>
                  <a:prstClr val="black"/>
                </a:solidFill>
                <a:latin typeface="等线" panose="020F0502020204030204"/>
                <a:ea typeface="等线" panose="02010600030101010101" pitchFamily="2" charset="-122"/>
              </a:rPr>
              <a:t>X86</a:t>
            </a:r>
            <a:r>
              <a:rPr lang="zh-CN" altLang="en-US" sz="2400" dirty="0">
                <a:solidFill>
                  <a:prstClr val="black"/>
                </a:solidFill>
                <a:latin typeface="等线" panose="020F0502020204030204"/>
                <a:ea typeface="等线" panose="02010600030101010101" pitchFamily="2" charset="-122"/>
              </a:rPr>
              <a:t>编译模式下，使用</a:t>
            </a:r>
            <a:r>
              <a:rPr lang="en-US" altLang="zh-CN" sz="2400" dirty="0">
                <a:solidFill>
                  <a:prstClr val="black"/>
                </a:solidFill>
                <a:latin typeface="等线" panose="020F0502020204030204"/>
                <a:ea typeface="等线" panose="02010600030101010101" pitchFamily="2" charset="-122"/>
              </a:rPr>
              <a:t>4</a:t>
            </a:r>
            <a:r>
              <a:rPr lang="zh-CN" altLang="en-US" sz="2400" dirty="0">
                <a:solidFill>
                  <a:prstClr val="black"/>
                </a:solidFill>
                <a:latin typeface="等线" panose="020F0502020204030204"/>
                <a:ea typeface="等线" panose="02010600030101010101" pitchFamily="2" charset="-122"/>
              </a:rPr>
              <a:t>个字节表示地址</a:t>
            </a:r>
            <a:endParaRPr lang="en-US" altLang="zh-CN" sz="2400" dirty="0">
              <a:solidFill>
                <a:prstClr val="black"/>
              </a:solidFill>
              <a:latin typeface="等线" panose="020F0502020204030204"/>
              <a:ea typeface="等线" panose="0201060003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根据表</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2.7</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有关*</a:t>
            </a:r>
            <a:r>
              <a:rPr lang="zh-CN" altLang="en-US" sz="2400" dirty="0">
                <a:solidFill>
                  <a:prstClr val="black"/>
                </a:solidFill>
                <a:latin typeface="等线" panose="020F0502020204030204"/>
                <a:ea typeface="等线" panose="02010600030101010101" pitchFamily="2" charset="-122"/>
              </a:rPr>
              <a:t>的结合性“自右向左”，故先解释右</a:t>
            </a:r>
            <a:endParaRPr lang="en-US" altLang="zh-CN" sz="2400" dirty="0">
              <a:solidFill>
                <a:prstClr val="black"/>
              </a:solidFill>
              <a:latin typeface="等线" panose="020F0502020204030204"/>
              <a:ea typeface="等线" panose="02010600030101010101" pitchFamily="2" charset="-122"/>
            </a:endParaRPr>
          </a:p>
          <a:p>
            <a:pPr marR="0" lvl="1" algn="l" defTabSz="914400" rtl="0" eaLnBrk="1" fontAlgn="auto" latinLnBrk="0" hangingPunct="1">
              <a:lnSpc>
                <a:spcPct val="90000"/>
              </a:lnSpc>
              <a:spcBef>
                <a:spcPts val="500"/>
              </a:spcBef>
              <a:spcAft>
                <a:spcPts val="0"/>
              </a:spcAft>
              <a:buClrTx/>
              <a:buSzTx/>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边的指针，再向左解释左边的指针，如下图所示：</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endParaRPr lang="en-US" altLang="zh-CN" sz="2400" dirty="0">
              <a:solidFill>
                <a:prstClr val="black"/>
              </a:solidFill>
              <a:latin typeface="等线" panose="020F0502020204030204"/>
              <a:ea typeface="等线" panose="0201060003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取</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指向的单元的值</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00001020</a:t>
            </a:r>
            <a:r>
              <a:rPr lang="en-US" altLang="zh-CN" sz="2400" dirty="0">
                <a:solidFill>
                  <a:prstClr val="black"/>
                </a:solidFill>
                <a:latin typeface="等线" panose="020F0502020204030204"/>
                <a:ea typeface="等线" panose="02010600030101010101" pitchFamily="2" charset="-122"/>
              </a:rPr>
              <a:t>(a</a:t>
            </a:r>
            <a:r>
              <a:rPr lang="zh-CN" altLang="en-US" sz="2400" dirty="0">
                <a:solidFill>
                  <a:prstClr val="black"/>
                </a:solidFill>
                <a:latin typeface="等线" panose="020F0502020204030204"/>
                <a:ea typeface="等线" panose="02010600030101010101" pitchFamily="2" charset="-122"/>
              </a:rPr>
              <a:t>的地址</a:t>
            </a:r>
            <a:r>
              <a:rPr lang="en-US" altLang="zh-CN" sz="2400" dirty="0">
                <a:solidFill>
                  <a:prstClr val="black"/>
                </a:solidFill>
                <a:latin typeface="等线" panose="020F0502020204030204"/>
                <a:ea typeface="等线" panose="02010600030101010101" pitchFamily="2" charset="-122"/>
              </a:rPr>
              <a:t>), </a:t>
            </a:r>
            <a:r>
              <a:rPr lang="zh-CN" altLang="en-US" sz="2400" dirty="0">
                <a:solidFill>
                  <a:prstClr val="black"/>
                </a:solidFill>
                <a:latin typeface="等线" panose="020F0502020204030204"/>
                <a:ea typeface="等线" panose="02010600030101010101" pitchFamily="2" charset="-122"/>
              </a:rPr>
              <a:t>故**</a:t>
            </a:r>
            <a:r>
              <a:rPr lang="en-US" altLang="zh-CN" sz="2400" dirty="0">
                <a:solidFill>
                  <a:prstClr val="black"/>
                </a:solidFill>
                <a:latin typeface="等线" panose="020F0502020204030204"/>
                <a:ea typeface="等线" panose="02010600030101010101" pitchFamily="2" charset="-122"/>
              </a:rPr>
              <a:t>r</a:t>
            </a:r>
            <a:r>
              <a:rPr lang="zh-CN" altLang="en-US" sz="2400" dirty="0">
                <a:solidFill>
                  <a:prstClr val="black"/>
                </a:solidFill>
                <a:latin typeface="等线" panose="020F0502020204030204"/>
                <a:ea typeface="等线" panose="02010600030101010101" pitchFamily="2" charset="-122"/>
              </a:rPr>
              <a:t>才能取</a:t>
            </a:r>
            <a:r>
              <a:rPr lang="en-US" altLang="zh-CN" sz="2400" dirty="0">
                <a:solidFill>
                  <a:prstClr val="black"/>
                </a:solidFill>
                <a:latin typeface="等线" panose="020F0502020204030204"/>
                <a:ea typeface="等线" panose="02010600030101010101" pitchFamily="2" charset="-122"/>
              </a:rPr>
              <a:t>a</a:t>
            </a:r>
            <a:r>
              <a:rPr lang="zh-CN" altLang="en-US" sz="2400" dirty="0">
                <a:solidFill>
                  <a:prstClr val="black"/>
                </a:solidFill>
                <a:latin typeface="等线" panose="020F0502020204030204"/>
                <a:ea typeface="等线" panose="02010600030101010101" pitchFamily="2" charset="-122"/>
              </a:rPr>
              <a:t>的值</a:t>
            </a:r>
            <a:r>
              <a:rPr lang="en-US" altLang="zh-CN" sz="2400" dirty="0">
                <a:solidFill>
                  <a:prstClr val="black"/>
                </a:solidFill>
                <a:latin typeface="等线" panose="020F0502020204030204"/>
                <a:ea typeface="等线" panose="02010600030101010101" pitchFamily="2" charset="-122"/>
              </a:rPr>
              <a:t>1</a:t>
            </a:r>
            <a:r>
              <a:rPr lang="zh-CN" altLang="en-US" sz="2400" dirty="0">
                <a:solidFill>
                  <a:prstClr val="black"/>
                </a:solidFill>
                <a:latin typeface="等线" panose="020F0502020204030204"/>
                <a:ea typeface="等线" panose="02010600030101010101" pitchFamily="2" charset="-122"/>
              </a:rPr>
              <a:t>，而**</a:t>
            </a:r>
            <a:r>
              <a:rPr lang="en-US" altLang="zh-CN" sz="2400" dirty="0">
                <a:solidFill>
                  <a:prstClr val="black"/>
                </a:solidFill>
                <a:latin typeface="等线" panose="020F0502020204030204"/>
                <a:ea typeface="等线" panose="02010600030101010101" pitchFamily="2" charset="-122"/>
              </a:rPr>
              <a:t>r=7</a:t>
            </a:r>
            <a:r>
              <a:rPr lang="zh-CN" altLang="en-US" sz="2400" dirty="0">
                <a:solidFill>
                  <a:prstClr val="black"/>
                </a:solidFill>
                <a:latin typeface="等线" panose="020F0502020204030204"/>
                <a:ea typeface="等线" panose="02010600030101010101" pitchFamily="2" charset="-122"/>
              </a:rPr>
              <a:t>修改</a:t>
            </a:r>
            <a:r>
              <a:rPr lang="en-US" altLang="zh-CN" sz="2400" dirty="0">
                <a:solidFill>
                  <a:prstClr val="black"/>
                </a:solidFill>
                <a:latin typeface="等线" panose="020F0502020204030204"/>
                <a:ea typeface="等线" panose="02010600030101010101" pitchFamily="2" charset="-122"/>
              </a:rPr>
              <a:t>a</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7" name="图片 6">
            <a:extLst>
              <a:ext uri="{FF2B5EF4-FFF2-40B4-BE49-F238E27FC236}">
                <a16:creationId xmlns:a16="http://schemas.microsoft.com/office/drawing/2014/main" id="{4B6B8673-311C-4FED-90FB-6687D2E7FE6C}"/>
              </a:ext>
            </a:extLst>
          </p:cNvPr>
          <p:cNvPicPr>
            <a:picLocks noChangeAspect="1"/>
          </p:cNvPicPr>
          <p:nvPr/>
        </p:nvPicPr>
        <p:blipFill>
          <a:blip r:embed="rId3"/>
          <a:stretch>
            <a:fillRect/>
          </a:stretch>
        </p:blipFill>
        <p:spPr>
          <a:xfrm>
            <a:off x="8326056" y="1926420"/>
            <a:ext cx="3865944" cy="3993401"/>
          </a:xfrm>
          <a:prstGeom prst="rect">
            <a:avLst/>
          </a:prstGeom>
        </p:spPr>
      </p:pic>
      <p:pic>
        <p:nvPicPr>
          <p:cNvPr id="10" name="图片 9">
            <a:extLst>
              <a:ext uri="{FF2B5EF4-FFF2-40B4-BE49-F238E27FC236}">
                <a16:creationId xmlns:a16="http://schemas.microsoft.com/office/drawing/2014/main" id="{9F5D7EF2-92DB-4EB5-A1FE-798C243EAC76}"/>
              </a:ext>
            </a:extLst>
          </p:cNvPr>
          <p:cNvPicPr>
            <a:picLocks noChangeAspect="1"/>
          </p:cNvPicPr>
          <p:nvPr/>
        </p:nvPicPr>
        <p:blipFill>
          <a:blip r:embed="rId4"/>
          <a:stretch>
            <a:fillRect/>
          </a:stretch>
        </p:blipFill>
        <p:spPr>
          <a:xfrm>
            <a:off x="1557211" y="5279627"/>
            <a:ext cx="2181828" cy="643001"/>
          </a:xfrm>
          <a:prstGeom prst="rect">
            <a:avLst/>
          </a:prstGeom>
        </p:spPr>
      </p:pic>
    </p:spTree>
    <p:extLst>
      <p:ext uri="{BB962C8B-B14F-4D97-AF65-F5344CB8AC3E}">
        <p14:creationId xmlns:p14="http://schemas.microsoft.com/office/powerpoint/2010/main" val="2588212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marL="0" indent="0">
              <a:buNone/>
            </a:pPr>
            <a:r>
              <a:rPr lang="zh-CN" altLang="en-US" dirty="0"/>
              <a:t>指针及其类型理解</a:t>
            </a:r>
          </a:p>
        </p:txBody>
      </p:sp>
      <p:sp>
        <p:nvSpPr>
          <p:cNvPr id="6" name="文本框 5">
            <a:extLst>
              <a:ext uri="{FF2B5EF4-FFF2-40B4-BE49-F238E27FC236}">
                <a16:creationId xmlns:a16="http://schemas.microsoft.com/office/drawing/2014/main" id="{D3C88324-0EC8-4B4B-941F-FB5BFB4C559B}"/>
              </a:ext>
            </a:extLst>
          </p:cNvPr>
          <p:cNvSpPr txBox="1"/>
          <p:nvPr/>
        </p:nvSpPr>
        <p:spPr>
          <a:xfrm>
            <a:off x="731520" y="2447300"/>
            <a:ext cx="10911840" cy="3993401"/>
          </a:xfrm>
          <a:prstGeom prst="rect">
            <a:avLst/>
          </a:prstGeom>
          <a:noFill/>
        </p:spPr>
        <p:txBody>
          <a:bodyPr wrap="square">
            <a:spAutoFit/>
          </a:bodyPr>
          <a:lstStyle/>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400" dirty="0">
                <a:solidFill>
                  <a:prstClr val="black"/>
                </a:solidFill>
                <a:latin typeface="等线" panose="020F0502020204030204"/>
                <a:ea typeface="等线" panose="02010600030101010101" pitchFamily="2" charset="-122"/>
              </a:rPr>
              <a:t>在一个类型表达式中，先解释优先级高，若优先级相同，则按结合性解释</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如：</a:t>
            </a:r>
            <a:r>
              <a:rPr lang="en-US" altLang="zh-CN" sz="2400" dirty="0">
                <a:solidFill>
                  <a:prstClr val="black"/>
                </a:solidFill>
                <a:latin typeface="等线" panose="020F0502020204030204"/>
                <a:ea typeface="等线" panose="02010600030101010101" pitchFamily="2" charset="-122"/>
              </a:rPr>
              <a:t>int *y[10][20];</a:t>
            </a:r>
            <a:r>
              <a:rPr lang="zh-CN" altLang="en-US" sz="2400" dirty="0">
                <a:solidFill>
                  <a:prstClr val="black"/>
                </a:solidFill>
                <a:latin typeface="等线" panose="020F0502020204030204"/>
                <a:ea typeface="等线" panose="02010600030101010101" pitchFamily="2" charset="-122"/>
              </a:rPr>
              <a:t> 在</a:t>
            </a:r>
            <a:r>
              <a:rPr lang="en-US" altLang="zh-CN" sz="2400" dirty="0">
                <a:solidFill>
                  <a:prstClr val="black"/>
                </a:solidFill>
                <a:latin typeface="等线" panose="020F0502020204030204"/>
                <a:ea typeface="等线" panose="02010600030101010101" pitchFamily="2" charset="-122"/>
              </a:rPr>
              <a:t>y</a:t>
            </a:r>
            <a:r>
              <a:rPr lang="zh-CN" altLang="en-US" sz="2400" dirty="0">
                <a:solidFill>
                  <a:prstClr val="black"/>
                </a:solidFill>
                <a:latin typeface="等线" panose="020F0502020204030204"/>
                <a:ea typeface="等线" panose="02010600030101010101" pitchFamily="2" charset="-122"/>
              </a:rPr>
              <a:t>的左边是*，右边是</a:t>
            </a:r>
            <a:r>
              <a:rPr lang="en-US" altLang="zh-CN" sz="2400" dirty="0">
                <a:solidFill>
                  <a:prstClr val="black"/>
                </a:solidFill>
                <a:latin typeface="等线" panose="020F0502020204030204"/>
                <a:ea typeface="等线" panose="02010600030101010101" pitchFamily="2" charset="-122"/>
              </a:rPr>
              <a:t>[10]</a:t>
            </a:r>
            <a:r>
              <a:rPr lang="zh-CN" altLang="en-US" sz="2400" dirty="0">
                <a:solidFill>
                  <a:prstClr val="black"/>
                </a:solidFill>
                <a:latin typeface="等线" panose="020F0502020204030204"/>
                <a:ea typeface="等线" panose="02010600030101010101" pitchFamily="2" charset="-122"/>
              </a:rPr>
              <a:t>，据表</a:t>
            </a:r>
            <a:r>
              <a:rPr lang="en-US" altLang="zh-CN" sz="2400" dirty="0">
                <a:solidFill>
                  <a:prstClr val="black"/>
                </a:solidFill>
                <a:latin typeface="等线" panose="020F0502020204030204"/>
                <a:ea typeface="等线" panose="02010600030101010101" pitchFamily="2" charset="-122"/>
              </a:rPr>
              <a:t>2.7</a:t>
            </a:r>
            <a:r>
              <a:rPr lang="zh-CN" altLang="en-US" sz="2400" dirty="0">
                <a:solidFill>
                  <a:prstClr val="black"/>
                </a:solidFill>
                <a:latin typeface="等线" panose="020F0502020204030204"/>
                <a:ea typeface="等线" panose="02010600030101010101" pitchFamily="2" charset="-122"/>
              </a:rPr>
              <a:t>知</a:t>
            </a:r>
            <a:r>
              <a:rPr lang="en-US" altLang="zh-CN" sz="2400" dirty="0">
                <a:solidFill>
                  <a:prstClr val="black"/>
                </a:solidFill>
                <a:latin typeface="等线" panose="020F0502020204030204"/>
                <a:ea typeface="等线" panose="02010600030101010101" pitchFamily="2" charset="-122"/>
              </a:rPr>
              <a:t>[ ]</a:t>
            </a:r>
            <a:r>
              <a:rPr lang="zh-CN" altLang="en-US" sz="2400" dirty="0">
                <a:solidFill>
                  <a:prstClr val="black"/>
                </a:solidFill>
                <a:latin typeface="等线" panose="020F0502020204030204"/>
                <a:ea typeface="等线" panose="02010600030101010101" pitchFamily="2" charset="-122"/>
              </a:rPr>
              <a:t>的优先级更高。</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457200" marR="0" lvl="1" indent="0" algn="l" defTabSz="914400" rtl="0" eaLnBrk="1" fontAlgn="auto" latinLnBrk="0" hangingPunct="1">
              <a:lnSpc>
                <a:spcPct val="90000"/>
              </a:lnSpc>
              <a:spcBef>
                <a:spcPts val="50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p>
          <a:p>
            <a:pPr marL="457200" marR="0" lvl="1" indent="0" algn="l" defTabSz="914400" rtl="0" eaLnBrk="1" fontAlgn="auto" latinLnBrk="0" hangingPunct="1">
              <a:lnSpc>
                <a:spcPct val="90000"/>
              </a:lnSpc>
              <a:spcBef>
                <a:spcPts val="50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解释</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sym typeface="Wingdings" panose="05000000000000000000" pitchFamily="2" charset="2"/>
              </a:rPr>
              <a:t>:</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sym typeface="Wingdings" panose="05000000000000000000" pitchFamily="2" charset="2"/>
              </a:rPr>
              <a:t> </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sym typeface="Wingdings" panose="05000000000000000000" pitchFamily="2" charset="2"/>
              </a:rPr>
              <a:t>(1)</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sym typeface="Wingdings" panose="05000000000000000000" pitchFamily="2" charset="2"/>
              </a:rPr>
              <a:t> </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sym typeface="Wingdings" panose="05000000000000000000" pitchFamily="2" charset="2"/>
              </a:rPr>
              <a:t>y</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sym typeface="Wingdings" panose="05000000000000000000" pitchFamily="2" charset="2"/>
              </a:rPr>
              <a:t>是一个</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sym typeface="Wingdings" panose="05000000000000000000" pitchFamily="2" charset="2"/>
              </a:rPr>
              <a:t>10</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sym typeface="Wingdings" panose="05000000000000000000" pitchFamily="2" charset="2"/>
              </a:rPr>
              <a:t>元素数组；</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sym typeface="Wingdings" panose="05000000000000000000" pitchFamily="2" charset="2"/>
              </a:rPr>
              <a:t>(2)</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sym typeface="Wingdings" panose="05000000000000000000" pitchFamily="2" charset="2"/>
              </a:rPr>
              <a:t>每个数组元素均为</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sym typeface="Wingdings" panose="05000000000000000000" pitchFamily="2" charset="2"/>
              </a:rPr>
              <a:t>20</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sym typeface="Wingdings" panose="05000000000000000000" pitchFamily="2" charset="2"/>
              </a:rPr>
              <a:t>元素数组</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sym typeface="Wingdings" panose="05000000000000000000" pitchFamily="2" charset="2"/>
            </a:endParaRPr>
          </a:p>
          <a:p>
            <a:pPr marR="0" lvl="1" algn="l" defTabSz="914400" rtl="0" eaLnBrk="1" fontAlgn="auto" latinLnBrk="0" hangingPunct="1">
              <a:lnSpc>
                <a:spcPct val="90000"/>
              </a:lnSpc>
              <a:spcBef>
                <a:spcPts val="500"/>
              </a:spcBef>
              <a:spcAft>
                <a:spcPts val="0"/>
              </a:spcAft>
              <a:buClrTx/>
              <a:buSzTx/>
              <a:tabLst/>
              <a:defRPr/>
            </a:pPr>
            <a:r>
              <a:rPr lang="en-US" altLang="zh-CN" sz="2400" dirty="0">
                <a:solidFill>
                  <a:prstClr val="black"/>
                </a:solidFill>
                <a:latin typeface="等线" panose="020F0502020204030204"/>
                <a:ea typeface="等线" panose="02010600030101010101" pitchFamily="2" charset="-122"/>
                <a:sym typeface="Wingdings" panose="05000000000000000000" pitchFamily="2" charset="2"/>
              </a:rPr>
              <a:t>            (3) 20</a:t>
            </a:r>
            <a:r>
              <a:rPr lang="zh-CN" altLang="en-US" sz="2400" dirty="0">
                <a:solidFill>
                  <a:prstClr val="black"/>
                </a:solidFill>
                <a:latin typeface="等线" panose="020F0502020204030204"/>
                <a:ea typeface="等线" panose="02010600030101010101" pitchFamily="2" charset="-122"/>
                <a:sym typeface="Wingdings" panose="05000000000000000000" pitchFamily="2" charset="2"/>
              </a:rPr>
              <a:t>个元素中的每个元素均为指针；（</a:t>
            </a:r>
            <a:r>
              <a:rPr lang="en-US" altLang="zh-CN" sz="2400" dirty="0">
                <a:solidFill>
                  <a:prstClr val="black"/>
                </a:solidFill>
                <a:latin typeface="等线" panose="020F0502020204030204"/>
                <a:ea typeface="等线" panose="02010600030101010101" pitchFamily="2" charset="-122"/>
                <a:sym typeface="Wingdings" panose="05000000000000000000" pitchFamily="2" charset="2"/>
              </a:rPr>
              <a:t>4</a:t>
            </a:r>
            <a:r>
              <a:rPr lang="zh-CN" altLang="en-US" sz="2400" dirty="0">
                <a:solidFill>
                  <a:prstClr val="black"/>
                </a:solidFill>
                <a:latin typeface="等线" panose="020F0502020204030204"/>
                <a:ea typeface="等线" panose="02010600030101010101" pitchFamily="2" charset="-122"/>
                <a:sym typeface="Wingdings" panose="05000000000000000000" pitchFamily="2" charset="2"/>
              </a:rPr>
              <a:t>）每个指针都指向一个整数</a:t>
            </a:r>
            <a:endParaRPr lang="en-US" altLang="zh-CN" sz="2400" dirty="0">
              <a:solidFill>
                <a:prstClr val="black"/>
              </a:solidFill>
              <a:latin typeface="等线" panose="020F0502020204030204"/>
              <a:ea typeface="等线" panose="02010600030101010101" pitchFamily="2" charset="-122"/>
              <a:sym typeface="Wingdings" panose="05000000000000000000" pitchFamily="2" charset="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400" dirty="0">
                <a:solidFill>
                  <a:prstClr val="black"/>
                </a:solidFill>
                <a:latin typeface="等线" panose="020F0502020204030204"/>
                <a:ea typeface="等线" panose="02010600030101010101" pitchFamily="2" charset="-122"/>
              </a:rPr>
              <a:t>但括号</a:t>
            </a:r>
            <a:r>
              <a:rPr lang="en-US" altLang="zh-CN" sz="2400" dirty="0">
                <a:solidFill>
                  <a:prstClr val="black"/>
                </a:solidFill>
                <a:latin typeface="等线" panose="020F0502020204030204"/>
                <a:ea typeface="等线" panose="02010600030101010101" pitchFamily="2" charset="-122"/>
              </a:rPr>
              <a:t>()</a:t>
            </a:r>
            <a:r>
              <a:rPr lang="zh-CN" altLang="en-US" sz="2400" dirty="0">
                <a:solidFill>
                  <a:prstClr val="black"/>
                </a:solidFill>
                <a:latin typeface="等线" panose="020F0502020204030204"/>
                <a:ea typeface="等线" panose="02010600030101010101" pitchFamily="2" charset="-122"/>
              </a:rPr>
              <a:t>可提高运算符的优先级，如：</a:t>
            </a:r>
            <a:r>
              <a:rPr lang="en-US" altLang="zh-CN" sz="2400" dirty="0">
                <a:solidFill>
                  <a:prstClr val="black"/>
                </a:solidFill>
                <a:latin typeface="等线" panose="020F0502020204030204"/>
                <a:ea typeface="等线" panose="02010600030101010101" pitchFamily="2" charset="-122"/>
              </a:rPr>
              <a:t>int (*z)[10][20];</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lang="en-US" altLang="zh-CN" sz="2400" dirty="0">
                <a:solidFill>
                  <a:prstClr val="black"/>
                </a:solidFill>
                <a:latin typeface="等线" panose="020F0502020204030204"/>
                <a:ea typeface="等线" panose="02010600030101010101" pitchFamily="2" charset="-122"/>
              </a:rPr>
              <a:t>…)</a:t>
            </a:r>
            <a:r>
              <a:rPr lang="zh-CN" altLang="en-US" sz="2400" dirty="0">
                <a:solidFill>
                  <a:prstClr val="black"/>
                </a:solidFill>
                <a:latin typeface="等线" panose="020F0502020204030204"/>
                <a:ea typeface="等线" panose="02010600030101010101" pitchFamily="2" charset="-122"/>
              </a:rPr>
              <a:t>、</a:t>
            </a:r>
            <a:r>
              <a:rPr lang="en-US" altLang="zh-CN" sz="2400" dirty="0">
                <a:solidFill>
                  <a:prstClr val="black"/>
                </a:solidFill>
                <a:latin typeface="等线" panose="020F0502020204030204"/>
                <a:ea typeface="等线" panose="02010600030101010101" pitchFamily="2" charset="-122"/>
              </a:rPr>
              <a:t>[10]</a:t>
            </a:r>
            <a:r>
              <a:rPr lang="zh-CN" altLang="en-US" sz="2400" dirty="0">
                <a:solidFill>
                  <a:prstClr val="black"/>
                </a:solidFill>
                <a:latin typeface="等线" panose="020F0502020204030204"/>
                <a:ea typeface="等线" panose="02010600030101010101" pitchFamily="2" charset="-122"/>
              </a:rPr>
              <a:t>、</a:t>
            </a:r>
            <a:r>
              <a:rPr lang="en-US" altLang="zh-CN" sz="2400" dirty="0">
                <a:solidFill>
                  <a:prstClr val="black"/>
                </a:solidFill>
                <a:latin typeface="等线" panose="020F0502020204030204"/>
                <a:ea typeface="等线" panose="02010600030101010101" pitchFamily="2" charset="-122"/>
              </a:rPr>
              <a:t>[20]</a:t>
            </a:r>
            <a:r>
              <a:rPr lang="zh-CN" altLang="en-US" sz="2400" dirty="0">
                <a:solidFill>
                  <a:prstClr val="black"/>
                </a:solidFill>
                <a:latin typeface="等线" panose="020F0502020204030204"/>
                <a:ea typeface="等线" panose="02010600030101010101" pitchFamily="2" charset="-122"/>
              </a:rPr>
              <a:t>的运算符优先级相同，按照结合性，应依次从左向右解释。</a:t>
            </a:r>
            <a:endParaRPr lang="en-US" altLang="zh-CN" sz="2400" dirty="0">
              <a:solidFill>
                <a:prstClr val="black"/>
              </a:solidFill>
              <a:latin typeface="等线" panose="020F0502020204030204"/>
              <a:ea typeface="等线" panose="0201060003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400" dirty="0">
                <a:solidFill>
                  <a:prstClr val="black"/>
                </a:solidFill>
                <a:latin typeface="等线" panose="020F0502020204030204"/>
                <a:ea typeface="等线" panose="02010600030101010101" pitchFamily="2" charset="-122"/>
              </a:rPr>
              <a:t>其第</a:t>
            </a:r>
            <a:r>
              <a:rPr lang="en-US" altLang="zh-CN" sz="2400" dirty="0">
                <a:solidFill>
                  <a:prstClr val="black"/>
                </a:solidFill>
                <a:latin typeface="等线" panose="020F0502020204030204"/>
                <a:ea typeface="等线" panose="02010600030101010101" pitchFamily="2" charset="-122"/>
              </a:rPr>
              <a:t>(1)</a:t>
            </a:r>
            <a:r>
              <a:rPr lang="zh-CN" altLang="en-US" sz="2400" dirty="0">
                <a:solidFill>
                  <a:prstClr val="black"/>
                </a:solidFill>
                <a:latin typeface="等线" panose="020F0502020204030204"/>
                <a:ea typeface="等线" panose="02010600030101010101" pitchFamily="2" charset="-122"/>
              </a:rPr>
              <a:t>个解释应为</a:t>
            </a:r>
            <a:r>
              <a:rPr lang="en-US" altLang="zh-CN" sz="2400" dirty="0">
                <a:solidFill>
                  <a:prstClr val="black"/>
                </a:solidFill>
                <a:latin typeface="等线" panose="020F0502020204030204"/>
                <a:ea typeface="等线" panose="02010600030101010101" pitchFamily="2" charset="-122"/>
              </a:rPr>
              <a:t>z</a:t>
            </a:r>
            <a:r>
              <a:rPr lang="zh-CN" altLang="en-US" sz="2400" dirty="0">
                <a:solidFill>
                  <a:prstClr val="black"/>
                </a:solidFill>
                <a:latin typeface="等线" panose="020F0502020204030204"/>
                <a:ea typeface="等线" panose="02010600030101010101" pitchFamily="2" charset="-122"/>
              </a:rPr>
              <a:t>是一个指针，注意</a:t>
            </a:r>
            <a:r>
              <a:rPr lang="en-US" altLang="zh-CN" sz="2400" dirty="0">
                <a:solidFill>
                  <a:prstClr val="black"/>
                </a:solidFill>
                <a:latin typeface="等线" panose="020F0502020204030204"/>
                <a:ea typeface="等线" panose="02010600030101010101" pitchFamily="2" charset="-122"/>
              </a:rPr>
              <a:t>z</a:t>
            </a:r>
            <a:r>
              <a:rPr lang="zh-CN" altLang="en-US" sz="2400" dirty="0">
                <a:solidFill>
                  <a:prstClr val="black"/>
                </a:solidFill>
                <a:latin typeface="等线" panose="020F0502020204030204"/>
                <a:ea typeface="等线" panose="02010600030101010101" pitchFamily="2" charset="-122"/>
              </a:rPr>
              <a:t>与</a:t>
            </a:r>
            <a:r>
              <a:rPr lang="en-US" altLang="zh-CN" sz="2400" dirty="0">
                <a:solidFill>
                  <a:prstClr val="black"/>
                </a:solidFill>
                <a:latin typeface="等线" panose="020F0502020204030204"/>
                <a:ea typeface="等线" panose="02010600030101010101" pitchFamily="2" charset="-122"/>
              </a:rPr>
              <a:t>y</a:t>
            </a:r>
            <a:r>
              <a:rPr lang="zh-CN" altLang="en-US" sz="2400" dirty="0">
                <a:solidFill>
                  <a:prstClr val="black"/>
                </a:solidFill>
                <a:latin typeface="等线" panose="020F0502020204030204"/>
                <a:ea typeface="等线" panose="02010600030101010101" pitchFamily="2" charset="-122"/>
              </a:rPr>
              <a:t>的第</a:t>
            </a:r>
            <a:r>
              <a:rPr lang="en-US" altLang="zh-CN" sz="2400" dirty="0">
                <a:solidFill>
                  <a:prstClr val="black"/>
                </a:solidFill>
                <a:latin typeface="等线" panose="020F0502020204030204"/>
                <a:ea typeface="等线" panose="02010600030101010101" pitchFamily="2" charset="-122"/>
              </a:rPr>
              <a:t>(1)</a:t>
            </a:r>
            <a:r>
              <a:rPr lang="zh-CN" altLang="en-US" sz="2400" dirty="0">
                <a:solidFill>
                  <a:prstClr val="black"/>
                </a:solidFill>
                <a:latin typeface="等线" panose="020F0502020204030204"/>
                <a:ea typeface="等线" panose="02010600030101010101" pitchFamily="2" charset="-122"/>
              </a:rPr>
              <a:t>个解释的不同。</a:t>
            </a:r>
            <a:endParaRPr lang="en-US" altLang="zh-CN" sz="2400" dirty="0">
              <a:solidFill>
                <a:prstClr val="black"/>
              </a:solidFill>
              <a:latin typeface="等线" panose="020F0502020204030204"/>
              <a:ea typeface="等线" panose="0201060003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指针移动：</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y[m][n]+</a:t>
            </a:r>
            <a:r>
              <a:rPr kumimoji="0" lang="en-US" altLang="zh-CN" sz="24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1</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移动到</a:t>
            </a: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下一整数</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z+</a:t>
            </a:r>
            <a:r>
              <a:rPr kumimoji="0" lang="en-US" altLang="zh-CN" sz="2400" b="0" i="0" u="none" strike="noStrike" kern="1200" cap="none" spc="0" normalizeH="0" baseline="0" noProof="0" dirty="0">
                <a:ln>
                  <a:noFill/>
                </a:ln>
                <a:solidFill>
                  <a:srgbClr val="00B0F0"/>
                </a:solidFill>
                <a:effectLst/>
                <a:uLnTx/>
                <a:uFillTx/>
                <a:latin typeface="等线" panose="020F0502020204030204"/>
                <a:ea typeface="等线" panose="02010600030101010101" pitchFamily="2" charset="-122"/>
                <a:cs typeface="+mn-cs"/>
              </a:rPr>
              <a:t>1</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移动到</a:t>
            </a:r>
            <a:r>
              <a:rPr kumimoji="0" lang="zh-CN" altLang="en-US" sz="2400" b="0" i="0" u="none" strike="noStrike" kern="1200" cap="none" spc="0" normalizeH="0" baseline="0" noProof="0" dirty="0">
                <a:ln>
                  <a:noFill/>
                </a:ln>
                <a:solidFill>
                  <a:srgbClr val="00B0F0"/>
                </a:solidFill>
                <a:effectLst/>
                <a:uLnTx/>
                <a:uFillTx/>
                <a:latin typeface="等线" panose="020F0502020204030204"/>
                <a:ea typeface="等线" panose="02010600030101010101" pitchFamily="2" charset="-122"/>
                <a:cs typeface="+mn-cs"/>
              </a:rPr>
              <a:t>下一</a:t>
            </a:r>
            <a:r>
              <a:rPr kumimoji="0" lang="en-US" altLang="zh-CN" sz="2400" b="0" i="0" u="none" strike="noStrike" kern="1200" cap="none" spc="0" normalizeH="0" baseline="0" noProof="0" dirty="0">
                <a:ln>
                  <a:noFill/>
                </a:ln>
                <a:solidFill>
                  <a:srgbClr val="00B0F0"/>
                </a:solidFill>
                <a:effectLst/>
                <a:uLnTx/>
                <a:uFillTx/>
                <a:latin typeface="等线" panose="020F0502020204030204"/>
                <a:ea typeface="等线" panose="02010600030101010101" pitchFamily="2" charset="-122"/>
                <a:cs typeface="+mn-cs"/>
              </a:rPr>
              <a:t>10</a:t>
            </a:r>
            <a:r>
              <a:rPr kumimoji="0" lang="zh-CN" altLang="en-US" sz="2400" b="0" i="0" u="none" strike="noStrike" kern="1200" cap="none" spc="0" normalizeH="0" baseline="0" noProof="0" dirty="0">
                <a:ln>
                  <a:noFill/>
                </a:ln>
                <a:solidFill>
                  <a:srgbClr val="00B0F0"/>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srgbClr val="00B0F0"/>
                </a:solidFill>
                <a:effectLst/>
                <a:uLnTx/>
                <a:uFillTx/>
                <a:latin typeface="等线" panose="020F0502020204030204"/>
                <a:ea typeface="等线" panose="02010600030101010101" pitchFamily="2" charset="-122"/>
                <a:cs typeface="+mn-cs"/>
              </a:rPr>
              <a:t>20</a:t>
            </a:r>
            <a:r>
              <a:rPr kumimoji="0" lang="zh-CN" altLang="en-US" sz="2400" b="0" i="0" u="none" strike="noStrike" kern="1200" cap="none" spc="0" normalizeH="0" baseline="0" noProof="0" dirty="0">
                <a:ln>
                  <a:noFill/>
                </a:ln>
                <a:solidFill>
                  <a:srgbClr val="00B0F0"/>
                </a:solidFill>
                <a:effectLst/>
                <a:uLnTx/>
                <a:uFillTx/>
                <a:latin typeface="等线" panose="020F0502020204030204"/>
                <a:ea typeface="等线" panose="02010600030101010101" pitchFamily="2" charset="-122"/>
                <a:cs typeface="+mn-cs"/>
              </a:rPr>
              <a:t>整数数组</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8" name="图片 7">
            <a:extLst>
              <a:ext uri="{FF2B5EF4-FFF2-40B4-BE49-F238E27FC236}">
                <a16:creationId xmlns:a16="http://schemas.microsoft.com/office/drawing/2014/main" id="{B2894359-595A-431B-8E72-DD455C677CEF}"/>
              </a:ext>
            </a:extLst>
          </p:cNvPr>
          <p:cNvPicPr>
            <a:picLocks noChangeAspect="1"/>
          </p:cNvPicPr>
          <p:nvPr/>
        </p:nvPicPr>
        <p:blipFill>
          <a:blip r:embed="rId3"/>
          <a:stretch>
            <a:fillRect/>
          </a:stretch>
        </p:blipFill>
        <p:spPr>
          <a:xfrm>
            <a:off x="2110327" y="3337171"/>
            <a:ext cx="3241850" cy="513827"/>
          </a:xfrm>
          <a:prstGeom prst="rect">
            <a:avLst/>
          </a:prstGeom>
        </p:spPr>
      </p:pic>
      <p:pic>
        <p:nvPicPr>
          <p:cNvPr id="11" name="图片 10">
            <a:extLst>
              <a:ext uri="{FF2B5EF4-FFF2-40B4-BE49-F238E27FC236}">
                <a16:creationId xmlns:a16="http://schemas.microsoft.com/office/drawing/2014/main" id="{650F5C81-AAF5-4EE8-931B-754EA99CEB6A}"/>
              </a:ext>
            </a:extLst>
          </p:cNvPr>
          <p:cNvPicPr>
            <a:picLocks noChangeAspect="1"/>
          </p:cNvPicPr>
          <p:nvPr/>
        </p:nvPicPr>
        <p:blipFill>
          <a:blip r:embed="rId4"/>
          <a:stretch>
            <a:fillRect/>
          </a:stretch>
        </p:blipFill>
        <p:spPr>
          <a:xfrm>
            <a:off x="6773138" y="3337171"/>
            <a:ext cx="3241849" cy="513827"/>
          </a:xfrm>
          <a:prstGeom prst="rect">
            <a:avLst/>
          </a:prstGeom>
        </p:spPr>
      </p:pic>
    </p:spTree>
    <p:extLst>
      <p:ext uri="{BB962C8B-B14F-4D97-AF65-F5344CB8AC3E}">
        <p14:creationId xmlns:p14="http://schemas.microsoft.com/office/powerpoint/2010/main" val="1561973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420109"/>
            <a:ext cx="10515600" cy="551160"/>
          </a:xfrm>
        </p:spPr>
        <p:txBody>
          <a:bodyPr/>
          <a:lstStyle/>
          <a:p>
            <a:pPr marL="0" indent="0">
              <a:buNone/>
            </a:pPr>
            <a:r>
              <a:rPr lang="zh-CN" altLang="en-US" dirty="0"/>
              <a:t>指针使用注意事项</a:t>
            </a:r>
          </a:p>
        </p:txBody>
      </p:sp>
      <p:sp>
        <p:nvSpPr>
          <p:cNvPr id="6" name="文本框 5">
            <a:extLst>
              <a:ext uri="{FF2B5EF4-FFF2-40B4-BE49-F238E27FC236}">
                <a16:creationId xmlns:a16="http://schemas.microsoft.com/office/drawing/2014/main" id="{D3C88324-0EC8-4B4B-941F-FB5BFB4C559B}"/>
              </a:ext>
            </a:extLst>
          </p:cNvPr>
          <p:cNvSpPr txBox="1"/>
          <p:nvPr/>
        </p:nvSpPr>
        <p:spPr>
          <a:xfrm>
            <a:off x="441960" y="2055814"/>
            <a:ext cx="10911840" cy="4325800"/>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dirty="0">
                <a:solidFill>
                  <a:prstClr val="black"/>
                </a:solidFill>
              </a:rPr>
              <a:t>所指单元值只读的指针</a:t>
            </a:r>
            <a:r>
              <a:rPr lang="en-US" altLang="zh-CN" sz="2400" dirty="0">
                <a:solidFill>
                  <a:prstClr val="black"/>
                </a:solidFill>
              </a:rPr>
              <a:t>(</a:t>
            </a:r>
            <a:r>
              <a:rPr lang="zh-CN" altLang="en-US" sz="2400" dirty="0">
                <a:solidFill>
                  <a:prstClr val="black"/>
                </a:solidFill>
              </a:rPr>
              <a:t>地址</a:t>
            </a:r>
            <a:r>
              <a:rPr lang="en-US" altLang="zh-CN" sz="2400" dirty="0">
                <a:solidFill>
                  <a:prstClr val="black"/>
                </a:solidFill>
              </a:rPr>
              <a:t>)</a:t>
            </a:r>
            <a:r>
              <a:rPr lang="zh-CN" altLang="en-US" sz="2400" dirty="0">
                <a:solidFill>
                  <a:prstClr val="black"/>
                </a:solidFill>
              </a:rPr>
              <a:t>不能赋给</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所指单元值</a:t>
            </a:r>
            <a:r>
              <a:rPr lang="zh-CN" altLang="en-US" sz="2400" dirty="0">
                <a:solidFill>
                  <a:prstClr val="black"/>
                </a:solidFill>
              </a:rPr>
              <a:t>可写的指针变量</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lvl="1" indent="-228600">
              <a:lnSpc>
                <a:spcPct val="90000"/>
              </a:lnSpc>
              <a:spcBef>
                <a:spcPts val="500"/>
              </a:spcBef>
              <a:buFont typeface="Wingdings" panose="05000000000000000000" pitchFamily="2" charset="2"/>
              <a:buChar char="l"/>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例如： </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const int x = 3</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（等价</a:t>
            </a:r>
            <a:r>
              <a:rPr lang="en-US" altLang="zh-CN" sz="2400" dirty="0">
                <a:solidFill>
                  <a:prstClr val="black"/>
                </a:solidFill>
              </a:rPr>
              <a:t>int const x = 3</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p>
          <a:p>
            <a:pPr lvl="1">
              <a:lnSpc>
                <a:spcPct val="90000"/>
              </a:lnSpc>
              <a:spcBef>
                <a:spcPts val="500"/>
              </a:spcBef>
              <a:defRPr/>
            </a:pPr>
            <a:r>
              <a:rPr lang="en-US" altLang="zh-CN" sz="2400" dirty="0">
                <a:solidFill>
                  <a:prstClr val="black"/>
                </a:solidFill>
                <a:latin typeface="等线" panose="020F0502020204030204"/>
                <a:ea typeface="等线" panose="02010600030101010101" pitchFamily="2" charset="-122"/>
              </a:rPr>
              <a:t>              </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const int *</a:t>
            </a:r>
            <a:r>
              <a:rPr kumimoji="0" lang="en-US" altLang="zh-CN" sz="24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y = &amp;x</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对</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R="0" lvl="1" algn="l" defTabSz="914400" rtl="0" eaLnBrk="1" fontAlgn="auto" latinLnBrk="0" hangingPunct="1">
              <a:lnSpc>
                <a:spcPct val="90000"/>
              </a:lnSpc>
              <a:spcBef>
                <a:spcPts val="500"/>
              </a:spcBef>
              <a:spcAft>
                <a:spcPts val="0"/>
              </a:spcAft>
              <a:buClrTx/>
              <a:buSzTx/>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int *z = </a:t>
            </a:r>
            <a:r>
              <a:rPr lang="en-US" altLang="zh-CN" sz="2400" dirty="0">
                <a:solidFill>
                  <a:prstClr val="black"/>
                </a:solidFill>
                <a:latin typeface="等线" panose="020F0502020204030204"/>
                <a:ea typeface="等线" panose="02010600030101010101" pitchFamily="2" charset="-122"/>
              </a:rPr>
              <a:t>y;</a:t>
            </a:r>
            <a:r>
              <a:rPr lang="zh-CN" altLang="en-US" sz="2400" dirty="0">
                <a:solidFill>
                  <a:prstClr val="black"/>
                </a:solidFill>
                <a:latin typeface="等线" panose="020F0502020204030204"/>
                <a:ea typeface="等线" panose="02010600030101010101" pitchFamily="2" charset="-122"/>
              </a:rPr>
              <a:t>  </a:t>
            </a:r>
            <a:r>
              <a:rPr lang="en-US" altLang="zh-CN" sz="2400" dirty="0">
                <a:solidFill>
                  <a:prstClr val="black"/>
                </a:solidFill>
                <a:latin typeface="等线" panose="020F0502020204030204"/>
                <a:ea typeface="等线" panose="02010600030101010101" pitchFamily="2" charset="-122"/>
              </a:rPr>
              <a:t>		//</a:t>
            </a:r>
            <a:r>
              <a:rPr lang="zh-CN" altLang="en-US" sz="2400" dirty="0">
                <a:solidFill>
                  <a:prstClr val="black"/>
                </a:solidFill>
                <a:latin typeface="等线" panose="020F0502020204030204"/>
                <a:ea typeface="等线" panose="02010600030101010101" pitchFamily="2" charset="-122"/>
              </a:rPr>
              <a:t>错：</a:t>
            </a:r>
            <a:r>
              <a:rPr lang="en-US" altLang="zh-CN" sz="2400" dirty="0">
                <a:solidFill>
                  <a:prstClr val="black"/>
                </a:solidFill>
                <a:latin typeface="等线" panose="020F0502020204030204"/>
                <a:ea typeface="等线" panose="02010600030101010101" pitchFamily="2" charset="-122"/>
              </a:rPr>
              <a:t>y</a:t>
            </a:r>
            <a:r>
              <a:rPr lang="zh-CN" altLang="en-US" sz="2400" dirty="0">
                <a:solidFill>
                  <a:prstClr val="black"/>
                </a:solidFill>
                <a:latin typeface="等线" panose="020F0502020204030204"/>
                <a:ea typeface="等线" panose="02010600030101010101" pitchFamily="2" charset="-122"/>
              </a:rPr>
              <a:t>是</a:t>
            </a:r>
            <a:r>
              <a:rPr lang="zh-CN" altLang="en-US" sz="2400" dirty="0">
                <a:solidFill>
                  <a:prstClr val="black"/>
                </a:solidFill>
              </a:rPr>
              <a:t>所指单元值只读的指针</a:t>
            </a:r>
            <a:endParaRPr lang="en-US" altLang="zh-CN" sz="2400" dirty="0">
              <a:solidFill>
                <a:prstClr val="black"/>
              </a:solidFill>
              <a:latin typeface="等线" panose="020F0502020204030204"/>
              <a:ea typeface="等线" panose="02010600030101010101" pitchFamily="2" charset="-122"/>
            </a:endParaRPr>
          </a:p>
          <a:p>
            <a:pPr marR="0" lvl="1" algn="l" defTabSz="914400" rtl="0" eaLnBrk="1" fontAlgn="auto" latinLnBrk="0" hangingPunct="1">
              <a:lnSpc>
                <a:spcPct val="90000"/>
              </a:lnSpc>
              <a:spcBef>
                <a:spcPts val="500"/>
              </a:spcBef>
              <a:spcAft>
                <a:spcPts val="0"/>
              </a:spcAft>
              <a:buClrTx/>
              <a:buSzTx/>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z = &amp;x;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错：</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&amp;x</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a:t>
            </a:r>
            <a:r>
              <a:rPr lang="zh-CN" altLang="en-US" sz="2400" dirty="0">
                <a:solidFill>
                  <a:prstClr val="black"/>
                </a:solidFill>
                <a:latin typeface="等线" panose="020F0502020204030204"/>
                <a:ea typeface="等线" panose="02010600030101010101" pitchFamily="2" charset="-122"/>
              </a:rPr>
              <a:t>是</a:t>
            </a:r>
            <a:r>
              <a:rPr lang="zh-CN" altLang="en-US" sz="2400" dirty="0">
                <a:solidFill>
                  <a:prstClr val="black"/>
                </a:solidFill>
              </a:rPr>
              <a:t>所指单元值只读的</a:t>
            </a:r>
            <a:r>
              <a:rPr lang="zh-CN" altLang="en-US" sz="2400" dirty="0">
                <a:solidFill>
                  <a:prstClr val="black"/>
                </a:solidFill>
                <a:latin typeface="等线" panose="020F0502020204030204"/>
                <a:ea typeface="等线" panose="02010600030101010101" pitchFamily="2" charset="-122"/>
              </a:rPr>
              <a:t>地址</a:t>
            </a:r>
            <a:endParaRPr lang="en-US" altLang="zh-CN" sz="2400" dirty="0">
              <a:solidFill>
                <a:prstClr val="black"/>
              </a:solidFill>
              <a:latin typeface="等线" panose="020F0502020204030204"/>
              <a:ea typeface="等线" panose="02010600030101010101" pitchFamily="2" charset="-122"/>
            </a:endParaRPr>
          </a:p>
          <a:p>
            <a:pPr marR="0" lvl="1" algn="l" defTabSz="914400" rtl="0" eaLnBrk="1" fontAlgn="auto" latinLnBrk="0" hangingPunct="1">
              <a:lnSpc>
                <a:spcPct val="90000"/>
              </a:lnSpc>
              <a:spcBef>
                <a:spcPts val="500"/>
              </a:spcBef>
              <a:spcAft>
                <a:spcPts val="0"/>
              </a:spcAft>
              <a:buClrTx/>
              <a:buSzTx/>
              <a:tabLst/>
              <a:defRPr/>
            </a:pPr>
            <a:r>
              <a:rPr lang="en-US" altLang="zh-CN" sz="2400" dirty="0">
                <a:solidFill>
                  <a:prstClr val="black"/>
                </a:solidFill>
                <a:latin typeface="等线" panose="020F0502020204030204"/>
                <a:ea typeface="等线" panose="02010600030101010101" pitchFamily="2" charset="-122"/>
              </a:rPr>
              <a:t>   </a:t>
            </a:r>
            <a:r>
              <a:rPr lang="zh-CN" altLang="en-US" sz="2400" dirty="0">
                <a:solidFill>
                  <a:prstClr val="black"/>
                </a:solidFill>
                <a:latin typeface="等线" panose="020F0502020204030204"/>
                <a:ea typeface="等线" panose="02010600030101010101" pitchFamily="2" charset="-122"/>
              </a:rPr>
              <a:t>证明</a:t>
            </a:r>
            <a:r>
              <a:rPr lang="en-US" altLang="zh-CN" sz="2400" dirty="0">
                <a:solidFill>
                  <a:prstClr val="black"/>
                </a:solidFill>
                <a:latin typeface="等线" panose="020F0502020204030204"/>
                <a:ea typeface="等线" panose="02010600030101010101" pitchFamily="2" charset="-122"/>
                <a:sym typeface="Wingdings" panose="05000000000000000000" pitchFamily="2" charset="2"/>
              </a:rPr>
              <a:t>:</a:t>
            </a:r>
            <a:r>
              <a:rPr lang="zh-CN" altLang="en-US" sz="2400" dirty="0">
                <a:solidFill>
                  <a:prstClr val="black"/>
                </a:solidFill>
                <a:latin typeface="等线" panose="020F0502020204030204"/>
                <a:ea typeface="等线" panose="02010600030101010101" pitchFamily="2" charset="-122"/>
                <a:sym typeface="Wingdings" panose="05000000000000000000" pitchFamily="2" charset="2"/>
              </a:rPr>
              <a:t> </a:t>
            </a:r>
            <a:r>
              <a:rPr lang="en-US" altLang="zh-CN" sz="2400" dirty="0">
                <a:solidFill>
                  <a:prstClr val="black"/>
                </a:solidFill>
                <a:latin typeface="等线" panose="020F0502020204030204"/>
                <a:ea typeface="等线" panose="02010600030101010101" pitchFamily="2" charset="-122"/>
                <a:sym typeface="Wingdings" panose="05000000000000000000" pitchFamily="2" charset="2"/>
              </a:rPr>
              <a:t>(1)</a:t>
            </a:r>
            <a:r>
              <a:rPr lang="zh-CN" altLang="en-US" sz="2400" dirty="0">
                <a:solidFill>
                  <a:prstClr val="black"/>
                </a:solidFill>
                <a:latin typeface="等线" panose="020F0502020204030204"/>
                <a:ea typeface="等线" panose="02010600030101010101" pitchFamily="2" charset="-122"/>
                <a:sym typeface="Wingdings" panose="05000000000000000000" pitchFamily="2" charset="2"/>
              </a:rPr>
              <a:t>假设</a:t>
            </a:r>
            <a:r>
              <a:rPr lang="en-US" altLang="zh-CN" sz="2400" dirty="0">
                <a:solidFill>
                  <a:prstClr val="black"/>
                </a:solidFill>
                <a:latin typeface="等线" panose="020F0502020204030204"/>
                <a:ea typeface="等线" panose="02010600030101010101" pitchFamily="2" charset="-122"/>
                <a:sym typeface="Wingdings" panose="05000000000000000000" pitchFamily="2" charset="2"/>
              </a:rPr>
              <a:t>int *z=&amp;x </a:t>
            </a:r>
            <a:r>
              <a:rPr lang="zh-CN" altLang="en-US" sz="2400" dirty="0">
                <a:solidFill>
                  <a:prstClr val="black"/>
                </a:solidFill>
                <a:latin typeface="等线" panose="020F0502020204030204"/>
                <a:ea typeface="等线" panose="02010600030101010101" pitchFamily="2" charset="-122"/>
                <a:sym typeface="Wingdings" panose="05000000000000000000" pitchFamily="2" charset="2"/>
              </a:rPr>
              <a:t>正确（应用反正法证明）</a:t>
            </a:r>
            <a:endParaRPr lang="en-US" altLang="zh-CN" sz="2400" dirty="0">
              <a:solidFill>
                <a:prstClr val="black"/>
              </a:solidFill>
              <a:latin typeface="等线" panose="020F0502020204030204"/>
              <a:ea typeface="等线" panose="02010600030101010101" pitchFamily="2" charset="-122"/>
              <a:sym typeface="Wingdings" panose="05000000000000000000" pitchFamily="2" charset="2"/>
            </a:endParaRPr>
          </a:p>
          <a:p>
            <a:pPr marR="0" lvl="1" algn="l" defTabSz="914400" rtl="0" eaLnBrk="1" fontAlgn="auto" latinLnBrk="0" hangingPunct="1">
              <a:lnSpc>
                <a:spcPct val="90000"/>
              </a:lnSpc>
              <a:spcBef>
                <a:spcPts val="500"/>
              </a:spcBef>
              <a:spcAft>
                <a:spcPts val="0"/>
              </a:spcAft>
              <a:buClrTx/>
              <a:buSzTx/>
              <a:tabLst/>
              <a:defRPr/>
            </a:pPr>
            <a:r>
              <a:rPr lang="en-US" altLang="zh-CN" sz="2400" dirty="0">
                <a:solidFill>
                  <a:prstClr val="black"/>
                </a:solidFill>
                <a:latin typeface="等线" panose="020F0502020204030204"/>
                <a:ea typeface="等线" panose="02010600030101010101" pitchFamily="2" charset="-122"/>
                <a:sym typeface="Wingdings" panose="05000000000000000000" pitchFamily="2" charset="2"/>
              </a:rPr>
              <a:t>            (2)</a:t>
            </a:r>
            <a:r>
              <a:rPr lang="zh-CN" altLang="en-US" sz="2400" dirty="0">
                <a:solidFill>
                  <a:prstClr val="black"/>
                </a:solidFill>
                <a:latin typeface="等线" panose="020F0502020204030204"/>
                <a:ea typeface="等线" panose="02010600030101010101" pitchFamily="2" charset="-122"/>
                <a:sym typeface="Wingdings" panose="05000000000000000000" pitchFamily="2" charset="2"/>
              </a:rPr>
              <a:t>由于</a:t>
            </a:r>
            <a:r>
              <a:rPr lang="en-US" altLang="zh-CN" sz="2400" dirty="0">
                <a:solidFill>
                  <a:srgbClr val="FF0000"/>
                </a:solidFill>
                <a:latin typeface="等线" panose="020F0502020204030204"/>
                <a:ea typeface="等线" panose="02010600030101010101" pitchFamily="2" charset="-122"/>
                <a:sym typeface="Wingdings" panose="05000000000000000000" pitchFamily="2" charset="2"/>
              </a:rPr>
              <a:t>int *</a:t>
            </a:r>
            <a:r>
              <a:rPr lang="en-US" altLang="zh-CN" sz="2400" dirty="0">
                <a:solidFill>
                  <a:prstClr val="black"/>
                </a:solidFill>
                <a:latin typeface="等线" panose="020F0502020204030204"/>
                <a:ea typeface="等线" panose="02010600030101010101" pitchFamily="2" charset="-122"/>
                <a:sym typeface="Wingdings" panose="05000000000000000000" pitchFamily="2" charset="2"/>
              </a:rPr>
              <a:t>z</a:t>
            </a:r>
            <a:r>
              <a:rPr lang="zh-CN" altLang="en-US" sz="2400" dirty="0">
                <a:solidFill>
                  <a:prstClr val="black"/>
                </a:solidFill>
                <a:latin typeface="等线" panose="020F0502020204030204"/>
                <a:ea typeface="等线" panose="02010600030101010101" pitchFamily="2" charset="-122"/>
                <a:sym typeface="Wingdings" panose="05000000000000000000" pitchFamily="2" charset="2"/>
              </a:rPr>
              <a:t>表示</a:t>
            </a:r>
            <a:r>
              <a:rPr lang="en-US" altLang="zh-CN" sz="2400" dirty="0">
                <a:solidFill>
                  <a:prstClr val="black"/>
                </a:solidFill>
                <a:latin typeface="等线" panose="020F0502020204030204"/>
                <a:ea typeface="等线" panose="02010600030101010101" pitchFamily="2" charset="-122"/>
                <a:sym typeface="Wingdings" panose="05000000000000000000" pitchFamily="2" charset="2"/>
              </a:rPr>
              <a:t>z</a:t>
            </a:r>
            <a:r>
              <a:rPr lang="zh-CN" altLang="en-US" sz="2400" dirty="0">
                <a:solidFill>
                  <a:prstClr val="black"/>
                </a:solidFill>
                <a:latin typeface="等线" panose="020F0502020204030204"/>
                <a:ea typeface="等线" panose="02010600030101010101" pitchFamily="2" charset="-122"/>
                <a:sym typeface="Wingdings" panose="05000000000000000000" pitchFamily="2" charset="2"/>
              </a:rPr>
              <a:t>指向的</a:t>
            </a:r>
            <a:r>
              <a:rPr lang="zh-CN" altLang="en-US" sz="2400" dirty="0">
                <a:solidFill>
                  <a:srgbClr val="FF0000"/>
                </a:solidFill>
                <a:latin typeface="等线" panose="020F0502020204030204"/>
                <a:ea typeface="等线" panose="02010600030101010101" pitchFamily="2" charset="-122"/>
                <a:sym typeface="Wingdings" panose="05000000000000000000" pitchFamily="2" charset="2"/>
              </a:rPr>
              <a:t>单元可写</a:t>
            </a:r>
            <a:r>
              <a:rPr lang="zh-CN" altLang="en-US" sz="2400" dirty="0">
                <a:solidFill>
                  <a:prstClr val="black"/>
                </a:solidFill>
                <a:latin typeface="等线" panose="020F0502020204030204"/>
                <a:ea typeface="等线" panose="02010600030101010101" pitchFamily="2" charset="-122"/>
                <a:sym typeface="Wingdings" panose="05000000000000000000" pitchFamily="2" charset="2"/>
              </a:rPr>
              <a:t>，故</a:t>
            </a:r>
            <a:r>
              <a:rPr lang="zh-CN" altLang="en-US" sz="2400" dirty="0">
                <a:solidFill>
                  <a:srgbClr val="FF0000"/>
                </a:solidFill>
                <a:latin typeface="等线" panose="020F0502020204030204"/>
                <a:ea typeface="等线" panose="02010600030101010101" pitchFamily="2" charset="-122"/>
                <a:sym typeface="Wingdings" panose="05000000000000000000" pitchFamily="2" charset="2"/>
              </a:rPr>
              <a:t>*</a:t>
            </a:r>
            <a:r>
              <a:rPr lang="en-US" altLang="zh-CN" sz="2400" dirty="0">
                <a:solidFill>
                  <a:srgbClr val="FF0000"/>
                </a:solidFill>
                <a:latin typeface="等线" panose="020F0502020204030204"/>
                <a:ea typeface="等线" panose="02010600030101010101" pitchFamily="2" charset="-122"/>
                <a:sym typeface="Wingdings" panose="05000000000000000000" pitchFamily="2" charset="2"/>
              </a:rPr>
              <a:t>z</a:t>
            </a:r>
            <a:r>
              <a:rPr lang="en-US" altLang="zh-CN" sz="2400" dirty="0">
                <a:solidFill>
                  <a:prstClr val="black"/>
                </a:solidFill>
                <a:latin typeface="等线" panose="020F0502020204030204"/>
                <a:ea typeface="等线" panose="02010600030101010101" pitchFamily="2" charset="-122"/>
                <a:sym typeface="Wingdings" panose="05000000000000000000" pitchFamily="2" charset="2"/>
              </a:rPr>
              <a:t>=5</a:t>
            </a:r>
            <a:r>
              <a:rPr lang="zh-CN" altLang="en-US" sz="2400" dirty="0">
                <a:solidFill>
                  <a:prstClr val="black"/>
                </a:solidFill>
                <a:latin typeface="等线" panose="020F0502020204030204"/>
                <a:ea typeface="等线" panose="02010600030101010101" pitchFamily="2" charset="-122"/>
                <a:sym typeface="Wingdings" panose="05000000000000000000" pitchFamily="2" charset="2"/>
              </a:rPr>
              <a:t>是正确的</a:t>
            </a:r>
            <a:endParaRPr lang="en-US" altLang="zh-CN" sz="2400" dirty="0">
              <a:solidFill>
                <a:prstClr val="black"/>
              </a:solidFill>
              <a:latin typeface="等线" panose="020F0502020204030204"/>
              <a:ea typeface="等线" panose="02010600030101010101" pitchFamily="2" charset="-122"/>
              <a:sym typeface="Wingdings" panose="05000000000000000000" pitchFamily="2" charset="2"/>
            </a:endParaRPr>
          </a:p>
          <a:p>
            <a:pPr marR="0" lvl="1" algn="l" defTabSz="914400" rtl="0" eaLnBrk="1" fontAlgn="auto" latinLnBrk="0" hangingPunct="1">
              <a:lnSpc>
                <a:spcPct val="90000"/>
              </a:lnSpc>
              <a:spcBef>
                <a:spcPts val="500"/>
              </a:spcBef>
              <a:spcAft>
                <a:spcPts val="0"/>
              </a:spcAft>
              <a:buClrTx/>
              <a:buSzTx/>
              <a:tabLst/>
              <a:defRPr/>
            </a:pPr>
            <a:r>
              <a:rPr lang="en-US" altLang="zh-CN" sz="2400" dirty="0">
                <a:solidFill>
                  <a:prstClr val="black"/>
                </a:solidFill>
                <a:latin typeface="等线" panose="020F0502020204030204"/>
                <a:ea typeface="等线" panose="02010600030101010101" pitchFamily="2" charset="-122"/>
                <a:sym typeface="Wingdings" panose="05000000000000000000" pitchFamily="2" charset="2"/>
              </a:rPr>
              <a:t>            (3)</a:t>
            </a:r>
            <a:r>
              <a:rPr lang="zh-CN" altLang="en-US" sz="2400" dirty="0">
                <a:solidFill>
                  <a:prstClr val="black"/>
                </a:solidFill>
                <a:latin typeface="等线" panose="020F0502020204030204"/>
                <a:ea typeface="等线" panose="02010600030101010101" pitchFamily="2" charset="-122"/>
                <a:sym typeface="Wingdings" panose="05000000000000000000" pitchFamily="2" charset="2"/>
              </a:rPr>
              <a:t>而*</a:t>
            </a:r>
            <a:r>
              <a:rPr lang="en-US" altLang="zh-CN" sz="2400" dirty="0">
                <a:solidFill>
                  <a:prstClr val="black"/>
                </a:solidFill>
                <a:latin typeface="等线" panose="020F0502020204030204"/>
                <a:ea typeface="等线" panose="02010600030101010101" pitchFamily="2" charset="-122"/>
                <a:sym typeface="Wingdings" panose="05000000000000000000" pitchFamily="2" charset="2"/>
              </a:rPr>
              <a:t>z</a:t>
            </a:r>
            <a:r>
              <a:rPr lang="zh-CN" altLang="en-US" sz="2400" dirty="0">
                <a:solidFill>
                  <a:prstClr val="black"/>
                </a:solidFill>
                <a:latin typeface="等线" panose="020F0502020204030204"/>
                <a:ea typeface="等线" panose="02010600030101010101" pitchFamily="2" charset="-122"/>
                <a:sym typeface="Wingdings" panose="05000000000000000000" pitchFamily="2" charset="2"/>
              </a:rPr>
              <a:t>修改的实际是变量</a:t>
            </a:r>
            <a:r>
              <a:rPr lang="en-US" altLang="zh-CN" sz="2400" dirty="0">
                <a:solidFill>
                  <a:prstClr val="black"/>
                </a:solidFill>
                <a:latin typeface="等线" panose="020F0502020204030204"/>
                <a:ea typeface="等线" panose="02010600030101010101" pitchFamily="2" charset="-122"/>
                <a:sym typeface="Wingdings" panose="05000000000000000000" pitchFamily="2" charset="2"/>
              </a:rPr>
              <a:t>x</a:t>
            </a:r>
            <a:r>
              <a:rPr lang="zh-CN" altLang="en-US" sz="2400" dirty="0">
                <a:solidFill>
                  <a:prstClr val="black"/>
                </a:solidFill>
                <a:latin typeface="等线" panose="020F0502020204030204"/>
                <a:ea typeface="等线" panose="02010600030101010101" pitchFamily="2" charset="-122"/>
                <a:sym typeface="Wingdings" panose="05000000000000000000" pitchFamily="2" charset="2"/>
              </a:rPr>
              <a:t>的值，</a:t>
            </a:r>
            <a:r>
              <a:rPr lang="en-US" altLang="zh-CN" sz="2400" dirty="0">
                <a:solidFill>
                  <a:prstClr val="black"/>
                </a:solidFill>
                <a:latin typeface="等线" panose="020F0502020204030204"/>
                <a:ea typeface="等线" panose="02010600030101010101" pitchFamily="2" charset="-122"/>
                <a:sym typeface="Wingdings" panose="05000000000000000000" pitchFamily="2" charset="2"/>
              </a:rPr>
              <a:t>const int x</a:t>
            </a:r>
            <a:r>
              <a:rPr lang="zh-CN" altLang="en-US" sz="2400" dirty="0">
                <a:solidFill>
                  <a:prstClr val="black"/>
                </a:solidFill>
                <a:latin typeface="等线" panose="020F0502020204030204"/>
                <a:ea typeface="等线" panose="02010600030101010101" pitchFamily="2" charset="-122"/>
                <a:sym typeface="Wingdings" panose="05000000000000000000" pitchFamily="2" charset="2"/>
              </a:rPr>
              <a:t>规定</a:t>
            </a:r>
            <a:r>
              <a:rPr lang="en-US" altLang="zh-CN" sz="2400" dirty="0">
                <a:solidFill>
                  <a:prstClr val="black"/>
                </a:solidFill>
                <a:latin typeface="等线" panose="020F0502020204030204"/>
                <a:ea typeface="等线" panose="02010600030101010101" pitchFamily="2" charset="-122"/>
                <a:sym typeface="Wingdings" panose="05000000000000000000" pitchFamily="2" charset="2"/>
              </a:rPr>
              <a:t>x</a:t>
            </a:r>
            <a:r>
              <a:rPr lang="zh-CN" altLang="en-US" sz="2400" dirty="0">
                <a:solidFill>
                  <a:prstClr val="black"/>
                </a:solidFill>
                <a:latin typeface="等线" panose="020F0502020204030204"/>
                <a:ea typeface="等线" panose="02010600030101010101" pitchFamily="2" charset="-122"/>
                <a:sym typeface="Wingdings" panose="05000000000000000000" pitchFamily="2" charset="2"/>
              </a:rPr>
              <a:t>是不可写的。矛盾。</a:t>
            </a:r>
            <a:r>
              <a:rPr lang="en-US" altLang="zh-CN" sz="2400" dirty="0">
                <a:solidFill>
                  <a:prstClr val="black"/>
                </a:solidFill>
                <a:latin typeface="等线" panose="020F0502020204030204"/>
                <a:ea typeface="等线" panose="02010600030101010101" pitchFamily="2" charset="-122"/>
                <a:sym typeface="Wingdings" panose="05000000000000000000" pitchFamily="2" charset="2"/>
              </a:rPr>
              <a:t> </a:t>
            </a:r>
            <a:r>
              <a:rPr lang="en-US" altLang="zh-CN" sz="2400" dirty="0">
                <a:solidFill>
                  <a:prstClr val="black"/>
                </a:solidFill>
                <a:latin typeface="等线" panose="020F0502020204030204"/>
                <a:ea typeface="等线" panose="02010600030101010101" pitchFamily="2" charset="-122"/>
              </a:rPr>
              <a:t> </a:t>
            </a:r>
          </a:p>
          <a:p>
            <a:pPr marL="685800" lvl="1" indent="-228600">
              <a:lnSpc>
                <a:spcPct val="90000"/>
              </a:lnSpc>
              <a:spcBef>
                <a:spcPts val="500"/>
              </a:spcBef>
              <a:buFont typeface="Wingdings" panose="05000000000000000000" pitchFamily="2" charset="2"/>
              <a:buChar char="l"/>
              <a:defRPr/>
            </a:pPr>
            <a:r>
              <a:rPr lang="zh-CN" altLang="en-US" sz="2400" dirty="0">
                <a:solidFill>
                  <a:prstClr val="black"/>
                </a:solidFill>
              </a:rPr>
              <a:t>所指单元值可写的指针</a:t>
            </a:r>
            <a:r>
              <a:rPr lang="en-US" altLang="zh-CN" sz="2400" dirty="0">
                <a:solidFill>
                  <a:prstClr val="black"/>
                </a:solidFill>
              </a:rPr>
              <a:t>(</a:t>
            </a:r>
            <a:r>
              <a:rPr lang="zh-CN" altLang="en-US" sz="2400" dirty="0">
                <a:solidFill>
                  <a:prstClr val="black"/>
                </a:solidFill>
              </a:rPr>
              <a:t>地址</a:t>
            </a:r>
            <a:r>
              <a:rPr lang="en-US" altLang="zh-CN" sz="2400" dirty="0">
                <a:solidFill>
                  <a:prstClr val="black"/>
                </a:solidFill>
              </a:rPr>
              <a:t>)</a:t>
            </a:r>
            <a:r>
              <a:rPr lang="zh-CN" altLang="en-US" sz="2400" dirty="0">
                <a:solidFill>
                  <a:prstClr val="black"/>
                </a:solidFill>
              </a:rPr>
              <a:t>能赋给所指单元值只读的指针变量</a:t>
            </a:r>
            <a:r>
              <a:rPr lang="en-US" altLang="zh-CN" sz="2400" dirty="0">
                <a:solidFill>
                  <a:prstClr val="black"/>
                </a:solidFill>
              </a:rPr>
              <a:t>: y=z;</a:t>
            </a:r>
            <a:endParaRPr lang="en-US" altLang="zh-CN" sz="2400" dirty="0">
              <a:solidFill>
                <a:prstClr val="black"/>
              </a:solidFill>
              <a:latin typeface="等线" panose="020F0502020204030204"/>
              <a:ea typeface="等线" panose="0201060003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dirty="0">
                <a:solidFill>
                  <a:prstClr val="black"/>
                </a:solidFill>
              </a:rPr>
              <a:t>所指单元值易变的指针</a:t>
            </a:r>
            <a:r>
              <a:rPr lang="en-US" altLang="zh-CN" sz="2400" dirty="0">
                <a:solidFill>
                  <a:prstClr val="black"/>
                </a:solidFill>
              </a:rPr>
              <a:t>(</a:t>
            </a:r>
            <a:r>
              <a:rPr lang="zh-CN" altLang="en-US" sz="2400" dirty="0">
                <a:solidFill>
                  <a:prstClr val="black"/>
                </a:solidFill>
              </a:rPr>
              <a:t>地址</a:t>
            </a:r>
            <a:r>
              <a:rPr lang="en-US" altLang="zh-CN" sz="2400" dirty="0">
                <a:solidFill>
                  <a:prstClr val="black"/>
                </a:solidFill>
              </a:rPr>
              <a:t>)</a:t>
            </a:r>
            <a:r>
              <a:rPr lang="zh-CN" altLang="en-US" sz="2400" dirty="0">
                <a:solidFill>
                  <a:prstClr val="black"/>
                </a:solidFill>
              </a:rPr>
              <a:t>不能赋给</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所指单元值</a:t>
            </a:r>
            <a:r>
              <a:rPr lang="zh-CN" altLang="en-US" sz="2400" dirty="0">
                <a:solidFill>
                  <a:prstClr val="black"/>
                </a:solidFill>
              </a:rPr>
              <a:t>可写的指针变量，反之成立。即将前例的</a:t>
            </a:r>
            <a:r>
              <a:rPr lang="en-US" altLang="zh-CN" sz="2400" dirty="0">
                <a:solidFill>
                  <a:prstClr val="black"/>
                </a:solidFill>
              </a:rPr>
              <a:t>const</a:t>
            </a:r>
            <a:r>
              <a:rPr lang="zh-CN" altLang="en-US" sz="2400" dirty="0">
                <a:solidFill>
                  <a:prstClr val="black"/>
                </a:solidFill>
              </a:rPr>
              <a:t>换成</a:t>
            </a:r>
            <a:r>
              <a:rPr lang="en-US" altLang="zh-CN" sz="2400" dirty="0">
                <a:solidFill>
                  <a:prstClr val="black"/>
                </a:solidFill>
              </a:rPr>
              <a:t>volatile</a:t>
            </a:r>
            <a:r>
              <a:rPr lang="zh-CN" altLang="en-US" sz="2400" dirty="0">
                <a:solidFill>
                  <a:prstClr val="black"/>
                </a:solidFill>
              </a:rPr>
              <a:t>或者</a:t>
            </a:r>
            <a:r>
              <a:rPr lang="en-US" altLang="zh-CN" sz="2400" dirty="0">
                <a:solidFill>
                  <a:prstClr val="black"/>
                </a:solidFill>
              </a:rPr>
              <a:t>const volatile</a:t>
            </a:r>
            <a:r>
              <a:rPr lang="zh-CN" altLang="en-US" sz="2400" dirty="0">
                <a:solidFill>
                  <a:prstClr val="black"/>
                </a:solidFill>
              </a:rPr>
              <a:t>，结论一样。</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84689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5387"/>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838200" y="95246"/>
            <a:ext cx="10515600" cy="895109"/>
          </a:xfrm>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427075" y="1102518"/>
            <a:ext cx="5297864" cy="5322136"/>
          </a:xfrm>
        </p:spPr>
        <p:txBody>
          <a:bodyPr>
            <a:normAutofit fontScale="92500" lnSpcReduction="10000"/>
          </a:bodyPr>
          <a:lstStyle/>
          <a:p>
            <a:pPr marL="0" indent="0">
              <a:spcAft>
                <a:spcPts val="600"/>
              </a:spcAft>
              <a:buNone/>
            </a:pPr>
            <a:r>
              <a:rPr lang="en-US" altLang="zh-CN" sz="2400" b="1" dirty="0">
                <a:solidFill>
                  <a:srgbClr val="FF0000"/>
                </a:solidFill>
                <a:latin typeface="新宋体" panose="02010609030101010101" pitchFamily="49" charset="-122"/>
                <a:ea typeface="新宋体" panose="02010609030101010101" pitchFamily="49" charset="-122"/>
              </a:rPr>
              <a:t>const int (*) </a:t>
            </a:r>
            <a:r>
              <a:rPr lang="en-US" altLang="zh-CN" sz="2400" b="1" dirty="0">
                <a:solidFill>
                  <a:srgbClr val="FF0000"/>
                </a:solidFill>
                <a:latin typeface="新宋体" panose="02010609030101010101" pitchFamily="49" charset="-122"/>
                <a:ea typeface="新宋体" panose="02010609030101010101" pitchFamily="49" charset="-122"/>
                <a:sym typeface="Wingdings" panose="05000000000000000000" pitchFamily="2" charset="2"/>
              </a:rPr>
              <a:t> int const (*)</a:t>
            </a:r>
            <a:endParaRPr lang="en-US" altLang="zh-CN" sz="2400" b="1" dirty="0">
              <a:solidFill>
                <a:srgbClr val="FF0000"/>
              </a:solidFill>
              <a:latin typeface="新宋体" panose="02010609030101010101" pitchFamily="49" charset="-122"/>
              <a:ea typeface="新宋体" panose="02010609030101010101" pitchFamily="49" charset="-122"/>
            </a:endParaRPr>
          </a:p>
          <a:p>
            <a:pPr marL="0" indent="0">
              <a:lnSpc>
                <a:spcPct val="120000"/>
              </a:lnSpc>
              <a:spcBef>
                <a:spcPts val="800"/>
              </a:spcBef>
              <a:buNone/>
            </a:pPr>
            <a:r>
              <a:rPr lang="en-US" altLang="zh-CN" sz="2000" b="1" dirty="0">
                <a:solidFill>
                  <a:srgbClr val="0000FF"/>
                </a:solidFill>
                <a:latin typeface="新宋体" panose="02010609030101010101" pitchFamily="49" charset="-122"/>
                <a:ea typeface="新宋体" panose="02010609030101010101" pitchFamily="49" charset="-122"/>
              </a:rPr>
              <a:t>int </a:t>
            </a:r>
            <a:r>
              <a:rPr lang="en-US" altLang="zh-CN" sz="2000" b="1" dirty="0">
                <a:latin typeface="新宋体" panose="02010609030101010101" pitchFamily="49" charset="-122"/>
                <a:ea typeface="新宋体" panose="02010609030101010101" pitchFamily="49" charset="-122"/>
              </a:rPr>
              <a:t>y = 0;</a:t>
            </a:r>
          </a:p>
          <a:p>
            <a:pPr marL="0" indent="0">
              <a:lnSpc>
                <a:spcPct val="120000"/>
              </a:lnSpc>
              <a:spcBef>
                <a:spcPts val="800"/>
              </a:spcBef>
              <a:buNone/>
            </a:pPr>
            <a:r>
              <a:rPr lang="en-US" altLang="zh-CN" sz="2000" b="1" dirty="0">
                <a:solidFill>
                  <a:srgbClr val="0000FF"/>
                </a:solidFill>
                <a:latin typeface="新宋体" panose="02010609030101010101" pitchFamily="49" charset="-122"/>
                <a:ea typeface="新宋体" panose="02010609030101010101" pitchFamily="49" charset="-122"/>
              </a:rPr>
              <a:t>const</a:t>
            </a:r>
            <a:r>
              <a:rPr lang="en-US" altLang="zh-CN" sz="2000" b="1" dirty="0">
                <a:solidFill>
                  <a:srgbClr val="000000"/>
                </a:solidFill>
                <a:latin typeface="新宋体" panose="02010609030101010101" pitchFamily="49" charset="-122"/>
                <a:ea typeface="新宋体" panose="02010609030101010101" pitchFamily="49" charset="-122"/>
              </a:rPr>
              <a:t> </a:t>
            </a:r>
            <a:r>
              <a:rPr lang="en-US" altLang="zh-CN" sz="2000" b="1" dirty="0">
                <a:solidFill>
                  <a:srgbClr val="0000FF"/>
                </a:solidFill>
                <a:latin typeface="新宋体" panose="02010609030101010101" pitchFamily="49" charset="-122"/>
                <a:ea typeface="新宋体" panose="02010609030101010101" pitchFamily="49" charset="-122"/>
              </a:rPr>
              <a:t>int</a:t>
            </a:r>
            <a:r>
              <a:rPr lang="en-US" altLang="zh-CN" sz="2000" b="1" dirty="0">
                <a:solidFill>
                  <a:srgbClr val="000000"/>
                </a:solidFill>
                <a:latin typeface="新宋体" panose="02010609030101010101" pitchFamily="49" charset="-122"/>
                <a:ea typeface="新宋体" panose="02010609030101010101" pitchFamily="49" charset="-122"/>
              </a:rPr>
              <a:t> x = 1;   </a:t>
            </a:r>
            <a:r>
              <a:rPr lang="en-US" altLang="zh-CN" sz="2000" b="1" dirty="0">
                <a:solidFill>
                  <a:srgbClr val="000000"/>
                </a:solidFill>
                <a:latin typeface="新宋体" panose="02010609030101010101" pitchFamily="49" charset="-122"/>
                <a:ea typeface="新宋体" panose="02010609030101010101" pitchFamily="49" charset="-122"/>
                <a:sym typeface="Wingdings" panose="05000000000000000000" pitchFamily="2" charset="2"/>
              </a:rPr>
              <a:t> </a:t>
            </a:r>
            <a:r>
              <a:rPr lang="en-US" altLang="zh-CN" sz="2000" b="1" dirty="0">
                <a:solidFill>
                  <a:srgbClr val="0000FF"/>
                </a:solidFill>
                <a:latin typeface="新宋体" panose="02010609030101010101" pitchFamily="49" charset="-122"/>
                <a:ea typeface="新宋体" panose="02010609030101010101" pitchFamily="49" charset="-122"/>
              </a:rPr>
              <a:t>int</a:t>
            </a:r>
            <a:r>
              <a:rPr lang="en-US" altLang="zh-CN" sz="2000" b="1" dirty="0">
                <a:solidFill>
                  <a:srgbClr val="000000"/>
                </a:solidFill>
                <a:latin typeface="新宋体" panose="02010609030101010101" pitchFamily="49" charset="-122"/>
                <a:ea typeface="新宋体" panose="02010609030101010101" pitchFamily="49" charset="-122"/>
              </a:rPr>
              <a:t> </a:t>
            </a:r>
            <a:r>
              <a:rPr lang="en-US" altLang="zh-CN" sz="2000" b="1" dirty="0">
                <a:solidFill>
                  <a:srgbClr val="0000FF"/>
                </a:solidFill>
                <a:latin typeface="新宋体" panose="02010609030101010101" pitchFamily="49" charset="-122"/>
                <a:ea typeface="新宋体" panose="02010609030101010101" pitchFamily="49" charset="-122"/>
              </a:rPr>
              <a:t>const</a:t>
            </a:r>
            <a:r>
              <a:rPr lang="en-US" altLang="zh-CN" sz="2000" b="1" dirty="0">
                <a:solidFill>
                  <a:srgbClr val="000000"/>
                </a:solidFill>
                <a:latin typeface="新宋体" panose="02010609030101010101" pitchFamily="49" charset="-122"/>
                <a:ea typeface="新宋体" panose="02010609030101010101" pitchFamily="49" charset="-122"/>
              </a:rPr>
              <a:t> x = 1; </a:t>
            </a:r>
          </a:p>
          <a:p>
            <a:pPr marL="0" indent="0">
              <a:lnSpc>
                <a:spcPct val="120000"/>
              </a:lnSpc>
              <a:spcBef>
                <a:spcPts val="800"/>
              </a:spcBef>
              <a:buNone/>
            </a:pPr>
            <a:r>
              <a:rPr lang="en-US" altLang="zh-CN" sz="2000" b="1" dirty="0">
                <a:solidFill>
                  <a:srgbClr val="0000FF"/>
                </a:solidFill>
                <a:latin typeface="新宋体" panose="02010609030101010101" pitchFamily="49" charset="-122"/>
                <a:ea typeface="新宋体" panose="02010609030101010101" pitchFamily="49" charset="-122"/>
              </a:rPr>
              <a:t>const</a:t>
            </a:r>
            <a:r>
              <a:rPr lang="en-US" altLang="zh-CN" sz="2000" b="1" dirty="0">
                <a:solidFill>
                  <a:srgbClr val="000000"/>
                </a:solidFill>
                <a:latin typeface="新宋体" panose="02010609030101010101" pitchFamily="49" charset="-122"/>
                <a:ea typeface="新宋体" panose="02010609030101010101" pitchFamily="49" charset="-122"/>
              </a:rPr>
              <a:t> </a:t>
            </a:r>
            <a:r>
              <a:rPr lang="en-US" altLang="zh-CN" sz="2000" b="1" dirty="0">
                <a:solidFill>
                  <a:srgbClr val="0000FF"/>
                </a:solidFill>
                <a:latin typeface="新宋体" panose="02010609030101010101" pitchFamily="49" charset="-122"/>
                <a:ea typeface="新宋体" panose="02010609030101010101" pitchFamily="49" charset="-122"/>
              </a:rPr>
              <a:t>int</a:t>
            </a:r>
            <a:r>
              <a:rPr lang="en-US" altLang="zh-CN" sz="2000" b="1" dirty="0">
                <a:solidFill>
                  <a:srgbClr val="000000"/>
                </a:solidFill>
                <a:latin typeface="新宋体" panose="02010609030101010101" pitchFamily="49" charset="-122"/>
                <a:ea typeface="新宋体" panose="02010609030101010101" pitchFamily="49" charset="-122"/>
              </a:rPr>
              <a:t> *p = &amp;x; </a:t>
            </a:r>
            <a:r>
              <a:rPr lang="en-US" altLang="zh-CN" sz="2000" b="1" dirty="0">
                <a:solidFill>
                  <a:srgbClr val="000000"/>
                </a:solidFill>
                <a:latin typeface="新宋体" panose="02010609030101010101" pitchFamily="49" charset="-122"/>
                <a:ea typeface="新宋体" panose="02010609030101010101" pitchFamily="49" charset="-122"/>
                <a:sym typeface="Wingdings" panose="05000000000000000000" pitchFamily="2" charset="2"/>
              </a:rPr>
              <a:t> </a:t>
            </a:r>
            <a:r>
              <a:rPr lang="en-US" altLang="zh-CN" sz="2000" b="1" dirty="0">
                <a:solidFill>
                  <a:srgbClr val="0000FF"/>
                </a:solidFill>
                <a:latin typeface="新宋体" panose="02010609030101010101" pitchFamily="49" charset="-122"/>
                <a:ea typeface="新宋体" panose="02010609030101010101" pitchFamily="49" charset="-122"/>
              </a:rPr>
              <a:t>int</a:t>
            </a:r>
            <a:r>
              <a:rPr lang="en-US" altLang="zh-CN" sz="2000" b="1" dirty="0">
                <a:solidFill>
                  <a:srgbClr val="000000"/>
                </a:solidFill>
                <a:latin typeface="新宋体" panose="02010609030101010101" pitchFamily="49" charset="-122"/>
                <a:ea typeface="新宋体" panose="02010609030101010101" pitchFamily="49" charset="-122"/>
              </a:rPr>
              <a:t> </a:t>
            </a:r>
            <a:r>
              <a:rPr lang="en-US" altLang="zh-CN" sz="2000" b="1" dirty="0">
                <a:solidFill>
                  <a:srgbClr val="0000FF"/>
                </a:solidFill>
                <a:latin typeface="新宋体" panose="02010609030101010101" pitchFamily="49" charset="-122"/>
                <a:ea typeface="新宋体" panose="02010609030101010101" pitchFamily="49" charset="-122"/>
              </a:rPr>
              <a:t>const</a:t>
            </a:r>
            <a:r>
              <a:rPr lang="en-US" altLang="zh-CN" sz="2000" b="1" dirty="0">
                <a:solidFill>
                  <a:srgbClr val="000000"/>
                </a:solidFill>
                <a:latin typeface="新宋体" panose="02010609030101010101" pitchFamily="49" charset="-122"/>
                <a:ea typeface="新宋体" panose="02010609030101010101" pitchFamily="49" charset="-122"/>
              </a:rPr>
              <a:t> *p = &amp;x;</a:t>
            </a:r>
          </a:p>
          <a:p>
            <a:pPr marL="0" indent="0">
              <a:lnSpc>
                <a:spcPct val="120000"/>
              </a:lnSpc>
              <a:spcBef>
                <a:spcPts val="800"/>
              </a:spcBef>
              <a:buNone/>
            </a:pPr>
            <a:r>
              <a:rPr lang="en-US" altLang="zh-CN" sz="2000" b="1" dirty="0">
                <a:solidFill>
                  <a:srgbClr val="0000FF"/>
                </a:solidFill>
                <a:latin typeface="新宋体" panose="02010609030101010101" pitchFamily="49" charset="-122"/>
                <a:ea typeface="新宋体" panose="02010609030101010101" pitchFamily="49" charset="-122"/>
              </a:rPr>
              <a:t>const int </a:t>
            </a:r>
            <a:r>
              <a:rPr lang="en-US" altLang="zh-CN" sz="2000" b="1" dirty="0">
                <a:solidFill>
                  <a:srgbClr val="000000"/>
                </a:solidFill>
                <a:latin typeface="新宋体" panose="02010609030101010101" pitchFamily="49" charset="-122"/>
                <a:ea typeface="新宋体" panose="02010609030101010101" pitchFamily="49" charset="-122"/>
              </a:rPr>
              <a:t>x;   x = 1;      //?</a:t>
            </a:r>
          </a:p>
          <a:p>
            <a:pPr marL="0" indent="0">
              <a:lnSpc>
                <a:spcPct val="120000"/>
              </a:lnSpc>
              <a:spcBef>
                <a:spcPts val="800"/>
              </a:spcBef>
              <a:buNone/>
            </a:pPr>
            <a:r>
              <a:rPr lang="en-US" altLang="zh-CN" sz="2000" b="1" dirty="0">
                <a:solidFill>
                  <a:srgbClr val="0000FF"/>
                </a:solidFill>
                <a:latin typeface="新宋体" panose="02010609030101010101" pitchFamily="49" charset="-122"/>
                <a:ea typeface="新宋体" panose="02010609030101010101" pitchFamily="49" charset="-122"/>
              </a:rPr>
              <a:t>const int </a:t>
            </a:r>
            <a:r>
              <a:rPr lang="en-US" altLang="zh-CN" sz="2000" b="1" dirty="0">
                <a:solidFill>
                  <a:srgbClr val="000000"/>
                </a:solidFill>
                <a:latin typeface="新宋体" panose="02010609030101010101" pitchFamily="49" charset="-122"/>
                <a:ea typeface="新宋体" panose="02010609030101010101" pitchFamily="49" charset="-122"/>
              </a:rPr>
              <a:t>*p;  p = &amp;y;     //? </a:t>
            </a:r>
          </a:p>
          <a:p>
            <a:pPr marL="0" indent="0">
              <a:lnSpc>
                <a:spcPct val="120000"/>
              </a:lnSpc>
              <a:spcBef>
                <a:spcPts val="800"/>
              </a:spcBef>
              <a:buNone/>
            </a:pPr>
            <a:r>
              <a:rPr lang="en-US" altLang="zh-CN" sz="2000" b="1" dirty="0">
                <a:solidFill>
                  <a:srgbClr val="0000FF"/>
                </a:solidFill>
                <a:latin typeface="新宋体" panose="02010609030101010101" pitchFamily="49" charset="-122"/>
                <a:ea typeface="新宋体" panose="02010609030101010101" pitchFamily="49" charset="-122"/>
              </a:rPr>
              <a:t>int</a:t>
            </a:r>
            <a:r>
              <a:rPr lang="en-US" altLang="zh-CN" sz="2000" b="1" dirty="0">
                <a:solidFill>
                  <a:srgbClr val="000000"/>
                </a:solidFill>
                <a:latin typeface="新宋体" panose="02010609030101010101" pitchFamily="49" charset="-122"/>
                <a:ea typeface="新宋体" panose="02010609030101010101" pitchFamily="49" charset="-122"/>
              </a:rPr>
              <a:t> *</a:t>
            </a:r>
            <a:r>
              <a:rPr lang="en-US" altLang="zh-CN" sz="2000" b="1" dirty="0">
                <a:solidFill>
                  <a:srgbClr val="0000FF"/>
                </a:solidFill>
                <a:latin typeface="新宋体" panose="02010609030101010101" pitchFamily="49" charset="-122"/>
                <a:ea typeface="新宋体" panose="02010609030101010101" pitchFamily="49" charset="-122"/>
              </a:rPr>
              <a:t>const</a:t>
            </a:r>
            <a:r>
              <a:rPr lang="en-US" altLang="zh-CN" sz="2000" b="1" dirty="0">
                <a:solidFill>
                  <a:srgbClr val="000000"/>
                </a:solidFill>
                <a:latin typeface="新宋体" panose="02010609030101010101" pitchFamily="49" charset="-122"/>
                <a:ea typeface="新宋体" panose="02010609030101010101" pitchFamily="49" charset="-122"/>
              </a:rPr>
              <a:t> q1 = &amp;x;        //? </a:t>
            </a:r>
          </a:p>
          <a:p>
            <a:pPr marL="0" indent="0">
              <a:lnSpc>
                <a:spcPct val="120000"/>
              </a:lnSpc>
              <a:spcBef>
                <a:spcPts val="800"/>
              </a:spcBef>
              <a:buNone/>
            </a:pPr>
            <a:r>
              <a:rPr lang="en-US" altLang="zh-CN" sz="2000" b="1" dirty="0">
                <a:solidFill>
                  <a:srgbClr val="0000FF"/>
                </a:solidFill>
                <a:latin typeface="新宋体" panose="02010609030101010101" pitchFamily="49" charset="-122"/>
                <a:ea typeface="新宋体" panose="02010609030101010101" pitchFamily="49" charset="-122"/>
              </a:rPr>
              <a:t>int</a:t>
            </a:r>
            <a:r>
              <a:rPr lang="en-US" altLang="zh-CN" sz="2000" b="1" dirty="0">
                <a:solidFill>
                  <a:srgbClr val="000000"/>
                </a:solidFill>
                <a:latin typeface="新宋体" panose="02010609030101010101" pitchFamily="49" charset="-122"/>
                <a:ea typeface="新宋体" panose="02010609030101010101" pitchFamily="49" charset="-122"/>
              </a:rPr>
              <a:t> *</a:t>
            </a:r>
            <a:r>
              <a:rPr lang="en-US" altLang="zh-CN" sz="2000" b="1" dirty="0">
                <a:solidFill>
                  <a:srgbClr val="0000FF"/>
                </a:solidFill>
                <a:latin typeface="新宋体" panose="02010609030101010101" pitchFamily="49" charset="-122"/>
                <a:ea typeface="新宋体" panose="02010609030101010101" pitchFamily="49" charset="-122"/>
              </a:rPr>
              <a:t>const</a:t>
            </a:r>
            <a:r>
              <a:rPr lang="en-US" altLang="zh-CN" sz="2000" b="1" dirty="0">
                <a:solidFill>
                  <a:srgbClr val="000000"/>
                </a:solidFill>
                <a:latin typeface="新宋体" panose="02010609030101010101" pitchFamily="49" charset="-122"/>
                <a:ea typeface="新宋体" panose="02010609030101010101" pitchFamily="49" charset="-122"/>
              </a:rPr>
              <a:t> q1 = &amp;y;        //? </a:t>
            </a:r>
          </a:p>
          <a:p>
            <a:pPr marL="0" indent="0">
              <a:lnSpc>
                <a:spcPct val="120000"/>
              </a:lnSpc>
              <a:spcBef>
                <a:spcPts val="800"/>
              </a:spcBef>
              <a:buNone/>
            </a:pPr>
            <a:r>
              <a:rPr lang="en-US" altLang="zh-CN" sz="2000" b="1" dirty="0">
                <a:solidFill>
                  <a:srgbClr val="0000FF"/>
                </a:solidFill>
                <a:latin typeface="新宋体" panose="02010609030101010101" pitchFamily="49" charset="-122"/>
                <a:ea typeface="新宋体" panose="02010609030101010101" pitchFamily="49" charset="-122"/>
              </a:rPr>
              <a:t>int</a:t>
            </a:r>
            <a:r>
              <a:rPr lang="en-US" altLang="zh-CN" sz="2000" b="1" dirty="0">
                <a:solidFill>
                  <a:srgbClr val="000000"/>
                </a:solidFill>
                <a:latin typeface="新宋体" panose="02010609030101010101" pitchFamily="49" charset="-122"/>
                <a:ea typeface="新宋体" panose="02010609030101010101" pitchFamily="49" charset="-122"/>
              </a:rPr>
              <a:t> *</a:t>
            </a:r>
            <a:r>
              <a:rPr lang="en-US" altLang="zh-CN" sz="2000" b="1" dirty="0">
                <a:solidFill>
                  <a:srgbClr val="0000FF"/>
                </a:solidFill>
                <a:latin typeface="新宋体" panose="02010609030101010101" pitchFamily="49" charset="-122"/>
                <a:ea typeface="新宋体" panose="02010609030101010101" pitchFamily="49" charset="-122"/>
              </a:rPr>
              <a:t>const</a:t>
            </a:r>
            <a:r>
              <a:rPr lang="en-US" altLang="zh-CN" sz="2000" b="1" dirty="0">
                <a:solidFill>
                  <a:srgbClr val="000000"/>
                </a:solidFill>
                <a:latin typeface="新宋体" panose="02010609030101010101" pitchFamily="49" charset="-122"/>
                <a:ea typeface="新宋体" panose="02010609030101010101" pitchFamily="49" charset="-122"/>
              </a:rPr>
              <a:t> q1; q1 = &amp;y;    //?</a:t>
            </a:r>
          </a:p>
          <a:p>
            <a:pPr marL="0" indent="0">
              <a:lnSpc>
                <a:spcPct val="120000"/>
              </a:lnSpc>
              <a:spcBef>
                <a:spcPts val="800"/>
              </a:spcBef>
              <a:buNone/>
            </a:pPr>
            <a:r>
              <a:rPr lang="en-US" altLang="zh-CN" sz="2000" b="1" dirty="0">
                <a:solidFill>
                  <a:srgbClr val="0000FF"/>
                </a:solidFill>
                <a:latin typeface="新宋体" panose="02010609030101010101" pitchFamily="49" charset="-122"/>
                <a:ea typeface="新宋体" panose="02010609030101010101" pitchFamily="49" charset="-122"/>
              </a:rPr>
              <a:t>const</a:t>
            </a:r>
            <a:r>
              <a:rPr lang="en-US" altLang="zh-CN" sz="2000" b="1" dirty="0">
                <a:solidFill>
                  <a:srgbClr val="000000"/>
                </a:solidFill>
                <a:latin typeface="新宋体" panose="02010609030101010101" pitchFamily="49" charset="-122"/>
                <a:ea typeface="新宋体" panose="02010609030101010101" pitchFamily="49" charset="-122"/>
              </a:rPr>
              <a:t> </a:t>
            </a:r>
            <a:r>
              <a:rPr lang="en-US" altLang="zh-CN" sz="2000" b="1" dirty="0">
                <a:solidFill>
                  <a:srgbClr val="0000FF"/>
                </a:solidFill>
                <a:latin typeface="新宋体" panose="02010609030101010101" pitchFamily="49" charset="-122"/>
                <a:ea typeface="新宋体" panose="02010609030101010101" pitchFamily="49" charset="-122"/>
              </a:rPr>
              <a:t>int</a:t>
            </a:r>
            <a:r>
              <a:rPr lang="en-US" altLang="zh-CN" sz="2000" b="1" dirty="0">
                <a:solidFill>
                  <a:srgbClr val="000000"/>
                </a:solidFill>
                <a:latin typeface="新宋体" panose="02010609030101010101" pitchFamily="49" charset="-122"/>
                <a:ea typeface="新宋体" panose="02010609030101010101" pitchFamily="49" charset="-122"/>
              </a:rPr>
              <a:t> *</a:t>
            </a:r>
            <a:r>
              <a:rPr lang="en-US" altLang="zh-CN" sz="2000" b="1" dirty="0">
                <a:solidFill>
                  <a:srgbClr val="0000FF"/>
                </a:solidFill>
                <a:latin typeface="新宋体" panose="02010609030101010101" pitchFamily="49" charset="-122"/>
                <a:ea typeface="新宋体" panose="02010609030101010101" pitchFamily="49" charset="-122"/>
              </a:rPr>
              <a:t>const</a:t>
            </a:r>
            <a:r>
              <a:rPr lang="en-US" altLang="zh-CN" sz="2000" b="1" dirty="0">
                <a:solidFill>
                  <a:srgbClr val="000000"/>
                </a:solidFill>
                <a:latin typeface="新宋体" panose="02010609030101010101" pitchFamily="49" charset="-122"/>
                <a:ea typeface="新宋体" panose="02010609030101010101" pitchFamily="49" charset="-122"/>
              </a:rPr>
              <a:t> q2 = 0;   //?</a:t>
            </a:r>
          </a:p>
          <a:p>
            <a:pPr marL="0" indent="0">
              <a:lnSpc>
                <a:spcPct val="120000"/>
              </a:lnSpc>
              <a:spcBef>
                <a:spcPts val="800"/>
              </a:spcBef>
              <a:buNone/>
            </a:pPr>
            <a:r>
              <a:rPr lang="en-US" altLang="zh-CN" sz="2000" b="1" dirty="0">
                <a:solidFill>
                  <a:srgbClr val="0000FF"/>
                </a:solidFill>
                <a:latin typeface="新宋体" panose="02010609030101010101" pitchFamily="49" charset="-122"/>
                <a:ea typeface="新宋体" panose="02010609030101010101" pitchFamily="49" charset="-122"/>
              </a:rPr>
              <a:t>const</a:t>
            </a:r>
            <a:r>
              <a:rPr lang="en-US" altLang="zh-CN" sz="2000" b="1" dirty="0">
                <a:solidFill>
                  <a:srgbClr val="000000"/>
                </a:solidFill>
                <a:latin typeface="新宋体" panose="02010609030101010101" pitchFamily="49" charset="-122"/>
                <a:ea typeface="新宋体" panose="02010609030101010101" pitchFamily="49" charset="-122"/>
              </a:rPr>
              <a:t> </a:t>
            </a:r>
            <a:r>
              <a:rPr lang="en-US" altLang="zh-CN" sz="2000" b="1" dirty="0">
                <a:solidFill>
                  <a:srgbClr val="0000FF"/>
                </a:solidFill>
                <a:latin typeface="新宋体" panose="02010609030101010101" pitchFamily="49" charset="-122"/>
                <a:ea typeface="新宋体" panose="02010609030101010101" pitchFamily="49" charset="-122"/>
              </a:rPr>
              <a:t>int</a:t>
            </a:r>
            <a:r>
              <a:rPr lang="en-US" altLang="zh-CN" sz="2000" b="1" dirty="0">
                <a:solidFill>
                  <a:srgbClr val="000000"/>
                </a:solidFill>
                <a:latin typeface="新宋体" panose="02010609030101010101" pitchFamily="49" charset="-122"/>
                <a:ea typeface="新宋体" panose="02010609030101010101" pitchFamily="49" charset="-122"/>
              </a:rPr>
              <a:t> *</a:t>
            </a:r>
            <a:r>
              <a:rPr lang="en-US" altLang="zh-CN" sz="2000" b="1" dirty="0">
                <a:solidFill>
                  <a:srgbClr val="0000FF"/>
                </a:solidFill>
                <a:latin typeface="新宋体" panose="02010609030101010101" pitchFamily="49" charset="-122"/>
                <a:ea typeface="新宋体" panose="02010609030101010101" pitchFamily="49" charset="-122"/>
              </a:rPr>
              <a:t>const</a:t>
            </a:r>
            <a:r>
              <a:rPr lang="en-US" altLang="zh-CN" sz="2000" b="1" dirty="0">
                <a:solidFill>
                  <a:srgbClr val="000000"/>
                </a:solidFill>
                <a:latin typeface="新宋体" panose="02010609030101010101" pitchFamily="49" charset="-122"/>
                <a:ea typeface="新宋体" panose="02010609030101010101" pitchFamily="49" charset="-122"/>
              </a:rPr>
              <a:t> q2 = &amp;x;  //?</a:t>
            </a:r>
          </a:p>
          <a:p>
            <a:pPr marL="0" indent="0">
              <a:lnSpc>
                <a:spcPct val="120000"/>
              </a:lnSpc>
              <a:spcBef>
                <a:spcPts val="800"/>
              </a:spcBef>
              <a:buNone/>
            </a:pPr>
            <a:r>
              <a:rPr lang="en-US" altLang="zh-CN" sz="2000" b="1" dirty="0">
                <a:solidFill>
                  <a:srgbClr val="0000FF"/>
                </a:solidFill>
                <a:latin typeface="新宋体" panose="02010609030101010101" pitchFamily="49" charset="-122"/>
                <a:ea typeface="新宋体" panose="02010609030101010101" pitchFamily="49" charset="-122"/>
              </a:rPr>
              <a:t>const</a:t>
            </a:r>
            <a:r>
              <a:rPr lang="en-US" altLang="zh-CN" sz="2000" b="1" dirty="0">
                <a:solidFill>
                  <a:srgbClr val="000000"/>
                </a:solidFill>
                <a:latin typeface="新宋体" panose="02010609030101010101" pitchFamily="49" charset="-122"/>
                <a:ea typeface="新宋体" panose="02010609030101010101" pitchFamily="49" charset="-122"/>
              </a:rPr>
              <a:t> </a:t>
            </a:r>
            <a:r>
              <a:rPr lang="en-US" altLang="zh-CN" sz="2000" b="1" dirty="0">
                <a:solidFill>
                  <a:srgbClr val="0000FF"/>
                </a:solidFill>
                <a:latin typeface="新宋体" panose="02010609030101010101" pitchFamily="49" charset="-122"/>
                <a:ea typeface="新宋体" panose="02010609030101010101" pitchFamily="49" charset="-122"/>
              </a:rPr>
              <a:t>int</a:t>
            </a:r>
            <a:r>
              <a:rPr lang="en-US" altLang="zh-CN" sz="2000" b="1" dirty="0">
                <a:solidFill>
                  <a:srgbClr val="000000"/>
                </a:solidFill>
                <a:latin typeface="新宋体" panose="02010609030101010101" pitchFamily="49" charset="-122"/>
                <a:ea typeface="新宋体" panose="02010609030101010101" pitchFamily="49" charset="-122"/>
              </a:rPr>
              <a:t> *</a:t>
            </a:r>
            <a:r>
              <a:rPr lang="en-US" altLang="zh-CN" sz="2000" b="1" dirty="0">
                <a:solidFill>
                  <a:srgbClr val="0000FF"/>
                </a:solidFill>
                <a:latin typeface="新宋体" panose="02010609030101010101" pitchFamily="49" charset="-122"/>
                <a:ea typeface="新宋体" panose="02010609030101010101" pitchFamily="49" charset="-122"/>
              </a:rPr>
              <a:t>const</a:t>
            </a:r>
            <a:r>
              <a:rPr lang="en-US" altLang="zh-CN" sz="2000" b="1" dirty="0">
                <a:solidFill>
                  <a:srgbClr val="000000"/>
                </a:solidFill>
                <a:latin typeface="新宋体" panose="02010609030101010101" pitchFamily="49" charset="-122"/>
                <a:ea typeface="新宋体" panose="02010609030101010101" pitchFamily="49" charset="-122"/>
              </a:rPr>
              <a:t> q2 = &amp;y;  //?</a:t>
            </a:r>
          </a:p>
        </p:txBody>
      </p:sp>
      <p:sp>
        <p:nvSpPr>
          <p:cNvPr id="5" name="文本框 4">
            <a:extLst>
              <a:ext uri="{FF2B5EF4-FFF2-40B4-BE49-F238E27FC236}">
                <a16:creationId xmlns:a16="http://schemas.microsoft.com/office/drawing/2014/main" id="{AE99D613-37F3-423A-9281-EBFC04F48F8E}"/>
              </a:ext>
            </a:extLst>
          </p:cNvPr>
          <p:cNvSpPr txBox="1"/>
          <p:nvPr/>
        </p:nvSpPr>
        <p:spPr>
          <a:xfrm>
            <a:off x="4518593" y="4925505"/>
            <a:ext cx="318978" cy="369332"/>
          </a:xfrm>
          <a:prstGeom prst="rect">
            <a:avLst/>
          </a:prstGeom>
          <a:noFill/>
        </p:spPr>
        <p:txBody>
          <a:bodyPr wrap="square" rtlCol="0">
            <a:spAutoFit/>
          </a:bodyPr>
          <a:lstStyle/>
          <a:p>
            <a:r>
              <a:rPr lang="zh-CN" altLang="en-US" sz="1800" b="1" i="0" dirty="0">
                <a:solidFill>
                  <a:srgbClr val="FF0000"/>
                </a:solidFill>
                <a:effectLst/>
                <a:latin typeface="arial" panose="020B0604020202020204" pitchFamily="34" charset="0"/>
              </a:rPr>
              <a:t>√</a:t>
            </a:r>
            <a:endParaRPr lang="zh-CN" altLang="en-US" sz="1800" b="1" dirty="0">
              <a:solidFill>
                <a:srgbClr val="FF0000"/>
              </a:solidFill>
            </a:endParaRPr>
          </a:p>
        </p:txBody>
      </p:sp>
      <p:sp>
        <p:nvSpPr>
          <p:cNvPr id="8" name="文本框 7">
            <a:extLst>
              <a:ext uri="{FF2B5EF4-FFF2-40B4-BE49-F238E27FC236}">
                <a16:creationId xmlns:a16="http://schemas.microsoft.com/office/drawing/2014/main" id="{553B3511-7B24-47F0-9540-DCE04946A2A7}"/>
              </a:ext>
            </a:extLst>
          </p:cNvPr>
          <p:cNvSpPr txBox="1"/>
          <p:nvPr/>
        </p:nvSpPr>
        <p:spPr>
          <a:xfrm>
            <a:off x="4536748" y="2817166"/>
            <a:ext cx="318978" cy="369332"/>
          </a:xfrm>
          <a:prstGeom prst="rect">
            <a:avLst/>
          </a:prstGeom>
          <a:noFill/>
        </p:spPr>
        <p:txBody>
          <a:bodyPr wrap="square" rtlCol="0">
            <a:spAutoFit/>
          </a:bodyPr>
          <a:lstStyle/>
          <a:p>
            <a:r>
              <a:rPr lang="en-US" altLang="zh-CN" b="1" dirty="0">
                <a:solidFill>
                  <a:srgbClr val="FF0000"/>
                </a:solidFill>
              </a:rPr>
              <a:t>X</a:t>
            </a:r>
            <a:endParaRPr lang="zh-CN" altLang="en-US" b="1" dirty="0">
              <a:solidFill>
                <a:srgbClr val="FF0000"/>
              </a:solidFill>
            </a:endParaRPr>
          </a:p>
        </p:txBody>
      </p:sp>
      <p:sp>
        <p:nvSpPr>
          <p:cNvPr id="10" name="文本框 9">
            <a:extLst>
              <a:ext uri="{FF2B5EF4-FFF2-40B4-BE49-F238E27FC236}">
                <a16:creationId xmlns:a16="http://schemas.microsoft.com/office/drawing/2014/main" id="{A9939FE4-6479-4C5A-9720-7FC5A99A6B89}"/>
              </a:ext>
            </a:extLst>
          </p:cNvPr>
          <p:cNvSpPr txBox="1"/>
          <p:nvPr/>
        </p:nvSpPr>
        <p:spPr>
          <a:xfrm>
            <a:off x="4518593" y="3228945"/>
            <a:ext cx="318978" cy="400110"/>
          </a:xfrm>
          <a:prstGeom prst="rect">
            <a:avLst/>
          </a:prstGeom>
          <a:noFill/>
        </p:spPr>
        <p:txBody>
          <a:bodyPr wrap="square" rtlCol="0">
            <a:spAutoFit/>
          </a:bodyPr>
          <a:lstStyle/>
          <a:p>
            <a:r>
              <a:rPr lang="zh-CN" altLang="en-US" sz="2000" b="1" i="0" dirty="0">
                <a:solidFill>
                  <a:srgbClr val="FF0000"/>
                </a:solidFill>
                <a:effectLst/>
                <a:latin typeface="arial" panose="020B0604020202020204" pitchFamily="34" charset="0"/>
              </a:rPr>
              <a:t>√</a:t>
            </a:r>
            <a:endParaRPr lang="zh-CN" altLang="en-US" sz="2000" b="1" dirty="0">
              <a:solidFill>
                <a:srgbClr val="FF0000"/>
              </a:solidFill>
            </a:endParaRPr>
          </a:p>
        </p:txBody>
      </p:sp>
      <p:sp>
        <p:nvSpPr>
          <p:cNvPr id="12" name="文本框 11">
            <a:extLst>
              <a:ext uri="{FF2B5EF4-FFF2-40B4-BE49-F238E27FC236}">
                <a16:creationId xmlns:a16="http://schemas.microsoft.com/office/drawing/2014/main" id="{6828ABAD-4A81-46AC-9478-79436FED220D}"/>
              </a:ext>
            </a:extLst>
          </p:cNvPr>
          <p:cNvSpPr txBox="1"/>
          <p:nvPr/>
        </p:nvSpPr>
        <p:spPr>
          <a:xfrm>
            <a:off x="4536748" y="3645224"/>
            <a:ext cx="318978" cy="369332"/>
          </a:xfrm>
          <a:prstGeom prst="rect">
            <a:avLst/>
          </a:prstGeom>
          <a:noFill/>
        </p:spPr>
        <p:txBody>
          <a:bodyPr wrap="square" rtlCol="0">
            <a:spAutoFit/>
          </a:bodyPr>
          <a:lstStyle/>
          <a:p>
            <a:r>
              <a:rPr lang="en-US" altLang="zh-CN" b="1" dirty="0">
                <a:solidFill>
                  <a:srgbClr val="FF0000"/>
                </a:solidFill>
              </a:rPr>
              <a:t>X</a:t>
            </a:r>
            <a:endParaRPr lang="zh-CN" altLang="en-US" b="1" dirty="0">
              <a:solidFill>
                <a:srgbClr val="FF0000"/>
              </a:solidFill>
            </a:endParaRPr>
          </a:p>
        </p:txBody>
      </p:sp>
      <p:sp>
        <p:nvSpPr>
          <p:cNvPr id="14" name="文本框 13">
            <a:extLst>
              <a:ext uri="{FF2B5EF4-FFF2-40B4-BE49-F238E27FC236}">
                <a16:creationId xmlns:a16="http://schemas.microsoft.com/office/drawing/2014/main" id="{A00A8612-1B71-41CB-B05D-968C61166539}"/>
              </a:ext>
            </a:extLst>
          </p:cNvPr>
          <p:cNvSpPr txBox="1"/>
          <p:nvPr/>
        </p:nvSpPr>
        <p:spPr>
          <a:xfrm>
            <a:off x="4518593" y="4080875"/>
            <a:ext cx="318978" cy="369332"/>
          </a:xfrm>
          <a:prstGeom prst="rect">
            <a:avLst/>
          </a:prstGeom>
          <a:noFill/>
        </p:spPr>
        <p:txBody>
          <a:bodyPr wrap="square" rtlCol="0">
            <a:spAutoFit/>
          </a:bodyPr>
          <a:lstStyle/>
          <a:p>
            <a:r>
              <a:rPr lang="zh-CN" altLang="en-US" sz="1800" b="1" i="0" dirty="0">
                <a:solidFill>
                  <a:srgbClr val="FF0000"/>
                </a:solidFill>
                <a:effectLst/>
                <a:latin typeface="arial" panose="020B0604020202020204" pitchFamily="34" charset="0"/>
              </a:rPr>
              <a:t>√</a:t>
            </a:r>
            <a:endParaRPr lang="zh-CN" altLang="en-US" sz="1800" b="1" dirty="0">
              <a:solidFill>
                <a:srgbClr val="FF0000"/>
              </a:solidFill>
            </a:endParaRPr>
          </a:p>
        </p:txBody>
      </p:sp>
      <p:sp>
        <p:nvSpPr>
          <p:cNvPr id="16" name="文本框 15">
            <a:extLst>
              <a:ext uri="{FF2B5EF4-FFF2-40B4-BE49-F238E27FC236}">
                <a16:creationId xmlns:a16="http://schemas.microsoft.com/office/drawing/2014/main" id="{D0FE8CB4-D7CF-495D-B7FA-28D63C33825A}"/>
              </a:ext>
            </a:extLst>
          </p:cNvPr>
          <p:cNvSpPr txBox="1"/>
          <p:nvPr/>
        </p:nvSpPr>
        <p:spPr>
          <a:xfrm>
            <a:off x="4518593" y="4482214"/>
            <a:ext cx="318978" cy="369332"/>
          </a:xfrm>
          <a:prstGeom prst="rect">
            <a:avLst/>
          </a:prstGeom>
          <a:noFill/>
        </p:spPr>
        <p:txBody>
          <a:bodyPr wrap="square" rtlCol="0">
            <a:spAutoFit/>
          </a:bodyPr>
          <a:lstStyle/>
          <a:p>
            <a:r>
              <a:rPr lang="en-US" altLang="zh-CN" b="1" dirty="0">
                <a:solidFill>
                  <a:srgbClr val="FF0000"/>
                </a:solidFill>
              </a:rPr>
              <a:t>X</a:t>
            </a:r>
            <a:endParaRPr lang="zh-CN" altLang="en-US" b="1" dirty="0">
              <a:solidFill>
                <a:srgbClr val="FF0000"/>
              </a:solidFill>
            </a:endParaRPr>
          </a:p>
        </p:txBody>
      </p:sp>
      <p:sp>
        <p:nvSpPr>
          <p:cNvPr id="18" name="文本框 17">
            <a:extLst>
              <a:ext uri="{FF2B5EF4-FFF2-40B4-BE49-F238E27FC236}">
                <a16:creationId xmlns:a16="http://schemas.microsoft.com/office/drawing/2014/main" id="{5FF82EA7-2697-4938-B7E8-0C6C9C6EE2EB}"/>
              </a:ext>
            </a:extLst>
          </p:cNvPr>
          <p:cNvSpPr txBox="1"/>
          <p:nvPr/>
        </p:nvSpPr>
        <p:spPr>
          <a:xfrm>
            <a:off x="4510864" y="5769735"/>
            <a:ext cx="318978" cy="369332"/>
          </a:xfrm>
          <a:prstGeom prst="rect">
            <a:avLst/>
          </a:prstGeom>
          <a:noFill/>
        </p:spPr>
        <p:txBody>
          <a:bodyPr wrap="square" rtlCol="0">
            <a:spAutoFit/>
          </a:bodyPr>
          <a:lstStyle/>
          <a:p>
            <a:r>
              <a:rPr lang="zh-CN" altLang="en-US" sz="1800" b="1" i="0" dirty="0">
                <a:solidFill>
                  <a:srgbClr val="FF0000"/>
                </a:solidFill>
                <a:effectLst/>
                <a:latin typeface="arial" panose="020B0604020202020204" pitchFamily="34" charset="0"/>
              </a:rPr>
              <a:t>√</a:t>
            </a:r>
            <a:endParaRPr lang="zh-CN" altLang="en-US" sz="1800" b="1" dirty="0">
              <a:solidFill>
                <a:srgbClr val="FF0000"/>
              </a:solidFill>
            </a:endParaRPr>
          </a:p>
        </p:txBody>
      </p:sp>
      <p:sp>
        <p:nvSpPr>
          <p:cNvPr id="20" name="文本框 19">
            <a:extLst>
              <a:ext uri="{FF2B5EF4-FFF2-40B4-BE49-F238E27FC236}">
                <a16:creationId xmlns:a16="http://schemas.microsoft.com/office/drawing/2014/main" id="{B86D2684-19DC-43F1-9014-DDA0653B28F0}"/>
              </a:ext>
            </a:extLst>
          </p:cNvPr>
          <p:cNvSpPr txBox="1"/>
          <p:nvPr/>
        </p:nvSpPr>
        <p:spPr>
          <a:xfrm>
            <a:off x="4510864" y="5347620"/>
            <a:ext cx="318978" cy="369332"/>
          </a:xfrm>
          <a:prstGeom prst="rect">
            <a:avLst/>
          </a:prstGeom>
          <a:noFill/>
        </p:spPr>
        <p:txBody>
          <a:bodyPr wrap="square" rtlCol="0">
            <a:spAutoFit/>
          </a:bodyPr>
          <a:lstStyle/>
          <a:p>
            <a:r>
              <a:rPr lang="zh-CN" altLang="en-US" sz="1800" b="1" i="0" dirty="0">
                <a:solidFill>
                  <a:srgbClr val="FF0000"/>
                </a:solidFill>
                <a:effectLst/>
                <a:latin typeface="arial" panose="020B0604020202020204" pitchFamily="34" charset="0"/>
              </a:rPr>
              <a:t>√</a:t>
            </a:r>
            <a:endParaRPr lang="zh-CN" altLang="en-US" sz="1800" b="1" dirty="0">
              <a:solidFill>
                <a:srgbClr val="FF0000"/>
              </a:solidFill>
            </a:endParaRPr>
          </a:p>
        </p:txBody>
      </p:sp>
      <p:sp>
        <p:nvSpPr>
          <p:cNvPr id="21" name="内容占位符 2">
            <a:extLst>
              <a:ext uri="{FF2B5EF4-FFF2-40B4-BE49-F238E27FC236}">
                <a16:creationId xmlns:a16="http://schemas.microsoft.com/office/drawing/2014/main" id="{298D46F2-4695-48A9-960D-C004612917FA}"/>
              </a:ext>
            </a:extLst>
          </p:cNvPr>
          <p:cNvSpPr txBox="1">
            <a:spLocks/>
          </p:cNvSpPr>
          <p:nvPr/>
        </p:nvSpPr>
        <p:spPr>
          <a:xfrm>
            <a:off x="6090719" y="1055857"/>
            <a:ext cx="5557283" cy="541545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US" altLang="zh-CN" sz="2400" b="1" dirty="0">
                <a:solidFill>
                  <a:srgbClr val="FF0000"/>
                </a:solidFill>
                <a:latin typeface="新宋体" panose="02010609030101010101" pitchFamily="49" charset="-122"/>
                <a:ea typeface="新宋体" panose="02010609030101010101" pitchFamily="49" charset="-122"/>
              </a:rPr>
              <a:t>const</a:t>
            </a:r>
            <a:r>
              <a:rPr lang="zh-CN" altLang="en-US" sz="2400" b="1" dirty="0">
                <a:solidFill>
                  <a:srgbClr val="FF0000"/>
                </a:solidFill>
                <a:latin typeface="新宋体" panose="02010609030101010101" pitchFamily="49" charset="-122"/>
                <a:ea typeface="新宋体" panose="02010609030101010101" pitchFamily="49" charset="-122"/>
              </a:rPr>
              <a:t>、</a:t>
            </a:r>
            <a:r>
              <a:rPr lang="en-US" altLang="zh-CN" sz="2400" b="1" dirty="0">
                <a:solidFill>
                  <a:srgbClr val="FF0000"/>
                </a:solidFill>
                <a:latin typeface="新宋体" panose="02010609030101010101" pitchFamily="49" charset="-122"/>
                <a:ea typeface="新宋体" panose="02010609030101010101" pitchFamily="49" charset="-122"/>
              </a:rPr>
              <a:t>volatile</a:t>
            </a:r>
            <a:r>
              <a:rPr lang="zh-CN" altLang="en-US" sz="2400" b="1" dirty="0">
                <a:solidFill>
                  <a:srgbClr val="FF0000"/>
                </a:solidFill>
                <a:latin typeface="新宋体" panose="02010609030101010101" pitchFamily="49" charset="-122"/>
                <a:ea typeface="新宋体" panose="02010609030101010101" pitchFamily="49" charset="-122"/>
              </a:rPr>
              <a:t>、</a:t>
            </a:r>
            <a:r>
              <a:rPr lang="en-US" altLang="zh-CN" sz="2400" b="1" dirty="0">
                <a:solidFill>
                  <a:srgbClr val="FF0000"/>
                </a:solidFill>
                <a:latin typeface="新宋体" panose="02010609030101010101" pitchFamily="49" charset="-122"/>
                <a:ea typeface="新宋体" panose="02010609030101010101" pitchFamily="49" charset="-122"/>
              </a:rPr>
              <a:t>int,</a:t>
            </a:r>
            <a:r>
              <a:rPr lang="zh-CN" altLang="en-US" sz="2000" b="1" dirty="0">
                <a:solidFill>
                  <a:srgbClr val="FF0000"/>
                </a:solidFill>
                <a:latin typeface="新宋体" panose="02010609030101010101" pitchFamily="49" charset="-122"/>
                <a:ea typeface="新宋体" panose="02010609030101010101" pitchFamily="49" charset="-122"/>
              </a:rPr>
              <a:t>任意组合是等价的</a:t>
            </a:r>
            <a:endParaRPr lang="en-US" altLang="zh-CN" sz="2000" b="1" dirty="0">
              <a:solidFill>
                <a:srgbClr val="FF0000"/>
              </a:solidFill>
              <a:latin typeface="新宋体" panose="02010609030101010101" pitchFamily="49" charset="-122"/>
              <a:ea typeface="新宋体" panose="02010609030101010101" pitchFamily="49" charset="-122"/>
            </a:endParaRPr>
          </a:p>
          <a:p>
            <a:pPr marL="0" indent="0">
              <a:lnSpc>
                <a:spcPct val="114000"/>
              </a:lnSpc>
              <a:spcBef>
                <a:spcPts val="0"/>
              </a:spcBef>
              <a:buNone/>
            </a:pPr>
            <a:r>
              <a:rPr lang="en-US" altLang="zh-CN" sz="2000" b="1" dirty="0">
                <a:solidFill>
                  <a:srgbClr val="0000FF"/>
                </a:solidFill>
                <a:latin typeface="新宋体" panose="02010609030101010101" pitchFamily="49" charset="-122"/>
                <a:ea typeface="新宋体" panose="02010609030101010101" pitchFamily="49" charset="-122"/>
              </a:rPr>
              <a:t>volatile int </a:t>
            </a:r>
            <a:r>
              <a:rPr lang="en-US" altLang="zh-CN" sz="2000" b="1" dirty="0">
                <a:latin typeface="新宋体" panose="02010609030101010101" pitchFamily="49" charset="-122"/>
                <a:ea typeface="新宋体" panose="02010609030101010101" pitchFamily="49" charset="-122"/>
              </a:rPr>
              <a:t>a = 0;</a:t>
            </a:r>
          </a:p>
          <a:p>
            <a:pPr marL="0" indent="0">
              <a:lnSpc>
                <a:spcPct val="114000"/>
              </a:lnSpc>
              <a:spcBef>
                <a:spcPts val="0"/>
              </a:spcBef>
              <a:buNone/>
            </a:pPr>
            <a:r>
              <a:rPr lang="en-US" altLang="zh-CN" sz="2000" b="1" dirty="0">
                <a:solidFill>
                  <a:srgbClr val="0000FF"/>
                </a:solidFill>
                <a:latin typeface="新宋体" panose="02010609030101010101" pitchFamily="49" charset="-122"/>
                <a:ea typeface="新宋体" panose="02010609030101010101" pitchFamily="49" charset="-122"/>
              </a:rPr>
              <a:t>while( a == 0 );</a:t>
            </a:r>
          </a:p>
          <a:p>
            <a:pPr marL="0" indent="0">
              <a:lnSpc>
                <a:spcPct val="114000"/>
              </a:lnSpc>
              <a:spcBef>
                <a:spcPts val="0"/>
              </a:spcBef>
              <a:buNone/>
            </a:pPr>
            <a:r>
              <a:rPr lang="fr-FR" altLang="zh-CN" sz="2000" b="1" dirty="0">
                <a:solidFill>
                  <a:srgbClr val="0000FF"/>
                </a:solidFill>
                <a:latin typeface="新宋体" panose="02010609030101010101" pitchFamily="49" charset="-122"/>
                <a:ea typeface="新宋体" panose="02010609030101010101" pitchFamily="49" charset="-122"/>
              </a:rPr>
              <a:t>volatile const int  </a:t>
            </a:r>
            <a:r>
              <a:rPr lang="fr-FR" altLang="zh-CN" sz="2000" b="1" dirty="0">
                <a:latin typeface="新宋体" panose="02010609030101010101" pitchFamily="49" charset="-122"/>
                <a:ea typeface="新宋体" panose="02010609030101010101" pitchFamily="49" charset="-122"/>
              </a:rPr>
              <a:t>b1 = 0;</a:t>
            </a:r>
          </a:p>
          <a:p>
            <a:pPr marL="0" indent="0">
              <a:lnSpc>
                <a:spcPct val="114000"/>
              </a:lnSpc>
              <a:spcBef>
                <a:spcPts val="0"/>
              </a:spcBef>
              <a:buNone/>
            </a:pPr>
            <a:r>
              <a:rPr lang="fr-FR" altLang="zh-CN" sz="2000" b="1" dirty="0">
                <a:solidFill>
                  <a:srgbClr val="0000FF"/>
                </a:solidFill>
                <a:latin typeface="新宋体" panose="02010609030101010101" pitchFamily="49" charset="-122"/>
                <a:ea typeface="新宋体" panose="02010609030101010101" pitchFamily="49" charset="-122"/>
              </a:rPr>
              <a:t>volatile int const  </a:t>
            </a:r>
            <a:r>
              <a:rPr lang="fr-FR" altLang="zh-CN" sz="2000" b="1" dirty="0">
                <a:latin typeface="新宋体" panose="02010609030101010101" pitchFamily="49" charset="-122"/>
                <a:ea typeface="新宋体" panose="02010609030101010101" pitchFamily="49" charset="-122"/>
              </a:rPr>
              <a:t>b2 = 0;</a:t>
            </a:r>
          </a:p>
          <a:p>
            <a:pPr marL="0" indent="0">
              <a:lnSpc>
                <a:spcPct val="114000"/>
              </a:lnSpc>
              <a:spcBef>
                <a:spcPts val="0"/>
              </a:spcBef>
              <a:buNone/>
            </a:pPr>
            <a:r>
              <a:rPr lang="en-US" altLang="zh-CN" sz="2000" b="1" dirty="0">
                <a:solidFill>
                  <a:srgbClr val="0000FF"/>
                </a:solidFill>
                <a:latin typeface="新宋体" panose="02010609030101010101" pitchFamily="49" charset="-122"/>
                <a:ea typeface="新宋体" panose="02010609030101010101" pitchFamily="49" charset="-122"/>
              </a:rPr>
              <a:t>const volatile int  </a:t>
            </a:r>
            <a:r>
              <a:rPr lang="en-US" altLang="zh-CN" sz="2000" b="1" dirty="0">
                <a:latin typeface="新宋体" panose="02010609030101010101" pitchFamily="49" charset="-122"/>
                <a:ea typeface="新宋体" panose="02010609030101010101" pitchFamily="49" charset="-122"/>
              </a:rPr>
              <a:t>b1 = 0;</a:t>
            </a:r>
          </a:p>
          <a:p>
            <a:pPr marL="0" indent="0">
              <a:lnSpc>
                <a:spcPct val="114000"/>
              </a:lnSpc>
              <a:spcBef>
                <a:spcPts val="0"/>
              </a:spcBef>
              <a:buNone/>
            </a:pPr>
            <a:r>
              <a:rPr lang="fr-FR" altLang="zh-CN" sz="2000" b="1" dirty="0">
                <a:solidFill>
                  <a:srgbClr val="0000FF"/>
                </a:solidFill>
                <a:latin typeface="新宋体" panose="02010609030101010101" pitchFamily="49" charset="-122"/>
                <a:ea typeface="新宋体" panose="02010609030101010101" pitchFamily="49" charset="-122"/>
              </a:rPr>
              <a:t>const int volatile  </a:t>
            </a:r>
            <a:r>
              <a:rPr lang="fr-FR" altLang="zh-CN" sz="2000" b="1" dirty="0">
                <a:latin typeface="新宋体" panose="02010609030101010101" pitchFamily="49" charset="-122"/>
                <a:ea typeface="新宋体" panose="02010609030101010101" pitchFamily="49" charset="-122"/>
              </a:rPr>
              <a:t>b2 = 0;</a:t>
            </a:r>
          </a:p>
          <a:p>
            <a:pPr marL="0" indent="0">
              <a:lnSpc>
                <a:spcPct val="114000"/>
              </a:lnSpc>
              <a:spcBef>
                <a:spcPts val="0"/>
              </a:spcBef>
              <a:buNone/>
            </a:pPr>
            <a:r>
              <a:rPr lang="fr-FR" altLang="zh-CN" sz="2000" b="1" dirty="0">
                <a:solidFill>
                  <a:srgbClr val="0000FF"/>
                </a:solidFill>
                <a:latin typeface="新宋体" panose="02010609030101010101" pitchFamily="49" charset="-122"/>
                <a:ea typeface="新宋体" panose="02010609030101010101" pitchFamily="49" charset="-122"/>
              </a:rPr>
              <a:t>int const volatile  </a:t>
            </a:r>
            <a:r>
              <a:rPr lang="fr-FR" altLang="zh-CN" sz="2000" b="1" dirty="0">
                <a:latin typeface="新宋体" panose="02010609030101010101" pitchFamily="49" charset="-122"/>
                <a:ea typeface="新宋体" panose="02010609030101010101" pitchFamily="49" charset="-122"/>
              </a:rPr>
              <a:t>b1 = 0;</a:t>
            </a:r>
          </a:p>
          <a:p>
            <a:pPr marL="0" indent="0">
              <a:lnSpc>
                <a:spcPct val="114000"/>
              </a:lnSpc>
              <a:spcBef>
                <a:spcPts val="0"/>
              </a:spcBef>
              <a:buNone/>
            </a:pPr>
            <a:r>
              <a:rPr lang="fr-FR" altLang="zh-CN" sz="2000" b="1" dirty="0">
                <a:solidFill>
                  <a:srgbClr val="0000FF"/>
                </a:solidFill>
                <a:latin typeface="新宋体" panose="02010609030101010101" pitchFamily="49" charset="-122"/>
                <a:ea typeface="新宋体" panose="02010609030101010101" pitchFamily="49" charset="-122"/>
              </a:rPr>
              <a:t>int volatile const  </a:t>
            </a:r>
            <a:r>
              <a:rPr lang="fr-FR" altLang="zh-CN" sz="2000" b="1" dirty="0">
                <a:latin typeface="新宋体" panose="02010609030101010101" pitchFamily="49" charset="-122"/>
                <a:ea typeface="新宋体" panose="02010609030101010101" pitchFamily="49" charset="-122"/>
              </a:rPr>
              <a:t>b2 = 0;</a:t>
            </a:r>
          </a:p>
          <a:p>
            <a:pPr marL="0" indent="0">
              <a:lnSpc>
                <a:spcPct val="114000"/>
              </a:lnSpc>
              <a:spcBef>
                <a:spcPts val="0"/>
              </a:spcBef>
              <a:buNone/>
            </a:pPr>
            <a:r>
              <a:rPr lang="fr-FR" altLang="zh-CN" sz="2000" b="1" dirty="0">
                <a:solidFill>
                  <a:srgbClr val="0000FF"/>
                </a:solidFill>
                <a:latin typeface="新宋体" panose="02010609030101010101" pitchFamily="49" charset="-122"/>
                <a:ea typeface="新宋体" panose="02010609030101010101" pitchFamily="49" charset="-122"/>
              </a:rPr>
              <a:t>int</a:t>
            </a:r>
            <a:r>
              <a:rPr lang="fr-FR" altLang="zh-CN" sz="2000" b="1" dirty="0">
                <a:latin typeface="新宋体" panose="02010609030101010101" pitchFamily="49" charset="-122"/>
                <a:ea typeface="新宋体" panose="02010609030101010101" pitchFamily="49" charset="-122"/>
              </a:rPr>
              <a:t> b = 0;</a:t>
            </a:r>
          </a:p>
          <a:p>
            <a:pPr marL="0" indent="0">
              <a:lnSpc>
                <a:spcPct val="114000"/>
              </a:lnSpc>
              <a:spcBef>
                <a:spcPts val="0"/>
              </a:spcBef>
              <a:buNone/>
            </a:pPr>
            <a:r>
              <a:rPr lang="fr-FR" altLang="zh-CN" sz="2000" b="1" dirty="0">
                <a:solidFill>
                  <a:srgbClr val="0000FF"/>
                </a:solidFill>
                <a:latin typeface="新宋体" panose="02010609030101010101" pitchFamily="49" charset="-122"/>
                <a:ea typeface="新宋体" panose="02010609030101010101" pitchFamily="49" charset="-122"/>
              </a:rPr>
              <a:t>volatile int </a:t>
            </a:r>
            <a:r>
              <a:rPr lang="fr-FR" altLang="zh-CN" sz="2000" b="1" dirty="0">
                <a:latin typeface="新宋体" panose="02010609030101010101" pitchFamily="49" charset="-122"/>
                <a:ea typeface="新宋体" panose="02010609030101010101" pitchFamily="49" charset="-122"/>
              </a:rPr>
              <a:t>*p1 = &amp;b;  //?</a:t>
            </a:r>
          </a:p>
          <a:p>
            <a:pPr marL="0" indent="0">
              <a:lnSpc>
                <a:spcPct val="114000"/>
              </a:lnSpc>
              <a:spcBef>
                <a:spcPts val="0"/>
              </a:spcBef>
              <a:buNone/>
            </a:pPr>
            <a:r>
              <a:rPr lang="fr-FR" altLang="zh-CN" sz="2000" b="1" dirty="0">
                <a:solidFill>
                  <a:srgbClr val="0000FF"/>
                </a:solidFill>
                <a:latin typeface="新宋体" panose="02010609030101010101" pitchFamily="49" charset="-122"/>
                <a:ea typeface="新宋体" panose="02010609030101010101" pitchFamily="49" charset="-122"/>
              </a:rPr>
              <a:t>int</a:t>
            </a:r>
            <a:r>
              <a:rPr lang="fr-FR" altLang="zh-CN" sz="2000" b="1" dirty="0">
                <a:latin typeface="新宋体" panose="02010609030101010101" pitchFamily="49" charset="-122"/>
                <a:ea typeface="新宋体" panose="02010609030101010101" pitchFamily="49" charset="-122"/>
              </a:rPr>
              <a:t> *p2 = &amp;a;           //?</a:t>
            </a:r>
          </a:p>
          <a:p>
            <a:pPr marL="0" indent="0">
              <a:lnSpc>
                <a:spcPct val="114000"/>
              </a:lnSpc>
              <a:spcBef>
                <a:spcPts val="600"/>
              </a:spcBef>
              <a:buNone/>
            </a:pPr>
            <a:r>
              <a:rPr lang="en-US" altLang="zh-CN" sz="1900" b="1" dirty="0">
                <a:solidFill>
                  <a:srgbClr val="FF0000"/>
                </a:solidFill>
                <a:latin typeface="新宋体" panose="02010609030101010101" pitchFamily="49" charset="-122"/>
                <a:ea typeface="新宋体" panose="02010609030101010101" pitchFamily="49" charset="-122"/>
              </a:rPr>
              <a:t>//</a:t>
            </a:r>
            <a:r>
              <a:rPr lang="en-US" altLang="zh-CN" sz="2000" b="1" dirty="0">
                <a:solidFill>
                  <a:srgbClr val="FF0000"/>
                </a:solidFill>
                <a:latin typeface="新宋体" panose="02010609030101010101" pitchFamily="49" charset="-122"/>
                <a:ea typeface="新宋体" panose="02010609030101010101" pitchFamily="49" charset="-122"/>
              </a:rPr>
              <a:t>p1</a:t>
            </a:r>
            <a:r>
              <a:rPr lang="zh-CN" altLang="en-US" sz="1900" b="1" dirty="0">
                <a:solidFill>
                  <a:srgbClr val="FF0000"/>
                </a:solidFill>
                <a:latin typeface="新宋体" panose="02010609030101010101" pitchFamily="49" charset="-122"/>
                <a:ea typeface="新宋体" panose="02010609030101010101" pitchFamily="49" charset="-122"/>
              </a:rPr>
              <a:t>指向</a:t>
            </a:r>
            <a:r>
              <a:rPr lang="en-US" altLang="zh-CN" sz="1900" b="1" dirty="0">
                <a:solidFill>
                  <a:srgbClr val="FF0000"/>
                </a:solidFill>
                <a:latin typeface="新宋体" panose="02010609030101010101" pitchFamily="49" charset="-122"/>
                <a:ea typeface="新宋体" panose="02010609030101010101" pitchFamily="49" charset="-122"/>
              </a:rPr>
              <a:t>1</a:t>
            </a:r>
            <a:r>
              <a:rPr lang="zh-CN" altLang="en-US" sz="1900" b="1" dirty="0">
                <a:solidFill>
                  <a:srgbClr val="FF0000"/>
                </a:solidFill>
                <a:latin typeface="新宋体" panose="02010609030101010101" pitchFamily="49" charset="-122"/>
                <a:ea typeface="新宋体" panose="02010609030101010101" pitchFamily="49" charset="-122"/>
              </a:rPr>
              <a:t>个</a:t>
            </a:r>
            <a:r>
              <a:rPr lang="fr-FR" altLang="zh-CN" sz="2000" b="1" dirty="0">
                <a:solidFill>
                  <a:srgbClr val="0000FF"/>
                </a:solidFill>
                <a:latin typeface="新宋体" panose="02010609030101010101" pitchFamily="49" charset="-122"/>
                <a:ea typeface="新宋体" panose="02010609030101010101" pitchFamily="49" charset="-122"/>
              </a:rPr>
              <a:t>volatile int</a:t>
            </a:r>
            <a:r>
              <a:rPr lang="zh-CN" altLang="en-US" sz="1900" b="1" dirty="0">
                <a:solidFill>
                  <a:srgbClr val="0000FF"/>
                </a:solidFill>
                <a:latin typeface="新宋体" panose="02010609030101010101" pitchFamily="49" charset="-122"/>
                <a:ea typeface="新宋体" panose="02010609030101010101" pitchFamily="49" charset="-122"/>
              </a:rPr>
              <a:t>对象（可能会被其他线程改变），但其他线程不可能改变这个对象</a:t>
            </a:r>
            <a:r>
              <a:rPr lang="en-US" altLang="zh-CN" sz="1900" b="1" dirty="0">
                <a:solidFill>
                  <a:srgbClr val="0000FF"/>
                </a:solidFill>
                <a:latin typeface="新宋体" panose="02010609030101010101" pitchFamily="49" charset="-122"/>
                <a:ea typeface="新宋体" panose="02010609030101010101" pitchFamily="49" charset="-122"/>
              </a:rPr>
              <a:t>b</a:t>
            </a:r>
            <a:r>
              <a:rPr lang="zh-CN" altLang="en-US" sz="1900" b="1" dirty="0">
                <a:solidFill>
                  <a:srgbClr val="0000FF"/>
                </a:solidFill>
                <a:latin typeface="新宋体" panose="02010609030101010101" pitchFamily="49" charset="-122"/>
                <a:ea typeface="新宋体" panose="02010609030101010101" pitchFamily="49" charset="-122"/>
              </a:rPr>
              <a:t>。</a:t>
            </a:r>
            <a:endParaRPr lang="en-US" altLang="zh-CN" sz="1900" b="1" dirty="0">
              <a:solidFill>
                <a:srgbClr val="0000FF"/>
              </a:solidFill>
              <a:latin typeface="新宋体" panose="02010609030101010101" pitchFamily="49" charset="-122"/>
              <a:ea typeface="新宋体" panose="02010609030101010101" pitchFamily="49" charset="-122"/>
            </a:endParaRPr>
          </a:p>
          <a:p>
            <a:pPr marL="0" indent="0">
              <a:lnSpc>
                <a:spcPct val="114000"/>
              </a:lnSpc>
              <a:spcBef>
                <a:spcPts val="600"/>
              </a:spcBef>
              <a:buNone/>
            </a:pPr>
            <a:r>
              <a:rPr lang="en-US" altLang="zh-CN" sz="1900" b="1" dirty="0">
                <a:solidFill>
                  <a:srgbClr val="FF0000"/>
                </a:solidFill>
                <a:latin typeface="新宋体" panose="02010609030101010101" pitchFamily="49" charset="-122"/>
                <a:ea typeface="新宋体" panose="02010609030101010101" pitchFamily="49" charset="-122"/>
              </a:rPr>
              <a:t>//p2</a:t>
            </a:r>
            <a:r>
              <a:rPr lang="zh-CN" altLang="en-US" sz="1900" b="1" dirty="0">
                <a:solidFill>
                  <a:srgbClr val="FF0000"/>
                </a:solidFill>
                <a:latin typeface="新宋体" panose="02010609030101010101" pitchFamily="49" charset="-122"/>
                <a:ea typeface="新宋体" panose="02010609030101010101" pitchFamily="49" charset="-122"/>
              </a:rPr>
              <a:t>指向</a:t>
            </a:r>
            <a:r>
              <a:rPr lang="en-US" altLang="zh-CN" sz="1900" b="1" dirty="0">
                <a:solidFill>
                  <a:srgbClr val="FF0000"/>
                </a:solidFill>
                <a:latin typeface="新宋体" panose="02010609030101010101" pitchFamily="49" charset="-122"/>
                <a:ea typeface="新宋体" panose="02010609030101010101" pitchFamily="49" charset="-122"/>
              </a:rPr>
              <a:t>1</a:t>
            </a:r>
            <a:r>
              <a:rPr lang="zh-CN" altLang="en-US" sz="1900" b="1" dirty="0">
                <a:solidFill>
                  <a:srgbClr val="FF0000"/>
                </a:solidFill>
                <a:latin typeface="新宋体" panose="02010609030101010101" pitchFamily="49" charset="-122"/>
                <a:ea typeface="新宋体" panose="02010609030101010101" pitchFamily="49" charset="-122"/>
              </a:rPr>
              <a:t>个</a:t>
            </a:r>
            <a:r>
              <a:rPr lang="fr-FR" altLang="zh-CN" sz="1900" b="1" dirty="0">
                <a:solidFill>
                  <a:srgbClr val="0000FF"/>
                </a:solidFill>
                <a:latin typeface="新宋体" panose="02010609030101010101" pitchFamily="49" charset="-122"/>
                <a:ea typeface="新宋体" panose="02010609030101010101" pitchFamily="49" charset="-122"/>
              </a:rPr>
              <a:t>int</a:t>
            </a:r>
            <a:r>
              <a:rPr lang="zh-CN" altLang="en-US" sz="1900" b="1" dirty="0">
                <a:solidFill>
                  <a:srgbClr val="0000FF"/>
                </a:solidFill>
                <a:latin typeface="新宋体" panose="02010609030101010101" pitchFamily="49" charset="-122"/>
                <a:ea typeface="新宋体" panose="02010609030101010101" pitchFamily="49" charset="-122"/>
              </a:rPr>
              <a:t>对象（不会被其他线程改变），但实际上这个对象可能随时会被其他线程改变。</a:t>
            </a:r>
            <a:endParaRPr lang="fr-FR" altLang="zh-CN" sz="1900" b="1" dirty="0">
              <a:latin typeface="新宋体" panose="02010609030101010101" pitchFamily="49" charset="-122"/>
              <a:ea typeface="新宋体" panose="02010609030101010101" pitchFamily="49" charset="-122"/>
            </a:endParaRPr>
          </a:p>
        </p:txBody>
      </p:sp>
      <p:sp>
        <p:nvSpPr>
          <p:cNvPr id="22" name="文本框 21">
            <a:extLst>
              <a:ext uri="{FF2B5EF4-FFF2-40B4-BE49-F238E27FC236}">
                <a16:creationId xmlns:a16="http://schemas.microsoft.com/office/drawing/2014/main" id="{B4CEA2F3-810E-480B-B7B6-56AF51CA68C3}"/>
              </a:ext>
            </a:extLst>
          </p:cNvPr>
          <p:cNvSpPr txBox="1"/>
          <p:nvPr/>
        </p:nvSpPr>
        <p:spPr>
          <a:xfrm>
            <a:off x="9947487" y="4596162"/>
            <a:ext cx="318978" cy="369332"/>
          </a:xfrm>
          <a:prstGeom prst="rect">
            <a:avLst/>
          </a:prstGeom>
          <a:noFill/>
        </p:spPr>
        <p:txBody>
          <a:bodyPr wrap="square" rtlCol="0">
            <a:spAutoFit/>
          </a:bodyPr>
          <a:lstStyle/>
          <a:p>
            <a:r>
              <a:rPr lang="en-US" altLang="zh-CN" b="1" dirty="0">
                <a:solidFill>
                  <a:srgbClr val="FF0000"/>
                </a:solidFill>
              </a:rPr>
              <a:t>X</a:t>
            </a:r>
            <a:endParaRPr lang="zh-CN" altLang="en-US" b="1" dirty="0">
              <a:solidFill>
                <a:srgbClr val="FF0000"/>
              </a:solidFill>
            </a:endParaRPr>
          </a:p>
        </p:txBody>
      </p:sp>
      <p:sp>
        <p:nvSpPr>
          <p:cNvPr id="23" name="文本框 22">
            <a:extLst>
              <a:ext uri="{FF2B5EF4-FFF2-40B4-BE49-F238E27FC236}">
                <a16:creationId xmlns:a16="http://schemas.microsoft.com/office/drawing/2014/main" id="{0C0DBED6-A865-4443-8FE0-9F814F328B3C}"/>
              </a:ext>
            </a:extLst>
          </p:cNvPr>
          <p:cNvSpPr txBox="1"/>
          <p:nvPr/>
        </p:nvSpPr>
        <p:spPr>
          <a:xfrm>
            <a:off x="9923634" y="4282159"/>
            <a:ext cx="318978" cy="400110"/>
          </a:xfrm>
          <a:prstGeom prst="rect">
            <a:avLst/>
          </a:prstGeom>
          <a:noFill/>
        </p:spPr>
        <p:txBody>
          <a:bodyPr wrap="square" rtlCol="0">
            <a:spAutoFit/>
          </a:bodyPr>
          <a:lstStyle/>
          <a:p>
            <a:r>
              <a:rPr lang="zh-CN" altLang="en-US" sz="2000" b="1" i="0" dirty="0">
                <a:solidFill>
                  <a:srgbClr val="FF0000"/>
                </a:solidFill>
                <a:effectLst/>
                <a:latin typeface="arial" panose="020B0604020202020204" pitchFamily="34" charset="0"/>
              </a:rPr>
              <a:t>√</a:t>
            </a:r>
            <a:endParaRPr lang="zh-CN" altLang="en-US" sz="2000" b="1" dirty="0">
              <a:solidFill>
                <a:srgbClr val="FF0000"/>
              </a:solidFill>
            </a:endParaRPr>
          </a:p>
        </p:txBody>
      </p:sp>
    </p:spTree>
    <p:extLst>
      <p:ext uri="{BB962C8B-B14F-4D97-AF65-F5344CB8AC3E}">
        <p14:creationId xmlns:p14="http://schemas.microsoft.com/office/powerpoint/2010/main" val="225904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5" grpId="0"/>
      <p:bldP spid="8" grpId="0"/>
      <p:bldP spid="10" grpId="0"/>
      <p:bldP spid="12" grpId="0"/>
      <p:bldP spid="14" grpId="0"/>
      <p:bldP spid="16" grpId="0"/>
      <p:bldP spid="18" grpId="0"/>
      <p:bldP spid="20" grpId="0"/>
      <p:bldP spid="21" grpId="0"/>
      <p:bldP spid="22" grpId="0"/>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marL="0" indent="0">
              <a:buNone/>
            </a:pPr>
            <a:r>
              <a:rPr lang="zh-CN" altLang="en-US" dirty="0"/>
              <a:t>指针使用注意事项</a:t>
            </a:r>
          </a:p>
        </p:txBody>
      </p:sp>
      <p:sp>
        <p:nvSpPr>
          <p:cNvPr id="6" name="文本框 5">
            <a:extLst>
              <a:ext uri="{FF2B5EF4-FFF2-40B4-BE49-F238E27FC236}">
                <a16:creationId xmlns:a16="http://schemas.microsoft.com/office/drawing/2014/main" id="{D3C88324-0EC8-4B4B-941F-FB5BFB4C559B}"/>
              </a:ext>
            </a:extLst>
          </p:cNvPr>
          <p:cNvSpPr txBox="1"/>
          <p:nvPr/>
        </p:nvSpPr>
        <p:spPr>
          <a:xfrm>
            <a:off x="731520" y="2447300"/>
            <a:ext cx="10911840" cy="3468642"/>
          </a:xfrm>
          <a:prstGeom prst="rect">
            <a:avLst/>
          </a:prstGeom>
          <a:noFill/>
        </p:spPr>
        <p:txBody>
          <a:bodyPr wrap="square">
            <a:spAutoFit/>
          </a:bodyPr>
          <a:lstStyle/>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void *p</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表示</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指向的存储单元的字节数可以是任何大于</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0</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的整数。</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因此，任何</a:t>
            </a:r>
            <a:r>
              <a:rPr lang="zh-CN" altLang="en-US" sz="2400" dirty="0">
                <a:solidFill>
                  <a:prstClr val="black"/>
                </a:solidFill>
                <a:latin typeface="等线" panose="020F0502020204030204"/>
                <a:ea typeface="等线" panose="02010600030101010101" pitchFamily="2" charset="-122"/>
              </a:rPr>
              <a:t>类型的</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存储单元的地址</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指针）都可以赋值给</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p>
          <a:p>
            <a:pPr marL="457200" marR="0" lvl="1" indent="0" algn="l" defTabSz="914400" rtl="0" eaLnBrk="1" fontAlgn="auto" latinLnBrk="0" hangingPunct="1">
              <a:lnSpc>
                <a:spcPct val="90000"/>
              </a:lnSpc>
              <a:spcBef>
                <a:spcPts val="50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int x=3;</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p=&amp;x;</a:t>
            </a:r>
          </a:p>
          <a:p>
            <a:pPr marL="457200" marR="0" lvl="1" indent="0" algn="l" defTabSz="914400" rtl="0" eaLnBrk="1" fontAlgn="auto" latinLnBrk="0" hangingPunct="1">
              <a:lnSpc>
                <a:spcPct val="90000"/>
              </a:lnSpc>
              <a:spcBef>
                <a:spcPts val="50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double y=4; 	p=&amp;y;</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400" dirty="0">
                <a:solidFill>
                  <a:prstClr val="black"/>
                </a:solidFill>
                <a:latin typeface="等线" panose="020F0502020204030204"/>
                <a:ea typeface="等线" panose="02010600030101010101" pitchFamily="2" charset="-122"/>
              </a:rPr>
              <a:t>同理可知：</a:t>
            </a:r>
            <a:r>
              <a:rPr lang="en-US" altLang="zh-CN" sz="2400" dirty="0">
                <a:solidFill>
                  <a:prstClr val="black"/>
                </a:solidFill>
                <a:latin typeface="等线" panose="020F0502020204030204"/>
                <a:ea typeface="等线" panose="02010600030101010101" pitchFamily="2" charset="-122"/>
              </a:rPr>
              <a:t>delete &lt;</a:t>
            </a:r>
            <a:r>
              <a:rPr lang="zh-CN" altLang="en-US" sz="2400" dirty="0">
                <a:solidFill>
                  <a:prstClr val="black"/>
                </a:solidFill>
                <a:latin typeface="等线" panose="020F0502020204030204"/>
                <a:ea typeface="等线" panose="02010600030101010101" pitchFamily="2" charset="-122"/>
              </a:rPr>
              <a:t>操作数</a:t>
            </a:r>
            <a:r>
              <a:rPr lang="en-US" altLang="zh-CN" sz="2400" dirty="0">
                <a:solidFill>
                  <a:prstClr val="black"/>
                </a:solidFill>
                <a:latin typeface="等线" panose="020F0502020204030204"/>
                <a:ea typeface="等线" panose="02010600030101010101" pitchFamily="2" charset="-122"/>
              </a:rPr>
              <a:t>&gt;</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该操作数一定是</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void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lang="zh-CN" altLang="en-US" sz="2400" dirty="0">
                <a:solidFill>
                  <a:prstClr val="black"/>
                </a:solidFill>
                <a:latin typeface="等线" panose="020F0502020204030204"/>
                <a:ea typeface="等线" panose="02010600030101010101" pitchFamily="2" charset="-122"/>
              </a:rPr>
              <a:t>类型，因为它可接受任何类型的指针或地址。</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但是：在向</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所指的存储单元赋值时，不能修改任意个字节数的值：即“*</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值”是错误的。必须明确指出所修改的存储单元的</a:t>
            </a: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类型</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：使用</a:t>
            </a:r>
            <a:r>
              <a:rPr kumimoji="0" lang="zh-CN" altLang="en-US" sz="2400" b="0" i="0" u="none" strike="noStrike" kern="1200" cap="none" spc="0" normalizeH="0" baseline="0" noProof="0" dirty="0">
                <a:ln>
                  <a:noFill/>
                </a:ln>
                <a:solidFill>
                  <a:srgbClr val="7030A0"/>
                </a:solidFill>
                <a:effectLst/>
                <a:uLnTx/>
                <a:uFillTx/>
                <a:latin typeface="等线" panose="020F0502020204030204"/>
                <a:ea typeface="等线" panose="02010600030101010101" pitchFamily="2" charset="-122"/>
                <a:cs typeface="+mn-cs"/>
              </a:rPr>
              <a:t>强制类型转换</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400" dirty="0">
                <a:solidFill>
                  <a:prstClr val="black"/>
                </a:solidFill>
                <a:latin typeface="等线" panose="020F0502020204030204"/>
                <a:ea typeface="等线" panose="02010600030101010101" pitchFamily="2" charset="-122"/>
              </a:rPr>
              <a:t>例如，*</a:t>
            </a:r>
            <a:r>
              <a:rPr lang="en-US" altLang="zh-CN" sz="2400" dirty="0">
                <a:solidFill>
                  <a:prstClr val="black"/>
                </a:solidFill>
                <a:latin typeface="等线" panose="020F0502020204030204"/>
                <a:ea typeface="等线" panose="02010600030101010101" pitchFamily="2" charset="-122"/>
              </a:rPr>
              <a:t>(</a:t>
            </a:r>
            <a:r>
              <a:rPr lang="en-US" altLang="zh-CN" sz="2400" dirty="0">
                <a:solidFill>
                  <a:srgbClr val="FF0000"/>
                </a:solidFill>
                <a:latin typeface="等线" panose="020F0502020204030204"/>
                <a:ea typeface="等线" panose="02010600030101010101" pitchFamily="2" charset="-122"/>
              </a:rPr>
              <a:t>int</a:t>
            </a:r>
            <a:r>
              <a:rPr lang="en-US" altLang="zh-CN" sz="2400" dirty="0">
                <a:solidFill>
                  <a:prstClr val="black"/>
                </a:solidFill>
                <a:latin typeface="等线" panose="020F0502020204030204"/>
                <a:ea typeface="等线" panose="02010600030101010101" pitchFamily="2" charset="-122"/>
              </a:rPr>
              <a:t> *)p=5;  *(</a:t>
            </a:r>
            <a:r>
              <a:rPr lang="en-US" altLang="zh-CN" sz="2400" dirty="0">
                <a:solidFill>
                  <a:srgbClr val="0070C0"/>
                </a:solidFill>
                <a:latin typeface="等线" panose="020F0502020204030204"/>
                <a:ea typeface="等线" panose="02010600030101010101" pitchFamily="2" charset="-122"/>
              </a:rPr>
              <a:t>double *</a:t>
            </a:r>
            <a:r>
              <a:rPr lang="en-US" altLang="zh-CN" sz="2400" dirty="0">
                <a:solidFill>
                  <a:prstClr val="black"/>
                </a:solidFill>
                <a:latin typeface="等线" panose="020F0502020204030204"/>
                <a:ea typeface="等线" panose="02010600030101010101" pitchFamily="2" charset="-122"/>
              </a:rPr>
              <a:t>)p=3.2;</a:t>
            </a:r>
            <a:r>
              <a:rPr lang="zh-CN" altLang="en-US" sz="2400" dirty="0">
                <a:solidFill>
                  <a:prstClr val="black"/>
                </a:solidFill>
                <a:latin typeface="等线" panose="020F0502020204030204"/>
                <a:ea typeface="等线" panose="02010600030101010101" pitchFamily="2" charset="-122"/>
              </a:rPr>
              <a:t> </a:t>
            </a:r>
            <a:r>
              <a:rPr lang="en-US" altLang="zh-CN" sz="2400" dirty="0">
                <a:solidFill>
                  <a:prstClr val="black"/>
                </a:solidFill>
                <a:latin typeface="等线" panose="020F0502020204030204"/>
                <a:ea typeface="等线" panose="02010600030101010101" pitchFamily="2" charset="-122"/>
              </a:rPr>
              <a:t>//</a:t>
            </a:r>
            <a:r>
              <a:rPr lang="en-US" altLang="zh-CN" sz="2400" dirty="0">
                <a:solidFill>
                  <a:srgbClr val="7030A0"/>
                </a:solidFill>
                <a:latin typeface="等线" panose="020F0502020204030204"/>
                <a:ea typeface="等线" panose="02010600030101010101" pitchFamily="2" charset="-122"/>
              </a:rPr>
              <a:t>(int *)</a:t>
            </a:r>
            <a:r>
              <a:rPr lang="zh-CN" altLang="en-US" sz="2400" dirty="0">
                <a:solidFill>
                  <a:prstClr val="black"/>
                </a:solidFill>
                <a:latin typeface="等线" panose="020F0502020204030204"/>
                <a:ea typeface="等线" panose="02010600030101010101" pitchFamily="2" charset="-122"/>
              </a:rPr>
              <a:t>将</a:t>
            </a:r>
            <a:r>
              <a:rPr lang="en-US" altLang="zh-CN" sz="2400" dirty="0">
                <a:solidFill>
                  <a:prstClr val="black"/>
                </a:solidFill>
                <a:latin typeface="等线" panose="020F0502020204030204"/>
                <a:ea typeface="等线" panose="02010600030101010101" pitchFamily="2" charset="-122"/>
              </a:rPr>
              <a:t>p</a:t>
            </a:r>
            <a:r>
              <a:rPr lang="zh-CN" altLang="en-US" sz="2400" dirty="0">
                <a:solidFill>
                  <a:prstClr val="black"/>
                </a:solidFill>
                <a:latin typeface="等线" panose="020F0502020204030204"/>
                <a:ea typeface="等线" panose="02010600030101010101" pitchFamily="2" charset="-122"/>
              </a:rPr>
              <a:t>转换为指向</a:t>
            </a:r>
            <a:r>
              <a:rPr lang="en-US" altLang="zh-CN" sz="2400" dirty="0">
                <a:solidFill>
                  <a:prstClr val="black"/>
                </a:solidFill>
                <a:latin typeface="等线" panose="020F0502020204030204"/>
                <a:ea typeface="等线" panose="02010600030101010101" pitchFamily="2" charset="-122"/>
              </a:rPr>
              <a:t>4</a:t>
            </a:r>
            <a:r>
              <a:rPr lang="zh-CN" altLang="en-US" sz="2400" dirty="0">
                <a:solidFill>
                  <a:prstClr val="black"/>
                </a:solidFill>
                <a:latin typeface="等线" panose="020F0502020204030204"/>
                <a:ea typeface="等线" panose="02010600030101010101" pitchFamily="2" charset="-122"/>
              </a:rPr>
              <a:t>字节整型单元</a:t>
            </a:r>
            <a:endParaRPr lang="en-US" altLang="zh-CN" sz="2400" dirty="0">
              <a:solidFill>
                <a:prstClr val="black"/>
              </a:solidFill>
              <a:latin typeface="等线" panose="020F0502020204030204"/>
              <a:ea typeface="等线" panose="02010600030101010101" pitchFamily="2" charset="-122"/>
            </a:endParaRPr>
          </a:p>
        </p:txBody>
      </p:sp>
      <p:cxnSp>
        <p:nvCxnSpPr>
          <p:cNvPr id="7" name="直接箭头连接符 6">
            <a:extLst>
              <a:ext uri="{FF2B5EF4-FFF2-40B4-BE49-F238E27FC236}">
                <a16:creationId xmlns:a16="http://schemas.microsoft.com/office/drawing/2014/main" id="{7DEC303E-0FD6-4BCB-9BBB-23AAF0DB0935}"/>
              </a:ext>
            </a:extLst>
          </p:cNvPr>
          <p:cNvCxnSpPr>
            <a:cxnSpLocks/>
          </p:cNvCxnSpPr>
          <p:nvPr/>
        </p:nvCxnSpPr>
        <p:spPr>
          <a:xfrm flipH="1">
            <a:off x="7298423" y="5410899"/>
            <a:ext cx="2323749" cy="109057"/>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A01552CE-B4A8-4621-9E61-489AEBF10DA4}"/>
              </a:ext>
            </a:extLst>
          </p:cNvPr>
          <p:cNvCxnSpPr/>
          <p:nvPr/>
        </p:nvCxnSpPr>
        <p:spPr>
          <a:xfrm flipH="1">
            <a:off x="2969703" y="5410899"/>
            <a:ext cx="5041783" cy="1090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030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0"/>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838200" y="146050"/>
            <a:ext cx="10515600" cy="739775"/>
          </a:xfrm>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994961" y="942539"/>
            <a:ext cx="9365363" cy="5227673"/>
          </a:xfrm>
        </p:spPr>
        <p:txBody>
          <a:bodyPr>
            <a:noAutofit/>
          </a:bodyPr>
          <a:lstStyle/>
          <a:p>
            <a:pPr marL="0" indent="0">
              <a:lnSpc>
                <a:spcPct val="125000"/>
              </a:lnSpc>
              <a:spcBef>
                <a:spcPts val="0"/>
              </a:spcBef>
              <a:buNone/>
            </a:pPr>
            <a:r>
              <a:rPr lang="zh-CN" altLang="en-US" sz="2400" b="1" dirty="0">
                <a:solidFill>
                  <a:srgbClr val="FF0000"/>
                </a:solidFill>
                <a:latin typeface="Times New Roman" panose="02020603050405020304" pitchFamily="18" charset="0"/>
                <a:cs typeface="Times New Roman" panose="02020603050405020304" pitchFamily="18" charset="0"/>
              </a:rPr>
              <a:t>引用</a:t>
            </a:r>
            <a:r>
              <a:rPr lang="zh-CN" altLang="en-US" sz="2400" b="1" dirty="0">
                <a:solidFill>
                  <a:srgbClr val="FF0000"/>
                </a:solidFill>
                <a:latin typeface="Times New Roman" panose="02020603050405020304" pitchFamily="18" charset="0"/>
                <a:ea typeface="新宋体" panose="02010609030101010101" pitchFamily="49" charset="-122"/>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是变量的别名，可以用来修饰变量、函数参数、函数返回值。</a:t>
            </a:r>
            <a:endParaRPr lang="en-US" altLang="zh-CN" sz="2400" b="1" dirty="0">
              <a:latin typeface="Times New Roman" panose="02020603050405020304" pitchFamily="18" charset="0"/>
              <a:cs typeface="Times New Roman" panose="02020603050405020304" pitchFamily="18" charset="0"/>
            </a:endParaRPr>
          </a:p>
          <a:p>
            <a:pPr marL="0" indent="0">
              <a:lnSpc>
                <a:spcPct val="125000"/>
              </a:lnSpc>
              <a:spcBef>
                <a:spcPts val="600"/>
              </a:spcBef>
              <a:spcAft>
                <a:spcPts val="300"/>
              </a:spcAft>
              <a:buNone/>
            </a:pPr>
            <a:r>
              <a:rPr lang="zh-CN" altLang="en-US" sz="2400" b="1" dirty="0">
                <a:solidFill>
                  <a:srgbClr val="FF0000"/>
                </a:solidFill>
                <a:latin typeface="Times New Roman" panose="02020603050405020304" pitchFamily="18" charset="0"/>
                <a:cs typeface="Times New Roman" panose="02020603050405020304" pitchFamily="18" charset="0"/>
              </a:rPr>
              <a:t>引用变量 包括：</a:t>
            </a:r>
            <a:endParaRPr lang="en-US" altLang="zh-CN" sz="2400" b="1" dirty="0">
              <a:solidFill>
                <a:srgbClr val="FF0000"/>
              </a:solidFill>
              <a:latin typeface="Times New Roman" panose="02020603050405020304" pitchFamily="18" charset="0"/>
              <a:cs typeface="Times New Roman" panose="02020603050405020304" pitchFamily="18" charset="0"/>
            </a:endParaRPr>
          </a:p>
          <a:p>
            <a:pPr>
              <a:lnSpc>
                <a:spcPct val="120000"/>
              </a:lnSpc>
              <a:spcBef>
                <a:spcPts val="0"/>
              </a:spcBef>
              <a:buFont typeface="Wingdings" panose="05000000000000000000" pitchFamily="2" charset="2"/>
              <a:buChar char="l"/>
            </a:pPr>
            <a:r>
              <a:rPr lang="zh-CN" altLang="en-US" sz="2400" b="1" dirty="0">
                <a:solidFill>
                  <a:srgbClr val="C00000"/>
                </a:solidFill>
                <a:latin typeface="Times New Roman" panose="02020603050405020304" pitchFamily="18" charset="0"/>
                <a:cs typeface="Times New Roman" panose="02020603050405020304" pitchFamily="18" charset="0"/>
              </a:rPr>
              <a:t>对左值的引用：</a:t>
            </a:r>
            <a:r>
              <a:rPr lang="en-US" altLang="zh-CN" sz="2400" b="1"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[const]  </a:t>
            </a:r>
            <a:r>
              <a:rPr lang="zh-CN" altLang="en-US" sz="2400" b="1"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类型名  </a:t>
            </a:r>
            <a:r>
              <a:rPr lang="en-US" altLang="zh-CN" sz="2400" b="1"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&amp;</a:t>
            </a:r>
            <a:r>
              <a:rPr lang="zh-CN" altLang="en-US" sz="2400" b="1"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变量名 </a:t>
            </a:r>
            <a:r>
              <a:rPr lang="en-US" altLang="zh-CN" sz="2400" b="1"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 </a:t>
            </a:r>
            <a:r>
              <a:rPr lang="zh-CN" altLang="en-US" sz="2400" b="1"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左值表达式</a:t>
            </a:r>
            <a:r>
              <a:rPr lang="en-US" altLang="zh-CN" sz="2400" b="1"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a:t>
            </a:r>
          </a:p>
          <a:p>
            <a:pPr>
              <a:lnSpc>
                <a:spcPct val="120000"/>
              </a:lnSpc>
              <a:spcBef>
                <a:spcPts val="0"/>
              </a:spcBef>
              <a:buFont typeface="Wingdings" panose="05000000000000000000" pitchFamily="2" charset="2"/>
              <a:buChar char="l"/>
            </a:pPr>
            <a:r>
              <a:rPr lang="zh-CN" altLang="en-US" sz="2400" b="1" dirty="0">
                <a:solidFill>
                  <a:srgbClr val="C00000"/>
                </a:solidFill>
                <a:latin typeface="Times New Roman" panose="02020603050405020304" pitchFamily="18" charset="0"/>
                <a:cs typeface="Times New Roman" panose="02020603050405020304" pitchFamily="18" charset="0"/>
              </a:rPr>
              <a:t>对右值的引用：</a:t>
            </a:r>
            <a:r>
              <a:rPr lang="en-US" altLang="zh-CN" sz="2400" b="1"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[const]  </a:t>
            </a:r>
            <a:r>
              <a:rPr lang="zh-CN" altLang="en-US" sz="2400" b="1"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类型名  </a:t>
            </a:r>
            <a:r>
              <a:rPr lang="en-US" altLang="zh-CN" sz="2400" b="1"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&amp;&amp;</a:t>
            </a:r>
            <a:r>
              <a:rPr lang="zh-CN" altLang="en-US" sz="2400" b="1"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变量名 </a:t>
            </a:r>
            <a:r>
              <a:rPr lang="en-US" altLang="zh-CN" sz="2400" b="1"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 </a:t>
            </a:r>
            <a:r>
              <a:rPr lang="zh-CN" altLang="en-US" sz="2400" b="1" dirty="0">
                <a:solidFill>
                  <a:srgbClr val="FF0000"/>
                </a:solidFill>
                <a:latin typeface="Times New Roman" panose="02020603050405020304" pitchFamily="18" charset="0"/>
                <a:ea typeface="新宋体" panose="02010609030101010101" pitchFamily="49" charset="-122"/>
                <a:cs typeface="Times New Roman" panose="02020603050405020304" pitchFamily="18" charset="0"/>
              </a:rPr>
              <a:t>纯</a:t>
            </a:r>
            <a:r>
              <a:rPr lang="zh-CN" altLang="en-US" sz="2400" b="1"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右值表达式</a:t>
            </a:r>
            <a:r>
              <a:rPr lang="en-US" altLang="zh-CN" sz="2400" b="1"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a:t>
            </a:r>
          </a:p>
          <a:p>
            <a:pPr marL="0" indent="0">
              <a:lnSpc>
                <a:spcPct val="100000"/>
              </a:lnSpc>
              <a:spcBef>
                <a:spcPts val="0"/>
              </a:spcBef>
              <a:buNone/>
            </a:pPr>
            <a:r>
              <a:rPr lang="en-US" altLang="zh-CN" sz="2400" b="1"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                               const  </a:t>
            </a:r>
            <a:r>
              <a:rPr lang="zh-CN" altLang="en-US" sz="2400" b="1"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类型名  </a:t>
            </a:r>
            <a:r>
              <a:rPr lang="en-US" altLang="zh-CN" sz="2400" b="1"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&amp;</a:t>
            </a:r>
            <a:r>
              <a:rPr lang="zh-CN" altLang="en-US" sz="2400" b="1"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变量名 </a:t>
            </a:r>
            <a:r>
              <a:rPr lang="en-US" altLang="zh-CN" sz="2400" b="1"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 </a:t>
            </a:r>
            <a:r>
              <a:rPr lang="zh-CN" altLang="en-US" sz="2400" b="1"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右值表达式</a:t>
            </a:r>
            <a:r>
              <a:rPr lang="en-US" altLang="zh-CN" sz="2400" b="1"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a:t>
            </a:r>
          </a:p>
          <a:p>
            <a:pPr algn="just">
              <a:lnSpc>
                <a:spcPct val="120000"/>
              </a:lnSpc>
              <a:spcBef>
                <a:spcPts val="1200"/>
              </a:spcBef>
              <a:buFont typeface="Wingdings" panose="05000000000000000000" pitchFamily="2" charset="2"/>
              <a:buChar char="Ø"/>
            </a:pPr>
            <a:r>
              <a:rPr lang="zh-CN" altLang="en-US" sz="2400" b="1" dirty="0">
                <a:latin typeface="Times New Roman" panose="02020603050405020304" pitchFamily="18" charset="0"/>
                <a:cs typeface="Times New Roman" panose="02020603050405020304" pitchFamily="18" charset="0"/>
              </a:rPr>
              <a:t>引用变量只能在定义时初始化</a:t>
            </a: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次，初始化之后对引用变量的赋值运算是对该引用变量所代表的存贮单元进行赋值。</a:t>
            </a:r>
            <a:endParaRPr lang="en-US" altLang="zh-CN" sz="2400" b="1" dirty="0">
              <a:latin typeface="Times New Roman" panose="02020603050405020304" pitchFamily="18" charset="0"/>
              <a:cs typeface="Times New Roman" panose="02020603050405020304" pitchFamily="18" charset="0"/>
            </a:endParaRPr>
          </a:p>
          <a:p>
            <a:pPr algn="just">
              <a:lnSpc>
                <a:spcPct val="120000"/>
              </a:lnSpc>
              <a:spcBef>
                <a:spcPts val="600"/>
              </a:spcBef>
              <a:buFont typeface="Wingdings" panose="05000000000000000000" pitchFamily="2" charset="2"/>
              <a:buChar char="Ø"/>
            </a:pPr>
            <a:r>
              <a:rPr lang="zh-CN" altLang="en-US" sz="2400" b="1" dirty="0">
                <a:solidFill>
                  <a:srgbClr val="C00000"/>
                </a:solidFill>
                <a:latin typeface="Times New Roman" panose="02020603050405020304" pitchFamily="18" charset="0"/>
                <a:cs typeface="Times New Roman" panose="02020603050405020304" pitchFamily="18" charset="0"/>
              </a:rPr>
              <a:t>用左值初始化的引用变量：</a:t>
            </a:r>
            <a:r>
              <a:rPr lang="zh-CN" altLang="en-US" sz="2400" b="1" dirty="0">
                <a:solidFill>
                  <a:srgbClr val="0000FF"/>
                </a:solidFill>
                <a:latin typeface="Times New Roman" panose="02020603050405020304" pitchFamily="18" charset="0"/>
                <a:cs typeface="Times New Roman" panose="02020603050405020304" pitchFamily="18" charset="0"/>
              </a:rPr>
              <a:t>被引用的对象（内存单元）的别名</a:t>
            </a:r>
            <a:r>
              <a:rPr lang="zh-CN" altLang="en-US" sz="2400" b="1" dirty="0">
                <a:latin typeface="Times New Roman" panose="02020603050405020304" pitchFamily="18" charset="0"/>
                <a:cs typeface="Times New Roman" panose="02020603050405020304" pitchFamily="18" charset="0"/>
              </a:rPr>
              <a:t>（引用变量本身不占用内存）。</a:t>
            </a:r>
            <a:endParaRPr lang="en-US" altLang="zh-CN" sz="2400" b="1" dirty="0">
              <a:latin typeface="Times New Roman" panose="02020603050405020304" pitchFamily="18" charset="0"/>
              <a:cs typeface="Times New Roman" panose="02020603050405020304" pitchFamily="18" charset="0"/>
            </a:endParaRPr>
          </a:p>
          <a:p>
            <a:pPr algn="just">
              <a:lnSpc>
                <a:spcPct val="120000"/>
              </a:lnSpc>
              <a:spcBef>
                <a:spcPts val="600"/>
              </a:spcBef>
              <a:buFont typeface="Wingdings" panose="05000000000000000000" pitchFamily="2" charset="2"/>
              <a:buChar char="Ø"/>
            </a:pPr>
            <a:r>
              <a:rPr lang="zh-CN" altLang="en-US" sz="2400" b="1" dirty="0">
                <a:solidFill>
                  <a:srgbClr val="C00000"/>
                </a:solidFill>
                <a:latin typeface="Times New Roman" panose="02020603050405020304" pitchFamily="18" charset="0"/>
                <a:cs typeface="Times New Roman" panose="02020603050405020304" pitchFamily="18" charset="0"/>
              </a:rPr>
              <a:t>用右值初始化的引用变量：</a:t>
            </a:r>
            <a:r>
              <a:rPr lang="zh-CN" altLang="en-US" sz="2400" b="1" dirty="0">
                <a:latin typeface="Times New Roman" panose="02020603050405020304" pitchFamily="18" charset="0"/>
                <a:cs typeface="Times New Roman" panose="02020603050405020304" pitchFamily="18" charset="0"/>
              </a:rPr>
              <a:t>编译器为被引用的对象申请一个缓存，</a:t>
            </a:r>
            <a:r>
              <a:rPr lang="zh-CN" altLang="en-US" sz="2400" b="1" dirty="0">
                <a:solidFill>
                  <a:srgbClr val="0000FF"/>
                </a:solidFill>
                <a:latin typeface="Times New Roman" panose="02020603050405020304" pitchFamily="18" charset="0"/>
                <a:cs typeface="Times New Roman" panose="02020603050405020304" pitchFamily="18" charset="0"/>
              </a:rPr>
              <a:t>该引用变量就是这个缓存的别名</a:t>
            </a:r>
            <a:r>
              <a:rPr lang="zh-CN" altLang="en-US" sz="2400" b="1" dirty="0">
                <a:latin typeface="Times New Roman" panose="02020603050405020304" pitchFamily="18" charset="0"/>
                <a:cs typeface="Times New Roman" panose="02020603050405020304" pitchFamily="18" charset="0"/>
              </a:rPr>
              <a:t>（引用变量本身不占用内存）。</a:t>
            </a:r>
            <a:endParaRPr lang="en-US" altLang="zh-C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7495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0"/>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838200" y="146050"/>
            <a:ext cx="10515600" cy="739775"/>
          </a:xfrm>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971108" y="1173127"/>
            <a:ext cx="8920316" cy="4694936"/>
          </a:xfrm>
        </p:spPr>
        <p:txBody>
          <a:bodyPr>
            <a:normAutofit/>
          </a:bodyPr>
          <a:lstStyle/>
          <a:p>
            <a:pPr marL="269875" indent="-269875">
              <a:lnSpc>
                <a:spcPct val="114000"/>
              </a:lnSpc>
              <a:spcBef>
                <a:spcPts val="1800"/>
              </a:spcBef>
              <a:spcAft>
                <a:spcPts val="600"/>
              </a:spcAft>
              <a:buFont typeface="Wingdings" panose="05000000000000000000" pitchFamily="2" charset="2"/>
              <a:buChar char="l"/>
            </a:pPr>
            <a:r>
              <a:rPr lang="zh-CN" altLang="en-US" sz="2400" b="1" dirty="0">
                <a:solidFill>
                  <a:srgbClr val="FF0000"/>
                </a:solidFill>
                <a:latin typeface="Times New Roman" panose="02020603050405020304" pitchFamily="18" charset="0"/>
                <a:cs typeface="Times New Roman" panose="02020603050405020304" pitchFamily="18" charset="0"/>
              </a:rPr>
              <a:t>理解引用变量</a:t>
            </a:r>
            <a:endParaRPr lang="en-US" altLang="zh-CN" sz="2400" b="1" dirty="0">
              <a:solidFill>
                <a:srgbClr val="FF0000"/>
              </a:solidFill>
              <a:latin typeface="Times New Roman" panose="02020603050405020304" pitchFamily="18" charset="0"/>
              <a:cs typeface="Times New Roman" panose="02020603050405020304" pitchFamily="18" charset="0"/>
            </a:endParaRPr>
          </a:p>
          <a:p>
            <a:pPr marL="0" indent="0">
              <a:lnSpc>
                <a:spcPct val="125000"/>
              </a:lnSpc>
              <a:spcBef>
                <a:spcPts val="0"/>
              </a:spcBef>
              <a:buNone/>
            </a:pPr>
            <a:r>
              <a:rPr lang="zh-CN" altLang="en-US" sz="2400" b="1" dirty="0">
                <a:solidFill>
                  <a:srgbClr val="0000FF"/>
                </a:solidFill>
                <a:latin typeface="Times New Roman" panose="02020603050405020304" pitchFamily="18" charset="0"/>
                <a:cs typeface="Times New Roman" panose="02020603050405020304" pitchFamily="18" charset="0"/>
              </a:rPr>
              <a:t>逻辑上：变量的别名（不占用存储单元）</a:t>
            </a:r>
            <a:endParaRPr lang="en-US" altLang="zh-CN" sz="2400" b="1" dirty="0">
              <a:solidFill>
                <a:srgbClr val="0000FF"/>
              </a:solidFill>
              <a:latin typeface="Times New Roman" panose="02020603050405020304" pitchFamily="18" charset="0"/>
              <a:cs typeface="Times New Roman" panose="02020603050405020304" pitchFamily="18" charset="0"/>
            </a:endParaRPr>
          </a:p>
          <a:p>
            <a:pPr marL="0" indent="0">
              <a:lnSpc>
                <a:spcPct val="125000"/>
              </a:lnSpc>
              <a:spcBef>
                <a:spcPts val="0"/>
              </a:spcBef>
              <a:spcAft>
                <a:spcPts val="1200"/>
              </a:spcAft>
              <a:buNone/>
            </a:pPr>
            <a:r>
              <a:rPr lang="zh-CN" altLang="en-US" sz="2400" b="1" dirty="0">
                <a:solidFill>
                  <a:srgbClr val="0000FF"/>
                </a:solidFill>
                <a:latin typeface="Times New Roman" panose="02020603050405020304" pitchFamily="18" charset="0"/>
                <a:cs typeface="Times New Roman" panose="02020603050405020304" pitchFamily="18" charset="0"/>
              </a:rPr>
              <a:t>实现上：被编译为指针（占用存储单元）</a:t>
            </a:r>
            <a:endParaRPr lang="en-US" altLang="zh-CN" sz="2400" b="1" dirty="0">
              <a:solidFill>
                <a:srgbClr val="0000FF"/>
              </a:solidFill>
              <a:latin typeface="Times New Roman" panose="02020603050405020304" pitchFamily="18" charset="0"/>
              <a:cs typeface="Times New Roman" panose="02020603050405020304" pitchFamily="18" charset="0"/>
            </a:endParaRPr>
          </a:p>
          <a:p>
            <a:pPr marL="269875" indent="-269875">
              <a:lnSpc>
                <a:spcPct val="125000"/>
              </a:lnSpc>
              <a:spcBef>
                <a:spcPts val="0"/>
              </a:spcBef>
              <a:buFont typeface="Wingdings" panose="05000000000000000000" pitchFamily="2" charset="2"/>
              <a:buChar char="l"/>
            </a:pPr>
            <a:r>
              <a:rPr lang="zh-CN" altLang="en-US" sz="2400" b="1" dirty="0">
                <a:latin typeface="Times New Roman" panose="02020603050405020304" pitchFamily="18" charset="0"/>
                <a:cs typeface="Times New Roman" panose="02020603050405020304" pitchFamily="18" charset="0"/>
              </a:rPr>
              <a:t>右值引用变量 </a:t>
            </a:r>
            <a:r>
              <a:rPr lang="en-US" altLang="zh-CN" sz="2400" b="1" dirty="0">
                <a:latin typeface="Times New Roman" panose="02020603050405020304" pitchFamily="18" charset="0"/>
                <a:cs typeface="Times New Roman" panose="02020603050405020304" pitchFamily="18" charset="0"/>
              </a:rPr>
              <a:t>&amp;&amp; </a:t>
            </a:r>
            <a:r>
              <a:rPr lang="zh-CN" altLang="en-US" sz="2400" b="1" dirty="0">
                <a:latin typeface="Times New Roman" panose="02020603050405020304" pitchFamily="18" charset="0"/>
                <a:cs typeface="Times New Roman" panose="02020603050405020304" pitchFamily="18" charset="0"/>
              </a:rPr>
              <a:t>是</a:t>
            </a:r>
            <a:r>
              <a:rPr lang="en-US" altLang="zh-CN" sz="2400" b="1" dirty="0">
                <a:latin typeface="Times New Roman" panose="02020603050405020304" pitchFamily="18" charset="0"/>
                <a:cs typeface="Times New Roman" panose="02020603050405020304" pitchFamily="18" charset="0"/>
              </a:rPr>
              <a:t>C++11</a:t>
            </a:r>
            <a:r>
              <a:rPr lang="zh-CN" altLang="en-US" sz="2400" b="1" dirty="0">
                <a:latin typeface="Times New Roman" panose="02020603050405020304" pitchFamily="18" charset="0"/>
                <a:cs typeface="Times New Roman" panose="02020603050405020304" pitchFamily="18" charset="0"/>
              </a:rPr>
              <a:t>增加的新特性，主要用于</a:t>
            </a:r>
            <a:r>
              <a:rPr lang="zh-CN" altLang="en-US" sz="2400" b="1" dirty="0">
                <a:solidFill>
                  <a:srgbClr val="FF0000"/>
                </a:solidFill>
                <a:latin typeface="Times New Roman" panose="02020603050405020304" pitchFamily="18" charset="0"/>
                <a:cs typeface="Times New Roman" panose="02020603050405020304" pitchFamily="18" charset="0"/>
              </a:rPr>
              <a:t>移动语义</a:t>
            </a:r>
            <a:r>
              <a:rPr lang="zh-CN" altLang="en-US" sz="2400" b="1" dirty="0">
                <a:latin typeface="Times New Roman" panose="02020603050405020304" pitchFamily="18" charset="0"/>
                <a:cs typeface="Times New Roman" panose="02020603050405020304" pitchFamily="18" charset="0"/>
              </a:rPr>
              <a:t>（将</a:t>
            </a: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个对象内的资源迁移到另外</a:t>
            </a: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个对象，如移动构造、移动赋值等）。用 </a:t>
            </a:r>
            <a:r>
              <a:rPr lang="en-US" altLang="zh-CN" sz="2400" b="1" dirty="0">
                <a:latin typeface="Times New Roman" panose="02020603050405020304" pitchFamily="18" charset="0"/>
                <a:cs typeface="Times New Roman" panose="02020603050405020304" pitchFamily="18" charset="0"/>
              </a:rPr>
              <a:t>&amp;&amp; </a:t>
            </a:r>
            <a:r>
              <a:rPr lang="zh-CN" altLang="en-US" sz="2400" b="1" dirty="0">
                <a:latin typeface="Times New Roman" panose="02020603050405020304" pitchFamily="18" charset="0"/>
                <a:cs typeface="Times New Roman" panose="02020603050405020304" pitchFamily="18" charset="0"/>
              </a:rPr>
              <a:t>表示移动语义是一种编程约定（不是语法）。</a:t>
            </a:r>
            <a:r>
              <a:rPr lang="zh-CN" altLang="en-US" sz="2400" dirty="0">
                <a:latin typeface="Times New Roman" panose="02020603050405020304" pitchFamily="18" charset="0"/>
                <a:cs typeface="Times New Roman" panose="02020603050405020304" pitchFamily="18" charset="0"/>
              </a:rPr>
              <a:t>例如，</a:t>
            </a:r>
            <a:r>
              <a:rPr lang="en-US" altLang="zh-CN" sz="2400" dirty="0">
                <a:latin typeface="Times New Roman" panose="02020603050405020304" pitchFamily="18" charset="0"/>
                <a:cs typeface="Times New Roman" panose="02020603050405020304" pitchFamily="18" charset="0"/>
              </a:rPr>
              <a:t>void  copy(A &amp;&amp;a,  A &amp;b) </a:t>
            </a:r>
            <a:r>
              <a:rPr lang="zh-CN" altLang="en-US" sz="2400" dirty="0">
                <a:latin typeface="Times New Roman" panose="02020603050405020304" pitchFamily="18" charset="0"/>
                <a:cs typeface="Times New Roman" panose="02020603050405020304" pitchFamily="18" charset="0"/>
              </a:rPr>
              <a:t>一般表示移动拷贝，当类</a:t>
            </a:r>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中含有内部缓冲区时，则将对象</a:t>
            </a:r>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的缓冲区移动到对象</a:t>
            </a:r>
            <a:r>
              <a:rPr lang="en-US" altLang="zh-CN" sz="2400" dirty="0">
                <a:latin typeface="Times New Roman" panose="02020603050405020304" pitchFamily="18" charset="0"/>
                <a:cs typeface="Times New Roman" panose="02020603050405020304" pitchFamily="18" charset="0"/>
              </a:rPr>
              <a:t>b</a:t>
            </a:r>
            <a:r>
              <a:rPr lang="zh-CN" altLang="en-US" sz="2400" dirty="0">
                <a:latin typeface="Times New Roman" panose="02020603050405020304" pitchFamily="18" charset="0"/>
                <a:cs typeface="Times New Roman" panose="02020603050405020304" pitchFamily="18" charset="0"/>
              </a:rPr>
              <a:t>中去（对象</a:t>
            </a:r>
            <a:r>
              <a:rPr lang="en-US" altLang="zh-CN" sz="2400" dirty="0">
                <a:latin typeface="Times New Roman" panose="02020603050405020304" pitchFamily="18" charset="0"/>
                <a:cs typeface="Times New Roman" panose="02020603050405020304" pitchFamily="18" charset="0"/>
              </a:rPr>
              <a:t>b</a:t>
            </a:r>
            <a:r>
              <a:rPr lang="zh-CN" altLang="en-US" sz="2400" dirty="0">
                <a:latin typeface="Times New Roman" panose="02020603050405020304" pitchFamily="18" charset="0"/>
                <a:cs typeface="Times New Roman" panose="02020603050405020304" pitchFamily="18" charset="0"/>
              </a:rPr>
              <a:t>内部不需申请新的缓冲区）。</a:t>
            </a:r>
          </a:p>
        </p:txBody>
      </p:sp>
    </p:spTree>
    <p:extLst>
      <p:ext uri="{BB962C8B-B14F-4D97-AF65-F5344CB8AC3E}">
        <p14:creationId xmlns:p14="http://schemas.microsoft.com/office/powerpoint/2010/main" val="4094748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0"/>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846151" y="116946"/>
            <a:ext cx="7363047" cy="633780"/>
          </a:xfrm>
        </p:spPr>
        <p:txBody>
          <a:bodyPr>
            <a:normAutofit fontScale="90000"/>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6" name="文本框 5">
            <a:extLst>
              <a:ext uri="{FF2B5EF4-FFF2-40B4-BE49-F238E27FC236}">
                <a16:creationId xmlns:a16="http://schemas.microsoft.com/office/drawing/2014/main" id="{D3C88324-0EC8-4B4B-941F-FB5BFB4C559B}"/>
              </a:ext>
            </a:extLst>
          </p:cNvPr>
          <p:cNvSpPr txBox="1"/>
          <p:nvPr/>
        </p:nvSpPr>
        <p:spPr>
          <a:xfrm>
            <a:off x="935794" y="783511"/>
            <a:ext cx="9983997" cy="4524315"/>
          </a:xfrm>
          <a:prstGeom prst="rect">
            <a:avLst/>
          </a:prstGeom>
          <a:noFill/>
        </p:spPr>
        <p:txBody>
          <a:bodyPr wrap="square">
            <a:spAutoFit/>
          </a:bodyPr>
          <a:lstStyle/>
          <a:p>
            <a:pPr marL="0" marR="0" lvl="1" algn="l" defTabSz="914400" rtl="0" eaLnBrk="1" fontAlgn="auto" latinLnBrk="0" hangingPunct="1">
              <a:buClrTx/>
              <a:buSzTx/>
              <a:tabLst/>
              <a:defRPr/>
            </a:pPr>
            <a:r>
              <a:rPr kumimoji="0" lang="en-US" altLang="zh-CN" sz="240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int  x = 1;   int  *p = &amp;x;</a:t>
            </a:r>
            <a:r>
              <a:rPr kumimoji="0" lang="zh-CN" altLang="en-US" sz="240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endParaRPr kumimoji="0" lang="en-US" altLang="zh-CN" sz="240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1" algn="l" defTabSz="914400" rtl="0" eaLnBrk="1" fontAlgn="auto" latinLnBrk="0" hangingPunct="1">
              <a:buClrTx/>
              <a:buSzTx/>
              <a:tabLst/>
              <a:defRPr/>
            </a:pPr>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const int  y = 2;	   </a:t>
            </a:r>
            <a:r>
              <a:rPr lang="en-US" altLang="zh-CN" sz="2400" b="1" dirty="0">
                <a:solidFill>
                  <a:srgbClr val="C00000"/>
                </a:solidFill>
                <a:latin typeface="Times New Roman" panose="02020603050405020304" pitchFamily="18" charset="0"/>
                <a:ea typeface="等线" panose="02010600030101010101" pitchFamily="2" charset="-122"/>
                <a:cs typeface="Times New Roman" panose="02020603050405020304" pitchFamily="18" charset="0"/>
              </a:rPr>
              <a:t>//</a:t>
            </a:r>
            <a:r>
              <a:rPr lang="zh-CN" altLang="en-US" sz="2200" b="1" dirty="0">
                <a:solidFill>
                  <a:srgbClr val="C00000"/>
                </a:solidFill>
                <a:latin typeface="Times New Roman" panose="02020603050405020304" pitchFamily="18" charset="0"/>
                <a:ea typeface="等线" panose="02010600030101010101" pitchFamily="2" charset="-122"/>
                <a:cs typeface="Times New Roman" panose="02020603050405020304" pitchFamily="18" charset="0"/>
              </a:rPr>
              <a:t>注意：</a:t>
            </a:r>
            <a:r>
              <a:rPr lang="en-US" altLang="zh-CN" sz="2400" b="1" dirty="0">
                <a:solidFill>
                  <a:srgbClr val="C00000"/>
                </a:solidFill>
                <a:latin typeface="Times New Roman" panose="02020603050405020304" pitchFamily="18" charset="0"/>
                <a:ea typeface="等线" panose="02010600030101010101" pitchFamily="2" charset="-122"/>
                <a:cs typeface="Times New Roman" panose="02020603050405020304" pitchFamily="18" charset="0"/>
              </a:rPr>
              <a:t>y</a:t>
            </a:r>
            <a:r>
              <a:rPr lang="zh-CN" altLang="en-US" sz="2200" b="1" dirty="0">
                <a:solidFill>
                  <a:srgbClr val="C00000"/>
                </a:solidFill>
                <a:latin typeface="Times New Roman" panose="02020603050405020304" pitchFamily="18" charset="0"/>
                <a:ea typeface="等线" panose="02010600030101010101" pitchFamily="2" charset="-122"/>
                <a:cs typeface="Times New Roman" panose="02020603050405020304" pitchFamily="18" charset="0"/>
              </a:rPr>
              <a:t>本质上是一个左值</a:t>
            </a:r>
            <a:endParaRPr kumimoji="0" lang="en-US" altLang="zh-CN" sz="2200" b="1" i="0" u="none" strike="noStrike" kern="1200" cap="none" spc="0" normalizeH="0" baseline="0" noProof="0" dirty="0">
              <a:ln>
                <a:noFill/>
              </a:ln>
              <a:solidFill>
                <a:srgbClr val="C00000"/>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1" algn="l" defTabSz="914400" rtl="0" eaLnBrk="1" fontAlgn="auto" latinLnBrk="0" hangingPunct="1">
              <a:buClrTx/>
              <a:buSzTx/>
              <a:tabLst/>
              <a:defRPr/>
            </a:pPr>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int  &amp;q = x;		   //q</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是</a:t>
            </a:r>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x</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的别名</a:t>
            </a:r>
            <a:r>
              <a:rPr lang="en-US" altLang="zh-CN"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可以通过</a:t>
            </a:r>
            <a:r>
              <a:rPr lang="en-US" altLang="zh-CN"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q</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重新赋值</a:t>
            </a:r>
            <a:endParaRPr lang="en-US" altLang="zh-CN"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a:p>
            <a:pPr marL="0" marR="0" lvl="1" algn="l" defTabSz="914400" rtl="0" eaLnBrk="1" fontAlgn="auto" latinLnBrk="0" hangingPunct="1">
              <a:buClrTx/>
              <a:buSzTx/>
              <a:tabLst/>
              <a:defRPr/>
            </a:pPr>
            <a:r>
              <a:rPr kumimoji="0" lang="en-US" altLang="zh-CN" sz="240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int  *&amp;q = p;		   //q</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是指针</a:t>
            </a:r>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p</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的别名</a:t>
            </a:r>
            <a:r>
              <a:rPr lang="en-US" altLang="zh-CN"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可以通过</a:t>
            </a:r>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q</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修改</a:t>
            </a:r>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p</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所指的内容</a:t>
            </a:r>
            <a:endParaRPr kumimoji="0" lang="en-US" altLang="zh-CN" sz="220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1" algn="l" defTabSz="914400" rtl="0" eaLnBrk="1" fontAlgn="auto" latinLnBrk="0" hangingPunct="1">
              <a:buClrTx/>
              <a:buSzTx/>
              <a:tabLst/>
              <a:defRPr/>
            </a:pPr>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const int &amp;q = x;	   //</a:t>
            </a:r>
            <a:r>
              <a:rPr kumimoji="0" lang="en-US" altLang="zh-CN" sz="240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q</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是</a:t>
            </a:r>
            <a:r>
              <a:rPr lang="en-US" altLang="zh-CN"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x</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的别名</a:t>
            </a:r>
            <a:r>
              <a:rPr lang="en-US" altLang="zh-CN"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但不能通过</a:t>
            </a:r>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q</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修改</a:t>
            </a:r>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x</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的值</a:t>
            </a:r>
            <a:endParaRPr lang="en-US" altLang="zh-CN"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a:p>
            <a:pPr marL="0" lvl="1">
              <a:defRPr/>
            </a:pPr>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const int &amp;q = y;	   //</a:t>
            </a:r>
            <a:r>
              <a:rPr kumimoji="0" lang="en-US" altLang="zh-CN" sz="240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q</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是</a:t>
            </a:r>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y</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的别名</a:t>
            </a:r>
            <a:r>
              <a:rPr lang="en-US" altLang="zh-CN"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不能通过</a:t>
            </a:r>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q</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重新赋值</a:t>
            </a:r>
            <a:endParaRPr kumimoji="0" lang="en-US" altLang="zh-CN" sz="220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lvl="1">
              <a:defRPr/>
            </a:pPr>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const int &amp;q = 0;	   //</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申请</a:t>
            </a:r>
            <a:r>
              <a:rPr lang="en-US" altLang="zh-CN"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1</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个存贮单元</a:t>
            </a:r>
            <a:r>
              <a:rPr lang="en-US" altLang="zh-CN"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将</a:t>
            </a:r>
            <a:r>
              <a:rPr lang="en-US" altLang="zh-CN"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0</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保存到该存贮单元</a:t>
            </a:r>
            <a:r>
              <a:rPr lang="en-US" altLang="zh-CN"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a:t>
            </a:r>
          </a:p>
          <a:p>
            <a:pPr marL="0" lvl="1">
              <a:defRPr/>
            </a:pPr>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//q</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是这个存贮单元的别名</a:t>
            </a:r>
            <a:r>
              <a:rPr lang="en-US" altLang="zh-CN"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不能重新赋值</a:t>
            </a:r>
            <a:endParaRPr lang="en-US" altLang="zh-CN"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a:p>
            <a:pPr marL="0" lvl="1">
              <a:defRPr/>
            </a:pPr>
            <a:r>
              <a:rPr kumimoji="0" lang="en-US" altLang="zh-CN" sz="240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int  &amp;&amp;q = </a:t>
            </a: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Times New Roman" panose="02020603050405020304" pitchFamily="18" charset="0"/>
              </a:rPr>
              <a:t>(int)</a:t>
            </a:r>
            <a:r>
              <a:rPr kumimoji="0" lang="en-US" altLang="zh-CN" sz="240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x;	   //</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申请</a:t>
            </a:r>
            <a:r>
              <a:rPr lang="en-US" altLang="zh-CN"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1</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个存贮单元</a:t>
            </a:r>
            <a:r>
              <a:rPr lang="en-US" altLang="zh-CN"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将</a:t>
            </a:r>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x</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的值拷贝到该存贮单元</a:t>
            </a:r>
            <a:r>
              <a:rPr lang="en-US" altLang="zh-CN"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a:t>
            </a:r>
          </a:p>
          <a:p>
            <a:pPr marL="0" lvl="1">
              <a:defRPr/>
            </a:pPr>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//q</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是这个存贮单元的别名</a:t>
            </a:r>
            <a:r>
              <a:rPr lang="en-US" altLang="zh-CN"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q</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能重新赋值 </a:t>
            </a:r>
            <a:r>
              <a:rPr lang="en-US" altLang="zh-CN"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但不会改变</a:t>
            </a:r>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x</a:t>
            </a:r>
            <a:r>
              <a:rPr lang="en-US" altLang="zh-CN"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a:t>
            </a:r>
            <a:endParaRPr kumimoji="0" lang="en-US" altLang="zh-CN" sz="220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lvl="1">
              <a:defRPr/>
            </a:pPr>
            <a:r>
              <a:rPr kumimoji="0" lang="en-US" altLang="zh-CN" sz="240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const int  &amp;&amp;q = y;	   </a:t>
            </a: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zh-CN" altLang="en-US" sz="2200" b="1" i="0" u="none" strike="noStrike" kern="1200" cap="none" spc="0" normalizeH="0" baseline="0" noProof="0" dirty="0">
                <a:ln>
                  <a:noFill/>
                </a:ln>
                <a:solidFill>
                  <a:srgbClr val="C00000"/>
                </a:solidFill>
                <a:effectLst/>
                <a:uLnTx/>
                <a:uFillTx/>
                <a:latin typeface="Times New Roman" panose="02020603050405020304" pitchFamily="18" charset="0"/>
                <a:ea typeface="等线" panose="02010600030101010101" pitchFamily="2" charset="-122"/>
                <a:cs typeface="Times New Roman" panose="02020603050405020304" pitchFamily="18" charset="0"/>
              </a:rPr>
              <a:t>错</a:t>
            </a:r>
            <a:r>
              <a:rPr kumimoji="0" lang="en-US" altLang="zh-CN" sz="2200" b="1" i="0" u="none" strike="noStrike" kern="1200" cap="none" spc="0" normalizeH="0" baseline="0" noProof="0" dirty="0">
                <a:ln>
                  <a:noFill/>
                </a:ln>
                <a:solidFill>
                  <a:srgbClr val="C00000"/>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lang="en-US" altLang="zh-CN" sz="2400" b="1" dirty="0">
                <a:solidFill>
                  <a:srgbClr val="C00000"/>
                </a:solidFill>
                <a:latin typeface="Times New Roman" panose="02020603050405020304" pitchFamily="18" charset="0"/>
                <a:ea typeface="等线" panose="02010600030101010101" pitchFamily="2" charset="-122"/>
                <a:cs typeface="Times New Roman" panose="02020603050405020304" pitchFamily="18" charset="0"/>
              </a:rPr>
              <a:t>y</a:t>
            </a:r>
            <a:r>
              <a:rPr lang="zh-CN" altLang="en-US" sz="2200" b="1" dirty="0">
                <a:solidFill>
                  <a:srgbClr val="C00000"/>
                </a:solidFill>
                <a:latin typeface="Times New Roman" panose="02020603050405020304" pitchFamily="18" charset="0"/>
                <a:ea typeface="等线" panose="02010600030101010101" pitchFamily="2" charset="-122"/>
                <a:cs typeface="Times New Roman" panose="02020603050405020304" pitchFamily="18" charset="0"/>
              </a:rPr>
              <a:t>本质上是一个左值</a:t>
            </a:r>
            <a:endParaRPr lang="en-US" altLang="zh-CN" sz="2200" b="1" dirty="0">
              <a:solidFill>
                <a:srgbClr val="C00000"/>
              </a:solidFill>
              <a:latin typeface="Times New Roman" panose="02020603050405020304" pitchFamily="18" charset="0"/>
              <a:ea typeface="等线" panose="02010600030101010101" pitchFamily="2" charset="-122"/>
              <a:cs typeface="Times New Roman" panose="02020603050405020304" pitchFamily="18" charset="0"/>
            </a:endParaRPr>
          </a:p>
          <a:p>
            <a:pPr marL="0" lvl="1">
              <a:defRPr/>
            </a:pPr>
            <a:r>
              <a:rPr kumimoji="0" lang="en-US" altLang="zh-CN" sz="240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const int  &amp;&amp;q = x++;	   </a:t>
            </a:r>
            <a:r>
              <a:rPr kumimoji="0" lang="en-US" altLang="zh-CN" sz="2200" b="1" i="0" u="none" strike="noStrike" kern="1200" cap="none" spc="0" normalizeH="0" baseline="0" noProof="0" dirty="0">
                <a:ln>
                  <a:noFill/>
                </a:ln>
                <a:effectLst/>
                <a:uLnTx/>
                <a:uFillTx/>
                <a:latin typeface="Times New Roman" panose="02020603050405020304" pitchFamily="18" charset="0"/>
                <a:ea typeface="等线" panose="02010600030101010101" pitchFamily="2" charset="-122"/>
                <a:cs typeface="Times New Roman" panose="02020603050405020304" pitchFamily="18" charset="0"/>
              </a:rPr>
              <a:t>//</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申请</a:t>
            </a:r>
            <a:r>
              <a:rPr lang="en-US" altLang="zh-CN"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1</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个存贮单元</a:t>
            </a:r>
            <a:r>
              <a:rPr lang="en-US" altLang="zh-CN"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将</a:t>
            </a:r>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x</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的值拷贝到该存贮单元</a:t>
            </a:r>
            <a:endParaRPr kumimoji="0" lang="en-US" altLang="zh-CN" sz="2200" b="1" i="0" u="none" strike="noStrike" kern="1200" cap="none" spc="0" normalizeH="0" baseline="0" noProof="0" dirty="0">
              <a:ln>
                <a:noFill/>
              </a:ln>
              <a:solidFill>
                <a:srgbClr val="C00000"/>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5AE30EFF-BD4D-4E1D-A682-93F008323000}"/>
              </a:ext>
            </a:extLst>
          </p:cNvPr>
          <p:cNvSpPr txBox="1"/>
          <p:nvPr/>
        </p:nvSpPr>
        <p:spPr>
          <a:xfrm>
            <a:off x="2138901" y="5340611"/>
            <a:ext cx="6488264" cy="1277273"/>
          </a:xfrm>
          <a:prstGeom prst="rect">
            <a:avLst/>
          </a:prstGeom>
          <a:noFill/>
        </p:spPr>
        <p:txBody>
          <a:bodyPr wrap="square" rtlCol="0">
            <a:spAutoFit/>
          </a:bodyPr>
          <a:lstStyle/>
          <a:p>
            <a:pPr>
              <a:spcAft>
                <a:spcPts val="600"/>
              </a:spcAft>
            </a:pP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const int x = 1 </a:t>
            </a:r>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是左值还是右值？</a:t>
            </a:r>
            <a:endPar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本质上是左值，因为</a:t>
            </a:r>
            <a:r>
              <a:rPr lang="en-US" altLang="zh-CN"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a:t>
            </a:r>
            <a:r>
              <a:rPr lang="zh-CN" altLang="en-US"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占有存贮单元。</a:t>
            </a:r>
            <a:endParaRPr lang="en-US" altLang="zh-CN"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通过特殊方法可以修改</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x</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的值</a:t>
            </a:r>
            <a:r>
              <a:rPr lang="zh-CN" altLang="en-US" sz="2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*(int *)&amp;x = 0;</a:t>
            </a:r>
            <a:endParaRPr lang="zh-CN" altLang="en-US" sz="2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38208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0"/>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838200" y="61287"/>
            <a:ext cx="7363047" cy="633780"/>
          </a:xfrm>
        </p:spPr>
        <p:txBody>
          <a:bodyPr>
            <a:normAutofit fontScale="90000"/>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6" name="文本框 5">
            <a:extLst>
              <a:ext uri="{FF2B5EF4-FFF2-40B4-BE49-F238E27FC236}">
                <a16:creationId xmlns:a16="http://schemas.microsoft.com/office/drawing/2014/main" id="{D3C88324-0EC8-4B4B-941F-FB5BFB4C559B}"/>
              </a:ext>
            </a:extLst>
          </p:cNvPr>
          <p:cNvSpPr txBox="1"/>
          <p:nvPr/>
        </p:nvSpPr>
        <p:spPr>
          <a:xfrm>
            <a:off x="935795" y="756353"/>
            <a:ext cx="9949705" cy="5881610"/>
          </a:xfrm>
          <a:prstGeom prst="rect">
            <a:avLst/>
          </a:prstGeom>
          <a:noFill/>
        </p:spPr>
        <p:txBody>
          <a:bodyPr wrap="square">
            <a:spAutoFit/>
          </a:bodyPr>
          <a:lstStyle/>
          <a:p>
            <a:pPr marL="0" marR="0" lvl="1" algn="l" defTabSz="914400" rtl="0" eaLnBrk="1" fontAlgn="auto" latinLnBrk="0" hangingPunct="1">
              <a:lnSpc>
                <a:spcPct val="95000"/>
              </a:lnSpc>
              <a:buClrTx/>
              <a:buSzTx/>
              <a:tabLst/>
              <a:defRPr/>
            </a:pPr>
            <a:r>
              <a:rPr kumimoji="0" lang="en-US" altLang="zh-CN" sz="220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int x = 3;</a:t>
            </a:r>
            <a:r>
              <a:rPr kumimoji="0" lang="zh-CN" altLang="en-US" sz="220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endParaRPr kumimoji="0" lang="en-US" altLang="zh-CN" sz="220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1" algn="l" defTabSz="914400" rtl="0" eaLnBrk="1" fontAlgn="auto" latinLnBrk="0" hangingPunct="1">
              <a:lnSpc>
                <a:spcPct val="95000"/>
              </a:lnSpc>
              <a:buClrTx/>
              <a:buSzTx/>
              <a:tabLst/>
              <a:defRPr/>
            </a:pPr>
            <a:r>
              <a:rPr lang="en-US" altLang="zh-CN" sz="2200" dirty="0">
                <a:solidFill>
                  <a:prstClr val="black"/>
                </a:solidFill>
                <a:latin typeface="等线" panose="020F0502020204030204"/>
                <a:ea typeface="等线" panose="02010600030101010101" pitchFamily="2" charset="-122"/>
              </a:rPr>
              <a:t>const int y = 4;</a:t>
            </a:r>
          </a:p>
          <a:p>
            <a:pPr marL="0" marR="0" lvl="1" algn="l" defTabSz="914400" rtl="0" eaLnBrk="1" fontAlgn="auto" latinLnBrk="0" hangingPunct="1">
              <a:lnSpc>
                <a:spcPct val="95000"/>
              </a:lnSpc>
              <a:buClrTx/>
              <a:buSzTx/>
              <a:tabLst/>
              <a:defRPr/>
            </a:pPr>
            <a:r>
              <a:rPr kumimoji="0" lang="en-US" altLang="zh-CN" sz="220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volatile int z = 5;</a:t>
            </a:r>
          </a:p>
          <a:p>
            <a:pPr marL="0" marR="0" lvl="1" algn="l" defTabSz="914400" rtl="0" eaLnBrk="1" fontAlgn="auto" latinLnBrk="0" hangingPunct="1">
              <a:lnSpc>
                <a:spcPct val="95000"/>
              </a:lnSpc>
              <a:buClrTx/>
              <a:buSzTx/>
              <a:tabLst/>
              <a:defRPr/>
            </a:pPr>
            <a:r>
              <a:rPr kumimoji="0" lang="en-US" altLang="zh-CN" sz="220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int &amp;u = x;              	//</a:t>
            </a:r>
            <a:r>
              <a:rPr kumimoji="0" lang="zh-CN" altLang="en-US" sz="220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对，可以 </a:t>
            </a:r>
            <a:r>
              <a:rPr kumimoji="0" lang="en-US" altLang="zh-CN" sz="220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u = 4</a:t>
            </a:r>
          </a:p>
          <a:p>
            <a:pPr marL="0" marR="0" lvl="1" algn="l" defTabSz="914400" rtl="0" eaLnBrk="1" fontAlgn="auto" latinLnBrk="0" hangingPunct="1">
              <a:lnSpc>
                <a:spcPct val="95000"/>
              </a:lnSpc>
              <a:buClrTx/>
              <a:buSzTx/>
              <a:tabLst/>
              <a:defRPr/>
            </a:pPr>
            <a:r>
              <a:rPr lang="en-US" altLang="zh-CN" sz="2200" dirty="0">
                <a:solidFill>
                  <a:prstClr val="black"/>
                </a:solidFill>
                <a:latin typeface="等线" panose="020F0502020204030204"/>
                <a:ea typeface="等线" panose="02010600030101010101" pitchFamily="2" charset="-122"/>
              </a:rPr>
              <a:t>int &amp;u = y;	    	//</a:t>
            </a:r>
            <a:r>
              <a:rPr lang="zh-CN" altLang="en-US" sz="2200" dirty="0">
                <a:solidFill>
                  <a:prstClr val="black"/>
                </a:solidFill>
                <a:latin typeface="等线" panose="020F0502020204030204"/>
                <a:ea typeface="等线" panose="02010600030101010101" pitchFamily="2" charset="-122"/>
              </a:rPr>
              <a:t>错，如果对的话则可以通过</a:t>
            </a:r>
            <a:r>
              <a:rPr lang="en-US" altLang="zh-CN" sz="2200" dirty="0">
                <a:solidFill>
                  <a:prstClr val="black"/>
                </a:solidFill>
                <a:latin typeface="等线" panose="020F0502020204030204"/>
                <a:ea typeface="等线" panose="02010600030101010101" pitchFamily="2" charset="-122"/>
              </a:rPr>
              <a:t>u</a:t>
            </a:r>
            <a:r>
              <a:rPr lang="zh-CN" altLang="en-US" sz="2200" dirty="0">
                <a:solidFill>
                  <a:prstClr val="black"/>
                </a:solidFill>
                <a:latin typeface="等线" panose="020F0502020204030204"/>
                <a:ea typeface="等线" panose="02010600030101010101" pitchFamily="2" charset="-122"/>
              </a:rPr>
              <a:t>可以改变</a:t>
            </a:r>
            <a:r>
              <a:rPr lang="en-US" altLang="zh-CN" sz="2200" dirty="0">
                <a:solidFill>
                  <a:prstClr val="black"/>
                </a:solidFill>
                <a:latin typeface="等线" panose="020F0502020204030204"/>
                <a:ea typeface="等线" panose="02010600030101010101" pitchFamily="2" charset="-122"/>
              </a:rPr>
              <a:t>y</a:t>
            </a:r>
          </a:p>
          <a:p>
            <a:pPr marL="0" lvl="1">
              <a:lnSpc>
                <a:spcPct val="95000"/>
              </a:lnSpc>
              <a:defRPr/>
            </a:pPr>
            <a:r>
              <a:rPr kumimoji="0" lang="en-US" altLang="zh-CN" sz="220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const int &amp;u = x;    	//</a:t>
            </a:r>
            <a:r>
              <a:rPr kumimoji="0" lang="zh-CN" altLang="en-US" sz="220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对</a:t>
            </a:r>
            <a:r>
              <a:rPr lang="zh-CN" altLang="en-US" sz="2200" dirty="0">
                <a:solidFill>
                  <a:prstClr val="black"/>
                </a:solidFill>
                <a:latin typeface="等线" panose="020F0502020204030204"/>
                <a:ea typeface="等线" panose="02010600030101010101" pitchFamily="2" charset="-122"/>
              </a:rPr>
              <a:t>，不能通过</a:t>
            </a:r>
            <a:r>
              <a:rPr lang="en-US" altLang="zh-CN" sz="2200" dirty="0">
                <a:solidFill>
                  <a:prstClr val="black"/>
                </a:solidFill>
                <a:latin typeface="等线" panose="020F0502020204030204"/>
                <a:ea typeface="等线" panose="02010600030101010101" pitchFamily="2" charset="-122"/>
              </a:rPr>
              <a:t>u</a:t>
            </a:r>
            <a:r>
              <a:rPr lang="zh-CN" altLang="en-US" sz="2200" dirty="0">
                <a:solidFill>
                  <a:prstClr val="black"/>
                </a:solidFill>
                <a:latin typeface="等线" panose="020F0502020204030204"/>
                <a:ea typeface="等线" panose="02010600030101010101" pitchFamily="2" charset="-122"/>
              </a:rPr>
              <a:t>改变</a:t>
            </a:r>
            <a:r>
              <a:rPr lang="en-US" altLang="zh-CN" sz="2200" dirty="0">
                <a:solidFill>
                  <a:prstClr val="black"/>
                </a:solidFill>
                <a:latin typeface="等线" panose="020F0502020204030204"/>
                <a:ea typeface="等线" panose="02010600030101010101" pitchFamily="2" charset="-122"/>
              </a:rPr>
              <a:t>x</a:t>
            </a:r>
            <a:endParaRPr kumimoji="0" lang="en-US" altLang="zh-CN" sz="220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lvl="1">
              <a:lnSpc>
                <a:spcPct val="95000"/>
              </a:lnSpc>
              <a:defRPr/>
            </a:pPr>
            <a:r>
              <a:rPr lang="en-US" altLang="zh-CN" sz="2200" dirty="0">
                <a:solidFill>
                  <a:prstClr val="black"/>
                </a:solidFill>
                <a:latin typeface="等线" panose="020F0502020204030204"/>
                <a:ea typeface="等线" panose="02010600030101010101" pitchFamily="2" charset="-122"/>
              </a:rPr>
              <a:t>const int &amp;u = y;    	//</a:t>
            </a:r>
            <a:r>
              <a:rPr lang="zh-CN" altLang="en-US" sz="2200" dirty="0">
                <a:solidFill>
                  <a:prstClr val="black"/>
                </a:solidFill>
                <a:latin typeface="等线" panose="020F0502020204030204"/>
                <a:ea typeface="等线" panose="02010600030101010101" pitchFamily="2" charset="-122"/>
              </a:rPr>
              <a:t>对，不能通过</a:t>
            </a:r>
            <a:r>
              <a:rPr lang="en-US" altLang="zh-CN" sz="2200" dirty="0">
                <a:solidFill>
                  <a:prstClr val="black"/>
                </a:solidFill>
                <a:latin typeface="等线" panose="020F0502020204030204"/>
                <a:ea typeface="等线" panose="02010600030101010101" pitchFamily="2" charset="-122"/>
              </a:rPr>
              <a:t>u</a:t>
            </a:r>
            <a:r>
              <a:rPr lang="zh-CN" altLang="en-US" sz="2200" dirty="0">
                <a:solidFill>
                  <a:prstClr val="black"/>
                </a:solidFill>
                <a:latin typeface="等线" panose="020F0502020204030204"/>
                <a:ea typeface="等线" panose="02010600030101010101" pitchFamily="2" charset="-122"/>
              </a:rPr>
              <a:t>改变</a:t>
            </a:r>
            <a:r>
              <a:rPr lang="en-US" altLang="zh-CN" sz="2200" dirty="0">
                <a:solidFill>
                  <a:prstClr val="black"/>
                </a:solidFill>
                <a:latin typeface="等线" panose="020F0502020204030204"/>
                <a:ea typeface="等线" panose="02010600030101010101" pitchFamily="2" charset="-122"/>
              </a:rPr>
              <a:t>y</a:t>
            </a:r>
            <a:endParaRPr kumimoji="0" lang="en-US" altLang="zh-CN" sz="220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1" algn="l" defTabSz="914400" rtl="0" eaLnBrk="1" fontAlgn="auto" latinLnBrk="0" hangingPunct="1">
              <a:lnSpc>
                <a:spcPct val="95000"/>
              </a:lnSpc>
              <a:buClrTx/>
              <a:buSzTx/>
              <a:tabLst/>
              <a:defRPr/>
            </a:pPr>
            <a:r>
              <a:rPr lang="en-US" altLang="zh-CN" sz="2200" dirty="0">
                <a:solidFill>
                  <a:prstClr val="black"/>
                </a:solidFill>
                <a:latin typeface="等线" panose="020F0502020204030204"/>
                <a:ea typeface="等线" panose="02010600030101010101" pitchFamily="2" charset="-122"/>
              </a:rPr>
              <a:t>long &amp;u = x;          	//</a:t>
            </a:r>
            <a:r>
              <a:rPr lang="zh-CN" altLang="en-US" sz="2200" dirty="0">
                <a:solidFill>
                  <a:prstClr val="black"/>
                </a:solidFill>
                <a:latin typeface="等线" panose="020F0502020204030204"/>
                <a:ea typeface="等线" panose="02010600030101010101" pitchFamily="2" charset="-122"/>
              </a:rPr>
              <a:t>错，等价 </a:t>
            </a:r>
            <a:r>
              <a:rPr lang="en-US" altLang="zh-CN" sz="2200" dirty="0">
                <a:solidFill>
                  <a:prstClr val="black"/>
                </a:solidFill>
                <a:latin typeface="等线" panose="020F0502020204030204"/>
                <a:ea typeface="等线" panose="02010600030101010101" pitchFamily="2" charset="-122"/>
              </a:rPr>
              <a:t>long &amp;u = (long)x</a:t>
            </a:r>
            <a:r>
              <a:rPr lang="zh-CN" altLang="en-US" sz="2200" dirty="0">
                <a:solidFill>
                  <a:prstClr val="black"/>
                </a:solidFill>
                <a:latin typeface="等线" panose="020F0502020204030204"/>
                <a:ea typeface="等线" panose="02010600030101010101" pitchFamily="2" charset="-122"/>
              </a:rPr>
              <a:t>，而 </a:t>
            </a:r>
            <a:r>
              <a:rPr lang="en-US" altLang="zh-CN" sz="2200" dirty="0">
                <a:solidFill>
                  <a:prstClr val="black"/>
                </a:solidFill>
                <a:latin typeface="等线" panose="020F0502020204030204"/>
                <a:ea typeface="等线" panose="02010600030101010101" pitchFamily="2" charset="-122"/>
              </a:rPr>
              <a:t>(long)x </a:t>
            </a:r>
            <a:r>
              <a:rPr lang="zh-CN" altLang="en-US" sz="2200" dirty="0">
                <a:solidFill>
                  <a:prstClr val="black"/>
                </a:solidFill>
                <a:latin typeface="等线" panose="020F0502020204030204"/>
                <a:ea typeface="等线" panose="02010600030101010101" pitchFamily="2" charset="-122"/>
              </a:rPr>
              <a:t>是右值</a:t>
            </a:r>
            <a:endParaRPr lang="en-US" altLang="zh-CN" sz="2200" dirty="0">
              <a:solidFill>
                <a:prstClr val="black"/>
              </a:solidFill>
              <a:latin typeface="等线" panose="020F0502020204030204"/>
              <a:ea typeface="等线" panose="02010600030101010101" pitchFamily="2" charset="-122"/>
            </a:endParaRPr>
          </a:p>
          <a:p>
            <a:pPr marL="0" marR="0" lvl="1" algn="l" defTabSz="914400" rtl="0" eaLnBrk="1" fontAlgn="auto" latinLnBrk="0" hangingPunct="1">
              <a:lnSpc>
                <a:spcPct val="95000"/>
              </a:lnSpc>
              <a:buClrTx/>
              <a:buSzTx/>
              <a:tabLst/>
              <a:defRPr/>
            </a:pPr>
            <a:r>
              <a:rPr lang="en-US" altLang="zh-CN" sz="2200" dirty="0">
                <a:solidFill>
                  <a:prstClr val="black"/>
                </a:solidFill>
                <a:latin typeface="等线" panose="020F0502020204030204"/>
                <a:ea typeface="等线" panose="02010600030101010101" pitchFamily="2" charset="-122"/>
              </a:rPr>
              <a:t>int &amp;&amp;u = x;         	 //</a:t>
            </a:r>
            <a:r>
              <a:rPr lang="zh-CN" altLang="en-US" sz="2200" dirty="0">
                <a:solidFill>
                  <a:prstClr val="black"/>
                </a:solidFill>
                <a:latin typeface="等线" panose="020F0502020204030204"/>
                <a:ea typeface="等线" panose="02010600030101010101" pitchFamily="2" charset="-122"/>
              </a:rPr>
              <a:t>错，只能用右值去初始化</a:t>
            </a:r>
            <a:endParaRPr lang="en-US" altLang="zh-CN" sz="2200" dirty="0">
              <a:solidFill>
                <a:prstClr val="black"/>
              </a:solidFill>
              <a:latin typeface="等线" panose="020F0502020204030204"/>
              <a:ea typeface="等线" panose="02010600030101010101" pitchFamily="2" charset="-122"/>
            </a:endParaRPr>
          </a:p>
          <a:p>
            <a:pPr marL="0" lvl="1">
              <a:lnSpc>
                <a:spcPct val="95000"/>
              </a:lnSpc>
              <a:defRPr/>
            </a:pPr>
            <a:r>
              <a:rPr lang="en-US" altLang="zh-CN" sz="2200" dirty="0">
                <a:solidFill>
                  <a:prstClr val="black"/>
                </a:solidFill>
                <a:latin typeface="等线" panose="020F0502020204030204"/>
                <a:ea typeface="等线" panose="02010600030101010101" pitchFamily="2" charset="-122"/>
              </a:rPr>
              <a:t>int &amp;&amp;u = x--;      	//</a:t>
            </a:r>
            <a:r>
              <a:rPr lang="zh-CN" altLang="en-US" sz="2200" dirty="0">
                <a:solidFill>
                  <a:prstClr val="black"/>
                </a:solidFill>
                <a:latin typeface="等线" panose="020F0502020204030204"/>
                <a:ea typeface="等线" panose="02010600030101010101" pitchFamily="2" charset="-122"/>
              </a:rPr>
              <a:t>对，</a:t>
            </a:r>
            <a:r>
              <a:rPr lang="en-US" altLang="zh-CN" sz="2200" dirty="0">
                <a:solidFill>
                  <a:prstClr val="black"/>
                </a:solidFill>
                <a:latin typeface="等线" panose="020F0502020204030204"/>
                <a:ea typeface="等线" panose="02010600030101010101" pitchFamily="2" charset="-122"/>
              </a:rPr>
              <a:t>x--</a:t>
            </a:r>
            <a:r>
              <a:rPr lang="zh-CN" altLang="en-US" sz="2200" dirty="0">
                <a:solidFill>
                  <a:prstClr val="black"/>
                </a:solidFill>
                <a:latin typeface="等线" panose="020F0502020204030204"/>
                <a:ea typeface="等线" panose="02010600030101010101" pitchFamily="2" charset="-122"/>
              </a:rPr>
              <a:t>是右值</a:t>
            </a:r>
            <a:endParaRPr lang="en-US" altLang="zh-CN" sz="2200" dirty="0">
              <a:solidFill>
                <a:prstClr val="black"/>
              </a:solidFill>
              <a:latin typeface="等线" panose="020F0502020204030204"/>
              <a:ea typeface="等线" panose="02010600030101010101" pitchFamily="2" charset="-122"/>
            </a:endParaRPr>
          </a:p>
          <a:p>
            <a:pPr marL="0" lvl="1">
              <a:lnSpc>
                <a:spcPct val="95000"/>
              </a:lnSpc>
              <a:defRPr/>
            </a:pPr>
            <a:r>
              <a:rPr lang="en-US" altLang="zh-CN" sz="2200" dirty="0">
                <a:solidFill>
                  <a:prstClr val="black"/>
                </a:solidFill>
                <a:latin typeface="等线" panose="020F0502020204030204"/>
                <a:ea typeface="等线" panose="02010600030101010101" pitchFamily="2" charset="-122"/>
              </a:rPr>
              <a:t>int &amp;&amp;u = --x;      	//</a:t>
            </a:r>
            <a:r>
              <a:rPr lang="zh-CN" altLang="en-US" sz="2200" dirty="0">
                <a:solidFill>
                  <a:prstClr val="black"/>
                </a:solidFill>
                <a:latin typeface="等线" panose="020F0502020204030204"/>
                <a:ea typeface="等线" panose="02010600030101010101" pitchFamily="2" charset="-122"/>
              </a:rPr>
              <a:t>错，</a:t>
            </a:r>
            <a:r>
              <a:rPr lang="en-US" altLang="zh-CN" sz="2200" dirty="0">
                <a:solidFill>
                  <a:prstClr val="black"/>
                </a:solidFill>
                <a:latin typeface="等线" panose="020F0502020204030204"/>
                <a:ea typeface="等线" panose="02010600030101010101" pitchFamily="2" charset="-122"/>
              </a:rPr>
              <a:t>--x</a:t>
            </a:r>
            <a:r>
              <a:rPr lang="zh-CN" altLang="en-US" sz="2200" dirty="0">
                <a:solidFill>
                  <a:prstClr val="black"/>
                </a:solidFill>
                <a:latin typeface="等线" panose="020F0502020204030204"/>
                <a:ea typeface="等线" panose="02010600030101010101" pitchFamily="2" charset="-122"/>
              </a:rPr>
              <a:t>是左值</a:t>
            </a:r>
            <a:endParaRPr lang="en-US" altLang="zh-CN" sz="2200" dirty="0">
              <a:solidFill>
                <a:prstClr val="black"/>
              </a:solidFill>
              <a:latin typeface="等线" panose="020F0502020204030204"/>
              <a:ea typeface="等线" panose="02010600030101010101" pitchFamily="2" charset="-122"/>
            </a:endParaRPr>
          </a:p>
          <a:p>
            <a:pPr marL="0" lvl="1">
              <a:lnSpc>
                <a:spcPct val="95000"/>
              </a:lnSpc>
              <a:defRPr/>
            </a:pPr>
            <a:r>
              <a:rPr lang="en-US" altLang="zh-CN" sz="2200" b="1" dirty="0">
                <a:solidFill>
                  <a:srgbClr val="FF0000"/>
                </a:solidFill>
                <a:latin typeface="等线" panose="020F0502020204030204"/>
                <a:ea typeface="等线" panose="02010600030101010101" pitchFamily="2" charset="-122"/>
              </a:rPr>
              <a:t>int &amp;&amp;u = y;        	//</a:t>
            </a:r>
            <a:r>
              <a:rPr lang="zh-CN" altLang="en-US" sz="2200" b="1" dirty="0">
                <a:solidFill>
                  <a:srgbClr val="FF0000"/>
                </a:solidFill>
                <a:latin typeface="等线" panose="020F0502020204030204"/>
                <a:ea typeface="等线" panose="02010600030101010101" pitchFamily="2" charset="-122"/>
              </a:rPr>
              <a:t>错，</a:t>
            </a:r>
            <a:r>
              <a:rPr lang="en-US" altLang="zh-CN" sz="2200" b="1" dirty="0">
                <a:solidFill>
                  <a:srgbClr val="FF0000"/>
                </a:solidFill>
                <a:latin typeface="等线" panose="020F0502020204030204"/>
                <a:ea typeface="等线" panose="02010600030101010101" pitchFamily="2" charset="-122"/>
              </a:rPr>
              <a:t>y</a:t>
            </a:r>
            <a:r>
              <a:rPr lang="zh-CN" altLang="en-US" sz="2200" b="1" dirty="0">
                <a:solidFill>
                  <a:srgbClr val="FF0000"/>
                </a:solidFill>
                <a:latin typeface="等线" panose="020F0502020204030204"/>
                <a:ea typeface="等线" panose="02010600030101010101" pitchFamily="2" charset="-122"/>
              </a:rPr>
              <a:t>本质上是左值</a:t>
            </a:r>
            <a:endParaRPr lang="en-US" altLang="zh-CN" sz="2200" b="1" dirty="0">
              <a:solidFill>
                <a:srgbClr val="FF0000"/>
              </a:solidFill>
              <a:latin typeface="等线" panose="020F0502020204030204"/>
              <a:ea typeface="等线" panose="02010600030101010101" pitchFamily="2" charset="-122"/>
            </a:endParaRPr>
          </a:p>
          <a:p>
            <a:pPr marL="0" lvl="1">
              <a:lnSpc>
                <a:spcPct val="95000"/>
              </a:lnSpc>
              <a:defRPr/>
            </a:pPr>
            <a:r>
              <a:rPr lang="en-US" altLang="zh-CN" sz="2200" b="1" dirty="0">
                <a:solidFill>
                  <a:srgbClr val="C00000"/>
                </a:solidFill>
                <a:latin typeface="等线" panose="020F0502020204030204"/>
                <a:ea typeface="等线" panose="02010600030101010101" pitchFamily="2" charset="-122"/>
              </a:rPr>
              <a:t>long &amp;&amp;u = y;	</a:t>
            </a:r>
            <a:r>
              <a:rPr lang="en-US" altLang="zh-CN" sz="2200" dirty="0">
                <a:solidFill>
                  <a:prstClr val="black"/>
                </a:solidFill>
                <a:latin typeface="等线" panose="020F0502020204030204"/>
                <a:ea typeface="等线" panose="02010600030101010101" pitchFamily="2" charset="-122"/>
              </a:rPr>
              <a:t>	//</a:t>
            </a:r>
            <a:r>
              <a:rPr lang="zh-CN" altLang="en-US" sz="2200" dirty="0">
                <a:solidFill>
                  <a:prstClr val="black"/>
                </a:solidFill>
                <a:latin typeface="等线" panose="020F0502020204030204"/>
                <a:ea typeface="等线" panose="02010600030101010101" pitchFamily="2" charset="-122"/>
              </a:rPr>
              <a:t>对，等价 </a:t>
            </a:r>
            <a:r>
              <a:rPr lang="en-US" altLang="zh-CN" sz="2200" dirty="0">
                <a:solidFill>
                  <a:prstClr val="black"/>
                </a:solidFill>
                <a:latin typeface="等线" panose="020F0502020204030204"/>
                <a:ea typeface="等线" panose="02010600030101010101" pitchFamily="2" charset="-122"/>
              </a:rPr>
              <a:t>long &amp;&amp;u = (long)y</a:t>
            </a:r>
            <a:r>
              <a:rPr lang="zh-CN" altLang="en-US" sz="2200" dirty="0">
                <a:solidFill>
                  <a:prstClr val="black"/>
                </a:solidFill>
                <a:latin typeface="等线" panose="020F0502020204030204"/>
                <a:ea typeface="等线" panose="02010600030101010101" pitchFamily="2" charset="-122"/>
              </a:rPr>
              <a:t>，而 </a:t>
            </a:r>
            <a:r>
              <a:rPr lang="en-US" altLang="zh-CN" sz="2200" dirty="0">
                <a:solidFill>
                  <a:prstClr val="black"/>
                </a:solidFill>
                <a:latin typeface="等线" panose="020F0502020204030204"/>
                <a:ea typeface="等线" panose="02010600030101010101" pitchFamily="2" charset="-122"/>
              </a:rPr>
              <a:t>(long)y </a:t>
            </a:r>
            <a:r>
              <a:rPr lang="zh-CN" altLang="en-US" sz="2200" dirty="0">
                <a:solidFill>
                  <a:prstClr val="black"/>
                </a:solidFill>
                <a:latin typeface="等线" panose="020F0502020204030204"/>
                <a:ea typeface="等线" panose="02010600030101010101" pitchFamily="2" charset="-122"/>
              </a:rPr>
              <a:t>是右值</a:t>
            </a:r>
            <a:endParaRPr lang="en-US" altLang="zh-CN" sz="2200" dirty="0">
              <a:solidFill>
                <a:prstClr val="black"/>
              </a:solidFill>
              <a:latin typeface="等线" panose="020F0502020204030204"/>
              <a:ea typeface="等线" panose="02010600030101010101" pitchFamily="2" charset="-122"/>
            </a:endParaRPr>
          </a:p>
          <a:p>
            <a:pPr marL="0" lvl="1">
              <a:lnSpc>
                <a:spcPct val="95000"/>
              </a:lnSpc>
              <a:defRPr/>
            </a:pPr>
            <a:r>
              <a:rPr lang="en-US" altLang="zh-CN" sz="2200" dirty="0">
                <a:solidFill>
                  <a:prstClr val="black"/>
                </a:solidFill>
                <a:latin typeface="等线" panose="020F0502020204030204"/>
                <a:ea typeface="等线" panose="02010600030101010101" pitchFamily="2" charset="-122"/>
              </a:rPr>
              <a:t>int &amp;&amp;u = 3;		//</a:t>
            </a:r>
            <a:r>
              <a:rPr lang="zh-CN" altLang="en-US" sz="2200" dirty="0">
                <a:solidFill>
                  <a:prstClr val="black"/>
                </a:solidFill>
                <a:latin typeface="等线" panose="020F0502020204030204"/>
                <a:ea typeface="等线" panose="02010600030101010101" pitchFamily="2" charset="-122"/>
              </a:rPr>
              <a:t>对，</a:t>
            </a:r>
            <a:r>
              <a:rPr lang="en-US" altLang="zh-CN" sz="2200" dirty="0">
                <a:solidFill>
                  <a:prstClr val="black"/>
                </a:solidFill>
                <a:latin typeface="等线" panose="020F0502020204030204"/>
                <a:ea typeface="等线" panose="02010600030101010101" pitchFamily="2" charset="-122"/>
              </a:rPr>
              <a:t>u</a:t>
            </a:r>
            <a:r>
              <a:rPr lang="zh-CN" altLang="en-US" sz="2200" dirty="0">
                <a:solidFill>
                  <a:prstClr val="black"/>
                </a:solidFill>
                <a:latin typeface="等线" panose="020F0502020204030204"/>
                <a:ea typeface="等线" panose="02010600030101010101" pitchFamily="2" charset="-122"/>
              </a:rPr>
              <a:t>可以重新赋值，如 </a:t>
            </a:r>
            <a:r>
              <a:rPr lang="en-US" altLang="zh-CN" sz="2200" dirty="0">
                <a:solidFill>
                  <a:prstClr val="black"/>
                </a:solidFill>
                <a:latin typeface="等线" panose="020F0502020204030204"/>
                <a:ea typeface="等线" panose="02010600030101010101" pitchFamily="2" charset="-122"/>
              </a:rPr>
              <a:t>u = 1</a:t>
            </a:r>
          </a:p>
          <a:p>
            <a:pPr marL="0" lvl="1">
              <a:lnSpc>
                <a:spcPct val="95000"/>
              </a:lnSpc>
              <a:defRPr/>
            </a:pPr>
            <a:r>
              <a:rPr lang="en-US" altLang="zh-CN" sz="2200" dirty="0">
                <a:solidFill>
                  <a:prstClr val="black"/>
                </a:solidFill>
                <a:latin typeface="等线" panose="020F0502020204030204"/>
                <a:ea typeface="等线" panose="02010600030101010101" pitchFamily="2" charset="-122"/>
              </a:rPr>
              <a:t>const int &amp;&amp;u = 3;	//</a:t>
            </a:r>
            <a:r>
              <a:rPr lang="zh-CN" altLang="en-US" sz="2200" dirty="0">
                <a:solidFill>
                  <a:prstClr val="black"/>
                </a:solidFill>
                <a:latin typeface="等线" panose="020F0502020204030204"/>
                <a:ea typeface="等线" panose="02010600030101010101" pitchFamily="2" charset="-122"/>
              </a:rPr>
              <a:t>对，但</a:t>
            </a:r>
            <a:r>
              <a:rPr lang="en-US" altLang="zh-CN" sz="2200" dirty="0">
                <a:solidFill>
                  <a:prstClr val="black"/>
                </a:solidFill>
                <a:latin typeface="等线" panose="020F0502020204030204"/>
                <a:ea typeface="等线" panose="02010600030101010101" pitchFamily="2" charset="-122"/>
              </a:rPr>
              <a:t>u</a:t>
            </a:r>
            <a:r>
              <a:rPr lang="zh-CN" altLang="en-US" sz="2200" dirty="0">
                <a:solidFill>
                  <a:prstClr val="black"/>
                </a:solidFill>
                <a:latin typeface="等线" panose="020F0502020204030204"/>
                <a:ea typeface="等线" panose="02010600030101010101" pitchFamily="2" charset="-122"/>
              </a:rPr>
              <a:t>不能重新赋值</a:t>
            </a:r>
            <a:endParaRPr lang="en-US" altLang="zh-CN" sz="2200" dirty="0">
              <a:solidFill>
                <a:prstClr val="black"/>
              </a:solidFill>
              <a:latin typeface="等线" panose="020F0502020204030204"/>
              <a:ea typeface="等线" panose="02010600030101010101" pitchFamily="2" charset="-122"/>
            </a:endParaRPr>
          </a:p>
          <a:p>
            <a:pPr marL="0" indent="0">
              <a:lnSpc>
                <a:spcPct val="95000"/>
              </a:lnSpc>
              <a:buNone/>
            </a:pPr>
            <a:r>
              <a:rPr lang="en-US" altLang="zh-CN" sz="2200" dirty="0"/>
              <a:t>volatile int &amp;u = x;	</a:t>
            </a:r>
            <a:r>
              <a:rPr lang="en-US" altLang="zh-CN" sz="2200" b="1" dirty="0">
                <a:solidFill>
                  <a:srgbClr val="C00000"/>
                </a:solidFill>
              </a:rPr>
              <a:t>//</a:t>
            </a:r>
            <a:r>
              <a:rPr lang="zh-CN" altLang="en-US" sz="2200" b="1" dirty="0">
                <a:solidFill>
                  <a:srgbClr val="C00000"/>
                </a:solidFill>
              </a:rPr>
              <a:t>对，见前几页</a:t>
            </a:r>
            <a:r>
              <a:rPr lang="en-US" altLang="zh-CN" sz="2200" b="1" dirty="0">
                <a:solidFill>
                  <a:srgbClr val="C00000"/>
                </a:solidFill>
              </a:rPr>
              <a:t>ppt</a:t>
            </a:r>
            <a:r>
              <a:rPr lang="zh-CN" altLang="en-US" sz="2200" b="1" dirty="0">
                <a:solidFill>
                  <a:srgbClr val="C00000"/>
                </a:solidFill>
              </a:rPr>
              <a:t>中的 </a:t>
            </a:r>
            <a:r>
              <a:rPr lang="en-US" altLang="zh-CN" sz="2200" b="1" dirty="0">
                <a:solidFill>
                  <a:srgbClr val="C00000"/>
                </a:solidFill>
              </a:rPr>
              <a:t>volatile int *p1 = &amp;b;</a:t>
            </a:r>
          </a:p>
          <a:p>
            <a:pPr>
              <a:lnSpc>
                <a:spcPct val="95000"/>
              </a:lnSpc>
            </a:pPr>
            <a:r>
              <a:rPr lang="en-US" altLang="zh-CN" sz="2200" dirty="0"/>
              <a:t>int &amp;u = z;		</a:t>
            </a:r>
            <a:r>
              <a:rPr lang="en-US" altLang="zh-CN" sz="2200" b="1" dirty="0">
                <a:solidFill>
                  <a:srgbClr val="C00000"/>
                </a:solidFill>
              </a:rPr>
              <a:t>//</a:t>
            </a:r>
            <a:r>
              <a:rPr lang="zh-CN" altLang="en-US" sz="2200" b="1" dirty="0">
                <a:solidFill>
                  <a:srgbClr val="C00000"/>
                </a:solidFill>
              </a:rPr>
              <a:t>错，见前几页</a:t>
            </a:r>
            <a:r>
              <a:rPr lang="en-US" altLang="zh-CN" sz="2200" b="1" dirty="0">
                <a:solidFill>
                  <a:srgbClr val="C00000"/>
                </a:solidFill>
              </a:rPr>
              <a:t>ppt</a:t>
            </a:r>
            <a:r>
              <a:rPr lang="zh-CN" altLang="en-US" sz="2200" b="1" dirty="0">
                <a:solidFill>
                  <a:srgbClr val="C00000"/>
                </a:solidFill>
              </a:rPr>
              <a:t>中的 </a:t>
            </a:r>
            <a:r>
              <a:rPr lang="en-US" altLang="zh-CN" sz="2200" b="1" dirty="0">
                <a:solidFill>
                  <a:srgbClr val="C00000"/>
                </a:solidFill>
              </a:rPr>
              <a:t>int *p2 = &amp;a;</a:t>
            </a:r>
          </a:p>
          <a:p>
            <a:pPr>
              <a:lnSpc>
                <a:spcPct val="95000"/>
              </a:lnSpc>
            </a:pPr>
            <a:r>
              <a:rPr lang="en-US" altLang="zh-CN" sz="2200" dirty="0"/>
              <a:t>volatile int &amp;u = y;	</a:t>
            </a:r>
            <a:r>
              <a:rPr lang="en-US" altLang="zh-CN" sz="2200" b="1" dirty="0">
                <a:solidFill>
                  <a:srgbClr val="C00000"/>
                </a:solidFill>
              </a:rPr>
              <a:t>//</a:t>
            </a:r>
            <a:r>
              <a:rPr lang="zh-CN" altLang="en-US" sz="2200" b="1" dirty="0">
                <a:solidFill>
                  <a:srgbClr val="C00000"/>
                </a:solidFill>
              </a:rPr>
              <a:t>错：通过</a:t>
            </a:r>
            <a:r>
              <a:rPr lang="en-US" altLang="zh-CN" sz="2200" b="1" dirty="0">
                <a:solidFill>
                  <a:srgbClr val="C00000"/>
                </a:solidFill>
              </a:rPr>
              <a:t>u</a:t>
            </a:r>
            <a:r>
              <a:rPr lang="zh-CN" altLang="en-US" sz="2200" b="1" dirty="0">
                <a:solidFill>
                  <a:srgbClr val="C00000"/>
                </a:solidFill>
              </a:rPr>
              <a:t>可改变</a:t>
            </a:r>
            <a:r>
              <a:rPr lang="en-US" altLang="zh-CN" sz="2200" b="1" dirty="0">
                <a:solidFill>
                  <a:srgbClr val="C00000"/>
                </a:solidFill>
              </a:rPr>
              <a:t>y</a:t>
            </a:r>
            <a:r>
              <a:rPr lang="zh-CN" altLang="en-US" sz="2200" b="1" dirty="0">
                <a:solidFill>
                  <a:srgbClr val="C00000"/>
                </a:solidFill>
              </a:rPr>
              <a:t>，但</a:t>
            </a:r>
            <a:r>
              <a:rPr lang="en-US" altLang="zh-CN" sz="2200" b="1" dirty="0">
                <a:solidFill>
                  <a:srgbClr val="C00000"/>
                </a:solidFill>
              </a:rPr>
              <a:t>y</a:t>
            </a:r>
            <a:r>
              <a:rPr lang="zh-CN" altLang="en-US" sz="2200" b="1" dirty="0">
                <a:solidFill>
                  <a:srgbClr val="C00000"/>
                </a:solidFill>
              </a:rPr>
              <a:t>是 </a:t>
            </a:r>
            <a:r>
              <a:rPr lang="en-US" altLang="zh-CN" sz="2200" b="1" dirty="0">
                <a:solidFill>
                  <a:srgbClr val="C00000"/>
                </a:solidFill>
              </a:rPr>
              <a:t>const</a:t>
            </a:r>
          </a:p>
        </p:txBody>
      </p:sp>
    </p:spTree>
    <p:extLst>
      <p:ext uri="{BB962C8B-B14F-4D97-AF65-F5344CB8AC3E}">
        <p14:creationId xmlns:p14="http://schemas.microsoft.com/office/powerpoint/2010/main" val="2870451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838200" y="1"/>
            <a:ext cx="10515600" cy="1008668"/>
          </a:xfrm>
        </p:spPr>
        <p:txBody>
          <a:bodyPr>
            <a:normAutofit/>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6" name="文本框 5">
            <a:extLst>
              <a:ext uri="{FF2B5EF4-FFF2-40B4-BE49-F238E27FC236}">
                <a16:creationId xmlns:a16="http://schemas.microsoft.com/office/drawing/2014/main" id="{D3C88324-0EC8-4B4B-941F-FB5BFB4C559B}"/>
              </a:ext>
            </a:extLst>
          </p:cNvPr>
          <p:cNvSpPr txBox="1"/>
          <p:nvPr/>
        </p:nvSpPr>
        <p:spPr>
          <a:xfrm>
            <a:off x="946785" y="1017213"/>
            <a:ext cx="9310398" cy="5411097"/>
          </a:xfrm>
          <a:prstGeom prst="rect">
            <a:avLst/>
          </a:prstGeom>
          <a:noFill/>
        </p:spPr>
        <p:txBody>
          <a:bodyPr wrap="square">
            <a:spAutoFit/>
          </a:bodyPr>
          <a:lstStyle/>
          <a:p>
            <a:pPr marL="0" lvl="1">
              <a:lnSpc>
                <a:spcPct val="105000"/>
              </a:lnSpc>
              <a:defRPr/>
            </a:pPr>
            <a:r>
              <a:rPr kumimoji="0" lang="en-US" altLang="zh-CN"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int &amp;  &amp;u;          //</a:t>
            </a:r>
            <a:r>
              <a:rPr kumimoji="0" lang="zh-CN" altLang="en-US"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错：引用变量</a:t>
            </a:r>
            <a:r>
              <a:rPr kumimoji="0" lang="en-US" altLang="zh-CN"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u</a:t>
            </a:r>
            <a:r>
              <a:rPr kumimoji="0" lang="zh-CN" altLang="en-US"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去引用</a:t>
            </a:r>
            <a:r>
              <a:rPr kumimoji="0" lang="zh-CN" altLang="en-US" sz="22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无内存的引用，</a:t>
            </a:r>
            <a:r>
              <a:rPr lang="en-US" altLang="zh-CN" sz="2200" b="1" dirty="0">
                <a:solidFill>
                  <a:srgbClr val="0000FF"/>
                </a:solidFill>
              </a:rPr>
              <a:t>int &amp;&amp;u; ?</a:t>
            </a:r>
            <a:endParaRPr lang="en-US" altLang="zh-CN" sz="2200" dirty="0">
              <a:solidFill>
                <a:srgbClr val="0000FF"/>
              </a:solidFill>
              <a:latin typeface="等线" panose="020F0502020204030204"/>
              <a:ea typeface="等线" panose="02010600030101010101" pitchFamily="2" charset="-122"/>
            </a:endParaRPr>
          </a:p>
          <a:p>
            <a:pPr marL="0" lvl="1">
              <a:lnSpc>
                <a:spcPct val="105000"/>
              </a:lnSpc>
              <a:defRPr/>
            </a:pPr>
            <a:r>
              <a:rPr kumimoji="0" lang="en-US" altLang="zh-CN" sz="22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int &amp; *v;            //</a:t>
            </a:r>
            <a:r>
              <a:rPr kumimoji="0" lang="zh-CN" altLang="en-US"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错：指针</a:t>
            </a:r>
            <a:r>
              <a:rPr kumimoji="0" lang="en-US" altLang="zh-CN"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v</a:t>
            </a:r>
            <a:r>
              <a:rPr kumimoji="0" lang="zh-CN" altLang="en-US"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不能指向</a:t>
            </a:r>
            <a:r>
              <a:rPr lang="zh-CN" altLang="en-US" sz="2200" dirty="0">
                <a:solidFill>
                  <a:prstClr val="black"/>
                </a:solidFill>
                <a:latin typeface="等线" panose="020F0502020204030204"/>
                <a:ea typeface="等线" panose="02010600030101010101" pitchFamily="2" charset="-122"/>
              </a:rPr>
              <a:t>引用变量 </a:t>
            </a:r>
            <a:r>
              <a:rPr kumimoji="0" lang="en-US" altLang="zh-CN" sz="22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a:t>
            </a:r>
            <a:r>
              <a:rPr lang="zh-CN" altLang="en-US" sz="2200" dirty="0">
                <a:solidFill>
                  <a:srgbClr val="00B0F0"/>
                </a:solidFill>
                <a:latin typeface="等线" panose="020F0502020204030204"/>
                <a:ea typeface="等线" panose="02010600030101010101" pitchFamily="2" charset="-122"/>
              </a:rPr>
              <a:t>无内存</a:t>
            </a:r>
            <a:r>
              <a:rPr lang="en-US" altLang="zh-CN" sz="2200" dirty="0">
                <a:solidFill>
                  <a:srgbClr val="FF0000"/>
                </a:solidFill>
                <a:latin typeface="等线" panose="020F0502020204030204"/>
                <a:ea typeface="等线" panose="02010600030101010101" pitchFamily="2" charset="-122"/>
              </a:rPr>
              <a:t>)</a:t>
            </a:r>
          </a:p>
          <a:p>
            <a:pPr marL="0" lvl="1">
              <a:lnSpc>
                <a:spcPct val="105000"/>
              </a:lnSpc>
              <a:defRPr/>
            </a:pPr>
            <a:r>
              <a:rPr lang="en-US" altLang="zh-CN" sz="2200" dirty="0"/>
              <a:t>int</a:t>
            </a:r>
            <a:r>
              <a:rPr lang="zh-CN" altLang="en-US" sz="2200" dirty="0"/>
              <a:t> </a:t>
            </a:r>
            <a:r>
              <a:rPr lang="en-US" altLang="zh-CN" sz="2200" dirty="0"/>
              <a:t>*p;  </a:t>
            </a:r>
            <a:r>
              <a:rPr kumimoji="0" lang="en-US" altLang="zh-CN" sz="22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int *&amp;v = </a:t>
            </a:r>
            <a:r>
              <a:rPr lang="en-US" altLang="zh-CN" sz="2200" dirty="0">
                <a:solidFill>
                  <a:srgbClr val="FF0000"/>
                </a:solidFill>
                <a:latin typeface="等线" panose="020F0502020204030204"/>
                <a:ea typeface="等线" panose="02010600030101010101" pitchFamily="2" charset="-122"/>
              </a:rPr>
              <a:t>p</a:t>
            </a:r>
            <a:r>
              <a:rPr kumimoji="0" lang="en-US" altLang="zh-CN" sz="22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   //</a:t>
            </a:r>
            <a:r>
              <a:rPr kumimoji="0" lang="zh-CN" altLang="en-US"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对：</a:t>
            </a:r>
            <a:r>
              <a:rPr kumimoji="0" lang="en-US" altLang="zh-CN"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v</a:t>
            </a:r>
            <a:r>
              <a:rPr kumimoji="0" lang="zh-CN" altLang="en-US"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是指针</a:t>
            </a:r>
            <a:r>
              <a:rPr kumimoji="0" lang="en-US" altLang="zh-CN"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a:t>
            </a:r>
            <a:r>
              <a:rPr kumimoji="0" lang="zh-CN" altLang="en-US"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的</a:t>
            </a:r>
            <a:r>
              <a:rPr lang="zh-CN" altLang="en-US" sz="2200" dirty="0">
                <a:solidFill>
                  <a:prstClr val="black"/>
                </a:solidFill>
                <a:latin typeface="等线" panose="020F0502020204030204"/>
                <a:ea typeface="等线" panose="02010600030101010101" pitchFamily="2" charset="-122"/>
              </a:rPr>
              <a:t>引用，可以使用</a:t>
            </a:r>
            <a:r>
              <a:rPr lang="en-US" altLang="zh-CN" sz="2200" dirty="0">
                <a:solidFill>
                  <a:prstClr val="black"/>
                </a:solidFill>
                <a:latin typeface="等线" panose="020F0502020204030204"/>
                <a:ea typeface="等线" panose="02010600030101010101" pitchFamily="2" charset="-122"/>
              </a:rPr>
              <a:t>*v, v[1]</a:t>
            </a:r>
            <a:r>
              <a:rPr lang="zh-CN" altLang="en-US" sz="2200" dirty="0">
                <a:solidFill>
                  <a:prstClr val="black"/>
                </a:solidFill>
                <a:latin typeface="等线" panose="020F0502020204030204"/>
                <a:ea typeface="等线" panose="02010600030101010101" pitchFamily="2" charset="-122"/>
              </a:rPr>
              <a:t>等</a:t>
            </a:r>
            <a:endParaRPr lang="en-US" altLang="zh-CN" sz="2200" dirty="0">
              <a:solidFill>
                <a:srgbClr val="FF0000"/>
              </a:solidFill>
              <a:latin typeface="等线" panose="020F0502020204030204"/>
              <a:ea typeface="等线" panose="02010600030101010101" pitchFamily="2" charset="-122"/>
            </a:endParaRPr>
          </a:p>
          <a:p>
            <a:pPr marL="0" marR="0" lvl="1" algn="l" defTabSz="914400" rtl="0" eaLnBrk="1" fontAlgn="auto" latinLnBrk="0" hangingPunct="1">
              <a:lnSpc>
                <a:spcPct val="105000"/>
              </a:lnSpc>
              <a:buClrTx/>
              <a:buSzTx/>
              <a:buFontTx/>
              <a:buNone/>
              <a:tabLst/>
              <a:defRPr/>
            </a:pPr>
            <a:r>
              <a:rPr kumimoji="0" lang="en-US" altLang="zh-CN"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int x = 3;</a:t>
            </a:r>
            <a:endParaRPr kumimoji="0" lang="en-US" altLang="zh-CN" sz="22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endParaRPr>
          </a:p>
          <a:p>
            <a:pPr marL="0" marR="0" lvl="1" algn="l" defTabSz="914400" rtl="0" eaLnBrk="1" fontAlgn="auto" latinLnBrk="0" hangingPunct="1">
              <a:lnSpc>
                <a:spcPct val="105000"/>
              </a:lnSpc>
              <a:buClrTx/>
              <a:buSzTx/>
              <a:buFontTx/>
              <a:buNone/>
              <a:tabLst/>
              <a:defRPr/>
            </a:pPr>
            <a:r>
              <a:rPr kumimoji="0" lang="en-US" altLang="zh-CN"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int &amp;y = x;        //</a:t>
            </a:r>
            <a:r>
              <a:rPr kumimoji="0" lang="zh-CN" altLang="en-US"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对</a:t>
            </a:r>
            <a:r>
              <a:rPr lang="zh-CN" altLang="en-US" sz="2200" dirty="0">
                <a:solidFill>
                  <a:prstClr val="black"/>
                </a:solidFill>
                <a:latin typeface="等线" panose="020F0502020204030204"/>
                <a:ea typeface="等线" panose="02010600030101010101" pitchFamily="2" charset="-122"/>
              </a:rPr>
              <a:t>：</a:t>
            </a:r>
            <a:r>
              <a:rPr lang="en-US" altLang="zh-CN" sz="2200" dirty="0">
                <a:solidFill>
                  <a:prstClr val="black"/>
                </a:solidFill>
                <a:latin typeface="等线" panose="020F0502020204030204"/>
                <a:ea typeface="等线" panose="02010600030101010101" pitchFamily="2" charset="-122"/>
              </a:rPr>
              <a:t>y</a:t>
            </a:r>
            <a:r>
              <a:rPr lang="zh-CN" altLang="en-US" sz="2200" dirty="0">
                <a:solidFill>
                  <a:prstClr val="black"/>
                </a:solidFill>
                <a:latin typeface="等线" panose="020F0502020204030204"/>
                <a:ea typeface="等线" panose="02010600030101010101" pitchFamily="2" charset="-122"/>
              </a:rPr>
              <a:t>共享</a:t>
            </a:r>
            <a:r>
              <a:rPr lang="en-US" altLang="zh-CN" sz="2200" dirty="0">
                <a:solidFill>
                  <a:prstClr val="black"/>
                </a:solidFill>
                <a:latin typeface="等线" panose="020F0502020204030204"/>
                <a:ea typeface="等线" panose="02010600030101010101" pitchFamily="2" charset="-122"/>
              </a:rPr>
              <a:t>x</a:t>
            </a:r>
            <a:r>
              <a:rPr lang="zh-CN" altLang="en-US" sz="2200" dirty="0">
                <a:solidFill>
                  <a:prstClr val="black"/>
                </a:solidFill>
                <a:latin typeface="等线" panose="020F0502020204030204"/>
                <a:ea typeface="等线" panose="02010600030101010101" pitchFamily="2" charset="-122"/>
              </a:rPr>
              <a:t>的内存，</a:t>
            </a:r>
            <a:r>
              <a:rPr lang="en-US" altLang="zh-CN" sz="2200" dirty="0">
                <a:solidFill>
                  <a:prstClr val="black"/>
                </a:solidFill>
                <a:latin typeface="等线" panose="020F0502020204030204"/>
                <a:ea typeface="等线" panose="02010600030101010101" pitchFamily="2" charset="-122"/>
              </a:rPr>
              <a:t>y=5</a:t>
            </a:r>
            <a:r>
              <a:rPr lang="zh-CN" altLang="en-US" sz="2200" dirty="0">
                <a:solidFill>
                  <a:prstClr val="black"/>
                </a:solidFill>
                <a:latin typeface="等线" panose="020F0502020204030204"/>
                <a:ea typeface="等线" panose="02010600030101010101" pitchFamily="2" charset="-122"/>
              </a:rPr>
              <a:t>将使</a:t>
            </a:r>
            <a:r>
              <a:rPr lang="en-US" altLang="zh-CN" sz="2200" dirty="0">
                <a:solidFill>
                  <a:prstClr val="black"/>
                </a:solidFill>
                <a:latin typeface="等线" panose="020F0502020204030204"/>
                <a:ea typeface="等线" panose="02010600030101010101" pitchFamily="2" charset="-122"/>
              </a:rPr>
              <a:t>x=5</a:t>
            </a:r>
            <a:r>
              <a:rPr lang="zh-CN" altLang="en-US" sz="2200" dirty="0">
                <a:solidFill>
                  <a:prstClr val="black"/>
                </a:solidFill>
                <a:latin typeface="等线" panose="020F0502020204030204"/>
                <a:ea typeface="等线" panose="02010600030101010101" pitchFamily="2" charset="-122"/>
              </a:rPr>
              <a:t>，</a:t>
            </a:r>
            <a:r>
              <a:rPr lang="en-US" altLang="zh-CN" sz="2200" dirty="0">
                <a:solidFill>
                  <a:prstClr val="black"/>
                </a:solidFill>
                <a:latin typeface="等线" panose="020F0502020204030204"/>
                <a:ea typeface="等线" panose="02010600030101010101" pitchFamily="2" charset="-122"/>
              </a:rPr>
              <a:t>x=6</a:t>
            </a:r>
            <a:r>
              <a:rPr lang="zh-CN" altLang="en-US" sz="2200" dirty="0">
                <a:solidFill>
                  <a:prstClr val="black"/>
                </a:solidFill>
                <a:latin typeface="等线" panose="020F0502020204030204"/>
                <a:ea typeface="等线" panose="02010600030101010101" pitchFamily="2" charset="-122"/>
              </a:rPr>
              <a:t>将使</a:t>
            </a:r>
            <a:r>
              <a:rPr lang="en-US" altLang="zh-CN" sz="2200" dirty="0">
                <a:solidFill>
                  <a:prstClr val="black"/>
                </a:solidFill>
                <a:latin typeface="等线" panose="020F0502020204030204"/>
                <a:ea typeface="等线" panose="02010600030101010101" pitchFamily="2" charset="-122"/>
              </a:rPr>
              <a:t>y=6</a:t>
            </a:r>
            <a:endParaRPr kumimoji="0" lang="en-US" altLang="zh-CN"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lvl="1">
              <a:lnSpc>
                <a:spcPct val="105000"/>
              </a:lnSpc>
              <a:defRPr/>
            </a:pPr>
            <a:r>
              <a:rPr kumimoji="0" lang="en-US" altLang="zh-CN"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int &amp;z = y;        //</a:t>
            </a:r>
            <a:r>
              <a:rPr kumimoji="0" lang="zh-CN" altLang="en-US"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对：</a:t>
            </a:r>
            <a:r>
              <a:rPr kumimoji="0" lang="en-US" altLang="zh-CN"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z</a:t>
            </a:r>
            <a:r>
              <a:rPr kumimoji="0" lang="zh-CN" altLang="en-US"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引用</a:t>
            </a:r>
            <a:r>
              <a:rPr kumimoji="0" lang="en-US" altLang="zh-CN" sz="22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y</a:t>
            </a:r>
            <a:r>
              <a:rPr kumimoji="0" lang="zh-CN" altLang="en-US" sz="22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所引用的变量</a:t>
            </a:r>
            <a:r>
              <a:rPr kumimoji="0" lang="en-US" altLang="zh-CN" sz="22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x</a:t>
            </a:r>
            <a:r>
              <a:rPr kumimoji="0" lang="zh-CN" altLang="en-US"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zh-CN" altLang="en-US" sz="2200" b="0" i="0" u="none" strike="noStrike" kern="1200" cap="none" spc="0" normalizeH="0" baseline="0" noProof="0" dirty="0">
                <a:ln>
                  <a:noFill/>
                </a:ln>
                <a:effectLst/>
                <a:uLnTx/>
                <a:uFillTx/>
                <a:latin typeface="等线" panose="020F0502020204030204"/>
                <a:ea typeface="等线" panose="02010600030101010101" pitchFamily="2" charset="-122"/>
                <a:cs typeface="+mn-cs"/>
              </a:rPr>
              <a:t>注意</a:t>
            </a:r>
            <a:r>
              <a:rPr kumimoji="0" lang="en-US" altLang="zh-CN" sz="22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z</a:t>
            </a:r>
            <a:r>
              <a:rPr kumimoji="0" lang="zh-CN" altLang="en-US" sz="22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a:t>
            </a:r>
            <a:r>
              <a:rPr kumimoji="0" lang="en-US" altLang="zh-CN" sz="22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y</a:t>
            </a:r>
            <a:r>
              <a:rPr lang="zh-CN" altLang="en-US" sz="2200" dirty="0">
                <a:solidFill>
                  <a:srgbClr val="FF0000"/>
                </a:solidFill>
              </a:rPr>
              <a:t>同</a:t>
            </a:r>
            <a:r>
              <a:rPr kumimoji="0" lang="zh-CN" altLang="en-US" sz="22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类</a:t>
            </a:r>
            <a:r>
              <a:rPr lang="zh-CN" altLang="en-US" sz="2200" dirty="0">
                <a:solidFill>
                  <a:srgbClr val="FF0000"/>
                </a:solidFill>
                <a:latin typeface="等线" panose="020F0502020204030204"/>
                <a:ea typeface="等线" panose="02010600030101010101" pitchFamily="2" charset="-122"/>
              </a:rPr>
              <a:t>型</a:t>
            </a:r>
            <a:r>
              <a:rPr lang="zh-CN" altLang="en-US" sz="2200" dirty="0">
                <a:solidFill>
                  <a:prstClr val="black"/>
                </a:solidFill>
                <a:latin typeface="等线" panose="020F0502020204030204"/>
                <a:ea typeface="等线" panose="02010600030101010101" pitchFamily="2" charset="-122"/>
              </a:rPr>
              <a:t>。非</a:t>
            </a:r>
            <a:r>
              <a:rPr lang="en-US" altLang="zh-CN" sz="2200" dirty="0">
                <a:solidFill>
                  <a:prstClr val="black"/>
                </a:solidFill>
                <a:latin typeface="等线" panose="020F0502020204030204"/>
                <a:ea typeface="等线" panose="02010600030101010101" pitchFamily="2" charset="-122"/>
              </a:rPr>
              <a:t>z</a:t>
            </a:r>
            <a:r>
              <a:rPr lang="zh-CN" altLang="en-US" sz="2200" dirty="0">
                <a:solidFill>
                  <a:prstClr val="black"/>
                </a:solidFill>
                <a:latin typeface="等线" panose="020F0502020204030204"/>
                <a:ea typeface="等线" panose="02010600030101010101" pitchFamily="2" charset="-122"/>
              </a:rPr>
              <a:t>引用</a:t>
            </a:r>
            <a:r>
              <a:rPr lang="en-US" altLang="zh-CN" sz="2200" dirty="0">
                <a:solidFill>
                  <a:prstClr val="black"/>
                </a:solidFill>
                <a:latin typeface="等线" panose="020F0502020204030204"/>
                <a:ea typeface="等线" panose="02010600030101010101" pitchFamily="2" charset="-122"/>
              </a:rPr>
              <a:t>y</a:t>
            </a:r>
            <a:r>
              <a:rPr lang="zh-CN" altLang="en-US" sz="2200" dirty="0">
                <a:solidFill>
                  <a:prstClr val="black"/>
                </a:solidFill>
                <a:latin typeface="等线" panose="020F0502020204030204"/>
                <a:ea typeface="等线" panose="02010600030101010101" pitchFamily="2" charset="-122"/>
              </a:rPr>
              <a:t>。</a:t>
            </a:r>
            <a:endParaRPr lang="en-US" altLang="zh-CN" sz="2200" dirty="0">
              <a:solidFill>
                <a:prstClr val="black"/>
              </a:solidFill>
              <a:latin typeface="等线" panose="020F0502020204030204"/>
              <a:ea typeface="等线" panose="02010600030101010101" pitchFamily="2" charset="-122"/>
            </a:endParaRPr>
          </a:p>
          <a:p>
            <a:pPr marL="0" lvl="1">
              <a:lnSpc>
                <a:spcPct val="105000"/>
              </a:lnSpc>
              <a:defRPr/>
            </a:pPr>
            <a:r>
              <a:rPr lang="en-US" altLang="zh-CN" sz="2200" dirty="0">
                <a:solidFill>
                  <a:prstClr val="black"/>
                </a:solidFill>
                <a:latin typeface="等线" panose="020F0502020204030204"/>
                <a:ea typeface="等线" panose="02010600030101010101" pitchFamily="2" charset="-122"/>
              </a:rPr>
              <a:t>int &amp;&amp;  *p;	//</a:t>
            </a:r>
            <a:r>
              <a:rPr lang="zh-CN" altLang="en-US" sz="2200" dirty="0">
                <a:solidFill>
                  <a:prstClr val="black"/>
                </a:solidFill>
                <a:latin typeface="等线" panose="020F0502020204030204"/>
                <a:ea typeface="等线" panose="02010600030101010101" pitchFamily="2" charset="-122"/>
              </a:rPr>
              <a:t>错：</a:t>
            </a:r>
            <a:r>
              <a:rPr lang="en-US" altLang="zh-CN" sz="2200" dirty="0">
                <a:solidFill>
                  <a:prstClr val="black"/>
                </a:solidFill>
                <a:latin typeface="等线" panose="020F0502020204030204"/>
                <a:ea typeface="等线" panose="02010600030101010101" pitchFamily="2" charset="-122"/>
              </a:rPr>
              <a:t>p</a:t>
            </a:r>
            <a:r>
              <a:rPr lang="zh-CN" altLang="en-US" sz="2200" dirty="0">
                <a:solidFill>
                  <a:prstClr val="black"/>
                </a:solidFill>
                <a:latin typeface="等线" panose="020F0502020204030204"/>
                <a:ea typeface="等线" panose="02010600030101010101" pitchFamily="2" charset="-122"/>
              </a:rPr>
              <a:t>不能指向没有内存的引用</a:t>
            </a:r>
            <a:endParaRPr lang="en-US" altLang="zh-CN" sz="2200" dirty="0">
              <a:solidFill>
                <a:prstClr val="black"/>
              </a:solidFill>
              <a:latin typeface="等线" panose="020F0502020204030204"/>
              <a:ea typeface="等线" panose="02010600030101010101" pitchFamily="2" charset="-122"/>
            </a:endParaRPr>
          </a:p>
          <a:p>
            <a:pPr marL="0" marR="0" lvl="1" algn="l" defTabSz="914400" rtl="0" eaLnBrk="1" fontAlgn="auto" latinLnBrk="0" hangingPunct="1">
              <a:lnSpc>
                <a:spcPct val="105000"/>
              </a:lnSpc>
              <a:buClrTx/>
              <a:buSzTx/>
              <a:buFontTx/>
              <a:buNone/>
              <a:tabLst/>
              <a:defRPr/>
            </a:pPr>
            <a:r>
              <a:rPr lang="en-US" altLang="zh-CN" sz="2200" dirty="0">
                <a:solidFill>
                  <a:prstClr val="black"/>
                </a:solidFill>
                <a:latin typeface="等线" panose="020F0502020204030204"/>
                <a:ea typeface="等线" panose="02010600030101010101" pitchFamily="2" charset="-122"/>
              </a:rPr>
              <a:t>int &amp;&amp;  &amp;q;	//</a:t>
            </a:r>
            <a:r>
              <a:rPr lang="zh-CN" altLang="en-US" sz="2200" dirty="0">
                <a:solidFill>
                  <a:prstClr val="black"/>
                </a:solidFill>
                <a:latin typeface="等线" panose="020F0502020204030204"/>
                <a:ea typeface="等线" panose="02010600030101010101" pitchFamily="2" charset="-122"/>
              </a:rPr>
              <a:t>错：</a:t>
            </a:r>
            <a:r>
              <a:rPr lang="en-US" altLang="zh-CN" sz="2200" dirty="0">
                <a:solidFill>
                  <a:prstClr val="black"/>
                </a:solidFill>
                <a:latin typeface="等线" panose="020F0502020204030204"/>
                <a:ea typeface="等线" panose="02010600030101010101" pitchFamily="2" charset="-122"/>
              </a:rPr>
              <a:t>int &amp;&amp;</a:t>
            </a:r>
            <a:r>
              <a:rPr lang="zh-CN" altLang="en-US" sz="2200" dirty="0">
                <a:solidFill>
                  <a:prstClr val="black"/>
                </a:solidFill>
                <a:latin typeface="等线" panose="020F0502020204030204"/>
                <a:ea typeface="等线" panose="02010600030101010101" pitchFamily="2" charset="-122"/>
              </a:rPr>
              <a:t>没有内存，不能被</a:t>
            </a:r>
            <a:r>
              <a:rPr lang="en-US" altLang="zh-CN" sz="2200" dirty="0">
                <a:solidFill>
                  <a:prstClr val="black"/>
                </a:solidFill>
                <a:latin typeface="等线" panose="020F0502020204030204"/>
                <a:ea typeface="等线" panose="02010600030101010101" pitchFamily="2" charset="-122"/>
              </a:rPr>
              <a:t>q</a:t>
            </a:r>
            <a:r>
              <a:rPr lang="zh-CN" altLang="en-US" sz="2200" dirty="0">
                <a:solidFill>
                  <a:prstClr val="black"/>
                </a:solidFill>
                <a:latin typeface="等线" panose="020F0502020204030204"/>
                <a:ea typeface="等线" panose="02010600030101010101" pitchFamily="2" charset="-122"/>
              </a:rPr>
              <a:t>引用</a:t>
            </a:r>
            <a:endParaRPr lang="en-US" altLang="zh-CN" sz="2200" dirty="0">
              <a:solidFill>
                <a:prstClr val="black"/>
              </a:solidFill>
              <a:latin typeface="等线" panose="020F0502020204030204"/>
              <a:ea typeface="等线" panose="02010600030101010101" pitchFamily="2" charset="-122"/>
            </a:endParaRPr>
          </a:p>
          <a:p>
            <a:pPr marL="0" marR="0" lvl="1" algn="l" defTabSz="914400" rtl="0" eaLnBrk="1" fontAlgn="auto" latinLnBrk="0" hangingPunct="1">
              <a:lnSpc>
                <a:spcPct val="105000"/>
              </a:lnSpc>
              <a:buClrTx/>
              <a:buSzTx/>
              <a:buFontTx/>
              <a:buNone/>
              <a:tabLst/>
              <a:defRPr/>
            </a:pPr>
            <a:r>
              <a:rPr lang="en-US" altLang="zh-CN" sz="2200" dirty="0">
                <a:solidFill>
                  <a:prstClr val="black"/>
                </a:solidFill>
                <a:latin typeface="等线" panose="020F0502020204030204"/>
                <a:ea typeface="等线" panose="02010600030101010101" pitchFamily="2" charset="-122"/>
              </a:rPr>
              <a:t>int &amp;  &amp;&amp;r;	//</a:t>
            </a:r>
            <a:r>
              <a:rPr lang="zh-CN" altLang="en-US" sz="2200" dirty="0">
                <a:solidFill>
                  <a:prstClr val="black"/>
                </a:solidFill>
                <a:latin typeface="等线" panose="020F0502020204030204"/>
                <a:ea typeface="等线" panose="02010600030101010101" pitchFamily="2" charset="-122"/>
              </a:rPr>
              <a:t>错：</a:t>
            </a:r>
            <a:r>
              <a:rPr lang="en-US" altLang="zh-CN" sz="2200" dirty="0">
                <a:solidFill>
                  <a:prstClr val="black"/>
                </a:solidFill>
                <a:latin typeface="等线" panose="020F0502020204030204"/>
                <a:ea typeface="等线" panose="02010600030101010101" pitchFamily="2" charset="-122"/>
              </a:rPr>
              <a:t>int &amp;</a:t>
            </a:r>
            <a:r>
              <a:rPr lang="zh-CN" altLang="en-US" sz="2200" dirty="0">
                <a:solidFill>
                  <a:prstClr val="black"/>
                </a:solidFill>
                <a:latin typeface="等线" panose="020F0502020204030204"/>
                <a:ea typeface="等线" panose="02010600030101010101" pitchFamily="2" charset="-122"/>
              </a:rPr>
              <a:t>没有内存，不能被</a:t>
            </a:r>
            <a:r>
              <a:rPr lang="en-US" altLang="zh-CN" sz="2200" dirty="0">
                <a:solidFill>
                  <a:prstClr val="black"/>
                </a:solidFill>
                <a:latin typeface="等线" panose="020F0502020204030204"/>
                <a:ea typeface="等线" panose="02010600030101010101" pitchFamily="2" charset="-122"/>
              </a:rPr>
              <a:t>r</a:t>
            </a:r>
            <a:r>
              <a:rPr lang="zh-CN" altLang="en-US" sz="2200" dirty="0">
                <a:solidFill>
                  <a:prstClr val="black"/>
                </a:solidFill>
                <a:latin typeface="等线" panose="020F0502020204030204"/>
                <a:ea typeface="等线" panose="02010600030101010101" pitchFamily="2" charset="-122"/>
              </a:rPr>
              <a:t>引用。</a:t>
            </a:r>
            <a:endParaRPr lang="en-US" altLang="zh-CN" sz="2200" dirty="0">
              <a:solidFill>
                <a:prstClr val="black"/>
              </a:solidFill>
              <a:latin typeface="等线" panose="020F0502020204030204"/>
              <a:ea typeface="等线" panose="02010600030101010101" pitchFamily="2" charset="-122"/>
            </a:endParaRPr>
          </a:p>
          <a:p>
            <a:pPr marL="0" marR="0" lvl="1" algn="l" defTabSz="914400" rtl="0" eaLnBrk="1" fontAlgn="auto" latinLnBrk="0" hangingPunct="1">
              <a:lnSpc>
                <a:spcPct val="105000"/>
              </a:lnSpc>
              <a:buClrTx/>
              <a:buSzTx/>
              <a:buFontTx/>
              <a:buNone/>
              <a:tabLst/>
              <a:defRPr/>
            </a:pPr>
            <a:r>
              <a:rPr lang="en-US" altLang="zh-CN" sz="2200" dirty="0">
                <a:solidFill>
                  <a:prstClr val="black"/>
                </a:solidFill>
                <a:latin typeface="等线" panose="020F0502020204030204"/>
                <a:ea typeface="等线" panose="02010600030101010101" pitchFamily="2" charset="-122"/>
              </a:rPr>
              <a:t>int &amp;&amp;  &amp;&amp;s;	//</a:t>
            </a:r>
            <a:r>
              <a:rPr lang="zh-CN" altLang="en-US" sz="2200" dirty="0">
                <a:solidFill>
                  <a:prstClr val="black"/>
                </a:solidFill>
                <a:latin typeface="等线" panose="020F0502020204030204"/>
                <a:ea typeface="等线" panose="02010600030101010101" pitchFamily="2" charset="-122"/>
              </a:rPr>
              <a:t>错：</a:t>
            </a:r>
            <a:r>
              <a:rPr lang="en-US" altLang="zh-CN" sz="2200" dirty="0">
                <a:solidFill>
                  <a:prstClr val="black"/>
                </a:solidFill>
                <a:latin typeface="等线" panose="020F0502020204030204"/>
                <a:ea typeface="等线" panose="02010600030101010101" pitchFamily="2" charset="-122"/>
              </a:rPr>
              <a:t>int &amp;&amp;</a:t>
            </a:r>
            <a:r>
              <a:rPr lang="zh-CN" altLang="en-US" sz="2200" dirty="0">
                <a:solidFill>
                  <a:prstClr val="black"/>
                </a:solidFill>
                <a:latin typeface="等线" panose="020F0502020204030204"/>
                <a:ea typeface="等线" panose="02010600030101010101" pitchFamily="2" charset="-122"/>
              </a:rPr>
              <a:t>没有内存，不能被</a:t>
            </a:r>
            <a:r>
              <a:rPr lang="en-US" altLang="zh-CN" sz="2200" dirty="0">
                <a:solidFill>
                  <a:prstClr val="black"/>
                </a:solidFill>
                <a:latin typeface="等线" panose="020F0502020204030204"/>
                <a:ea typeface="等线" panose="02010600030101010101" pitchFamily="2" charset="-122"/>
              </a:rPr>
              <a:t>s</a:t>
            </a:r>
            <a:r>
              <a:rPr lang="zh-CN" altLang="en-US" sz="2200" dirty="0">
                <a:solidFill>
                  <a:prstClr val="black"/>
                </a:solidFill>
                <a:latin typeface="等线" panose="020F0502020204030204"/>
                <a:ea typeface="等线" panose="02010600030101010101" pitchFamily="2" charset="-122"/>
              </a:rPr>
              <a:t>引用</a:t>
            </a:r>
            <a:endParaRPr lang="en-US" altLang="zh-CN" sz="2200" dirty="0">
              <a:solidFill>
                <a:prstClr val="black"/>
              </a:solidFill>
              <a:latin typeface="等线" panose="020F0502020204030204"/>
              <a:ea typeface="等线" panose="02010600030101010101" pitchFamily="2" charset="-122"/>
            </a:endParaRPr>
          </a:p>
          <a:p>
            <a:pPr marL="0" marR="0" lvl="1" algn="l" defTabSz="914400" rtl="0" eaLnBrk="1" fontAlgn="auto" latinLnBrk="0" hangingPunct="1">
              <a:lnSpc>
                <a:spcPct val="105000"/>
              </a:lnSpc>
              <a:buClrTx/>
              <a:buSzTx/>
              <a:buFontTx/>
              <a:buNone/>
              <a:tabLst/>
              <a:defRPr/>
            </a:pPr>
            <a:r>
              <a:rPr lang="en-US" altLang="zh-CN" sz="2200" dirty="0">
                <a:solidFill>
                  <a:prstClr val="black"/>
                </a:solidFill>
                <a:latin typeface="等线" panose="020F0502020204030204"/>
                <a:ea typeface="等线" panose="02010600030101010101" pitchFamily="2" charset="-122"/>
              </a:rPr>
              <a:t>int &amp;&amp;t[4];    	//</a:t>
            </a:r>
            <a:r>
              <a:rPr lang="zh-CN" altLang="en-US" sz="2200" dirty="0">
                <a:solidFill>
                  <a:prstClr val="black"/>
                </a:solidFill>
                <a:latin typeface="等线" panose="020F0502020204030204"/>
                <a:ea typeface="等线" panose="02010600030101010101" pitchFamily="2" charset="-122"/>
              </a:rPr>
              <a:t>错：数组的元素不能为</a:t>
            </a:r>
            <a:r>
              <a:rPr lang="en-US" altLang="zh-CN" sz="2200" dirty="0">
                <a:solidFill>
                  <a:prstClr val="black"/>
                </a:solidFill>
                <a:latin typeface="等线" panose="020F0502020204030204"/>
                <a:ea typeface="等线" panose="02010600030101010101" pitchFamily="2" charset="-122"/>
              </a:rPr>
              <a:t>int &amp;&amp;</a:t>
            </a:r>
            <a:r>
              <a:rPr lang="zh-CN" altLang="en-US" sz="2200" dirty="0">
                <a:solidFill>
                  <a:prstClr val="black"/>
                </a:solidFill>
                <a:latin typeface="等线" panose="020F0502020204030204"/>
                <a:ea typeface="等线" panose="02010600030101010101" pitchFamily="2" charset="-122"/>
              </a:rPr>
              <a:t>：数组内存空间为</a:t>
            </a:r>
            <a:r>
              <a:rPr lang="en-US" altLang="zh-CN" sz="2200" dirty="0">
                <a:solidFill>
                  <a:prstClr val="black"/>
                </a:solidFill>
                <a:latin typeface="等线" panose="020F0502020204030204"/>
                <a:ea typeface="等线" panose="02010600030101010101" pitchFamily="2" charset="-122"/>
              </a:rPr>
              <a:t>0</a:t>
            </a:r>
            <a:r>
              <a:rPr lang="zh-CN" altLang="en-US" sz="2200" dirty="0">
                <a:solidFill>
                  <a:prstClr val="black"/>
                </a:solidFill>
                <a:latin typeface="等线" panose="020F0502020204030204"/>
                <a:ea typeface="等线" panose="02010600030101010101" pitchFamily="2" charset="-122"/>
              </a:rPr>
              <a:t>。</a:t>
            </a:r>
            <a:endParaRPr lang="en-US" altLang="zh-CN" sz="2200" dirty="0">
              <a:solidFill>
                <a:prstClr val="black"/>
              </a:solidFill>
              <a:latin typeface="等线" panose="020F0502020204030204"/>
              <a:ea typeface="等线" panose="02010600030101010101" pitchFamily="2" charset="-122"/>
            </a:endParaRPr>
          </a:p>
          <a:p>
            <a:pPr marL="0" lvl="1">
              <a:lnSpc>
                <a:spcPct val="105000"/>
              </a:lnSpc>
              <a:defRPr/>
            </a:pPr>
            <a:r>
              <a:rPr kumimoji="0" lang="en-US" altLang="zh-CN"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int &amp;</a:t>
            </a:r>
            <a:r>
              <a:rPr kumimoji="0" lang="en-US" altLang="zh-CN" sz="22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s[3];          </a:t>
            </a:r>
            <a:r>
              <a:rPr lang="en-US" altLang="zh-CN" sz="2200" dirty="0">
                <a:solidFill>
                  <a:prstClr val="black"/>
                </a:solidFill>
                <a:latin typeface="等线" panose="020F0502020204030204"/>
                <a:ea typeface="等线" panose="02010600030101010101" pitchFamily="2" charset="-122"/>
              </a:rPr>
              <a:t>//</a:t>
            </a:r>
            <a:r>
              <a:rPr kumimoji="0" lang="zh-CN" altLang="en-US"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错：</a:t>
            </a:r>
            <a:r>
              <a:rPr lang="zh-CN" altLang="en-US" sz="2200" dirty="0">
                <a:solidFill>
                  <a:prstClr val="black"/>
                </a:solidFill>
                <a:latin typeface="等线" panose="020F0502020204030204"/>
                <a:ea typeface="等线" panose="02010600030101010101" pitchFamily="2" charset="-122"/>
              </a:rPr>
              <a:t>数组应当有内存，而这里数组元素是无内存的引用</a:t>
            </a:r>
            <a:endParaRPr lang="en-US" altLang="zh-CN" sz="2200" dirty="0">
              <a:solidFill>
                <a:prstClr val="black"/>
              </a:solidFill>
              <a:latin typeface="等线" panose="020F0502020204030204"/>
              <a:ea typeface="等线" panose="02010600030101010101" pitchFamily="2" charset="-122"/>
            </a:endParaRPr>
          </a:p>
          <a:p>
            <a:pPr marL="0" lvl="1">
              <a:lnSpc>
                <a:spcPct val="105000"/>
              </a:lnSpc>
              <a:defRPr/>
            </a:pPr>
            <a:r>
              <a:rPr lang="en-US" altLang="zh-CN" sz="2200" dirty="0">
                <a:solidFill>
                  <a:prstClr val="black"/>
                </a:solidFill>
                <a:latin typeface="等线" panose="020F0502020204030204"/>
                <a:ea typeface="等线" panose="02010600030101010101" pitchFamily="2" charset="-122"/>
              </a:rPr>
              <a:t>int a[3]; int (&amp;t)[3] = a;     //</a:t>
            </a:r>
            <a:r>
              <a:rPr lang="zh-CN" altLang="en-US" sz="2200" dirty="0">
                <a:solidFill>
                  <a:prstClr val="black"/>
                </a:solidFill>
              </a:rPr>
              <a:t>对：数组有内存，</a:t>
            </a:r>
            <a:r>
              <a:rPr lang="en-US" altLang="zh-CN" sz="2200" dirty="0">
                <a:solidFill>
                  <a:prstClr val="black"/>
                </a:solidFill>
              </a:rPr>
              <a:t>t</a:t>
            </a:r>
            <a:r>
              <a:rPr lang="zh-CN" altLang="en-US" sz="2200" dirty="0">
                <a:solidFill>
                  <a:prstClr val="black"/>
                </a:solidFill>
              </a:rPr>
              <a:t>是数组</a:t>
            </a:r>
            <a:r>
              <a:rPr lang="en-US" altLang="zh-CN" sz="2200" dirty="0">
                <a:solidFill>
                  <a:prstClr val="black"/>
                </a:solidFill>
              </a:rPr>
              <a:t>a</a:t>
            </a:r>
            <a:r>
              <a:rPr lang="zh-CN" altLang="en-US" sz="2200" dirty="0">
                <a:solidFill>
                  <a:prstClr val="black"/>
                </a:solidFill>
              </a:rPr>
              <a:t>的别名</a:t>
            </a:r>
            <a:endParaRPr lang="en-US" altLang="zh-CN" sz="2200" dirty="0">
              <a:solidFill>
                <a:prstClr val="black"/>
              </a:solidFill>
            </a:endParaRPr>
          </a:p>
          <a:p>
            <a:pPr>
              <a:lnSpc>
                <a:spcPct val="105000"/>
              </a:lnSpc>
            </a:pPr>
            <a:r>
              <a:rPr lang="en-US" altLang="zh-CN" sz="2200" dirty="0">
                <a:solidFill>
                  <a:prstClr val="black"/>
                </a:solidFill>
              </a:rPr>
              <a:t>const </a:t>
            </a:r>
            <a:r>
              <a:rPr lang="en-US" altLang="zh-CN" sz="2200" dirty="0">
                <a:solidFill>
                  <a:prstClr val="black"/>
                </a:solidFill>
                <a:latin typeface="等线" panose="020F0502020204030204"/>
                <a:ea typeface="等线" panose="02010600030101010101" pitchFamily="2" charset="-122"/>
              </a:rPr>
              <a:t>int a[3] = {1,2,3};   int (&amp;&amp;t)[3] = a;</a:t>
            </a:r>
            <a:r>
              <a:rPr lang="zh-CN" altLang="en-US" sz="2200" dirty="0">
                <a:solidFill>
                  <a:prstClr val="black"/>
                </a:solidFill>
                <a:latin typeface="等线" panose="020F0502020204030204"/>
                <a:ea typeface="等线" panose="02010600030101010101" pitchFamily="2" charset="-122"/>
              </a:rPr>
              <a:t>   </a:t>
            </a:r>
            <a:r>
              <a:rPr lang="en-US" altLang="zh-CN" sz="2200" b="1" dirty="0">
                <a:solidFill>
                  <a:srgbClr val="FF0000"/>
                </a:solidFill>
                <a:latin typeface="等线" panose="020F0502020204030204"/>
                <a:ea typeface="等线" panose="02010600030101010101" pitchFamily="2" charset="-122"/>
              </a:rPr>
              <a:t>//</a:t>
            </a:r>
            <a:r>
              <a:rPr lang="zh-CN" altLang="en-US" sz="2200" b="1" dirty="0">
                <a:solidFill>
                  <a:srgbClr val="FF0000"/>
                </a:solidFill>
                <a:latin typeface="等线" panose="020F0502020204030204"/>
                <a:ea typeface="等线" panose="02010600030101010101" pitchFamily="2" charset="-122"/>
              </a:rPr>
              <a:t>错：</a:t>
            </a:r>
            <a:r>
              <a:rPr lang="en-US" altLang="zh-CN" sz="2200" b="1" dirty="0">
                <a:solidFill>
                  <a:srgbClr val="FF0000"/>
                </a:solidFill>
                <a:latin typeface="等线" panose="020F0502020204030204"/>
                <a:ea typeface="等线" panose="02010600030101010101" pitchFamily="2" charset="-122"/>
              </a:rPr>
              <a:t>a</a:t>
            </a:r>
            <a:r>
              <a:rPr lang="zh-CN" altLang="en-US" sz="2200" b="1" dirty="0">
                <a:solidFill>
                  <a:srgbClr val="FF0000"/>
                </a:solidFill>
                <a:latin typeface="等线" panose="020F0502020204030204"/>
                <a:ea typeface="等线" panose="02010600030101010101" pitchFamily="2" charset="-122"/>
              </a:rPr>
              <a:t>本质上是左值。</a:t>
            </a:r>
            <a:r>
              <a:rPr lang="en-US" altLang="zh-CN" sz="2200" b="1" dirty="0">
                <a:solidFill>
                  <a:srgbClr val="FF0000"/>
                </a:solidFill>
                <a:latin typeface="等线" panose="020F0502020204030204"/>
                <a:ea typeface="等线" panose="02010600030101010101" pitchFamily="2" charset="-122"/>
              </a:rPr>
              <a:t> </a:t>
            </a:r>
          </a:p>
          <a:p>
            <a:pPr>
              <a:lnSpc>
                <a:spcPct val="105000"/>
              </a:lnSpc>
            </a:pPr>
            <a:r>
              <a:rPr lang="en-US" altLang="zh-CN" sz="2200" dirty="0">
                <a:solidFill>
                  <a:prstClr val="black"/>
                </a:solidFill>
                <a:latin typeface="等线" panose="020F0502020204030204"/>
                <a:ea typeface="等线" panose="02010600030101010101" pitchFamily="2" charset="-122"/>
              </a:rPr>
              <a:t>int (&amp;&amp;u)[3] = {1,2,3};      //</a:t>
            </a:r>
            <a:r>
              <a:rPr lang="zh-CN" altLang="en-US" sz="2200" dirty="0">
                <a:solidFill>
                  <a:prstClr val="black"/>
                </a:solidFill>
                <a:latin typeface="等线" panose="020F0502020204030204"/>
                <a:ea typeface="等线" panose="02010600030101010101" pitchFamily="2" charset="-122"/>
              </a:rPr>
              <a:t>对：</a:t>
            </a:r>
            <a:r>
              <a:rPr lang="en-US" altLang="zh-CN" sz="2200" dirty="0">
                <a:solidFill>
                  <a:prstClr val="black"/>
                </a:solidFill>
                <a:latin typeface="等线" panose="020F0502020204030204"/>
                <a:ea typeface="等线" panose="02010600030101010101" pitchFamily="2" charset="-122"/>
              </a:rPr>
              <a:t>{1,</a:t>
            </a:r>
            <a:r>
              <a:rPr lang="zh-CN" altLang="en-US" sz="2200" dirty="0">
                <a:solidFill>
                  <a:prstClr val="black"/>
                </a:solidFill>
                <a:latin typeface="等线" panose="020F0502020204030204"/>
                <a:ea typeface="等线" panose="02010600030101010101" pitchFamily="2" charset="-122"/>
              </a:rPr>
              <a:t> </a:t>
            </a:r>
            <a:r>
              <a:rPr lang="en-US" altLang="zh-CN" sz="2200" dirty="0">
                <a:solidFill>
                  <a:prstClr val="black"/>
                </a:solidFill>
                <a:latin typeface="等线" panose="020F0502020204030204"/>
                <a:ea typeface="等线" panose="02010600030101010101" pitchFamily="2" charset="-122"/>
              </a:rPr>
              <a:t>2, 3} </a:t>
            </a:r>
            <a:r>
              <a:rPr lang="zh-CN" altLang="en-US" sz="2200" dirty="0">
                <a:solidFill>
                  <a:prstClr val="black"/>
                </a:solidFill>
                <a:latin typeface="等线" panose="020F0502020204030204"/>
                <a:ea typeface="等线" panose="02010600030101010101" pitchFamily="2" charset="-122"/>
              </a:rPr>
              <a:t>是右值</a:t>
            </a:r>
            <a:endParaRPr lang="en-US" altLang="zh-CN" sz="2200" dirty="0">
              <a:solidFill>
                <a:prstClr val="black"/>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2331771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t>2.1 C++</a:t>
            </a:r>
            <a:r>
              <a:rPr lang="zh-CN" altLang="en-US" dirty="0"/>
              <a:t>的单词</a:t>
            </a:r>
          </a:p>
        </p:txBody>
      </p:sp>
      <p:sp>
        <p:nvSpPr>
          <p:cNvPr id="6" name="文本框 5">
            <a:extLst>
              <a:ext uri="{FF2B5EF4-FFF2-40B4-BE49-F238E27FC236}">
                <a16:creationId xmlns:a16="http://schemas.microsoft.com/office/drawing/2014/main" id="{02698DA0-1928-4C90-BEBD-26F3572FCE5D}"/>
              </a:ext>
            </a:extLst>
          </p:cNvPr>
          <p:cNvSpPr txBox="1"/>
          <p:nvPr/>
        </p:nvSpPr>
        <p:spPr>
          <a:xfrm>
            <a:off x="838200" y="2444620"/>
            <a:ext cx="4032380" cy="646331"/>
          </a:xfrm>
          <a:prstGeom prst="rect">
            <a:avLst/>
          </a:prstGeom>
          <a:noFill/>
        </p:spPr>
        <p:txBody>
          <a:bodyPr wrap="square" rtlCol="0">
            <a:spAutoFit/>
          </a:bodyPr>
          <a:lstStyle/>
          <a:p>
            <a:r>
              <a:rPr lang="zh-CN" altLang="en-US" dirty="0">
                <a:solidFill>
                  <a:srgbClr val="FF0000"/>
                </a:solidFill>
              </a:rPr>
              <a:t>单词</a:t>
            </a:r>
            <a:r>
              <a:rPr lang="zh-CN" altLang="en-US" dirty="0"/>
              <a:t>包括常量、变量名、函数名、参数名、类型名、运算符、关键字等。</a:t>
            </a:r>
          </a:p>
        </p:txBody>
      </p:sp>
      <p:sp>
        <p:nvSpPr>
          <p:cNvPr id="7" name="文本框 6">
            <a:extLst>
              <a:ext uri="{FF2B5EF4-FFF2-40B4-BE49-F238E27FC236}">
                <a16:creationId xmlns:a16="http://schemas.microsoft.com/office/drawing/2014/main" id="{4C7FF0F6-D78B-4247-A606-85610911E7BB}"/>
              </a:ext>
            </a:extLst>
          </p:cNvPr>
          <p:cNvSpPr txBox="1"/>
          <p:nvPr/>
        </p:nvSpPr>
        <p:spPr>
          <a:xfrm>
            <a:off x="841307" y="3108776"/>
            <a:ext cx="4351478" cy="369332"/>
          </a:xfrm>
          <a:prstGeom prst="rect">
            <a:avLst/>
          </a:prstGeom>
          <a:noFill/>
        </p:spPr>
        <p:txBody>
          <a:bodyPr wrap="square" rtlCol="0">
            <a:spAutoFit/>
          </a:bodyPr>
          <a:lstStyle/>
          <a:p>
            <a:r>
              <a:rPr lang="zh-CN" altLang="en-US" dirty="0">
                <a:solidFill>
                  <a:srgbClr val="FF0000"/>
                </a:solidFill>
              </a:rPr>
              <a:t>关键字</a:t>
            </a:r>
            <a:r>
              <a:rPr lang="zh-CN" altLang="en-US" dirty="0"/>
              <a:t>也被称为保留字，不能用作变量名。</a:t>
            </a:r>
            <a:endParaRPr lang="zh-CN" altLang="en-US" sz="2000" dirty="0"/>
          </a:p>
        </p:txBody>
      </p:sp>
      <p:sp>
        <p:nvSpPr>
          <p:cNvPr id="8" name="文本框 7">
            <a:extLst>
              <a:ext uri="{FF2B5EF4-FFF2-40B4-BE49-F238E27FC236}">
                <a16:creationId xmlns:a16="http://schemas.microsoft.com/office/drawing/2014/main" id="{648C9283-2D38-4B4A-B2CC-523348C4C97B}"/>
              </a:ext>
            </a:extLst>
          </p:cNvPr>
          <p:cNvSpPr txBox="1"/>
          <p:nvPr/>
        </p:nvSpPr>
        <p:spPr>
          <a:xfrm>
            <a:off x="844414" y="3498873"/>
            <a:ext cx="4032380" cy="369332"/>
          </a:xfrm>
          <a:prstGeom prst="rect">
            <a:avLst/>
          </a:prstGeom>
          <a:noFill/>
        </p:spPr>
        <p:txBody>
          <a:bodyPr wrap="square" rtlCol="0">
            <a:spAutoFit/>
          </a:bodyPr>
          <a:lstStyle/>
          <a:p>
            <a:r>
              <a:rPr lang="zh-CN" altLang="en-US" dirty="0">
                <a:solidFill>
                  <a:srgbClr val="FF0000"/>
                </a:solidFill>
              </a:rPr>
              <a:t>予定义类型</a:t>
            </a:r>
            <a:r>
              <a:rPr lang="zh-CN" altLang="en-US" dirty="0"/>
              <a:t>如</a:t>
            </a:r>
            <a:r>
              <a:rPr lang="en-US" altLang="zh-CN" dirty="0"/>
              <a:t>int</a:t>
            </a:r>
            <a:r>
              <a:rPr lang="zh-CN" altLang="en-US" dirty="0"/>
              <a:t>等也被当作保留字。</a:t>
            </a:r>
            <a:endParaRPr lang="zh-CN" altLang="en-US" sz="2000" dirty="0"/>
          </a:p>
        </p:txBody>
      </p:sp>
      <p:sp>
        <p:nvSpPr>
          <p:cNvPr id="9" name="文本框 8">
            <a:extLst>
              <a:ext uri="{FF2B5EF4-FFF2-40B4-BE49-F238E27FC236}">
                <a16:creationId xmlns:a16="http://schemas.microsoft.com/office/drawing/2014/main" id="{343399E3-03DB-4441-984D-AFFB571F1FE7}"/>
              </a:ext>
            </a:extLst>
          </p:cNvPr>
          <p:cNvSpPr txBox="1"/>
          <p:nvPr/>
        </p:nvSpPr>
        <p:spPr>
          <a:xfrm>
            <a:off x="838190" y="4107084"/>
            <a:ext cx="4497208" cy="369332"/>
          </a:xfrm>
          <a:prstGeom prst="rect">
            <a:avLst/>
          </a:prstGeom>
          <a:noFill/>
        </p:spPr>
        <p:txBody>
          <a:bodyPr wrap="square" rtlCol="0">
            <a:spAutoFit/>
          </a:bodyPr>
          <a:lstStyle/>
          <a:p>
            <a:r>
              <a:rPr lang="en-US" altLang="zh-CN" dirty="0">
                <a:solidFill>
                  <a:srgbClr val="FF0000"/>
                </a:solidFill>
              </a:rPr>
              <a:t>char16_t</a:t>
            </a:r>
            <a:r>
              <a:rPr lang="zh-CN" altLang="en-US" dirty="0"/>
              <a:t>表示双字节字符类型，支持</a:t>
            </a:r>
            <a:r>
              <a:rPr lang="en-US" altLang="zh-CN" dirty="0"/>
              <a:t>UTF-16</a:t>
            </a:r>
            <a:r>
              <a:rPr lang="zh-CN" altLang="en-US" dirty="0"/>
              <a:t>。</a:t>
            </a:r>
            <a:endParaRPr lang="zh-CN" altLang="en-US" sz="2000" dirty="0"/>
          </a:p>
        </p:txBody>
      </p:sp>
      <p:pic>
        <p:nvPicPr>
          <p:cNvPr id="15" name="图片 14">
            <a:extLst>
              <a:ext uri="{FF2B5EF4-FFF2-40B4-BE49-F238E27FC236}">
                <a16:creationId xmlns:a16="http://schemas.microsoft.com/office/drawing/2014/main" id="{6695C7CD-A5EA-49CF-BE6F-998EDCF3FB17}"/>
              </a:ext>
            </a:extLst>
          </p:cNvPr>
          <p:cNvPicPr>
            <a:picLocks noChangeAspect="1"/>
          </p:cNvPicPr>
          <p:nvPr/>
        </p:nvPicPr>
        <p:blipFill>
          <a:blip r:embed="rId3"/>
          <a:stretch>
            <a:fillRect/>
          </a:stretch>
        </p:blipFill>
        <p:spPr>
          <a:xfrm>
            <a:off x="5708780" y="2520121"/>
            <a:ext cx="4867154" cy="3483980"/>
          </a:xfrm>
          <a:prstGeom prst="rect">
            <a:avLst/>
          </a:prstGeom>
        </p:spPr>
      </p:pic>
      <p:sp>
        <p:nvSpPr>
          <p:cNvPr id="16" name="文本框 15">
            <a:extLst>
              <a:ext uri="{FF2B5EF4-FFF2-40B4-BE49-F238E27FC236}">
                <a16:creationId xmlns:a16="http://schemas.microsoft.com/office/drawing/2014/main" id="{0F5C89E7-C058-4B0D-8CF4-3895EC558748}"/>
              </a:ext>
            </a:extLst>
          </p:cNvPr>
          <p:cNvSpPr txBox="1"/>
          <p:nvPr/>
        </p:nvSpPr>
        <p:spPr>
          <a:xfrm>
            <a:off x="831198" y="4502765"/>
            <a:ext cx="4504199" cy="369332"/>
          </a:xfrm>
          <a:prstGeom prst="rect">
            <a:avLst/>
          </a:prstGeom>
          <a:noFill/>
        </p:spPr>
        <p:txBody>
          <a:bodyPr wrap="square" rtlCol="0">
            <a:spAutoFit/>
          </a:bodyPr>
          <a:lstStyle/>
          <a:p>
            <a:r>
              <a:rPr lang="en-US" altLang="zh-CN" dirty="0">
                <a:solidFill>
                  <a:srgbClr val="FF0000"/>
                </a:solidFill>
              </a:rPr>
              <a:t>char32_t</a:t>
            </a:r>
            <a:r>
              <a:rPr lang="zh-CN" altLang="en-US" dirty="0"/>
              <a:t>表示四字节字符类型，支持</a:t>
            </a:r>
            <a:r>
              <a:rPr lang="en-US" altLang="zh-CN" sz="1800" kern="100" dirty="0">
                <a:solidFill>
                  <a:srgbClr val="000000"/>
                </a:solidFill>
                <a:effectLst/>
                <a:latin typeface="Times New Roman" panose="02020603050405020304" pitchFamily="18" charset="0"/>
                <a:ea typeface="宋体" panose="02010600030101010101" pitchFamily="2" charset="-122"/>
              </a:rPr>
              <a:t>UTF-32</a:t>
            </a:r>
            <a:r>
              <a:rPr lang="zh-CN" altLang="en-US" sz="1800" kern="100" dirty="0">
                <a:solidFill>
                  <a:srgbClr val="000000"/>
                </a:solidFill>
                <a:effectLst/>
                <a:latin typeface="Times New Roman" panose="02020603050405020304" pitchFamily="18" charset="0"/>
                <a:ea typeface="宋体" panose="02010600030101010101" pitchFamily="2" charset="-122"/>
              </a:rPr>
              <a:t>。</a:t>
            </a:r>
            <a:endParaRPr lang="zh-CN" altLang="en-US" sz="2000" dirty="0"/>
          </a:p>
        </p:txBody>
      </p:sp>
      <p:sp>
        <p:nvSpPr>
          <p:cNvPr id="18" name="文本框 17">
            <a:extLst>
              <a:ext uri="{FF2B5EF4-FFF2-40B4-BE49-F238E27FC236}">
                <a16:creationId xmlns:a16="http://schemas.microsoft.com/office/drawing/2014/main" id="{61C6BAC3-8423-45E3-85B3-44D17581E6D3}"/>
              </a:ext>
            </a:extLst>
          </p:cNvPr>
          <p:cNvSpPr txBox="1"/>
          <p:nvPr/>
        </p:nvSpPr>
        <p:spPr>
          <a:xfrm>
            <a:off x="838190" y="4900190"/>
            <a:ext cx="4354595" cy="369332"/>
          </a:xfrm>
          <a:prstGeom prst="rect">
            <a:avLst/>
          </a:prstGeom>
          <a:noFill/>
        </p:spPr>
        <p:txBody>
          <a:bodyPr wrap="square">
            <a:spAutoFit/>
          </a:bodyPr>
          <a:lstStyle/>
          <a:p>
            <a:r>
              <a:rPr lang="en-US" altLang="zh-CN" dirty="0">
                <a:solidFill>
                  <a:srgbClr val="7030A0"/>
                </a:solidFill>
              </a:rPr>
              <a:t>char16_t  x = u'</a:t>
            </a:r>
            <a:r>
              <a:rPr lang="zh-CN" altLang="en-US" dirty="0">
                <a:solidFill>
                  <a:srgbClr val="7030A0"/>
                </a:solidFill>
              </a:rPr>
              <a:t>马</a:t>
            </a:r>
            <a:r>
              <a:rPr lang="en-US" altLang="zh-CN" dirty="0">
                <a:solidFill>
                  <a:srgbClr val="7030A0"/>
                </a:solidFill>
              </a:rPr>
              <a:t>'; </a:t>
            </a:r>
            <a:r>
              <a:rPr lang="en-US" altLang="zh-CN" sz="1800" kern="100" dirty="0">
                <a:solidFill>
                  <a:srgbClr val="7030A0"/>
                </a:solidFill>
                <a:effectLst/>
                <a:latin typeface="Times New Roman" panose="02020603050405020304" pitchFamily="18" charset="0"/>
                <a:ea typeface="宋体" panose="02010600030101010101" pitchFamily="2" charset="-122"/>
              </a:rPr>
              <a:t> char32_t  y = U'</a:t>
            </a:r>
            <a:r>
              <a:rPr lang="zh-CN" altLang="zh-CN" sz="1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rPr>
              <a:t>马</a:t>
            </a:r>
            <a:r>
              <a:rPr lang="en-US" altLang="zh-CN" sz="1800" kern="100" dirty="0">
                <a:solidFill>
                  <a:srgbClr val="7030A0"/>
                </a:solidFill>
                <a:effectLst/>
                <a:latin typeface="Times New Roman" panose="02020603050405020304" pitchFamily="18" charset="0"/>
                <a:ea typeface="宋体" panose="02010600030101010101" pitchFamily="2" charset="-122"/>
              </a:rPr>
              <a:t>';</a:t>
            </a:r>
            <a:endParaRPr lang="zh-CN" altLang="en-US" dirty="0">
              <a:solidFill>
                <a:srgbClr val="7030A0"/>
              </a:solidFill>
            </a:endParaRPr>
          </a:p>
        </p:txBody>
      </p:sp>
      <p:sp>
        <p:nvSpPr>
          <p:cNvPr id="19" name="文本框 18">
            <a:extLst>
              <a:ext uri="{FF2B5EF4-FFF2-40B4-BE49-F238E27FC236}">
                <a16:creationId xmlns:a16="http://schemas.microsoft.com/office/drawing/2014/main" id="{602B7217-5CC6-4A5B-AF46-26537414C1D6}"/>
              </a:ext>
            </a:extLst>
          </p:cNvPr>
          <p:cNvSpPr txBox="1"/>
          <p:nvPr/>
        </p:nvSpPr>
        <p:spPr>
          <a:xfrm>
            <a:off x="832596" y="5284340"/>
            <a:ext cx="4504199" cy="369332"/>
          </a:xfrm>
          <a:prstGeom prst="rect">
            <a:avLst/>
          </a:prstGeom>
          <a:noFill/>
        </p:spPr>
        <p:txBody>
          <a:bodyPr wrap="square" rtlCol="0">
            <a:spAutoFit/>
          </a:bodyPr>
          <a:lstStyle/>
          <a:p>
            <a:r>
              <a:rPr lang="en-US" altLang="zh-CN" dirty="0" err="1">
                <a:solidFill>
                  <a:srgbClr val="FF0000"/>
                </a:solidFill>
              </a:rPr>
              <a:t>wchar_t</a:t>
            </a:r>
            <a:r>
              <a:rPr lang="zh-CN" altLang="en-US" dirty="0"/>
              <a:t>表示</a:t>
            </a:r>
            <a:r>
              <a:rPr lang="en-US" altLang="zh-CN" dirty="0">
                <a:solidFill>
                  <a:srgbClr val="FF0000"/>
                </a:solidFill>
              </a:rPr>
              <a:t>char16_t </a:t>
            </a:r>
            <a:r>
              <a:rPr lang="zh-CN" altLang="en-US" dirty="0"/>
              <a:t>，或</a:t>
            </a:r>
            <a:r>
              <a:rPr lang="en-US" altLang="zh-CN" dirty="0">
                <a:solidFill>
                  <a:srgbClr val="FF0000"/>
                </a:solidFill>
              </a:rPr>
              <a:t>char32_t</a:t>
            </a:r>
            <a:r>
              <a:rPr lang="zh-CN" altLang="en-US" dirty="0">
                <a:solidFill>
                  <a:srgbClr val="FF0000"/>
                </a:solidFill>
              </a:rPr>
              <a:t>。</a:t>
            </a:r>
            <a:endParaRPr lang="zh-CN" altLang="en-US" sz="2000" dirty="0"/>
          </a:p>
        </p:txBody>
      </p:sp>
      <p:sp>
        <p:nvSpPr>
          <p:cNvPr id="20" name="文本框 19">
            <a:extLst>
              <a:ext uri="{FF2B5EF4-FFF2-40B4-BE49-F238E27FC236}">
                <a16:creationId xmlns:a16="http://schemas.microsoft.com/office/drawing/2014/main" id="{1B776E8F-36CF-4993-A663-210F6B581B89}"/>
              </a:ext>
            </a:extLst>
          </p:cNvPr>
          <p:cNvSpPr txBox="1"/>
          <p:nvPr/>
        </p:nvSpPr>
        <p:spPr>
          <a:xfrm>
            <a:off x="859161" y="5680021"/>
            <a:ext cx="4504199" cy="369332"/>
          </a:xfrm>
          <a:prstGeom prst="rect">
            <a:avLst/>
          </a:prstGeom>
          <a:noFill/>
        </p:spPr>
        <p:txBody>
          <a:bodyPr wrap="square" rtlCol="0">
            <a:spAutoFit/>
          </a:bodyPr>
          <a:lstStyle/>
          <a:p>
            <a:r>
              <a:rPr lang="en-US" altLang="zh-CN" dirty="0" err="1">
                <a:solidFill>
                  <a:srgbClr val="FF0000"/>
                </a:solidFill>
              </a:rPr>
              <a:t>nullptr</a:t>
            </a:r>
            <a:r>
              <a:rPr lang="zh-CN" altLang="en-US" dirty="0"/>
              <a:t>表示</a:t>
            </a:r>
            <a:r>
              <a:rPr lang="zh-CN" altLang="en-US" dirty="0">
                <a:solidFill>
                  <a:srgbClr val="FF0000"/>
                </a:solidFill>
              </a:rPr>
              <a:t>空指针。</a:t>
            </a:r>
            <a:endParaRPr lang="zh-CN" altLang="en-US" sz="2000" dirty="0"/>
          </a:p>
        </p:txBody>
      </p:sp>
    </p:spTree>
    <p:extLst>
      <p:ext uri="{BB962C8B-B14F-4D97-AF65-F5344CB8AC3E}">
        <p14:creationId xmlns:p14="http://schemas.microsoft.com/office/powerpoint/2010/main" val="2309581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6" name="文本框 5">
            <a:extLst>
              <a:ext uri="{FF2B5EF4-FFF2-40B4-BE49-F238E27FC236}">
                <a16:creationId xmlns:a16="http://schemas.microsoft.com/office/drawing/2014/main" id="{D3C88324-0EC8-4B4B-941F-FB5BFB4C559B}"/>
              </a:ext>
            </a:extLst>
          </p:cNvPr>
          <p:cNvSpPr txBox="1"/>
          <p:nvPr/>
        </p:nvSpPr>
        <p:spPr>
          <a:xfrm>
            <a:off x="395840" y="1690688"/>
            <a:ext cx="9497001" cy="4358629"/>
          </a:xfrm>
          <a:prstGeom prst="rect">
            <a:avLst/>
          </a:prstGeom>
          <a:noFill/>
        </p:spPr>
        <p:txBody>
          <a:bodyPr wrap="square">
            <a:spAutoFit/>
          </a:bodyPr>
          <a:lstStyle/>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400" dirty="0">
                <a:solidFill>
                  <a:prstClr val="black"/>
                </a:solidFill>
                <a:latin typeface="等线" panose="020F0502020204030204"/>
                <a:ea typeface="等线" panose="02010600030101010101" pitchFamily="2" charset="-122"/>
              </a:rPr>
              <a:t>若函数返回的不是左值引用，则一定是右值</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R="0" lvl="1" algn="l" defTabSz="914400" rtl="0" eaLnBrk="1" fontAlgn="auto" latinLnBrk="0" hangingPunct="1">
              <a:lnSpc>
                <a:spcPct val="90000"/>
              </a:lnSpc>
              <a:spcBef>
                <a:spcPts val="500"/>
              </a:spcBef>
              <a:spcAft>
                <a:spcPts val="0"/>
              </a:spcAft>
              <a:buClrTx/>
              <a:buSzTx/>
              <a:tabLst/>
              <a:defRPr/>
            </a:pPr>
            <a:r>
              <a:rPr lang="en-US" altLang="zh-CN" b="1" dirty="0">
                <a:solidFill>
                  <a:prstClr val="black"/>
                </a:solidFill>
                <a:latin typeface="等线" panose="020F0502020204030204"/>
                <a:ea typeface="等线" panose="02010600030101010101" pitchFamily="2" charset="-122"/>
              </a:rPr>
              <a:t>	int &amp;&amp;x = printf(“abcdefg”);  //</a:t>
            </a:r>
            <a:r>
              <a:rPr lang="zh-CN" altLang="en-US" b="1" dirty="0">
                <a:solidFill>
                  <a:prstClr val="black"/>
                </a:solidFill>
                <a:latin typeface="等线" panose="020F0502020204030204"/>
                <a:ea typeface="等线" panose="02010600030101010101" pitchFamily="2" charset="-122"/>
              </a:rPr>
              <a:t>对：</a:t>
            </a:r>
            <a:r>
              <a:rPr lang="en-US" altLang="zh-CN" b="1" dirty="0">
                <a:solidFill>
                  <a:prstClr val="black"/>
                </a:solidFill>
                <a:latin typeface="等线" panose="020F0502020204030204"/>
                <a:ea typeface="等线" panose="02010600030101010101" pitchFamily="2" charset="-122"/>
              </a:rPr>
              <a:t>printf( )</a:t>
            </a:r>
            <a:r>
              <a:rPr lang="zh-CN" altLang="en-US" b="1" dirty="0">
                <a:solidFill>
                  <a:prstClr val="black"/>
                </a:solidFill>
                <a:latin typeface="等线" panose="020F0502020204030204"/>
                <a:ea typeface="等线" panose="02010600030101010101" pitchFamily="2" charset="-122"/>
              </a:rPr>
              <a:t>返回无址右值</a:t>
            </a:r>
            <a:endParaRPr lang="en-US" altLang="zh-CN" b="1" dirty="0">
              <a:solidFill>
                <a:prstClr val="black"/>
              </a:solidFill>
              <a:latin typeface="等线" panose="020F0502020204030204"/>
              <a:ea typeface="等线" panose="02010600030101010101" pitchFamily="2" charset="-122"/>
            </a:endParaRPr>
          </a:p>
          <a:p>
            <a:pPr lvl="1">
              <a:lnSpc>
                <a:spcPct val="90000"/>
              </a:lnSpc>
              <a:spcBef>
                <a:spcPts val="500"/>
              </a:spcBef>
              <a:defRPr/>
            </a:pPr>
            <a:r>
              <a:rPr lang="en-US" altLang="zh-CN" b="1" dirty="0">
                <a:solidFill>
                  <a:prstClr val="black"/>
                </a:solidFill>
                <a:latin typeface="等线" panose="020F0502020204030204"/>
                <a:ea typeface="等线" panose="02010600030101010101" pitchFamily="2" charset="-122"/>
              </a:rPr>
              <a:t>     	int &amp;&amp;a = 2;	//</a:t>
            </a:r>
            <a:r>
              <a:rPr lang="zh-CN" altLang="en-US" b="1" dirty="0">
                <a:solidFill>
                  <a:prstClr val="black"/>
                </a:solidFill>
                <a:latin typeface="等线" panose="020F0502020204030204"/>
                <a:ea typeface="等线" panose="02010600030101010101" pitchFamily="2" charset="-122"/>
              </a:rPr>
              <a:t>对：引用无址右值</a:t>
            </a:r>
            <a:endParaRPr lang="en-US" altLang="zh-CN" b="1" dirty="0">
              <a:solidFill>
                <a:prstClr val="black"/>
              </a:solidFill>
              <a:latin typeface="等线" panose="020F0502020204030204"/>
              <a:ea typeface="等线" panose="02010600030101010101" pitchFamily="2" charset="-122"/>
            </a:endParaRPr>
          </a:p>
          <a:p>
            <a:pPr lvl="1">
              <a:lnSpc>
                <a:spcPct val="90000"/>
              </a:lnSpc>
              <a:spcBef>
                <a:spcPts val="500"/>
              </a:spcBef>
              <a:defRPr/>
            </a:pPr>
            <a:r>
              <a:rPr lang="en-US" altLang="zh-CN" b="1" dirty="0">
                <a:solidFill>
                  <a:prstClr val="black"/>
                </a:solidFill>
                <a:latin typeface="等线" panose="020F0502020204030204"/>
                <a:ea typeface="等线" panose="02010600030101010101" pitchFamily="2" charset="-122"/>
              </a:rPr>
              <a:t>     	int &amp;&amp;b = a; 	//</a:t>
            </a:r>
            <a:r>
              <a:rPr lang="zh-CN" altLang="en-US" b="1" dirty="0">
                <a:solidFill>
                  <a:prstClr val="black"/>
                </a:solidFill>
                <a:latin typeface="等线" panose="020F0502020204030204"/>
                <a:ea typeface="等线" panose="02010600030101010101" pitchFamily="2" charset="-122"/>
              </a:rPr>
              <a:t>错：</a:t>
            </a:r>
            <a:r>
              <a:rPr lang="en-US" altLang="zh-CN" b="1" dirty="0">
                <a:solidFill>
                  <a:prstClr val="black"/>
                </a:solidFill>
                <a:latin typeface="等线" panose="020F0502020204030204"/>
                <a:ea typeface="等线" panose="02010600030101010101" pitchFamily="2" charset="-122"/>
              </a:rPr>
              <a:t>a</a:t>
            </a:r>
            <a:r>
              <a:rPr lang="zh-CN" altLang="en-US" b="1" dirty="0">
                <a:solidFill>
                  <a:prstClr val="black"/>
                </a:solidFill>
                <a:latin typeface="等线" panose="020F0502020204030204"/>
                <a:ea typeface="等线" panose="02010600030101010101" pitchFamily="2" charset="-122"/>
              </a:rPr>
              <a:t>是有名有址的（</a:t>
            </a:r>
            <a:r>
              <a:rPr lang="en-US" altLang="zh-CN" b="1" dirty="0">
                <a:solidFill>
                  <a:prstClr val="black"/>
                </a:solidFill>
                <a:latin typeface="等线" panose="020F0502020204030204"/>
                <a:ea typeface="等线" panose="02010600030101010101" pitchFamily="2" charset="-122"/>
              </a:rPr>
              <a:t>a</a:t>
            </a:r>
            <a:r>
              <a:rPr lang="zh-CN" altLang="en-US" b="1" dirty="0">
                <a:solidFill>
                  <a:prstClr val="black"/>
                </a:solidFill>
                <a:latin typeface="等线" panose="020F0502020204030204"/>
                <a:ea typeface="等线" panose="02010600030101010101" pitchFamily="2" charset="-122"/>
              </a:rPr>
              <a:t>是</a:t>
            </a:r>
            <a:r>
              <a:rPr lang="en-US" altLang="zh-CN" b="1" dirty="0">
                <a:solidFill>
                  <a:prstClr val="black"/>
                </a:solidFill>
                <a:latin typeface="等线" panose="020F0502020204030204"/>
                <a:ea typeface="等线" panose="02010600030101010101" pitchFamily="2" charset="-122"/>
              </a:rPr>
              <a:t>1</a:t>
            </a:r>
            <a:r>
              <a:rPr lang="zh-CN" altLang="en-US" b="1" dirty="0">
                <a:solidFill>
                  <a:prstClr val="black"/>
                </a:solidFill>
                <a:latin typeface="等线" panose="020F0502020204030204"/>
                <a:ea typeface="等线" panose="02010600030101010101" pitchFamily="2" charset="-122"/>
              </a:rPr>
              <a:t>个缓存的别名）</a:t>
            </a:r>
            <a:endParaRPr lang="en-US" altLang="zh-CN" b="1" dirty="0">
              <a:solidFill>
                <a:prstClr val="black"/>
              </a:solidFill>
              <a:latin typeface="等线" panose="020F0502020204030204"/>
              <a:ea typeface="等线" panose="02010600030101010101" pitchFamily="2" charset="-122"/>
            </a:endParaRPr>
          </a:p>
          <a:p>
            <a:pPr lvl="1">
              <a:lnSpc>
                <a:spcPct val="90000"/>
              </a:lnSpc>
              <a:spcBef>
                <a:spcPts val="500"/>
              </a:spcBef>
              <a:defRPr/>
            </a:pPr>
            <a:r>
              <a:rPr lang="en-US" altLang="zh-CN" b="1" dirty="0">
                <a:solidFill>
                  <a:prstClr val="black"/>
                </a:solidFill>
                <a:latin typeface="等线" panose="020F0502020204030204"/>
                <a:ea typeface="等线" panose="02010600030101010101" pitchFamily="2" charset="-122"/>
              </a:rPr>
              <a:t>     	int &amp;&amp; f( )  { return 2; }</a:t>
            </a:r>
          </a:p>
          <a:p>
            <a:pPr lvl="1">
              <a:lnSpc>
                <a:spcPct val="90000"/>
              </a:lnSpc>
              <a:spcBef>
                <a:spcPts val="500"/>
              </a:spcBef>
              <a:defRPr/>
            </a:pPr>
            <a:r>
              <a:rPr lang="en-US" altLang="zh-CN" b="1" dirty="0">
                <a:solidFill>
                  <a:prstClr val="black"/>
                </a:solidFill>
                <a:latin typeface="等线" panose="020F0502020204030204"/>
                <a:ea typeface="等线" panose="02010600030101010101" pitchFamily="2" charset="-122"/>
              </a:rPr>
              <a:t>	int &amp;&amp;c = f( );   	//</a:t>
            </a:r>
            <a:r>
              <a:rPr lang="zh-CN" altLang="en-US" b="1" dirty="0">
                <a:solidFill>
                  <a:prstClr val="black"/>
                </a:solidFill>
                <a:latin typeface="等线" panose="020F0502020204030204"/>
                <a:ea typeface="等线" panose="02010600030101010101" pitchFamily="2" charset="-122"/>
              </a:rPr>
              <a:t>对：</a:t>
            </a:r>
            <a:r>
              <a:rPr lang="en-US" altLang="zh-CN" b="1" dirty="0">
                <a:solidFill>
                  <a:prstClr val="black"/>
                </a:solidFill>
                <a:latin typeface="等线" panose="020F0502020204030204"/>
                <a:ea typeface="等线" panose="02010600030101010101" pitchFamily="2" charset="-122"/>
              </a:rPr>
              <a:t>f</a:t>
            </a:r>
            <a:r>
              <a:rPr lang="zh-CN" altLang="en-US" b="1" dirty="0">
                <a:solidFill>
                  <a:prstClr val="black"/>
                </a:solidFill>
                <a:latin typeface="等线" panose="020F0502020204030204"/>
                <a:ea typeface="等线" panose="02010600030101010101" pitchFamily="2" charset="-122"/>
              </a:rPr>
              <a:t>返回的是无址引用，是无址的</a:t>
            </a:r>
            <a:endParaRPr lang="en-US" altLang="zh-CN" b="1" dirty="0">
              <a:solidFill>
                <a:prstClr val="black"/>
              </a:solidFill>
              <a:latin typeface="等线" panose="020F0502020204030204"/>
              <a:ea typeface="等线" panose="02010600030101010101" pitchFamily="2" charset="-122"/>
            </a:endParaRPr>
          </a:p>
          <a:p>
            <a:pPr marL="685800" marR="0" lvl="1" indent="-228600" algn="l" defTabSz="914400" rtl="0" eaLnBrk="1" fontAlgn="auto" latinLnBrk="0" hangingPunct="1">
              <a:lnSpc>
                <a:spcPct val="90000"/>
              </a:lnSpc>
              <a:spcBef>
                <a:spcPts val="1200"/>
              </a:spcBef>
              <a:spcAft>
                <a:spcPts val="0"/>
              </a:spcAft>
              <a:buClrTx/>
              <a:buSzTx/>
              <a:buFont typeface="Wingdings" panose="05000000000000000000" pitchFamily="2" charset="2"/>
              <a:buChar char="l"/>
              <a:tabLst/>
              <a:defRPr/>
            </a:pPr>
            <a:r>
              <a:rPr lang="zh-CN" altLang="en-US" sz="2400" b="1" dirty="0">
                <a:solidFill>
                  <a:prstClr val="black"/>
                </a:solidFill>
                <a:latin typeface="等线" panose="020F0502020204030204"/>
                <a:ea typeface="等线" panose="02010600030101010101" pitchFamily="2" charset="-122"/>
              </a:rPr>
              <a:t>位段成员是无址（右值）的</a:t>
            </a:r>
            <a:endParaRPr kumimoji="0" lang="en-US" altLang="zh-CN" sz="2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lvl="1">
              <a:lnSpc>
                <a:spcPct val="90000"/>
              </a:lnSpc>
              <a:spcBef>
                <a:spcPts val="500"/>
              </a:spcBef>
              <a:defRPr/>
            </a:pPr>
            <a:r>
              <a:rPr lang="en-US" altLang="zh-CN" b="1" dirty="0">
                <a:solidFill>
                  <a:prstClr val="black"/>
                </a:solidFill>
                <a:latin typeface="等线" panose="020F0502020204030204"/>
                <a:ea typeface="等线" panose="02010600030101010101" pitchFamily="2" charset="-122"/>
              </a:rPr>
              <a:t>     	int &amp;&amp;x = printf(“abcdefg”);  //</a:t>
            </a:r>
            <a:r>
              <a:rPr lang="zh-CN" altLang="en-US" b="1" dirty="0">
                <a:solidFill>
                  <a:prstClr val="black"/>
                </a:solidFill>
                <a:latin typeface="等线" panose="020F0502020204030204"/>
                <a:ea typeface="等线" panose="02010600030101010101" pitchFamily="2" charset="-122"/>
              </a:rPr>
              <a:t>对：</a:t>
            </a:r>
            <a:r>
              <a:rPr lang="en-US" altLang="zh-CN" b="1" dirty="0">
                <a:solidFill>
                  <a:prstClr val="black"/>
                </a:solidFill>
                <a:latin typeface="等线" panose="020F0502020204030204"/>
                <a:ea typeface="等线" panose="02010600030101010101" pitchFamily="2" charset="-122"/>
              </a:rPr>
              <a:t>printf()</a:t>
            </a:r>
            <a:r>
              <a:rPr lang="zh-CN" altLang="en-US" b="1" dirty="0">
                <a:solidFill>
                  <a:prstClr val="black"/>
                </a:solidFill>
                <a:latin typeface="等线" panose="020F0502020204030204"/>
                <a:ea typeface="等线" panose="02010600030101010101" pitchFamily="2" charset="-122"/>
              </a:rPr>
              <a:t>返回</a:t>
            </a:r>
            <a:r>
              <a:rPr lang="en-US" altLang="zh-CN" b="1" dirty="0">
                <a:solidFill>
                  <a:prstClr val="black"/>
                </a:solidFill>
                <a:latin typeface="等线" panose="020F0502020204030204"/>
                <a:ea typeface="等线" panose="02010600030101010101" pitchFamily="2" charset="-122"/>
              </a:rPr>
              <a:t>1</a:t>
            </a:r>
            <a:r>
              <a:rPr lang="zh-CN" altLang="en-US" b="1" dirty="0">
                <a:solidFill>
                  <a:prstClr val="black"/>
                </a:solidFill>
                <a:latin typeface="等线" panose="020F0502020204030204"/>
                <a:ea typeface="等线" panose="02010600030101010101" pitchFamily="2" charset="-122"/>
              </a:rPr>
              <a:t>个右值</a:t>
            </a:r>
            <a:endParaRPr lang="en-US" altLang="zh-CN" b="1" dirty="0">
              <a:solidFill>
                <a:prstClr val="black"/>
              </a:solidFill>
              <a:latin typeface="等线" panose="020F0502020204030204"/>
              <a:ea typeface="等线" panose="02010600030101010101" pitchFamily="2" charset="-122"/>
            </a:endParaRPr>
          </a:p>
          <a:p>
            <a:pPr lvl="1">
              <a:lnSpc>
                <a:spcPct val="90000"/>
              </a:lnSpc>
              <a:spcBef>
                <a:spcPts val="500"/>
              </a:spcBef>
              <a:defRPr/>
            </a:pPr>
            <a:r>
              <a:rPr lang="en-US" altLang="zh-CN" b="1" dirty="0">
                <a:solidFill>
                  <a:prstClr val="black"/>
                </a:solidFill>
                <a:latin typeface="等线" panose="020F0502020204030204"/>
                <a:ea typeface="等线" panose="02010600030101010101" pitchFamily="2" charset="-122"/>
              </a:rPr>
              <a:t>      	struct A {   int a;	      /</a:t>
            </a:r>
            <a:r>
              <a:rPr lang="zh-CN" altLang="en-US" b="1" dirty="0">
                <a:solidFill>
                  <a:prstClr val="black"/>
                </a:solidFill>
                <a:latin typeface="等线" panose="020F0502020204030204"/>
                <a:ea typeface="等线" panose="02010600030101010101" pitchFamily="2" charset="-122"/>
              </a:rPr>
              <a:t>*普通成员：有址*</a:t>
            </a:r>
            <a:r>
              <a:rPr lang="en-US" altLang="zh-CN" b="1" dirty="0">
                <a:solidFill>
                  <a:prstClr val="black"/>
                </a:solidFill>
                <a:latin typeface="等线" panose="020F0502020204030204"/>
                <a:ea typeface="等线" panose="02010600030101010101" pitchFamily="2" charset="-122"/>
              </a:rPr>
              <a:t>/     </a:t>
            </a:r>
          </a:p>
          <a:p>
            <a:pPr lvl="1">
              <a:lnSpc>
                <a:spcPct val="90000"/>
              </a:lnSpc>
              <a:spcBef>
                <a:spcPts val="500"/>
              </a:spcBef>
              <a:defRPr/>
            </a:pPr>
            <a:r>
              <a:rPr lang="en-US" altLang="zh-CN" b="1" dirty="0">
                <a:solidFill>
                  <a:prstClr val="black"/>
                </a:solidFill>
                <a:latin typeface="等线" panose="020F0502020204030204"/>
                <a:ea typeface="等线" panose="02010600030101010101" pitchFamily="2" charset="-122"/>
              </a:rPr>
              <a:t>                         int b : 3;    /</a:t>
            </a:r>
            <a:r>
              <a:rPr lang="zh-CN" altLang="en-US" b="1" dirty="0">
                <a:solidFill>
                  <a:prstClr val="black"/>
                </a:solidFill>
                <a:latin typeface="等线" panose="020F0502020204030204"/>
                <a:ea typeface="等线" panose="02010600030101010101" pitchFamily="2" charset="-122"/>
              </a:rPr>
              <a:t>*位段成员：无址*</a:t>
            </a:r>
            <a:r>
              <a:rPr lang="en-US" altLang="zh-CN" b="1" dirty="0">
                <a:solidFill>
                  <a:prstClr val="black"/>
                </a:solidFill>
                <a:latin typeface="等线" panose="020F0502020204030204"/>
                <a:ea typeface="等线" panose="02010600030101010101" pitchFamily="2" charset="-122"/>
              </a:rPr>
              <a:t>/ </a:t>
            </a:r>
          </a:p>
          <a:p>
            <a:pPr lvl="1">
              <a:lnSpc>
                <a:spcPct val="90000"/>
              </a:lnSpc>
              <a:spcBef>
                <a:spcPts val="500"/>
              </a:spcBef>
              <a:defRPr/>
            </a:pPr>
            <a:r>
              <a:rPr lang="en-US" altLang="zh-CN" b="1" dirty="0">
                <a:solidFill>
                  <a:prstClr val="black"/>
                </a:solidFill>
                <a:latin typeface="等线" panose="020F0502020204030204"/>
                <a:ea typeface="等线" panose="02010600030101010101" pitchFamily="2" charset="-122"/>
              </a:rPr>
              <a:t>       } p = { 1, 2 };</a:t>
            </a:r>
          </a:p>
          <a:p>
            <a:pPr lvl="1">
              <a:lnSpc>
                <a:spcPct val="90000"/>
              </a:lnSpc>
              <a:spcBef>
                <a:spcPts val="500"/>
              </a:spcBef>
              <a:defRPr/>
            </a:pPr>
            <a:r>
              <a:rPr lang="en-US" altLang="zh-CN" b="1" dirty="0">
                <a:solidFill>
                  <a:prstClr val="black"/>
                </a:solidFill>
                <a:latin typeface="等线" panose="020F0502020204030204"/>
                <a:ea typeface="等线" panose="02010600030101010101" pitchFamily="2" charset="-122"/>
              </a:rPr>
              <a:t>    	int &amp;&amp;q = </a:t>
            </a:r>
            <a:r>
              <a:rPr lang="en-US" altLang="zh-CN" b="1" dirty="0" err="1">
                <a:solidFill>
                  <a:prstClr val="black"/>
                </a:solidFill>
                <a:latin typeface="等线" panose="020F0502020204030204"/>
                <a:ea typeface="等线" panose="02010600030101010101" pitchFamily="2" charset="-122"/>
              </a:rPr>
              <a:t>p.a</a:t>
            </a:r>
            <a:r>
              <a:rPr lang="en-US" altLang="zh-CN" b="1" dirty="0">
                <a:solidFill>
                  <a:prstClr val="black"/>
                </a:solidFill>
                <a:latin typeface="等线" panose="020F0502020204030204"/>
                <a:ea typeface="等线" panose="02010600030101010101" pitchFamily="2" charset="-122"/>
              </a:rPr>
              <a:t>;	//</a:t>
            </a:r>
            <a:r>
              <a:rPr lang="zh-CN" altLang="en-US" b="1" dirty="0">
                <a:solidFill>
                  <a:prstClr val="black"/>
                </a:solidFill>
                <a:latin typeface="等线" panose="020F0502020204030204"/>
                <a:ea typeface="等线" panose="02010600030101010101" pitchFamily="2" charset="-122"/>
              </a:rPr>
              <a:t>错</a:t>
            </a:r>
            <a:endParaRPr lang="en-US" altLang="zh-CN" b="1" dirty="0">
              <a:solidFill>
                <a:prstClr val="black"/>
              </a:solidFill>
              <a:latin typeface="等线" panose="020F0502020204030204"/>
              <a:ea typeface="等线" panose="02010600030101010101" pitchFamily="2" charset="-122"/>
            </a:endParaRPr>
          </a:p>
          <a:p>
            <a:pPr lvl="1">
              <a:lnSpc>
                <a:spcPct val="90000"/>
              </a:lnSpc>
              <a:spcBef>
                <a:spcPts val="500"/>
              </a:spcBef>
              <a:defRPr/>
            </a:pPr>
            <a:r>
              <a:rPr lang="en-US" altLang="zh-CN" b="1" dirty="0">
                <a:solidFill>
                  <a:prstClr val="black"/>
                </a:solidFill>
                <a:latin typeface="等线" panose="020F0502020204030204"/>
                <a:ea typeface="等线" panose="02010600030101010101" pitchFamily="2" charset="-122"/>
              </a:rPr>
              <a:t>     	int &amp;&amp;r = </a:t>
            </a:r>
            <a:r>
              <a:rPr lang="en-US" altLang="zh-CN" b="1" dirty="0" err="1">
                <a:solidFill>
                  <a:prstClr val="black"/>
                </a:solidFill>
                <a:latin typeface="等线" panose="020F0502020204030204"/>
                <a:ea typeface="等线" panose="02010600030101010101" pitchFamily="2" charset="-122"/>
              </a:rPr>
              <a:t>p.b</a:t>
            </a:r>
            <a:r>
              <a:rPr lang="en-US" altLang="zh-CN" b="1" dirty="0">
                <a:solidFill>
                  <a:prstClr val="black"/>
                </a:solidFill>
                <a:latin typeface="等线" panose="020F0502020204030204"/>
                <a:ea typeface="等线" panose="02010600030101010101" pitchFamily="2" charset="-122"/>
              </a:rPr>
              <a:t>;	//</a:t>
            </a:r>
            <a:r>
              <a:rPr lang="zh-CN" altLang="en-US" b="1" dirty="0">
                <a:solidFill>
                  <a:prstClr val="black"/>
                </a:solidFill>
                <a:latin typeface="等线" panose="020F0502020204030204"/>
                <a:ea typeface="等线" panose="02010600030101010101" pitchFamily="2" charset="-122"/>
              </a:rPr>
              <a:t>对：位段只能是右值</a:t>
            </a:r>
            <a:endParaRPr lang="en-US" altLang="zh-CN" b="1" dirty="0">
              <a:solidFill>
                <a:prstClr val="black"/>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2267367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marL="0" indent="0">
              <a:buNone/>
            </a:pPr>
            <a:r>
              <a:rPr lang="zh-CN" altLang="en-US" dirty="0"/>
              <a:t>元素、下标及数组</a:t>
            </a:r>
          </a:p>
        </p:txBody>
      </p:sp>
      <p:sp>
        <p:nvSpPr>
          <p:cNvPr id="6" name="文本框 5">
            <a:extLst>
              <a:ext uri="{FF2B5EF4-FFF2-40B4-BE49-F238E27FC236}">
                <a16:creationId xmlns:a16="http://schemas.microsoft.com/office/drawing/2014/main" id="{D3C88324-0EC8-4B4B-941F-FB5BFB4C559B}"/>
              </a:ext>
            </a:extLst>
          </p:cNvPr>
          <p:cNvSpPr txBox="1"/>
          <p:nvPr/>
        </p:nvSpPr>
        <p:spPr>
          <a:xfrm>
            <a:off x="731520" y="2447300"/>
            <a:ext cx="10515600" cy="3670236"/>
          </a:xfrm>
          <a:prstGeom prst="rect">
            <a:avLst/>
          </a:prstGeom>
          <a:noFill/>
        </p:spPr>
        <p:txBody>
          <a:bodyPr wrap="square">
            <a:spAutoFit/>
          </a:bodyPr>
          <a:lstStyle/>
          <a:p>
            <a:pPr marL="685800" marR="0" lvl="1" indent="-228600" algn="l" defTabSz="914400" rtl="0" eaLnBrk="1" fontAlgn="auto" latinLnBrk="0" hangingPunct="1">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枚举一般被编译为整型，而枚举元素有相应的整型常量值；</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第一个枚举元素的值默认为</a:t>
            </a:r>
            <a:r>
              <a:rPr lang="en-US" altLang="zh-CN" sz="2400" dirty="0">
                <a:solidFill>
                  <a:prstClr val="black"/>
                </a:solidFill>
                <a:latin typeface="等线" panose="020F0502020204030204"/>
                <a:ea typeface="等线" panose="02010600030101010101" pitchFamily="2" charset="-122"/>
              </a:rPr>
              <a:t>0</a:t>
            </a:r>
            <a:r>
              <a:rPr lang="zh-CN" altLang="en-US" sz="2400" dirty="0">
                <a:solidFill>
                  <a:prstClr val="black"/>
                </a:solidFill>
                <a:latin typeface="等线" panose="020F0502020204030204"/>
                <a:ea typeface="等线" panose="02010600030101010101" pitchFamily="2" charset="-122"/>
              </a:rPr>
              <a:t>，后一个元素的值默认在前一个的值加</a:t>
            </a:r>
            <a:r>
              <a:rPr lang="en-US" altLang="zh-CN" sz="2400" dirty="0">
                <a:solidFill>
                  <a:prstClr val="black"/>
                </a:solidFill>
                <a:latin typeface="等线" panose="020F0502020204030204"/>
                <a:ea typeface="等线" panose="02010600030101010101" pitchFamily="2" charset="-122"/>
              </a:rPr>
              <a:t>1</a:t>
            </a:r>
          </a:p>
          <a:p>
            <a:pPr algn="just">
              <a:spcAft>
                <a:spcPts val="0"/>
              </a:spcAft>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	enum  WEEKDAY { Sun, Mon, Tue, Wed, Thu, Fri, Sat };</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	WEEKDAY  w1 = Sun, </a:t>
            </a:r>
            <a:r>
              <a:rPr lang="en-US" altLang="zh-CN" sz="2000" kern="0" dirty="0">
                <a:effectLst/>
                <a:latin typeface="等线" panose="02010600030101010101" pitchFamily="2" charset="-122"/>
                <a:ea typeface="等线" panose="02010600030101010101" pitchFamily="2" charset="-122"/>
                <a:cs typeface="Times New Roman" panose="02020603050405020304" pitchFamily="18" charset="0"/>
              </a:rPr>
              <a:t>w2(Mon); 	//</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可用限定名</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WEEKDAY::Sun</a:t>
            </a:r>
            <a:r>
              <a:rPr lang="zh-CN" altLang="en-US" sz="20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Sun=0</a:t>
            </a:r>
            <a:r>
              <a:rPr lang="en-US" altLang="zh-CN" sz="2000" kern="100" dirty="0">
                <a:latin typeface="等线" panose="02010600030101010101" pitchFamily="2" charset="-122"/>
                <a:cs typeface="Times New Roman" panose="02020603050405020304" pitchFamily="18" charset="0"/>
              </a:rPr>
              <a:t>, mon=1</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L="685800" lvl="1" indent="-228600">
              <a:spcBef>
                <a:spcPts val="500"/>
              </a:spcBef>
              <a:buFont typeface="Wingdings" panose="05000000000000000000" pitchFamily="2" charset="2"/>
              <a:buChar char="l"/>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也可以为枚举元素指定值，哪怕</a:t>
            </a:r>
            <a:r>
              <a:rPr lang="zh-CN" altLang="en-US" sz="2400" dirty="0">
                <a:solidFill>
                  <a:prstClr val="black"/>
                </a:solidFill>
                <a:latin typeface="等线" panose="020F0502020204030204"/>
                <a:ea typeface="等线" panose="02010600030101010101" pitchFamily="2" charset="-122"/>
              </a:rPr>
              <a:t>是</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重复的整数值。</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spcBef>
                <a:spcPts val="500"/>
              </a:spcBef>
              <a:spcAft>
                <a:spcPts val="0"/>
              </a:spcAft>
              <a:buClrTx/>
              <a:buSzTx/>
              <a:buFont typeface="Wingdings" panose="05000000000000000000" pitchFamily="2" charset="2"/>
              <a:buChar char="l"/>
              <a:tabLst/>
              <a:defRPr/>
            </a:pPr>
            <a:r>
              <a:rPr lang="zh-CN" altLang="en-US" sz="2400" dirty="0">
                <a:solidFill>
                  <a:prstClr val="black"/>
                </a:solidFill>
                <a:latin typeface="等线" panose="020F0502020204030204"/>
                <a:ea typeface="等线" panose="02010600030101010101" pitchFamily="2" charset="-122"/>
              </a:rPr>
              <a:t>如果使用“</a:t>
            </a:r>
            <a:r>
              <a:rPr lang="en-US" altLang="zh-CN" sz="2400" dirty="0">
                <a:solidFill>
                  <a:prstClr val="black"/>
                </a:solidFill>
                <a:latin typeface="等线" panose="020F0502020204030204"/>
                <a:ea typeface="等线" panose="02010600030101010101" pitchFamily="2" charset="-122"/>
              </a:rPr>
              <a:t>enum class”</a:t>
            </a:r>
            <a:r>
              <a:rPr lang="zh-CN" altLang="en-US" sz="2400" dirty="0">
                <a:solidFill>
                  <a:prstClr val="black"/>
                </a:solidFill>
                <a:latin typeface="等线" panose="020F0502020204030204"/>
                <a:ea typeface="等线" panose="02010600030101010101" pitchFamily="2" charset="-122"/>
              </a:rPr>
              <a:t>或者“</a:t>
            </a:r>
            <a:r>
              <a:rPr lang="en-US" altLang="zh-CN" sz="2400" dirty="0">
                <a:solidFill>
                  <a:prstClr val="black"/>
                </a:solidFill>
                <a:latin typeface="等线" panose="020F0502020204030204"/>
                <a:ea typeface="等线" panose="02010600030101010101" pitchFamily="2" charset="-122"/>
              </a:rPr>
              <a:t>enum struct”</a:t>
            </a:r>
            <a:r>
              <a:rPr lang="zh-CN" altLang="en-US" sz="2400" dirty="0">
                <a:solidFill>
                  <a:prstClr val="black"/>
                </a:solidFill>
                <a:latin typeface="等线" panose="020F0502020204030204"/>
                <a:ea typeface="等线" panose="02010600030101010101" pitchFamily="2" charset="-122"/>
              </a:rPr>
              <a:t>定义枚举类型，则其元素必须使用类型名限定限定元素名</a:t>
            </a:r>
            <a:endParaRPr lang="en-US" altLang="zh-CN" sz="2400" dirty="0">
              <a:solidFill>
                <a:prstClr val="black"/>
              </a:solidFill>
              <a:latin typeface="等线" panose="020F0502020204030204"/>
              <a:ea typeface="等线" panose="02010600030101010101" pitchFamily="2" charset="-122"/>
            </a:endParaRPr>
          </a:p>
          <a:p>
            <a:pPr indent="269875" algn="just"/>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	enum struct RND { e=2, f=0, g, h };	//</a:t>
            </a: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正确：</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e=2</a:t>
            </a: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f=0</a:t>
            </a: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g=1</a:t>
            </a: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h= 2</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	RND m = RND::h;	</a:t>
            </a:r>
            <a:r>
              <a:rPr lang="en-US" altLang="zh-CN" sz="2000" kern="100" dirty="0">
                <a:effectLst/>
                <a:latin typeface="Times New Roman" panose="02020603050405020304" pitchFamily="18" charset="0"/>
                <a:ea typeface="宋体" panose="02010600030101010101" pitchFamily="2" charset="-122"/>
              </a:rPr>
              <a:t>		//</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必须用限定名</a:t>
            </a:r>
            <a:r>
              <a:rPr lang="en-US" altLang="zh-CN" sz="2000" kern="100" dirty="0">
                <a:effectLst/>
                <a:latin typeface="Times New Roman" panose="02020603050405020304" pitchFamily="18" charset="0"/>
                <a:ea typeface="宋体" panose="02010600030101010101" pitchFamily="2" charset="-122"/>
              </a:rPr>
              <a:t>RND::h</a:t>
            </a:r>
          </a:p>
          <a:p>
            <a:pPr algn="just"/>
            <a:r>
              <a:rPr lang="en-US" altLang="zh-CN" sz="2000" kern="100" dirty="0">
                <a:solidFill>
                  <a:prstClr val="black"/>
                </a:solidFill>
                <a:latin typeface="Times New Roman" panose="02020603050405020304" pitchFamily="18" charset="0"/>
                <a:ea typeface="宋体" panose="02010600030101010101" pitchFamily="2" charset="-122"/>
              </a:rPr>
              <a:t>	</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int  n = sizeof(RND::h);			//n=4, </a:t>
            </a:r>
            <a:r>
              <a:rPr lang="zh-CN" altLang="en-US" sz="2000" kern="100" dirty="0">
                <a:latin typeface="等线" panose="02010600030101010101" pitchFamily="2" charset="-122"/>
                <a:ea typeface="等线" panose="02010600030101010101" pitchFamily="2" charset="-122"/>
                <a:cs typeface="Times New Roman" panose="02020603050405020304" pitchFamily="18" charset="0"/>
              </a:rPr>
              <a:t>枚举元素实现为整数</a:t>
            </a:r>
          </a:p>
        </p:txBody>
      </p:sp>
    </p:spTree>
    <p:extLst>
      <p:ext uri="{BB962C8B-B14F-4D97-AF65-F5344CB8AC3E}">
        <p14:creationId xmlns:p14="http://schemas.microsoft.com/office/powerpoint/2010/main" val="1818957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marL="0" indent="0">
              <a:buNone/>
            </a:pPr>
            <a:r>
              <a:rPr lang="zh-CN" altLang="en-US" dirty="0"/>
              <a:t>元素、下标及数组</a:t>
            </a:r>
          </a:p>
        </p:txBody>
      </p:sp>
      <p:sp>
        <p:nvSpPr>
          <p:cNvPr id="6" name="文本框 5">
            <a:extLst>
              <a:ext uri="{FF2B5EF4-FFF2-40B4-BE49-F238E27FC236}">
                <a16:creationId xmlns:a16="http://schemas.microsoft.com/office/drawing/2014/main" id="{D3C88324-0EC8-4B4B-941F-FB5BFB4C559B}"/>
              </a:ext>
            </a:extLst>
          </p:cNvPr>
          <p:cNvSpPr txBox="1"/>
          <p:nvPr/>
        </p:nvSpPr>
        <p:spPr>
          <a:xfrm>
            <a:off x="270344" y="2375922"/>
            <a:ext cx="11251096" cy="3468642"/>
          </a:xfrm>
          <a:prstGeom prst="rect">
            <a:avLst/>
          </a:prstGeom>
          <a:noFill/>
        </p:spPr>
        <p:txBody>
          <a:bodyPr wrap="square">
            <a:spAutoFit/>
          </a:bodyPr>
          <a:lstStyle/>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数组元素按行存储</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对于“</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int a[2][3] = { {1,2,3}, {4,5,6}};</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”，先存第</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1</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行再存第</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2</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行</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R="0" lvl="1" algn="l" defTabSz="914400" rtl="0" eaLnBrk="1" fontAlgn="auto" latinLnBrk="0" hangingPunct="1">
              <a:lnSpc>
                <a:spcPct val="90000"/>
              </a:lnSpc>
              <a:spcBef>
                <a:spcPts val="500"/>
              </a:spcBef>
              <a:spcAft>
                <a:spcPts val="0"/>
              </a:spcAft>
              <a:buClrTx/>
              <a:buSzTx/>
              <a:tabLst/>
              <a:defRPr/>
            </a:pPr>
            <a:r>
              <a:rPr lang="en-US" altLang="zh-CN" sz="2400" dirty="0">
                <a:solidFill>
                  <a:prstClr val="black"/>
                </a:solidFill>
                <a:latin typeface="等线" panose="020F0502020204030204"/>
                <a:ea typeface="等线" panose="02010600030101010101" pitchFamily="2" charset="-122"/>
              </a:rPr>
              <a:t>   a: 1, 2, 3, 4, 5, 6    //</a:t>
            </a:r>
            <a:r>
              <a:rPr lang="zh-CN" altLang="en-US" sz="2400" dirty="0">
                <a:solidFill>
                  <a:prstClr val="black"/>
                </a:solidFill>
                <a:latin typeface="等线" panose="020F0502020204030204"/>
                <a:ea typeface="等线" panose="02010600030101010101" pitchFamily="2" charset="-122"/>
              </a:rPr>
              <a:t>第</a:t>
            </a:r>
            <a:r>
              <a:rPr lang="en-US" altLang="zh-CN" sz="2400" dirty="0">
                <a:solidFill>
                  <a:prstClr val="black"/>
                </a:solidFill>
                <a:latin typeface="等线" panose="020F0502020204030204"/>
                <a:ea typeface="等线" panose="02010600030101010101" pitchFamily="2" charset="-122"/>
              </a:rPr>
              <a:t>1</a:t>
            </a:r>
            <a:r>
              <a:rPr lang="zh-CN" altLang="en-US" sz="2400" dirty="0">
                <a:solidFill>
                  <a:prstClr val="black"/>
                </a:solidFill>
                <a:latin typeface="等线" panose="020F0502020204030204"/>
                <a:ea typeface="等线" panose="02010600030101010101" pitchFamily="2" charset="-122"/>
              </a:rPr>
              <a:t>个元素为</a:t>
            </a:r>
            <a:r>
              <a:rPr lang="en-US" altLang="zh-CN" sz="2400" dirty="0">
                <a:solidFill>
                  <a:prstClr val="black"/>
                </a:solidFill>
                <a:latin typeface="等线" panose="020F0502020204030204"/>
                <a:ea typeface="等线" panose="02010600030101010101" pitchFamily="2" charset="-122"/>
              </a:rPr>
              <a:t>a[0][0], </a:t>
            </a:r>
            <a:r>
              <a:rPr lang="zh-CN" altLang="en-US" sz="2400" dirty="0">
                <a:solidFill>
                  <a:prstClr val="black"/>
                </a:solidFill>
                <a:latin typeface="等线" panose="020F0502020204030204"/>
                <a:ea typeface="等线" panose="02010600030101010101" pitchFamily="2" charset="-122"/>
              </a:rPr>
              <a:t>第</a:t>
            </a:r>
            <a:r>
              <a:rPr lang="en-US" altLang="zh-CN" sz="2400" dirty="0">
                <a:solidFill>
                  <a:prstClr val="black"/>
                </a:solidFill>
                <a:latin typeface="等线" panose="020F0502020204030204"/>
                <a:ea typeface="等线" panose="02010600030101010101" pitchFamily="2" charset="-122"/>
              </a:rPr>
              <a:t>2</a:t>
            </a:r>
            <a:r>
              <a:rPr lang="zh-CN" altLang="en-US" sz="2400" dirty="0">
                <a:solidFill>
                  <a:prstClr val="black"/>
                </a:solidFill>
                <a:latin typeface="等线" panose="020F0502020204030204"/>
                <a:ea typeface="等线" panose="02010600030101010101" pitchFamily="2" charset="-122"/>
              </a:rPr>
              <a:t>个为</a:t>
            </a:r>
            <a:r>
              <a:rPr lang="en-US" altLang="zh-CN" sz="2400" dirty="0">
                <a:solidFill>
                  <a:prstClr val="black"/>
                </a:solidFill>
                <a:latin typeface="等线" panose="020F0502020204030204"/>
                <a:ea typeface="等线" panose="02010600030101010101" pitchFamily="2" charset="-122"/>
              </a:rPr>
              <a:t>a[0][1],</a:t>
            </a:r>
            <a:r>
              <a:rPr lang="zh-CN" altLang="en-US" sz="2400" dirty="0">
                <a:solidFill>
                  <a:prstClr val="black"/>
                </a:solidFill>
                <a:latin typeface="等线" panose="020F0502020204030204"/>
                <a:ea typeface="等线" panose="02010600030101010101" pitchFamily="2" charset="-122"/>
              </a:rPr>
              <a:t>第</a:t>
            </a:r>
            <a:r>
              <a:rPr lang="en-US" altLang="zh-CN" sz="2400" dirty="0">
                <a:solidFill>
                  <a:prstClr val="black"/>
                </a:solidFill>
                <a:latin typeface="等线" panose="020F0502020204030204"/>
                <a:ea typeface="等线" panose="02010600030101010101" pitchFamily="2" charset="-122"/>
              </a:rPr>
              <a:t>4</a:t>
            </a:r>
            <a:r>
              <a:rPr lang="zh-CN" altLang="en-US" sz="2400" dirty="0">
                <a:solidFill>
                  <a:prstClr val="black"/>
                </a:solidFill>
                <a:latin typeface="等线" panose="020F0502020204030204"/>
                <a:ea typeface="等线" panose="02010600030101010101" pitchFamily="2" charset="-122"/>
              </a:rPr>
              <a:t>个为</a:t>
            </a:r>
            <a:r>
              <a:rPr lang="en-US" altLang="zh-CN" sz="2400" dirty="0">
                <a:solidFill>
                  <a:prstClr val="black"/>
                </a:solidFill>
                <a:latin typeface="等线" panose="020F0502020204030204"/>
                <a:ea typeface="等线" panose="02010600030101010101" pitchFamily="2" charset="-122"/>
              </a:rPr>
              <a:t>a[1][0]</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400" dirty="0">
                <a:solidFill>
                  <a:prstClr val="black"/>
                </a:solidFill>
                <a:latin typeface="等线" panose="020F0502020204030204"/>
                <a:ea typeface="等线" panose="02010600030101010101" pitchFamily="2" charset="-122"/>
              </a:rPr>
              <a:t>若上述</a:t>
            </a:r>
            <a:r>
              <a:rPr lang="en-US" altLang="zh-CN" sz="2400" dirty="0">
                <a:solidFill>
                  <a:prstClr val="black"/>
                </a:solidFill>
                <a:latin typeface="等线" panose="020F0502020204030204"/>
                <a:ea typeface="等线" panose="02010600030101010101" pitchFamily="2" charset="-122"/>
              </a:rPr>
              <a:t>a</a:t>
            </a:r>
            <a:r>
              <a:rPr lang="zh-CN" altLang="en-US" sz="2400" dirty="0">
                <a:solidFill>
                  <a:prstClr val="black"/>
                </a:solidFill>
                <a:latin typeface="等线" panose="020F0502020204030204"/>
                <a:ea typeface="等线" panose="02010600030101010101" pitchFamily="2" charset="-122"/>
              </a:rPr>
              <a:t>为全局变量，则</a:t>
            </a:r>
            <a:r>
              <a:rPr lang="en-US" altLang="zh-CN" sz="2400" dirty="0">
                <a:solidFill>
                  <a:prstClr val="black"/>
                </a:solidFill>
                <a:latin typeface="等线" panose="020F0502020204030204"/>
                <a:ea typeface="等线" panose="02010600030101010101" pitchFamily="2" charset="-122"/>
              </a:rPr>
              <a:t>a</a:t>
            </a:r>
            <a:r>
              <a:rPr lang="zh-CN" altLang="en-US" sz="2400" dirty="0">
                <a:solidFill>
                  <a:prstClr val="black"/>
                </a:solidFill>
                <a:latin typeface="等线" panose="020F0502020204030204"/>
                <a:ea typeface="等线" panose="02010600030101010101" pitchFamily="2" charset="-122"/>
              </a:rPr>
              <a:t>在数据段分配内存，</a:t>
            </a:r>
            <a:r>
              <a:rPr lang="en-US" altLang="zh-CN" sz="2400" dirty="0">
                <a:solidFill>
                  <a:prstClr val="black"/>
                </a:solidFill>
                <a:latin typeface="等线" panose="020F0502020204030204"/>
                <a:ea typeface="等线" panose="02010600030101010101" pitchFamily="2" charset="-122"/>
              </a:rPr>
              <a:t>1,2…6</a:t>
            </a:r>
            <a:r>
              <a:rPr lang="zh-CN" altLang="en-US" sz="2400" dirty="0">
                <a:solidFill>
                  <a:prstClr val="black"/>
                </a:solidFill>
                <a:latin typeface="等线" panose="020F0502020204030204"/>
                <a:ea typeface="等线" panose="02010600030101010101" pitchFamily="2" charset="-122"/>
              </a:rPr>
              <a:t>等初始值存放于该内存。</a:t>
            </a:r>
            <a:endParaRPr lang="en-US" altLang="zh-CN" sz="2400" dirty="0">
              <a:solidFill>
                <a:prstClr val="black"/>
              </a:solidFill>
              <a:latin typeface="等线" panose="020F0502020204030204"/>
              <a:ea typeface="等线" panose="0201060003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dirty="0">
                <a:solidFill>
                  <a:prstClr val="black"/>
                </a:solidFill>
                <a:latin typeface="等线" panose="020F0502020204030204"/>
                <a:ea typeface="等线" panose="02010600030101010101" pitchFamily="2" charset="-122"/>
              </a:rPr>
              <a:t>若上述</a:t>
            </a:r>
            <a:r>
              <a:rPr lang="en-US" altLang="zh-CN" sz="2400" dirty="0">
                <a:solidFill>
                  <a:prstClr val="black"/>
                </a:solidFill>
                <a:latin typeface="等线" panose="020F0502020204030204"/>
                <a:ea typeface="等线" panose="02010600030101010101" pitchFamily="2" charset="-122"/>
              </a:rPr>
              <a:t>a</a:t>
            </a:r>
            <a:r>
              <a:rPr lang="zh-CN" altLang="en-US" sz="2400" dirty="0">
                <a:solidFill>
                  <a:prstClr val="black"/>
                </a:solidFill>
                <a:latin typeface="等线" panose="020F0502020204030204"/>
                <a:ea typeface="等线" panose="02010600030101010101" pitchFamily="2" charset="-122"/>
              </a:rPr>
              <a:t>为静态变量，则</a:t>
            </a:r>
            <a:r>
              <a:rPr lang="en-US" altLang="zh-CN" sz="2400" dirty="0">
                <a:solidFill>
                  <a:prstClr val="black"/>
                </a:solidFill>
                <a:latin typeface="等线" panose="020F0502020204030204"/>
                <a:ea typeface="等线" panose="02010600030101010101" pitchFamily="2" charset="-122"/>
              </a:rPr>
              <a:t>a</a:t>
            </a:r>
            <a:r>
              <a:rPr lang="zh-CN" altLang="en-US" sz="2400" dirty="0">
                <a:solidFill>
                  <a:prstClr val="black"/>
                </a:solidFill>
                <a:latin typeface="等线" panose="020F0502020204030204"/>
                <a:ea typeface="等线" panose="02010600030101010101" pitchFamily="2" charset="-122"/>
              </a:rPr>
              <a:t>的内存分配及初始化值存放情况同上。</a:t>
            </a:r>
            <a:endParaRPr lang="en-US" altLang="zh-CN" sz="2400" dirty="0">
              <a:solidFill>
                <a:prstClr val="black"/>
              </a:solidFill>
              <a:latin typeface="等线" panose="020F0502020204030204"/>
              <a:ea typeface="等线" panose="0201060003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dirty="0">
                <a:solidFill>
                  <a:prstClr val="black"/>
                </a:solidFill>
                <a:latin typeface="等线" panose="020F0502020204030204"/>
                <a:ea typeface="等线" panose="02010600030101010101" pitchFamily="2" charset="-122"/>
              </a:rPr>
              <a:t>若上述</a:t>
            </a:r>
            <a:r>
              <a:rPr lang="en-US" altLang="zh-CN" sz="2400" dirty="0">
                <a:solidFill>
                  <a:prstClr val="black"/>
                </a:solidFill>
                <a:latin typeface="等线" panose="020F0502020204030204"/>
                <a:ea typeface="等线" panose="02010600030101010101" pitchFamily="2" charset="-122"/>
              </a:rPr>
              <a:t>a</a:t>
            </a:r>
            <a:r>
              <a:rPr lang="zh-CN" altLang="en-US" sz="2400" dirty="0">
                <a:solidFill>
                  <a:prstClr val="black"/>
                </a:solidFill>
                <a:latin typeface="等线" panose="020F0502020204030204"/>
                <a:ea typeface="等线" panose="02010600030101010101" pitchFamily="2" charset="-122"/>
              </a:rPr>
              <a:t>为函数内定义的局部非静态变量，则</a:t>
            </a:r>
            <a:r>
              <a:rPr lang="en-US" altLang="zh-CN" sz="2400" dirty="0">
                <a:solidFill>
                  <a:prstClr val="black"/>
                </a:solidFill>
                <a:latin typeface="等线" panose="020F0502020204030204"/>
                <a:ea typeface="等线" panose="02010600030101010101" pitchFamily="2" charset="-122"/>
              </a:rPr>
              <a:t>a</a:t>
            </a:r>
            <a:r>
              <a:rPr lang="zh-CN" altLang="en-US" sz="2400" dirty="0">
                <a:solidFill>
                  <a:prstClr val="black"/>
                </a:solidFill>
                <a:latin typeface="等线" panose="020F0502020204030204"/>
                <a:ea typeface="等线" panose="02010600030101010101" pitchFamily="2" charset="-122"/>
              </a:rPr>
              <a:t>的内存在栈段分配，而初始化值则在数据段分配，最终函数使用栈段的内存。</a:t>
            </a:r>
            <a:endParaRPr lang="en-US" altLang="zh-CN" sz="2400" dirty="0">
              <a:solidFill>
                <a:prstClr val="black"/>
              </a:solidFill>
              <a:latin typeface="等线" panose="020F0502020204030204"/>
              <a:ea typeface="等线" panose="0201060003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数组并不存放每维的长度信息，因此也没有办法自动实现下标越界判断。每维下标的起始值默认为</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0</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400" b="1" dirty="0">
                <a:solidFill>
                  <a:srgbClr val="C00000"/>
                </a:solidFill>
                <a:latin typeface="等线" panose="020F0502020204030204"/>
                <a:ea typeface="等线" panose="02010600030101010101" pitchFamily="2" charset="-122"/>
              </a:rPr>
              <a:t>数组名</a:t>
            </a:r>
            <a:r>
              <a:rPr lang="en-US" altLang="zh-CN" sz="2400" b="1" dirty="0">
                <a:solidFill>
                  <a:srgbClr val="C00000"/>
                </a:solidFill>
                <a:latin typeface="等线" panose="020F0502020204030204"/>
                <a:ea typeface="等线" panose="02010600030101010101" pitchFamily="2" charset="-122"/>
              </a:rPr>
              <a:t>a</a:t>
            </a:r>
            <a:r>
              <a:rPr lang="zh-CN" altLang="en-US" sz="2400" b="1" dirty="0">
                <a:solidFill>
                  <a:srgbClr val="C00000"/>
                </a:solidFill>
                <a:latin typeface="等线" panose="020F0502020204030204"/>
                <a:ea typeface="等线" panose="02010600030101010101" pitchFamily="2" charset="-122"/>
              </a:rPr>
              <a:t>代表数组的首地址</a:t>
            </a:r>
            <a:r>
              <a:rPr lang="zh-CN" altLang="en-US" sz="2400" dirty="0">
                <a:solidFill>
                  <a:prstClr val="black"/>
                </a:solidFill>
                <a:latin typeface="等线" panose="020F0502020204030204"/>
                <a:ea typeface="等线" panose="02010600030101010101" pitchFamily="2" charset="-122"/>
              </a:rPr>
              <a:t>，其代表的类型为 </a:t>
            </a:r>
            <a:r>
              <a:rPr lang="en-US" altLang="zh-CN" sz="2400" dirty="0">
                <a:solidFill>
                  <a:prstClr val="black"/>
                </a:solidFill>
                <a:latin typeface="等线" panose="020F0502020204030204"/>
                <a:ea typeface="等线" panose="02010600030101010101" pitchFamily="2" charset="-122"/>
              </a:rPr>
              <a:t>int [2][3] </a:t>
            </a:r>
            <a:r>
              <a:rPr lang="zh-CN" altLang="en-US" sz="2400" dirty="0">
                <a:solidFill>
                  <a:prstClr val="black"/>
                </a:solidFill>
                <a:latin typeface="等线" panose="020F0502020204030204"/>
                <a:ea typeface="等线" panose="02010600030101010101" pitchFamily="2" charset="-122"/>
              </a:rPr>
              <a:t>或 </a:t>
            </a:r>
            <a:r>
              <a:rPr lang="en-US" altLang="zh-CN" sz="2400" dirty="0">
                <a:solidFill>
                  <a:prstClr val="black"/>
                </a:solidFill>
                <a:latin typeface="等线" panose="020F0502020204030204"/>
                <a:ea typeface="等线" panose="02010600030101010101" pitchFamily="2" charset="-122"/>
              </a:rPr>
              <a:t>int(*)[3]</a:t>
            </a:r>
            <a:r>
              <a:rPr lang="zh-CN" altLang="en-US" sz="2400" dirty="0">
                <a:solidFill>
                  <a:prstClr val="black"/>
                </a:solidFill>
                <a:latin typeface="等线" panose="020F0502020204030204"/>
                <a:ea typeface="等线" panose="02010600030101010101" pitchFamily="2" charset="-122"/>
              </a:rPr>
              <a:t>。</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09798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marL="0" indent="0">
              <a:buNone/>
            </a:pPr>
            <a:r>
              <a:rPr lang="zh-CN" altLang="en-US" dirty="0"/>
              <a:t>元素、下标及数组</a:t>
            </a:r>
          </a:p>
        </p:txBody>
      </p:sp>
      <p:sp>
        <p:nvSpPr>
          <p:cNvPr id="6" name="文本框 5">
            <a:extLst>
              <a:ext uri="{FF2B5EF4-FFF2-40B4-BE49-F238E27FC236}">
                <a16:creationId xmlns:a16="http://schemas.microsoft.com/office/drawing/2014/main" id="{D3C88324-0EC8-4B4B-941F-FB5BFB4C559B}"/>
              </a:ext>
            </a:extLst>
          </p:cNvPr>
          <p:cNvSpPr txBox="1"/>
          <p:nvPr/>
        </p:nvSpPr>
        <p:spPr>
          <a:xfrm>
            <a:off x="90389" y="2494177"/>
            <a:ext cx="11667415" cy="3776418"/>
          </a:xfrm>
          <a:prstGeom prst="rect">
            <a:avLst/>
          </a:prstGeom>
          <a:noFill/>
        </p:spPr>
        <p:txBody>
          <a:bodyPr wrap="square">
            <a:spAutoFit/>
          </a:bodyPr>
          <a:lstStyle/>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400" dirty="0">
                <a:solidFill>
                  <a:prstClr val="black"/>
                </a:solidFill>
                <a:latin typeface="等线" panose="020F0502020204030204"/>
                <a:ea typeface="等线" panose="02010600030101010101" pitchFamily="2" charset="-122"/>
              </a:rPr>
              <a:t>一维数组可看作单重指针，反之也成立。例如：</a:t>
            </a:r>
            <a:endParaRPr lang="en-US" altLang="zh-CN" sz="2400" dirty="0">
              <a:solidFill>
                <a:prstClr val="black"/>
              </a:solidFill>
              <a:latin typeface="等线" panose="020F0502020204030204"/>
              <a:ea typeface="等线" panose="02010600030101010101" pitchFamily="2" charset="-122"/>
            </a:endParaRPr>
          </a:p>
          <a:p>
            <a:pPr marR="0" lvl="1" algn="l" defTabSz="914400" rtl="0" eaLnBrk="1" fontAlgn="auto" latinLnBrk="0" hangingPunct="1">
              <a:lnSpc>
                <a:spcPct val="90000"/>
              </a:lnSpc>
              <a:spcBef>
                <a:spcPts val="500"/>
              </a:spcBef>
              <a:spcAft>
                <a:spcPts val="0"/>
              </a:spcAft>
              <a:buClrTx/>
              <a:buSzTx/>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int b[3];    		 //*(b+1</a:t>
            </a:r>
            <a:r>
              <a:rPr lang="en-US" altLang="zh-CN" sz="2400" dirty="0">
                <a:solidFill>
                  <a:prstClr val="black"/>
                </a:solidFill>
                <a:latin typeface="等线" panose="020F0502020204030204"/>
                <a:ea typeface="等线" panose="02010600030101010101" pitchFamily="2" charset="-122"/>
              </a:rPr>
              <a:t>)</a:t>
            </a:r>
            <a:r>
              <a:rPr lang="zh-CN" altLang="en-US" sz="2400" dirty="0">
                <a:solidFill>
                  <a:prstClr val="black"/>
                </a:solidFill>
                <a:latin typeface="等线" panose="020F0502020204030204"/>
                <a:ea typeface="等线" panose="02010600030101010101" pitchFamily="2" charset="-122"/>
              </a:rPr>
              <a:t>等价于访问</a:t>
            </a:r>
            <a:r>
              <a:rPr lang="en-US" altLang="zh-CN" sz="2400" dirty="0">
                <a:solidFill>
                  <a:prstClr val="black"/>
                </a:solidFill>
                <a:latin typeface="等线" panose="020F0502020204030204"/>
                <a:ea typeface="等线" panose="02010600030101010101" pitchFamily="2" charset="-122"/>
              </a:rPr>
              <a:t>b[1]</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R="0" lvl="1" algn="l" defTabSz="914400" rtl="0" eaLnBrk="1" fontAlgn="auto" latinLnBrk="0" hangingPunct="1">
              <a:lnSpc>
                <a:spcPct val="90000"/>
              </a:lnSpc>
              <a:spcBef>
                <a:spcPts val="500"/>
              </a:spcBef>
              <a:spcAft>
                <a:spcPts val="0"/>
              </a:spcAft>
              <a:buClrTx/>
              <a:buSzTx/>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int *p = &amp;b[0];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(p+2</a:t>
            </a:r>
            <a:r>
              <a:rPr lang="en-US" altLang="zh-CN" sz="2400" dirty="0">
                <a:solidFill>
                  <a:prstClr val="black"/>
                </a:solidFill>
                <a:latin typeface="等线" panose="020F0502020204030204"/>
                <a:ea typeface="等线" panose="02010600030101010101" pitchFamily="2" charset="-122"/>
              </a:rPr>
              <a:t>)</a:t>
            </a:r>
            <a:r>
              <a:rPr lang="zh-CN" altLang="en-US" sz="2400" dirty="0">
                <a:solidFill>
                  <a:prstClr val="black"/>
                </a:solidFill>
                <a:latin typeface="等线" panose="020F0502020204030204"/>
                <a:ea typeface="等线" panose="02010600030101010101" pitchFamily="2" charset="-122"/>
              </a:rPr>
              <a:t>等价访问</a:t>
            </a:r>
            <a:r>
              <a:rPr lang="en-US" altLang="zh-CN" sz="2400" dirty="0">
                <a:solidFill>
                  <a:prstClr val="black"/>
                </a:solidFill>
                <a:latin typeface="等线" panose="020F0502020204030204"/>
                <a:ea typeface="等线" panose="02010600030101010101" pitchFamily="2" charset="-122"/>
              </a:rPr>
              <a:t>p[2]</a:t>
            </a:r>
            <a:r>
              <a:rPr lang="zh-CN" altLang="en-US" sz="2400" dirty="0">
                <a:solidFill>
                  <a:prstClr val="black"/>
                </a:solidFill>
                <a:latin typeface="等线" panose="020F0502020204030204"/>
                <a:ea typeface="等线" panose="02010600030101010101" pitchFamily="2" charset="-122"/>
              </a:rPr>
              <a:t>，也即访问</a:t>
            </a:r>
            <a:r>
              <a:rPr lang="en-US" altLang="zh-CN" sz="2400" dirty="0">
                <a:solidFill>
                  <a:prstClr val="black"/>
                </a:solidFill>
                <a:latin typeface="等线" panose="020F0502020204030204"/>
                <a:ea typeface="等线" panose="02010600030101010101" pitchFamily="2" charset="-122"/>
              </a:rPr>
              <a:t>b[2]</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1200"/>
              </a:spcBef>
              <a:spcAft>
                <a:spcPts val="0"/>
              </a:spcAft>
              <a:buClrTx/>
              <a:buSzTx/>
              <a:buFont typeface="Wingdings" panose="05000000000000000000" pitchFamily="2" charset="2"/>
              <a:buChar char="l"/>
              <a:tabLst/>
              <a:defRPr/>
            </a:pPr>
            <a:r>
              <a:rPr lang="zh-CN" altLang="en-US" sz="2400" dirty="0">
                <a:solidFill>
                  <a:prstClr val="black"/>
                </a:solidFill>
                <a:latin typeface="等线" panose="020F0502020204030204"/>
                <a:ea typeface="等线" panose="02010600030101010101" pitchFamily="2" charset="-122"/>
              </a:rPr>
              <a:t>字符串常量可</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看做以</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’\0’</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结束存储的字符数组。例如“</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abc”</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的存储为</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R="0" lvl="1" algn="l" defTabSz="914400" rtl="0" eaLnBrk="1" fontAlgn="auto" latinLnBrk="0" hangingPunct="1">
              <a:lnSpc>
                <a:spcPct val="90000"/>
              </a:lnSpc>
              <a:spcBef>
                <a:spcPts val="500"/>
              </a:spcBef>
              <a:spcAft>
                <a:spcPts val="0"/>
              </a:spcAft>
              <a:buClrTx/>
              <a:buSzTx/>
              <a:tabLst/>
              <a:defRPr/>
            </a:pPr>
            <a:r>
              <a:rPr lang="en-US" altLang="zh-CN" sz="2400" dirty="0">
                <a:solidFill>
                  <a:prstClr val="black"/>
                </a:solidFill>
                <a:latin typeface="等线" panose="020F0502020204030204"/>
                <a:ea typeface="等线" panose="02010600030101010101" pitchFamily="2" charset="-122"/>
              </a:rPr>
              <a:t>   				  //</a:t>
            </a:r>
            <a:r>
              <a:rPr lang="zh-CN" altLang="en-US" sz="2400" dirty="0">
                <a:solidFill>
                  <a:prstClr val="black"/>
                </a:solidFill>
                <a:latin typeface="等线" panose="020F0502020204030204"/>
                <a:ea typeface="等线" panose="02010600030101010101" pitchFamily="2" charset="-122"/>
              </a:rPr>
              <a:t>字符串长度即</a:t>
            </a:r>
            <a:r>
              <a:rPr lang="en-US" altLang="zh-CN" sz="2400" dirty="0">
                <a:solidFill>
                  <a:prstClr val="black"/>
                </a:solidFill>
                <a:latin typeface="等线" panose="020F0502020204030204"/>
                <a:ea typeface="等线" panose="02010600030101010101" pitchFamily="2" charset="-122"/>
              </a:rPr>
              <a:t>strlen(“abc”)=3</a:t>
            </a:r>
            <a:r>
              <a:rPr lang="zh-CN" altLang="en-US" sz="2400" dirty="0">
                <a:solidFill>
                  <a:prstClr val="black"/>
                </a:solidFill>
                <a:latin typeface="等线" panose="020F0502020204030204"/>
                <a:ea typeface="等线" panose="02010600030101010101" pitchFamily="2" charset="-122"/>
              </a:rPr>
              <a:t>，但需要</a:t>
            </a:r>
            <a:r>
              <a:rPr lang="en-US" altLang="zh-CN" sz="2400" dirty="0">
                <a:solidFill>
                  <a:prstClr val="black"/>
                </a:solidFill>
                <a:latin typeface="等线" panose="020F0502020204030204"/>
                <a:ea typeface="等线" panose="02010600030101010101" pitchFamily="2" charset="-122"/>
              </a:rPr>
              <a:t>4</a:t>
            </a:r>
            <a:r>
              <a:rPr lang="zh-CN" altLang="en-US" sz="2400" dirty="0">
                <a:solidFill>
                  <a:prstClr val="black"/>
                </a:solidFill>
                <a:latin typeface="等线" panose="020F0502020204030204"/>
                <a:ea typeface="等线" panose="02010600030101010101" pitchFamily="2" charset="-122"/>
              </a:rPr>
              <a:t>个自己存储。</a:t>
            </a:r>
            <a:endParaRPr lang="en-US" altLang="zh-CN" sz="2400" dirty="0">
              <a:solidFill>
                <a:prstClr val="black"/>
              </a:solidFill>
              <a:latin typeface="等线" panose="020F0502020204030204"/>
              <a:ea typeface="等线" panose="02010600030101010101" pitchFamily="2" charset="-122"/>
            </a:endParaRPr>
          </a:p>
          <a:p>
            <a:pPr marR="0" lvl="1" algn="l" defTabSz="914400" rtl="0" eaLnBrk="1" fontAlgn="auto" latinLnBrk="0" hangingPunct="1">
              <a:lnSpc>
                <a:spcPct val="90000"/>
              </a:lnSpc>
              <a:spcBef>
                <a:spcPts val="500"/>
              </a:spcBef>
              <a:spcAft>
                <a:spcPts val="0"/>
              </a:spcAft>
              <a:buClrTx/>
              <a:buSzTx/>
              <a:tabLst/>
              <a:defRPr/>
            </a:pPr>
            <a:r>
              <a:rPr lang="en-US" altLang="zh-CN" sz="2400" dirty="0">
                <a:solidFill>
                  <a:prstClr val="black"/>
                </a:solidFill>
                <a:latin typeface="等线" panose="020F0502020204030204"/>
                <a:ea typeface="等线" panose="02010600030101010101" pitchFamily="2" charset="-122"/>
              </a:rPr>
              <a:t>      </a:t>
            </a:r>
            <a:r>
              <a:rPr lang="en-US" altLang="zh-CN" sz="2400" b="1" dirty="0">
                <a:solidFill>
                  <a:srgbClr val="002060"/>
                </a:solidFill>
                <a:latin typeface="等线" panose="020F0502020204030204"/>
                <a:ea typeface="等线" panose="02010600030101010101" pitchFamily="2" charset="-122"/>
              </a:rPr>
              <a:t>char c[6] = “abc”;     </a:t>
            </a:r>
            <a:r>
              <a:rPr lang="en-US" altLang="zh-CN" sz="2400" dirty="0">
                <a:solidFill>
                  <a:prstClr val="black"/>
                </a:solidFill>
                <a:latin typeface="等线" panose="020F0502020204030204"/>
                <a:ea typeface="等线" panose="02010600030101010101" pitchFamily="2" charset="-122"/>
              </a:rPr>
              <a:t>//sizeof(c)=6, </a:t>
            </a:r>
            <a:r>
              <a:rPr lang="en-US" altLang="zh-CN" sz="2400" dirty="0" err="1">
                <a:solidFill>
                  <a:prstClr val="black"/>
                </a:solidFill>
                <a:latin typeface="等线" panose="020F0502020204030204"/>
                <a:ea typeface="等线" panose="02010600030101010101" pitchFamily="2" charset="-122"/>
              </a:rPr>
              <a:t>strlen</a:t>
            </a:r>
            <a:r>
              <a:rPr lang="en-US" altLang="zh-CN" sz="2400" dirty="0">
                <a:solidFill>
                  <a:prstClr val="black"/>
                </a:solidFill>
                <a:latin typeface="等线" panose="020F0502020204030204"/>
                <a:ea typeface="等线" panose="02010600030101010101" pitchFamily="2" charset="-122"/>
              </a:rPr>
              <a:t>(c)=3, “abc”</a:t>
            </a:r>
            <a:r>
              <a:rPr lang="zh-CN" altLang="en-US" sz="2400" dirty="0">
                <a:solidFill>
                  <a:prstClr val="black"/>
                </a:solidFill>
                <a:latin typeface="等线" panose="020F0502020204030204"/>
                <a:ea typeface="等线" panose="02010600030101010101" pitchFamily="2" charset="-122"/>
              </a:rPr>
              <a:t>可看作字符数组</a:t>
            </a:r>
            <a:r>
              <a:rPr lang="zh-CN" altLang="en-US" sz="2400" b="1" dirty="0">
                <a:solidFill>
                  <a:srgbClr val="FF0000"/>
                </a:solidFill>
                <a:latin typeface="等线" panose="020F0502020204030204"/>
                <a:ea typeface="等线" panose="02010600030101010101" pitchFamily="2" charset="-122"/>
              </a:rPr>
              <a:t>（有问题）</a:t>
            </a:r>
            <a:endParaRPr lang="en-US" altLang="zh-CN" sz="2400" b="1" dirty="0">
              <a:solidFill>
                <a:srgbClr val="FF0000"/>
              </a:solidFill>
              <a:latin typeface="等线" panose="020F0502020204030204"/>
              <a:ea typeface="等线" panose="02010600030101010101" pitchFamily="2" charset="-122"/>
            </a:endParaRPr>
          </a:p>
          <a:p>
            <a:pPr marR="0" lvl="1" algn="l" defTabSz="914400" rtl="0" eaLnBrk="1" fontAlgn="auto" latinLnBrk="0" hangingPunct="1">
              <a:lnSpc>
                <a:spcPct val="90000"/>
              </a:lnSpc>
              <a:spcBef>
                <a:spcPts val="500"/>
              </a:spcBef>
              <a:spcAft>
                <a:spcPts val="0"/>
              </a:spcAft>
              <a:buClrTx/>
              <a:buSzTx/>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char d[ ] = “abc”;       //sizeof(d)=4</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，编译自动计算数组的大小</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strlen(d)=3</a:t>
            </a:r>
          </a:p>
          <a:p>
            <a:pPr marR="0" lvl="1" algn="l" defTabSz="914400" rtl="0" eaLnBrk="1" fontAlgn="auto" latinLnBrk="0" hangingPunct="1">
              <a:lnSpc>
                <a:spcPct val="90000"/>
              </a:lnSpc>
              <a:spcBef>
                <a:spcPts val="500"/>
              </a:spcBef>
              <a:spcAft>
                <a:spcPts val="0"/>
              </a:spcAft>
              <a:buClrTx/>
              <a:buSzTx/>
              <a:tabLst/>
              <a:defRPr/>
            </a:pPr>
            <a:r>
              <a:rPr lang="en-US" altLang="zh-CN" sz="2400" dirty="0">
                <a:solidFill>
                  <a:prstClr val="black"/>
                </a:solidFill>
                <a:latin typeface="等线" panose="020F0502020204030204"/>
                <a:ea typeface="等线" panose="02010600030101010101" pitchFamily="2" charset="-122"/>
              </a:rPr>
              <a:t>      </a:t>
            </a:r>
            <a:r>
              <a:rPr lang="en-US" altLang="zh-CN" sz="2400" dirty="0">
                <a:solidFill>
                  <a:srgbClr val="FF0000"/>
                </a:solidFill>
                <a:latin typeface="等线" panose="020F0502020204030204"/>
                <a:ea typeface="等线" panose="02010600030101010101" pitchFamily="2" charset="-122"/>
              </a:rPr>
              <a:t>const char *</a:t>
            </a:r>
            <a:r>
              <a:rPr lang="en-US" altLang="zh-CN" sz="2400" dirty="0">
                <a:solidFill>
                  <a:prstClr val="black"/>
                </a:solidFill>
                <a:latin typeface="等线" panose="020F0502020204030204"/>
                <a:ea typeface="等线" panose="02010600030101010101" pitchFamily="2" charset="-122"/>
              </a:rPr>
              <a:t>p=“abc”; //sieof(p)=sizeof(void</a:t>
            </a:r>
            <a:r>
              <a:rPr lang="zh-CN" altLang="en-US" sz="2400" dirty="0">
                <a:solidFill>
                  <a:prstClr val="black"/>
                </a:solidFill>
                <a:latin typeface="等线" panose="020F0502020204030204"/>
                <a:ea typeface="等线" panose="02010600030101010101" pitchFamily="2" charset="-122"/>
              </a:rPr>
              <a:t>*</a:t>
            </a:r>
            <a:r>
              <a:rPr lang="en-US" altLang="zh-CN" sz="2400" dirty="0">
                <a:solidFill>
                  <a:prstClr val="black"/>
                </a:solidFill>
                <a:latin typeface="等线" panose="020F0502020204030204"/>
                <a:ea typeface="等线" panose="02010600030101010101" pitchFamily="2" charset="-122"/>
              </a:rPr>
              <a:t>)=4, </a:t>
            </a:r>
            <a:r>
              <a:rPr lang="en-US" altLang="zh-CN" sz="2400" b="1" dirty="0">
                <a:solidFill>
                  <a:srgbClr val="FF0000"/>
                </a:solidFill>
                <a:latin typeface="等线" panose="020F0502020204030204"/>
                <a:ea typeface="等线" panose="02010600030101010101" pitchFamily="2" charset="-122"/>
              </a:rPr>
              <a:t>p[0]=‘a’,</a:t>
            </a:r>
            <a:r>
              <a:rPr lang="zh-CN" altLang="en-US" sz="2400" dirty="0">
                <a:solidFill>
                  <a:prstClr val="black"/>
                </a:solidFill>
                <a:latin typeface="等线" panose="020F0502020204030204"/>
                <a:ea typeface="等线" panose="02010600030101010101" pitchFamily="2" charset="-122"/>
              </a:rPr>
              <a:t>“</a:t>
            </a:r>
            <a:r>
              <a:rPr lang="en-US" altLang="zh-CN" sz="2400" dirty="0">
                <a:solidFill>
                  <a:prstClr val="black"/>
                </a:solidFill>
                <a:latin typeface="等线" panose="020F0502020204030204"/>
                <a:ea typeface="等线" panose="02010600030101010101" pitchFamily="2" charset="-122"/>
              </a:rPr>
              <a:t>abc”</a:t>
            </a:r>
            <a:r>
              <a:rPr lang="zh-CN" altLang="en-US" sz="2400" dirty="0">
                <a:solidFill>
                  <a:prstClr val="black"/>
                </a:solidFill>
                <a:latin typeface="等线" panose="020F0502020204030204"/>
                <a:ea typeface="等线" panose="02010600030101010101" pitchFamily="2" charset="-122"/>
              </a:rPr>
              <a:t>看作字符指针</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1200"/>
              </a:spcBef>
              <a:spcAft>
                <a:spcPts val="0"/>
              </a:spcAft>
              <a:buClrTx/>
              <a:buSzTx/>
              <a:buFont typeface="Wingdings" panose="05000000000000000000" pitchFamily="2" charset="2"/>
              <a:buChar char="l"/>
              <a:tabLst/>
              <a:defRPr/>
            </a:pPr>
            <a:r>
              <a:rPr lang="zh-CN" altLang="en-US" sz="2400" dirty="0">
                <a:solidFill>
                  <a:prstClr val="black"/>
                </a:solidFill>
                <a:latin typeface="等线" panose="020F0502020204030204"/>
                <a:ea typeface="等线" panose="02010600030101010101" pitchFamily="2" charset="-122"/>
              </a:rPr>
              <a:t>故 </a:t>
            </a:r>
            <a:r>
              <a:rPr lang="en-US" altLang="zh-CN" sz="2400" b="1" dirty="0">
                <a:solidFill>
                  <a:prstClr val="black"/>
                </a:solidFill>
                <a:latin typeface="等线" panose="020F0502020204030204"/>
                <a:ea typeface="等线" panose="02010600030101010101" pitchFamily="2" charset="-122"/>
              </a:rPr>
              <a:t>”abc”[1]=</a:t>
            </a:r>
            <a:r>
              <a:rPr lang="zh-CN" altLang="en-US" sz="2400" b="1" dirty="0">
                <a:solidFill>
                  <a:prstClr val="black"/>
                </a:solidFill>
                <a:latin typeface="等线" panose="020F0502020204030204"/>
                <a:ea typeface="等线" panose="02010600030101010101" pitchFamily="2" charset="-122"/>
              </a:rPr>
              <a:t>‘</a:t>
            </a:r>
            <a:r>
              <a:rPr lang="en-US" altLang="zh-CN" sz="2400" b="1" dirty="0">
                <a:solidFill>
                  <a:prstClr val="black"/>
                </a:solidFill>
                <a:latin typeface="等线" panose="020F0502020204030204"/>
                <a:ea typeface="等线" panose="02010600030101010101" pitchFamily="2" charset="-122"/>
              </a:rPr>
              <a:t>b’, *(“abc”+1)=‘b’</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a:t>
            </a:r>
            <a:r>
              <a:rPr kumimoji="0" lang="zh-CN" altLang="en-US" sz="24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此句有问题</a:t>
            </a:r>
            <a:r>
              <a:rPr kumimoji="0" lang="en-US" altLang="zh-CN" sz="24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a:t>
            </a:r>
          </a:p>
        </p:txBody>
      </p:sp>
      <p:graphicFrame>
        <p:nvGraphicFramePr>
          <p:cNvPr id="5" name="表格 6">
            <a:extLst>
              <a:ext uri="{FF2B5EF4-FFF2-40B4-BE49-F238E27FC236}">
                <a16:creationId xmlns:a16="http://schemas.microsoft.com/office/drawing/2014/main" id="{A63E4F7E-95EA-4A42-8880-D0053CD860EB}"/>
              </a:ext>
            </a:extLst>
          </p:cNvPr>
          <p:cNvGraphicFramePr>
            <a:graphicFrameLocks noGrp="1"/>
          </p:cNvGraphicFramePr>
          <p:nvPr>
            <p:extLst>
              <p:ext uri="{D42A27DB-BD31-4B8C-83A1-F6EECF244321}">
                <p14:modId xmlns:p14="http://schemas.microsoft.com/office/powerpoint/2010/main" val="3350264757"/>
              </p:ext>
            </p:extLst>
          </p:nvPr>
        </p:nvGraphicFramePr>
        <p:xfrm>
          <a:off x="1416858" y="4177746"/>
          <a:ext cx="2318328" cy="370840"/>
        </p:xfrm>
        <a:graphic>
          <a:graphicData uri="http://schemas.openxmlformats.org/drawingml/2006/table">
            <a:tbl>
              <a:tblPr firstRow="1" bandRow="1">
                <a:tableStyleId>{5C22544A-7EE6-4342-B048-85BDC9FD1C3A}</a:tableStyleId>
              </a:tblPr>
              <a:tblGrid>
                <a:gridCol w="579582">
                  <a:extLst>
                    <a:ext uri="{9D8B030D-6E8A-4147-A177-3AD203B41FA5}">
                      <a16:colId xmlns:a16="http://schemas.microsoft.com/office/drawing/2014/main" val="2375089832"/>
                    </a:ext>
                  </a:extLst>
                </a:gridCol>
                <a:gridCol w="579582">
                  <a:extLst>
                    <a:ext uri="{9D8B030D-6E8A-4147-A177-3AD203B41FA5}">
                      <a16:colId xmlns:a16="http://schemas.microsoft.com/office/drawing/2014/main" val="1808653508"/>
                    </a:ext>
                  </a:extLst>
                </a:gridCol>
                <a:gridCol w="579582">
                  <a:extLst>
                    <a:ext uri="{9D8B030D-6E8A-4147-A177-3AD203B41FA5}">
                      <a16:colId xmlns:a16="http://schemas.microsoft.com/office/drawing/2014/main" val="935841805"/>
                    </a:ext>
                  </a:extLst>
                </a:gridCol>
                <a:gridCol w="579582">
                  <a:extLst>
                    <a:ext uri="{9D8B030D-6E8A-4147-A177-3AD203B41FA5}">
                      <a16:colId xmlns:a16="http://schemas.microsoft.com/office/drawing/2014/main" val="881446042"/>
                    </a:ext>
                  </a:extLst>
                </a:gridCol>
              </a:tblGrid>
              <a:tr h="370840">
                <a:tc>
                  <a:txBody>
                    <a:bodyPr/>
                    <a:lstStyle/>
                    <a:p>
                      <a:r>
                        <a:rPr lang="zh-CN" altLang="en-US" dirty="0"/>
                        <a:t>‘</a:t>
                      </a:r>
                      <a:r>
                        <a:rPr lang="en-US" altLang="zh-CN" dirty="0"/>
                        <a:t>a’</a:t>
                      </a:r>
                      <a:endParaRPr lang="zh-CN" altLang="en-US" dirty="0"/>
                    </a:p>
                  </a:txBody>
                  <a:tcPr/>
                </a:tc>
                <a:tc>
                  <a:txBody>
                    <a:bodyPr/>
                    <a:lstStyle/>
                    <a:p>
                      <a:r>
                        <a:rPr lang="en-US" altLang="zh-CN" dirty="0"/>
                        <a:t>‘b’</a:t>
                      </a:r>
                      <a:endParaRPr lang="zh-CN" altLang="en-US" dirty="0"/>
                    </a:p>
                  </a:txBody>
                  <a:tcPr/>
                </a:tc>
                <a:tc>
                  <a:txBody>
                    <a:bodyPr/>
                    <a:lstStyle/>
                    <a:p>
                      <a:r>
                        <a:rPr lang="en-US" altLang="zh-CN" dirty="0"/>
                        <a:t>‘c’</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3681699081"/>
                  </a:ext>
                </a:extLst>
              </a:tr>
            </a:tbl>
          </a:graphicData>
        </a:graphic>
      </p:graphicFrame>
    </p:spTree>
    <p:extLst>
      <p:ext uri="{BB962C8B-B14F-4D97-AF65-F5344CB8AC3E}">
        <p14:creationId xmlns:p14="http://schemas.microsoft.com/office/powerpoint/2010/main" val="3944940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t>2.4 </a:t>
            </a:r>
            <a:r>
              <a:rPr lang="zh-CN" altLang="en-US" dirty="0"/>
              <a:t>运算符及表达式</a:t>
            </a:r>
          </a:p>
        </p:txBody>
      </p:sp>
      <p:sp>
        <p:nvSpPr>
          <p:cNvPr id="6" name="文本框 5">
            <a:extLst>
              <a:ext uri="{FF2B5EF4-FFF2-40B4-BE49-F238E27FC236}">
                <a16:creationId xmlns:a16="http://schemas.microsoft.com/office/drawing/2014/main" id="{D3C88324-0EC8-4B4B-941F-FB5BFB4C559B}"/>
              </a:ext>
            </a:extLst>
          </p:cNvPr>
          <p:cNvSpPr txBox="1"/>
          <p:nvPr/>
        </p:nvSpPr>
        <p:spPr>
          <a:xfrm>
            <a:off x="731520" y="2447300"/>
            <a:ext cx="10911840" cy="3149580"/>
          </a:xfrm>
          <a:prstGeom prst="rect">
            <a:avLst/>
          </a:prstGeom>
          <a:noFill/>
        </p:spPr>
        <p:txBody>
          <a:bodyPr wrap="square">
            <a:spAutoFit/>
          </a:bodyPr>
          <a:lstStyle/>
          <a:p>
            <a:pPr marL="685800" marR="0" lvl="1" indent="-228600" algn="l" defTabSz="914400" rtl="0" eaLnBrk="1" fontAlgn="auto" latinLnBrk="0" hangingPunct="1">
              <a:spcBef>
                <a:spcPts val="500"/>
              </a:spcBef>
              <a:spcAft>
                <a:spcPts val="0"/>
              </a:spcAft>
              <a:buClrTx/>
              <a:buSzTx/>
              <a:buFont typeface="Wingdings" panose="05000000000000000000" pitchFamily="2" charset="2"/>
              <a:buChar char="l"/>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运算符、优先级、结合性见表</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2.7</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。优先级高的先计算，相同时按结合性规定的计算顺序计算。可分如下几类：</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143000" lvl="2" indent="-228600">
              <a:spcBef>
                <a:spcPts val="500"/>
              </a:spcBef>
              <a:buFont typeface="Wingdings" panose="05000000000000000000" pitchFamily="2" charset="2"/>
              <a:buChar char="l"/>
              <a:defRPr/>
            </a:pP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位运算：按位与</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&amp;</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、按位或</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、按位异或</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、左移、右移。左移</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1</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位相当于乘于</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2</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，右移</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1</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位相当于除于</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2</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143000" lvl="2" indent="-228600">
              <a:spcBef>
                <a:spcPts val="500"/>
              </a:spcBef>
              <a:buFont typeface="Wingdings" panose="05000000000000000000" pitchFamily="2" charset="2"/>
              <a:buChar char="l"/>
              <a:defRPr/>
            </a:pP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算数运算：加</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、减</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、乘*、除</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、模</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143000" lvl="2" indent="-228600">
              <a:spcBef>
                <a:spcPts val="500"/>
              </a:spcBef>
              <a:buFont typeface="Wingdings" panose="05000000000000000000" pitchFamily="2" charset="2"/>
              <a:buChar char="l"/>
              <a:defRPr/>
            </a:pP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关系运算：大于</a:t>
            </a:r>
            <a:r>
              <a:rPr lang="zh-CN" altLang="en-US" sz="2000" dirty="0">
                <a:solidFill>
                  <a:prstClr val="black"/>
                </a:solidFill>
                <a:latin typeface="等线" panose="020F0502020204030204"/>
                <a:ea typeface="等线" panose="02010600030101010101" pitchFamily="2" charset="-122"/>
              </a:rPr>
              <a:t>、大等于、等于、小于、小等于</a:t>
            </a:r>
            <a:endParaRPr lang="en-US" altLang="zh-CN" sz="2000" dirty="0">
              <a:solidFill>
                <a:prstClr val="black"/>
              </a:solidFill>
              <a:latin typeface="等线" panose="020F0502020204030204"/>
              <a:ea typeface="等线" panose="02010600030101010101" pitchFamily="2" charset="-122"/>
            </a:endParaRPr>
          </a:p>
          <a:p>
            <a:pPr marL="1143000" lvl="2" indent="-228600">
              <a:spcBef>
                <a:spcPts val="500"/>
              </a:spcBef>
              <a:buFont typeface="Wingdings" panose="05000000000000000000" pitchFamily="2" charset="2"/>
              <a:buChar char="l"/>
              <a:defRPr/>
            </a:pP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逻辑运算：逻辑与</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&amp;&amp;</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、逻辑或</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p>
          <a:p>
            <a:pPr marL="685800" marR="0" lvl="1" indent="-228600" algn="l" defTabSz="914400" rtl="0" eaLnBrk="1" fontAlgn="auto" latinLnBrk="0" hangingPunct="1">
              <a:spcBef>
                <a:spcPts val="1200"/>
              </a:spcBef>
              <a:spcAft>
                <a:spcPts val="0"/>
              </a:spcAft>
              <a:buClrTx/>
              <a:buSzTx/>
              <a:buFont typeface="Wingdings" panose="05000000000000000000" pitchFamily="2" charset="2"/>
              <a:buChar char="l"/>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逻辑值自动转换为整数</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0</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或</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1</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，因此，</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1&lt;2</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的值为</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1</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2&lt;1</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的值为</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0</a:t>
            </a:r>
            <a:r>
              <a:rPr lang="zh-CN" altLang="en-US" sz="2400" dirty="0">
                <a:solidFill>
                  <a:prstClr val="black"/>
                </a:solidFill>
                <a:latin typeface="等线" panose="020F0502020204030204"/>
                <a:ea typeface="等线" panose="02010600030101010101" pitchFamily="2" charset="-122"/>
              </a:rPr>
              <a:t>。</a:t>
            </a:r>
            <a:r>
              <a:rPr lang="en-US" altLang="zh-CN" sz="2400" dirty="0">
                <a:solidFill>
                  <a:prstClr val="black"/>
                </a:solidFill>
                <a:latin typeface="等线" panose="020F0502020204030204"/>
                <a:ea typeface="等线" panose="02010600030101010101" pitchFamily="2" charset="-122"/>
              </a:rPr>
              <a:t>         </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23310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marL="0" indent="0">
              <a:buNone/>
            </a:pPr>
            <a:r>
              <a:rPr lang="zh-CN" altLang="en-US" dirty="0"/>
              <a:t>赋值、选择与自增和自减运算</a:t>
            </a:r>
          </a:p>
        </p:txBody>
      </p:sp>
      <p:sp>
        <p:nvSpPr>
          <p:cNvPr id="6" name="文本框 5">
            <a:extLst>
              <a:ext uri="{FF2B5EF4-FFF2-40B4-BE49-F238E27FC236}">
                <a16:creationId xmlns:a16="http://schemas.microsoft.com/office/drawing/2014/main" id="{D3C88324-0EC8-4B4B-941F-FB5BFB4C559B}"/>
              </a:ext>
            </a:extLst>
          </p:cNvPr>
          <p:cNvSpPr txBox="1"/>
          <p:nvPr/>
        </p:nvSpPr>
        <p:spPr>
          <a:xfrm>
            <a:off x="731520" y="2447300"/>
            <a:ext cx="10911840" cy="3366563"/>
          </a:xfrm>
          <a:prstGeom prst="rect">
            <a:avLst/>
          </a:prstGeom>
          <a:noFill/>
        </p:spPr>
        <p:txBody>
          <a:bodyPr wrap="square">
            <a:spAutoFit/>
          </a:bodyPr>
          <a:lstStyle/>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赋值语句也是</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一种表达式。对于</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int x(2); x=x+3;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赋值语句中的表达式：</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143000" marR="0" lvl="2"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x+3</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是加法运算表达式，其计算结果为传统右值</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5</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143000" marR="0" lvl="2"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x=5</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是赋值运算表达式，其计算结果为传统左值</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x(x</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的值为</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5) </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143000" marR="0" lvl="2"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由于计算结果为传统左值</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x</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，故还可对</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x</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赋值</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7</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，相当于运算：</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(x=x+3)=7</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；结果为左值</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x</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选择运算使用</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构成， 例如：</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y=(x&gt;0)?1:0;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翻译成等价的</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语句如下。</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457200" marR="0" lvl="1" indent="0" algn="l" defTabSz="914400" rtl="0" eaLnBrk="1" fontAlgn="auto" latinLnBrk="0" hangingPunct="1">
              <a:lnSpc>
                <a:spcPct val="90000"/>
              </a:lnSpc>
              <a:spcBef>
                <a:spcPts val="50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if(x&gt;0) y=1;</a:t>
            </a:r>
          </a:p>
          <a:p>
            <a:pPr marL="457200" marR="0" lvl="1" indent="0" algn="l" defTabSz="914400" rtl="0" eaLnBrk="1" fontAlgn="auto" latinLnBrk="0" hangingPunct="1">
              <a:lnSpc>
                <a:spcPct val="90000"/>
              </a:lnSpc>
              <a:spcBef>
                <a:spcPts val="50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else     y=0;</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前置运算“</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”、后置运算“</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”为自增运算；相当于</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c=c+1</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，前置运算“</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”、后置运算“</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”为自减运算，相当于</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c=c-1</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46628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marL="0" indent="0">
              <a:buNone/>
            </a:pPr>
            <a:r>
              <a:rPr lang="zh-CN" altLang="en-US" dirty="0"/>
              <a:t>赋值、选择与自增和自减运算</a:t>
            </a:r>
          </a:p>
        </p:txBody>
      </p:sp>
      <p:sp>
        <p:nvSpPr>
          <p:cNvPr id="6" name="文本框 5">
            <a:extLst>
              <a:ext uri="{FF2B5EF4-FFF2-40B4-BE49-F238E27FC236}">
                <a16:creationId xmlns:a16="http://schemas.microsoft.com/office/drawing/2014/main" id="{D3C88324-0EC8-4B4B-941F-FB5BFB4C559B}"/>
              </a:ext>
            </a:extLst>
          </p:cNvPr>
          <p:cNvSpPr txBox="1"/>
          <p:nvPr/>
        </p:nvSpPr>
        <p:spPr>
          <a:xfrm>
            <a:off x="731520" y="2447300"/>
            <a:ext cx="10911840" cy="3698961"/>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前置运算先运算后取值，结果为传统</a:t>
            </a:r>
            <a:r>
              <a:rPr kumimoji="0" lang="zh-CN" altLang="en-US" sz="24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左值</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；后置运算先取值后运算，结果为传统</a:t>
            </a:r>
            <a:r>
              <a:rPr kumimoji="0" lang="zh-CN" altLang="en-US" sz="24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右值</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143000" marR="0" lvl="2"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x+3</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是加法运算表达式，其计算结果为</a:t>
            </a:r>
            <a:r>
              <a:rPr lang="zh-CN" altLang="en-US" sz="2000" dirty="0">
                <a:solidFill>
                  <a:prstClr val="black"/>
                </a:solidFill>
                <a:latin typeface="等线" panose="020F0502020204030204"/>
                <a:ea typeface="等线" panose="02010600030101010101" pitchFamily="2" charset="-122"/>
              </a:rPr>
              <a:t>传统右值</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5</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143000" marR="0" lvl="2"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x=5</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是赋值运算表达式，其计算结果为</a:t>
            </a:r>
            <a:r>
              <a:rPr lang="zh-CN" altLang="en-US" sz="2000" dirty="0">
                <a:solidFill>
                  <a:prstClr val="black"/>
                </a:solidFill>
                <a:latin typeface="等线" panose="020F0502020204030204"/>
                <a:ea typeface="等线" panose="02010600030101010101" pitchFamily="2" charset="-122"/>
              </a:rPr>
              <a:t>传统左值</a:t>
            </a:r>
            <a:r>
              <a:rPr lang="en-US" altLang="zh-CN" sz="2000" dirty="0">
                <a:solidFill>
                  <a:prstClr val="black"/>
                </a:solidFill>
                <a:latin typeface="等线" panose="020F0502020204030204"/>
                <a:ea typeface="等线" panose="02010600030101010101" pitchFamily="2" charset="-122"/>
              </a:rPr>
              <a:t>x(x</a:t>
            </a:r>
            <a:r>
              <a:rPr lang="zh-CN" altLang="en-US" sz="2000" dirty="0">
                <a:solidFill>
                  <a:prstClr val="black"/>
                </a:solidFill>
                <a:latin typeface="等线" panose="020F0502020204030204"/>
                <a:ea typeface="等线" panose="02010600030101010101" pitchFamily="2" charset="-122"/>
              </a:rPr>
              <a:t>的值为</a:t>
            </a:r>
            <a:r>
              <a:rPr lang="en-US" altLang="zh-CN" sz="2000" dirty="0">
                <a:solidFill>
                  <a:prstClr val="black"/>
                </a:solidFill>
                <a:latin typeface="等线" panose="020F0502020204030204"/>
                <a:ea typeface="等线" panose="02010600030101010101" pitchFamily="2" charset="-122"/>
              </a:rPr>
              <a:t>5)</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143000" marR="0" lvl="2"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000" dirty="0">
                <a:solidFill>
                  <a:prstClr val="black"/>
                </a:solidFill>
                <a:latin typeface="等线" panose="020F0502020204030204"/>
                <a:ea typeface="等线" panose="02010600030101010101" pitchFamily="2" charset="-122"/>
              </a:rPr>
              <a:t>由于计算结果为传统左值</a:t>
            </a:r>
            <a:r>
              <a:rPr lang="en-US" altLang="zh-CN" sz="2000" dirty="0">
                <a:solidFill>
                  <a:prstClr val="black"/>
                </a:solidFill>
                <a:latin typeface="等线" panose="020F0502020204030204"/>
                <a:ea typeface="等线" panose="02010600030101010101" pitchFamily="2" charset="-122"/>
              </a:rPr>
              <a:t>x</a:t>
            </a:r>
            <a:r>
              <a:rPr lang="zh-CN" altLang="en-US" sz="2000" dirty="0">
                <a:solidFill>
                  <a:prstClr val="black"/>
                </a:solidFill>
                <a:latin typeface="等线" panose="020F0502020204030204"/>
                <a:ea typeface="等线" panose="02010600030101010101" pitchFamily="2" charset="-122"/>
              </a:rPr>
              <a:t>，故还可对</a:t>
            </a:r>
            <a:r>
              <a:rPr lang="en-US" altLang="zh-CN" sz="2000" dirty="0">
                <a:solidFill>
                  <a:prstClr val="black"/>
                </a:solidFill>
                <a:latin typeface="等线" panose="020F0502020204030204"/>
                <a:ea typeface="等线" panose="02010600030101010101" pitchFamily="2" charset="-122"/>
              </a:rPr>
              <a:t>x</a:t>
            </a:r>
            <a:r>
              <a:rPr lang="zh-CN" altLang="en-US" sz="2000" dirty="0">
                <a:solidFill>
                  <a:prstClr val="black"/>
                </a:solidFill>
                <a:latin typeface="等线" panose="020F0502020204030204"/>
                <a:ea typeface="等线" panose="02010600030101010101" pitchFamily="2" charset="-122"/>
              </a:rPr>
              <a:t>赋值</a:t>
            </a:r>
            <a:r>
              <a:rPr lang="en-US" altLang="zh-CN" sz="2000" dirty="0">
                <a:solidFill>
                  <a:prstClr val="black"/>
                </a:solidFill>
                <a:latin typeface="等线" panose="020F0502020204030204"/>
                <a:ea typeface="等线" panose="02010600030101010101" pitchFamily="2" charset="-122"/>
              </a:rPr>
              <a:t>7</a:t>
            </a:r>
            <a:r>
              <a:rPr lang="zh-CN" altLang="en-US" sz="2000" dirty="0">
                <a:solidFill>
                  <a:prstClr val="black"/>
                </a:solidFill>
                <a:latin typeface="等线" panose="020F0502020204030204"/>
                <a:ea typeface="等线" panose="02010600030101010101" pitchFamily="2" charset="-122"/>
              </a:rPr>
              <a:t>，相当于运算：</a:t>
            </a:r>
            <a:r>
              <a:rPr lang="en-US" altLang="zh-CN" sz="2000" dirty="0">
                <a:solidFill>
                  <a:prstClr val="black"/>
                </a:solidFill>
                <a:latin typeface="等线" panose="020F0502020204030204"/>
                <a:ea typeface="等线" panose="02010600030101010101" pitchFamily="2" charset="-122"/>
              </a:rPr>
              <a:t>(x=x+3)=7</a:t>
            </a:r>
            <a:r>
              <a:rPr lang="zh-CN" altLang="en-US" sz="2000" dirty="0">
                <a:solidFill>
                  <a:prstClr val="black"/>
                </a:solidFill>
                <a:latin typeface="等线" panose="020F0502020204030204"/>
                <a:ea typeface="等线" panose="02010600030101010101" pitchFamily="2" charset="-122"/>
              </a:rPr>
              <a:t>；结果为左值</a:t>
            </a:r>
            <a:r>
              <a:rPr lang="en-US" altLang="zh-CN" sz="2000" dirty="0">
                <a:solidFill>
                  <a:prstClr val="black"/>
                </a:solidFill>
                <a:latin typeface="等线" panose="020F0502020204030204"/>
                <a:ea typeface="等线" panose="02010600030101010101" pitchFamily="2" charset="-122"/>
              </a:rPr>
              <a:t>x</a:t>
            </a: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选择运算使用</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构成， 例如：</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y=(x&gt;0)?1:0;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翻译成等价的</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语句如下。</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R="0" lvl="1" algn="l" defTabSz="914400" rtl="0" eaLnBrk="1" fontAlgn="auto" latinLnBrk="0" hangingPunct="1">
              <a:lnSpc>
                <a:spcPct val="90000"/>
              </a:lnSpc>
              <a:spcBef>
                <a:spcPts val="500"/>
              </a:spcBef>
              <a:spcAft>
                <a:spcPts val="0"/>
              </a:spcAft>
              <a:buClrTx/>
              <a:buSzTx/>
              <a:tabLst/>
              <a:defRPr/>
            </a:pPr>
            <a:r>
              <a:rPr lang="en-US" altLang="zh-CN" sz="2400" dirty="0">
                <a:solidFill>
                  <a:prstClr val="black"/>
                </a:solidFill>
                <a:latin typeface="等线" panose="020F0502020204030204"/>
                <a:ea typeface="等线" panose="02010600030101010101" pitchFamily="2" charset="-122"/>
              </a:rPr>
              <a:t>      if(x&gt;0) y=1;</a:t>
            </a:r>
          </a:p>
          <a:p>
            <a:pPr marR="0" lvl="1" algn="l" defTabSz="914400" rtl="0" eaLnBrk="1" fontAlgn="auto" latinLnBrk="0" hangingPunct="1">
              <a:lnSpc>
                <a:spcPct val="90000"/>
              </a:lnSpc>
              <a:spcBef>
                <a:spcPts val="500"/>
              </a:spcBef>
              <a:spcAft>
                <a:spcPts val="0"/>
              </a:spcAft>
              <a:buClrTx/>
              <a:buSzTx/>
              <a:tabLst/>
              <a:defRPr/>
            </a:pPr>
            <a:r>
              <a:rPr lang="en-US" altLang="zh-CN" sz="2400" dirty="0">
                <a:solidFill>
                  <a:prstClr val="black"/>
                </a:solidFill>
                <a:latin typeface="等线" panose="020F0502020204030204"/>
                <a:ea typeface="等线" panose="02010600030101010101" pitchFamily="2" charset="-122"/>
              </a:rPr>
              <a:t>      else     y=0;</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en-US" altLang="zh-CN" sz="2400" dirty="0">
                <a:solidFill>
                  <a:prstClr val="black"/>
                </a:solidFill>
                <a:latin typeface="等线" panose="020F0502020204030204"/>
                <a:ea typeface="等线" panose="02010600030101010101" pitchFamily="2" charset="-122"/>
              </a:rPr>
              <a:t> </a:t>
            </a:r>
            <a:r>
              <a:rPr lang="zh-CN" altLang="en-US" sz="2400" dirty="0">
                <a:solidFill>
                  <a:prstClr val="black"/>
                </a:solidFill>
                <a:latin typeface="等线" panose="020F0502020204030204"/>
                <a:ea typeface="等线" panose="02010600030101010101" pitchFamily="2" charset="-122"/>
              </a:rPr>
              <a:t>当数学表达式的分母或分子有优先级低于除法的运算符如</a:t>
            </a:r>
            <a:r>
              <a:rPr lang="en-US" altLang="zh-CN" sz="2400" dirty="0">
                <a:solidFill>
                  <a:prstClr val="black"/>
                </a:solidFill>
                <a:latin typeface="等线" panose="020F0502020204030204"/>
                <a:ea typeface="等线" panose="02010600030101010101" pitchFamily="2" charset="-122"/>
              </a:rPr>
              <a:t>+</a:t>
            </a:r>
            <a:r>
              <a:rPr lang="zh-CN" altLang="en-US" sz="2400" dirty="0">
                <a:solidFill>
                  <a:prstClr val="black"/>
                </a:solidFill>
                <a:latin typeface="等线" panose="020F0502020204030204"/>
                <a:ea typeface="等线" panose="02010600030101010101" pitchFamily="2" charset="-122"/>
              </a:rPr>
              <a:t>、</a:t>
            </a:r>
            <a:r>
              <a:rPr lang="en-US" altLang="zh-CN" sz="2400" dirty="0">
                <a:solidFill>
                  <a:prstClr val="black"/>
                </a:solidFill>
                <a:latin typeface="等线" panose="020F0502020204030204"/>
                <a:ea typeface="等线" panose="02010600030101010101" pitchFamily="2" charset="-122"/>
              </a:rPr>
              <a:t>-</a:t>
            </a:r>
            <a:r>
              <a:rPr lang="zh-CN" altLang="en-US" sz="2400" dirty="0">
                <a:solidFill>
                  <a:prstClr val="black"/>
                </a:solidFill>
                <a:latin typeface="等线" panose="020F0502020204030204"/>
                <a:ea typeface="等线" panose="02010600030101010101" pitchFamily="2" charset="-122"/>
              </a:rPr>
              <a:t>时，在转换为对应的</a:t>
            </a:r>
            <a:r>
              <a:rPr lang="en-US" altLang="zh-CN" sz="2400" dirty="0">
                <a:solidFill>
                  <a:prstClr val="black"/>
                </a:solidFill>
                <a:latin typeface="等线" panose="020F0502020204030204"/>
                <a:ea typeface="等线" panose="02010600030101010101" pitchFamily="2" charset="-122"/>
              </a:rPr>
              <a:t>C++</a:t>
            </a:r>
            <a:r>
              <a:rPr lang="zh-CN" altLang="en-US" sz="2400" dirty="0">
                <a:solidFill>
                  <a:prstClr val="black"/>
                </a:solidFill>
                <a:latin typeface="等线" panose="020F0502020204030204"/>
                <a:ea typeface="等线" panose="02010600030101010101" pitchFamily="2" charset="-122"/>
              </a:rPr>
              <a:t>表达式时应使用括号括起分母或分子</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p>
        </p:txBody>
      </p:sp>
    </p:spTree>
    <p:extLst>
      <p:ext uri="{BB962C8B-B14F-4D97-AF65-F5344CB8AC3E}">
        <p14:creationId xmlns:p14="http://schemas.microsoft.com/office/powerpoint/2010/main" val="25719133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594962"/>
            <a:ext cx="10515600" cy="480253"/>
          </a:xfrm>
        </p:spPr>
        <p:txBody>
          <a:bodyPr/>
          <a:lstStyle/>
          <a:p>
            <a:pPr>
              <a:buFont typeface="Wingdings" panose="05000000000000000000" pitchFamily="2" charset="2"/>
              <a:buChar char="u"/>
            </a:pPr>
            <a:r>
              <a:rPr lang="en-US" altLang="zh-CN" dirty="0"/>
              <a:t>2.5 </a:t>
            </a:r>
            <a:r>
              <a:rPr lang="zh-CN" altLang="en-US" dirty="0"/>
              <a:t>结构与联合</a:t>
            </a:r>
          </a:p>
        </p:txBody>
      </p:sp>
      <p:sp>
        <p:nvSpPr>
          <p:cNvPr id="6" name="文本框 5">
            <a:extLst>
              <a:ext uri="{FF2B5EF4-FFF2-40B4-BE49-F238E27FC236}">
                <a16:creationId xmlns:a16="http://schemas.microsoft.com/office/drawing/2014/main" id="{D3C88324-0EC8-4B4B-941F-FB5BFB4C559B}"/>
              </a:ext>
            </a:extLst>
          </p:cNvPr>
          <p:cNvSpPr txBox="1"/>
          <p:nvPr/>
        </p:nvSpPr>
        <p:spPr>
          <a:xfrm>
            <a:off x="640080" y="2216712"/>
            <a:ext cx="10911840" cy="4296048"/>
          </a:xfrm>
          <a:prstGeom prst="rect">
            <a:avLst/>
          </a:prstGeom>
          <a:noFill/>
        </p:spPr>
        <p:txBody>
          <a:bodyPr wrap="square">
            <a:spAutoFit/>
          </a:bodyPr>
          <a:lstStyle/>
          <a:p>
            <a:pPr marL="685800" marR="0" lvl="1" indent="-228600" algn="l" defTabSz="914400" rtl="0" eaLnBrk="1" fontAlgn="auto" latinLnBrk="0" hangingPunct="1">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结构是使用</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struct</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定义的一组数据成员，每个成员都要分配相应的内存。</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143000" marR="0" lvl="2" indent="-228600" algn="l" defTabSz="914400" rtl="0" eaLnBrk="1" fontAlgn="auto" latinLnBrk="0" hangingPunct="1">
              <a:spcBef>
                <a:spcPts val="500"/>
              </a:spcBef>
              <a:spcAft>
                <a:spcPts val="0"/>
              </a:spcAft>
              <a:buClrTx/>
              <a:buSzTx/>
              <a:buFont typeface="Wingdings" panose="05000000000000000000" pitchFamily="2" charset="2"/>
              <a:buChar char="l"/>
              <a:tabLst/>
              <a:defRPr/>
            </a:pP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数据成员可以是基本数据类型如</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char</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int</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等。</a:t>
            </a: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143000" marR="0" lvl="2" indent="-228600" algn="l" defTabSz="914400" rtl="0" eaLnBrk="1" fontAlgn="auto" latinLnBrk="0" hangingPunct="1">
              <a:spcBef>
                <a:spcPts val="500"/>
              </a:spcBef>
              <a:spcAft>
                <a:spcPts val="0"/>
              </a:spcAft>
              <a:buClrTx/>
              <a:buSzTx/>
              <a:buFont typeface="Wingdings" panose="05000000000000000000" pitchFamily="2" charset="2"/>
              <a:buChar char="l"/>
              <a:tabLst/>
              <a:defRPr/>
            </a:pP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数据成员也可以是复杂的结构或联合成员。</a:t>
            </a: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143000" marR="0" lvl="2" indent="-228600" algn="l" defTabSz="914400" rtl="0" eaLnBrk="1" fontAlgn="auto" latinLnBrk="0" hangingPunct="1">
              <a:spcBef>
                <a:spcPts val="500"/>
              </a:spcBef>
              <a:spcAft>
                <a:spcPts val="0"/>
              </a:spcAft>
              <a:buClrTx/>
              <a:buSzTx/>
              <a:buFont typeface="Wingdings" panose="05000000000000000000" pitchFamily="2" charset="2"/>
              <a:buChar char="l"/>
              <a:tabLst/>
              <a:defRPr/>
            </a:pP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所有成员都可被任意函数访问。</a:t>
            </a: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143000" marR="0" lvl="2" indent="-228600" algn="l" defTabSz="914400" rtl="0" eaLnBrk="1" fontAlgn="auto" latinLnBrk="0" hangingPunct="1">
              <a:spcBef>
                <a:spcPts val="500"/>
              </a:spcBef>
              <a:spcAft>
                <a:spcPts val="0"/>
              </a:spcAft>
              <a:buClrTx/>
              <a:buSzTx/>
              <a:buFont typeface="Wingdings" panose="05000000000000000000" pitchFamily="2" charset="2"/>
              <a:buChar char="l"/>
              <a:tabLst/>
              <a:defRPr/>
            </a:pP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类型不大于</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int</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的成员可以定义为使用若干位二进制的位段类型。</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p>
          <a:p>
            <a:pPr marL="685800" marR="0" lvl="1" indent="-228600" algn="l" defTabSz="914400" rtl="0" eaLnBrk="1" fontAlgn="auto" latinLnBrk="0" hangingPunct="1">
              <a:spcBef>
                <a:spcPts val="12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联合是使用</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union</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定义的一组数据成员，所有成员共用最大成员分配的内存。</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143000" lvl="2" indent="-228600">
              <a:spcBef>
                <a:spcPts val="500"/>
              </a:spcBef>
              <a:buFont typeface="Wingdings" panose="05000000000000000000" pitchFamily="2" charset="2"/>
              <a:buChar char="l"/>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数据成员可以是基本数据类型、结构或联合类型</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143000" lvl="2" indent="-228600">
              <a:spcBef>
                <a:spcPts val="500"/>
              </a:spcBef>
              <a:buFont typeface="Wingdings" panose="05000000000000000000" pitchFamily="2" charset="2"/>
              <a:buChar char="l"/>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所有成员都可被任意函数访问</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143000" lvl="2" indent="-228600">
              <a:spcBef>
                <a:spcPts val="500"/>
              </a:spcBef>
              <a:buFont typeface="Wingdings" panose="05000000000000000000" pitchFamily="2" charset="2"/>
              <a:buChar char="l"/>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类型不大于</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int</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的成员可以定义为使用若干位二进制的位段类型</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spcBef>
                <a:spcPts val="1200"/>
              </a:spcBef>
              <a:spcAft>
                <a:spcPts val="0"/>
              </a:spcAft>
              <a:buClrTx/>
              <a:buSzTx/>
              <a:buFont typeface="Wingdings" panose="05000000000000000000" pitchFamily="2" charset="2"/>
              <a:buChar char="l"/>
              <a:tabLst/>
              <a:defRPr/>
            </a:pPr>
            <a:r>
              <a:rPr kumimoji="0" lang="zh-CN" altLang="en-US" sz="2400" b="1" i="0" u="none" strike="noStrike" kern="1200" cap="none" spc="0" normalizeH="0" baseline="0" noProof="0" dirty="0">
                <a:ln>
                  <a:noFill/>
                </a:ln>
                <a:solidFill>
                  <a:srgbClr val="C00000"/>
                </a:solidFill>
                <a:effectLst/>
                <a:uLnTx/>
                <a:uFillTx/>
                <a:latin typeface="等线" panose="020F0502020204030204"/>
                <a:ea typeface="等线" panose="02010600030101010101" pitchFamily="2" charset="-122"/>
                <a:cs typeface="+mn-cs"/>
              </a:rPr>
              <a:t>结构和联合还可以包含函数成员。</a:t>
            </a:r>
            <a:r>
              <a:rPr kumimoji="0" lang="en-US" altLang="zh-CN" sz="2400" b="1" i="0" u="none" strike="noStrike" kern="1200" cap="none" spc="0" normalizeH="0" baseline="0" noProof="0" dirty="0">
                <a:ln>
                  <a:noFill/>
                </a:ln>
                <a:solidFill>
                  <a:srgbClr val="C00000"/>
                </a:solidFill>
                <a:effectLst/>
                <a:uLnTx/>
                <a:uFillTx/>
                <a:latin typeface="等线" panose="020F0502020204030204"/>
                <a:ea typeface="等线" panose="02010600030101010101" pitchFamily="2" charset="-122"/>
                <a:cs typeface="+mn-cs"/>
              </a:rPr>
              <a:t>         </a:t>
            </a:r>
          </a:p>
        </p:txBody>
      </p:sp>
    </p:spTree>
    <p:extLst>
      <p:ext uri="{BB962C8B-B14F-4D97-AF65-F5344CB8AC3E}">
        <p14:creationId xmlns:p14="http://schemas.microsoft.com/office/powerpoint/2010/main" val="13030419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838200" y="207057"/>
            <a:ext cx="10515600" cy="986597"/>
          </a:xfrm>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265537"/>
            <a:ext cx="10515600" cy="488205"/>
          </a:xfrm>
        </p:spPr>
        <p:txBody>
          <a:bodyPr/>
          <a:lstStyle/>
          <a:p>
            <a:pPr>
              <a:buFont typeface="Wingdings" panose="05000000000000000000" pitchFamily="2" charset="2"/>
              <a:buChar char="u"/>
            </a:pPr>
            <a:r>
              <a:rPr lang="en-US" altLang="zh-CN" dirty="0"/>
              <a:t>2.5 </a:t>
            </a:r>
            <a:r>
              <a:rPr lang="zh-CN" altLang="en-US" dirty="0"/>
              <a:t>结构与联合</a:t>
            </a:r>
          </a:p>
        </p:txBody>
      </p:sp>
      <p:sp>
        <p:nvSpPr>
          <p:cNvPr id="6" name="文本框 5">
            <a:extLst>
              <a:ext uri="{FF2B5EF4-FFF2-40B4-BE49-F238E27FC236}">
                <a16:creationId xmlns:a16="http://schemas.microsoft.com/office/drawing/2014/main" id="{D3C88324-0EC8-4B4B-941F-FB5BFB4C559B}"/>
              </a:ext>
            </a:extLst>
          </p:cNvPr>
          <p:cNvSpPr txBox="1"/>
          <p:nvPr/>
        </p:nvSpPr>
        <p:spPr>
          <a:xfrm>
            <a:off x="640080" y="2002027"/>
            <a:ext cx="10911840" cy="4383251"/>
          </a:xfrm>
          <a:prstGeom prst="rect">
            <a:avLst/>
          </a:prstGeom>
          <a:noFill/>
        </p:spPr>
        <p:txBody>
          <a:bodyPr wrap="square">
            <a:spAutoFit/>
          </a:bodyPr>
          <a:lstStyle/>
          <a:p>
            <a:pPr marL="685800" marR="0" lvl="1" indent="-228600" algn="l" defTabSz="914400" rtl="0" eaLnBrk="1" fontAlgn="auto" latinLnBrk="0" hangingPunct="1">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vs2019</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的</a:t>
            </a:r>
            <a:r>
              <a:rPr lang="en-US" altLang="zh-CN" sz="2400" dirty="0">
                <a:solidFill>
                  <a:prstClr val="black"/>
                </a:solidFill>
                <a:latin typeface="等线" panose="020F0502020204030204"/>
                <a:ea typeface="等线" panose="02010600030101010101" pitchFamily="2" charset="-122"/>
              </a:rPr>
              <a:t>x86</a:t>
            </a:r>
            <a:r>
              <a:rPr lang="zh-CN" altLang="en-US" sz="2400" dirty="0">
                <a:solidFill>
                  <a:prstClr val="black"/>
                </a:solidFill>
                <a:latin typeface="等线" panose="020F0502020204030204"/>
                <a:ea typeface="等线" panose="02010600030101010101" pitchFamily="2" charset="-122"/>
              </a:rPr>
              <a:t>编译模式下，定义如下结构</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lvl="2">
              <a:spcBef>
                <a:spcPts val="500"/>
              </a:spcBef>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struct Person {	       	//</a:t>
            </a:r>
            <a:r>
              <a:rPr lang="en-US" altLang="zh-CN" sz="2000" dirty="0">
                <a:solidFill>
                  <a:prstClr val="black"/>
                </a:solidFill>
              </a:rPr>
              <a:t>sizeof(Person)=sizeof(const char*)+sizeof(int)</a:t>
            </a: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R="0" lvl="2" algn="l" defTabSz="914400" rtl="0" eaLnBrk="1" fontAlgn="auto" latinLnBrk="0" hangingPunct="1">
              <a:spcBef>
                <a:spcPts val="500"/>
              </a:spcBef>
              <a:spcAft>
                <a:spcPts val="0"/>
              </a:spcAft>
              <a:buClrTx/>
              <a:buSzTx/>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const char *name;	//</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定义实例数据成员</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name</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，不允许修改</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name</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指向的姓名 </a:t>
            </a: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R="0" lvl="2" algn="l" defTabSz="914400" rtl="0" eaLnBrk="1" fontAlgn="auto" latinLnBrk="0" hangingPunct="1">
              <a:spcBef>
                <a:spcPts val="500"/>
              </a:spcBef>
              <a:spcAft>
                <a:spcPts val="0"/>
              </a:spcAft>
              <a:buClrTx/>
              <a:buSzTx/>
              <a:tabLst/>
              <a:defRPr/>
            </a:pPr>
            <a:r>
              <a:rPr lang="en-US" altLang="zh-CN" sz="2000" dirty="0">
                <a:solidFill>
                  <a:prstClr val="black"/>
                </a:solidFill>
                <a:latin typeface="等线" panose="020F0502020204030204"/>
                <a:ea typeface="等线" panose="02010600030101010101" pitchFamily="2" charset="-122"/>
              </a:rPr>
              <a:t>     </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int </a:t>
            </a:r>
            <a:r>
              <a:rPr kumimoji="0" lang="en-US" altLang="zh-CN" sz="20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birthYear</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定义实例数据成员</a:t>
            </a:r>
            <a:r>
              <a:rPr kumimoji="0" lang="en-US" altLang="zh-CN" sz="20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birthYear</a:t>
            </a: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R="0" lvl="2" algn="l" defTabSz="914400" rtl="0" eaLnBrk="1" fontAlgn="auto" latinLnBrk="0" hangingPunct="1">
              <a:spcBef>
                <a:spcPts val="500"/>
              </a:spcBef>
              <a:spcAft>
                <a:spcPts val="0"/>
              </a:spcAft>
              <a:buClrTx/>
              <a:buSzTx/>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liShiZhen</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定义</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Person</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类型的同时定义该类型的变量</a:t>
            </a:r>
            <a:r>
              <a:rPr kumimoji="0" lang="en-US" altLang="zh-CN" sz="20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liShiZhen</a:t>
            </a: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R="0" lvl="2" algn="l" defTabSz="914400" rtl="0" eaLnBrk="1" fontAlgn="auto" latinLnBrk="0" hangingPunct="1">
              <a:spcBef>
                <a:spcPts val="500"/>
              </a:spcBef>
              <a:spcAft>
                <a:spcPts val="0"/>
              </a:spcAft>
              <a:buClrTx/>
              <a:buSzTx/>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struct Person </a:t>
            </a:r>
            <a:r>
              <a:rPr kumimoji="0" lang="en-US" altLang="zh-CN" sz="20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huaTuo</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定义</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Person</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类型后，</a:t>
            </a:r>
            <a:r>
              <a:rPr kumimoji="0" lang="en-US" altLang="zh-CN" sz="20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struct</a:t>
            </a:r>
            <a:r>
              <a:rPr kumimoji="0" lang="zh-CN" altLang="en-US" sz="20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可省略</a:t>
            </a:r>
            <a:endParaRPr kumimoji="0" lang="en-US" altLang="zh-CN" sz="20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spcBef>
                <a:spcPts val="12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vs2019</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的</a:t>
            </a:r>
            <a:r>
              <a:rPr lang="en-US" altLang="zh-CN" sz="2400" dirty="0">
                <a:solidFill>
                  <a:prstClr val="black"/>
                </a:solidFill>
                <a:latin typeface="等线" panose="020F0502020204030204"/>
                <a:ea typeface="等线" panose="02010600030101010101" pitchFamily="2" charset="-122"/>
              </a:rPr>
              <a:t>x86</a:t>
            </a:r>
            <a:r>
              <a:rPr lang="zh-CN" altLang="en-US" sz="2400" dirty="0">
                <a:solidFill>
                  <a:prstClr val="black"/>
                </a:solidFill>
                <a:latin typeface="等线" panose="020F0502020204030204"/>
                <a:ea typeface="等线" panose="02010600030101010101" pitchFamily="2" charset="-122"/>
              </a:rPr>
              <a:t>编译模式下，定义如下联合</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indent="269875" algn="just">
              <a:spcAft>
                <a:spcPts val="0"/>
              </a:spcAft>
            </a:pPr>
            <a:r>
              <a:rPr lang="en-US" altLang="zh-CN" sz="2000" kern="100" dirty="0">
                <a:effectLst/>
                <a:latin typeface="Times New Roman" panose="02020603050405020304" pitchFamily="18" charset="0"/>
                <a:ea typeface="宋体" panose="02010600030101010101" pitchFamily="2" charset="-122"/>
              </a:rPr>
              <a:t>	union Long {  //</a:t>
            </a:r>
            <a:r>
              <a:rPr lang="zh-CN" altLang="zh-CN" sz="2000" kern="100" dirty="0">
                <a:effectLst/>
                <a:latin typeface="Times New Roman" panose="02020603050405020304" pitchFamily="18" charset="0"/>
                <a:ea typeface="宋体" panose="02010600030101010101" pitchFamily="2" charset="-122"/>
              </a:rPr>
              <a:t>自定义</a:t>
            </a:r>
            <a:r>
              <a:rPr lang="en-US" altLang="zh-CN" sz="2000" kern="100" dirty="0">
                <a:effectLst/>
                <a:latin typeface="Times New Roman" panose="02020603050405020304" pitchFamily="18" charset="0"/>
                <a:ea typeface="宋体" panose="02010600030101010101" pitchFamily="2" charset="-122"/>
              </a:rPr>
              <a:t>union</a:t>
            </a:r>
            <a:r>
              <a:rPr lang="zh-CN" altLang="zh-CN" sz="2000" kern="100" dirty="0">
                <a:effectLst/>
                <a:latin typeface="Times New Roman" panose="02020603050405020304" pitchFamily="18" charset="0"/>
                <a:ea typeface="宋体" panose="02010600030101010101" pitchFamily="2" charset="-122"/>
              </a:rPr>
              <a:t>类型</a:t>
            </a:r>
            <a:r>
              <a:rPr lang="en-US" altLang="zh-CN" sz="2000" kern="100" dirty="0">
                <a:effectLst/>
                <a:latin typeface="Times New Roman" panose="02020603050405020304" pitchFamily="18" charset="0"/>
                <a:ea typeface="宋体" panose="02010600030101010101" pitchFamily="2" charset="-122"/>
              </a:rPr>
              <a:t>Long</a:t>
            </a:r>
            <a:r>
              <a:rPr lang="zh-CN" altLang="zh-CN" sz="2000" kern="100" dirty="0">
                <a:effectLst/>
                <a:latin typeface="Times New Roman" panose="02020603050405020304" pitchFamily="18" charset="0"/>
                <a:ea typeface="宋体" panose="02010600030101010101" pitchFamily="2" charset="-122"/>
              </a:rPr>
              <a:t>。成员</a:t>
            </a:r>
            <a:r>
              <a:rPr lang="en-US" altLang="zh-CN" sz="2000" kern="100" dirty="0">
                <a:effectLst/>
                <a:latin typeface="Times New Roman" panose="02020603050405020304" pitchFamily="18" charset="0"/>
                <a:ea typeface="宋体" panose="02010600030101010101" pitchFamily="2" charset="-122"/>
              </a:rPr>
              <a:t>c</a:t>
            </a:r>
            <a:r>
              <a:rPr lang="zh-CN" altLang="zh-CN" sz="2000" kern="100" dirty="0">
                <a:effectLst/>
                <a:latin typeface="Times New Roman" panose="02020603050405020304" pitchFamily="18" charset="0"/>
                <a:ea typeface="宋体" panose="02010600030101010101" pitchFamily="2" charset="-122"/>
              </a:rPr>
              <a:t>、</a:t>
            </a:r>
            <a:r>
              <a:rPr lang="en-US" altLang="zh-CN" sz="2000" kern="100" dirty="0">
                <a:effectLst/>
                <a:latin typeface="Times New Roman" panose="02020603050405020304" pitchFamily="18" charset="0"/>
                <a:ea typeface="宋体" panose="02010600030101010101" pitchFamily="2" charset="-122"/>
              </a:rPr>
              <a:t>s</a:t>
            </a:r>
            <a:r>
              <a:rPr lang="zh-CN" altLang="zh-CN" sz="2000" kern="100" dirty="0">
                <a:effectLst/>
                <a:latin typeface="Times New Roman" panose="02020603050405020304" pitchFamily="18" charset="0"/>
                <a:ea typeface="宋体" panose="02010600030101010101" pitchFamily="2" charset="-122"/>
              </a:rPr>
              <a:t>、</a:t>
            </a:r>
            <a:r>
              <a:rPr lang="en-US" altLang="zh-CN" sz="2000" kern="100" dirty="0">
                <a:effectLst/>
                <a:latin typeface="Times New Roman" panose="02020603050405020304" pitchFamily="18" charset="0"/>
                <a:ea typeface="宋体" panose="02010600030101010101" pitchFamily="2" charset="-122"/>
              </a:rPr>
              <a:t>x</a:t>
            </a:r>
            <a:r>
              <a:rPr lang="zh-CN" altLang="zh-CN" sz="2000" kern="100" dirty="0">
                <a:effectLst/>
                <a:latin typeface="Times New Roman" panose="02020603050405020304" pitchFamily="18" charset="0"/>
                <a:ea typeface="宋体" panose="02010600030101010101" pitchFamily="2" charset="-122"/>
              </a:rPr>
              <a:t>共享内存</a:t>
            </a:r>
          </a:p>
          <a:p>
            <a:pPr indent="269875" algn="just">
              <a:spcAft>
                <a:spcPts val="0"/>
              </a:spcAft>
            </a:pPr>
            <a:r>
              <a:rPr lang="en-US" altLang="zh-CN" sz="2000" kern="100" dirty="0">
                <a:effectLst/>
                <a:latin typeface="Times New Roman" panose="02020603050405020304" pitchFamily="18" charset="0"/>
                <a:ea typeface="宋体" panose="02010600030101010101" pitchFamily="2" charset="-122"/>
              </a:rPr>
              <a:t>	      char	 c;	//c</a:t>
            </a:r>
            <a:r>
              <a:rPr lang="zh-CN" altLang="zh-CN" sz="2000" kern="100" dirty="0">
                <a:effectLst/>
                <a:latin typeface="Times New Roman" panose="02020603050405020304" pitchFamily="18" charset="0"/>
                <a:ea typeface="宋体" panose="02010600030101010101" pitchFamily="2" charset="-122"/>
              </a:rPr>
              <a:t>共享</a:t>
            </a:r>
            <a:r>
              <a:rPr lang="en-US" altLang="zh-CN" sz="2000" kern="100" dirty="0">
                <a:effectLst/>
                <a:latin typeface="Times New Roman" panose="02020603050405020304" pitchFamily="18" charset="0"/>
                <a:ea typeface="宋体" panose="02010600030101010101" pitchFamily="2" charset="-122"/>
              </a:rPr>
              <a:t>x</a:t>
            </a:r>
            <a:r>
              <a:rPr lang="zh-CN" altLang="zh-CN" sz="2000" kern="100" dirty="0">
                <a:effectLst/>
                <a:latin typeface="Times New Roman" panose="02020603050405020304" pitchFamily="18" charset="0"/>
                <a:ea typeface="宋体" panose="02010600030101010101" pitchFamily="2" charset="-122"/>
              </a:rPr>
              <a:t>的内存</a:t>
            </a:r>
          </a:p>
          <a:p>
            <a:pPr indent="269875" algn="just">
              <a:spcAft>
                <a:spcPts val="0"/>
              </a:spcAft>
            </a:pPr>
            <a:r>
              <a:rPr lang="en-US" altLang="zh-CN" sz="2000" kern="100" dirty="0">
                <a:effectLst/>
                <a:latin typeface="Times New Roman" panose="02020603050405020304" pitchFamily="18" charset="0"/>
                <a:ea typeface="宋体" panose="02010600030101010101" pitchFamily="2" charset="-122"/>
              </a:rPr>
              <a:t>	      short	 s;	//s</a:t>
            </a:r>
            <a:r>
              <a:rPr lang="zh-CN" altLang="zh-CN" sz="2000" kern="100" dirty="0">
                <a:effectLst/>
                <a:latin typeface="Times New Roman" panose="02020603050405020304" pitchFamily="18" charset="0"/>
                <a:ea typeface="宋体" panose="02010600030101010101" pitchFamily="2" charset="-122"/>
              </a:rPr>
              <a:t>共享</a:t>
            </a:r>
            <a:r>
              <a:rPr lang="en-US" altLang="zh-CN" sz="2000" kern="100" dirty="0">
                <a:effectLst/>
                <a:latin typeface="Times New Roman" panose="02020603050405020304" pitchFamily="18" charset="0"/>
                <a:ea typeface="宋体" panose="02010600030101010101" pitchFamily="2" charset="-122"/>
              </a:rPr>
              <a:t>x</a:t>
            </a:r>
            <a:r>
              <a:rPr lang="zh-CN" altLang="zh-CN" sz="2000" kern="100" dirty="0">
                <a:effectLst/>
                <a:latin typeface="Times New Roman" panose="02020603050405020304" pitchFamily="18" charset="0"/>
                <a:ea typeface="宋体" panose="02010600030101010101" pitchFamily="2" charset="-122"/>
              </a:rPr>
              <a:t>的内存</a:t>
            </a:r>
          </a:p>
          <a:p>
            <a:pPr indent="269875" algn="just">
              <a:spcAft>
                <a:spcPts val="0"/>
              </a:spcAft>
            </a:pPr>
            <a:r>
              <a:rPr lang="en-US" altLang="zh-CN" sz="2000" kern="100" dirty="0">
                <a:effectLst/>
                <a:latin typeface="Times New Roman" panose="02020603050405020304" pitchFamily="18" charset="0"/>
                <a:ea typeface="宋体" panose="02010600030101010101" pitchFamily="2" charset="-122"/>
              </a:rPr>
              <a:t>  	      long	 x;</a:t>
            </a:r>
            <a:r>
              <a:rPr lang="en-US" altLang="zh-CN" sz="2000" kern="100" dirty="0">
                <a:latin typeface="Times New Roman" panose="02020603050405020304" pitchFamily="18" charset="0"/>
                <a:ea typeface="宋体" panose="02010600030101010101" pitchFamily="2" charset="-122"/>
              </a:rPr>
              <a:t>  	</a:t>
            </a:r>
            <a:r>
              <a:rPr lang="en-US" altLang="zh-CN" sz="2000" kern="100" dirty="0">
                <a:effectLst/>
                <a:latin typeface="Times New Roman" panose="02020603050405020304" pitchFamily="18" charset="0"/>
                <a:ea typeface="宋体" panose="02010600030101010101" pitchFamily="2" charset="-122"/>
              </a:rPr>
              <a:t>//sizeof(Long)</a:t>
            </a:r>
            <a:r>
              <a:rPr lang="zh-CN" altLang="zh-CN" sz="2000" kern="100" dirty="0">
                <a:effectLst/>
                <a:latin typeface="Times New Roman" panose="02020603050405020304" pitchFamily="18" charset="0"/>
                <a:ea typeface="宋体" panose="02010600030101010101" pitchFamily="2" charset="-122"/>
              </a:rPr>
              <a:t>＝</a:t>
            </a:r>
            <a:r>
              <a:rPr lang="en-US" altLang="zh-CN" sz="2000" kern="100" dirty="0">
                <a:effectLst/>
                <a:latin typeface="Times New Roman" panose="02020603050405020304" pitchFamily="18" charset="0"/>
                <a:ea typeface="宋体" panose="02010600030101010101" pitchFamily="2" charset="-122"/>
              </a:rPr>
              <a:t>max(sizeof(char), sizeof(short), sizeof(long))=sizeof(long)</a:t>
            </a:r>
          </a:p>
          <a:p>
            <a:pPr indent="269875" algn="just">
              <a:spcAft>
                <a:spcPts val="0"/>
              </a:spcAft>
            </a:pPr>
            <a:r>
              <a:rPr lang="en-US" altLang="zh-CN" sz="2000" kern="100" dirty="0">
                <a:latin typeface="Times New Roman" panose="02020603050405020304" pitchFamily="18" charset="0"/>
                <a:ea typeface="宋体" panose="02010600030101010101" pitchFamily="2" charset="-122"/>
              </a:rPr>
              <a:t>	}a;    Long b;	//</a:t>
            </a:r>
            <a:r>
              <a:rPr lang="zh-CN" altLang="en-US" sz="2000" kern="100" dirty="0">
                <a:solidFill>
                  <a:srgbClr val="FF0000"/>
                </a:solidFill>
                <a:latin typeface="Times New Roman" panose="02020603050405020304" pitchFamily="18" charset="0"/>
                <a:ea typeface="宋体" panose="02010600030101010101" pitchFamily="2" charset="-122"/>
              </a:rPr>
              <a:t>修改任意成员，都会同时修改其它成员</a:t>
            </a:r>
            <a:endParaRPr lang="zh-CN" altLang="zh-CN" sz="2000" kern="100" dirty="0">
              <a:solidFill>
                <a:srgbClr val="FF0000"/>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810555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t>2.2 </a:t>
            </a:r>
            <a:r>
              <a:rPr lang="zh-CN" altLang="en-US" dirty="0"/>
              <a:t>预定义类型及值域和常量</a:t>
            </a:r>
          </a:p>
        </p:txBody>
      </p:sp>
      <p:sp>
        <p:nvSpPr>
          <p:cNvPr id="6" name="文本框 5">
            <a:extLst>
              <a:ext uri="{FF2B5EF4-FFF2-40B4-BE49-F238E27FC236}">
                <a16:creationId xmlns:a16="http://schemas.microsoft.com/office/drawing/2014/main" id="{D3C88324-0EC8-4B4B-941F-FB5BFB4C559B}"/>
              </a:ext>
            </a:extLst>
          </p:cNvPr>
          <p:cNvSpPr txBox="1"/>
          <p:nvPr/>
        </p:nvSpPr>
        <p:spPr>
          <a:xfrm>
            <a:off x="731519" y="2447300"/>
            <a:ext cx="11063531" cy="4083169"/>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dirty="0">
                <a:solidFill>
                  <a:prstClr val="black"/>
                </a:solidFill>
                <a:latin typeface="等线" panose="020F0502020204030204"/>
                <a:ea typeface="等线" panose="02010600030101010101" pitchFamily="2" charset="-122"/>
              </a:rPr>
              <a:t>类型的字节数与硬件、操作系统、编译有关。假定</a:t>
            </a:r>
            <a:r>
              <a:rPr lang="en-US" altLang="zh-CN" sz="2400" dirty="0">
                <a:solidFill>
                  <a:prstClr val="black"/>
                </a:solidFill>
                <a:latin typeface="等线" panose="020F0502020204030204"/>
                <a:ea typeface="等线" panose="02010600030101010101" pitchFamily="2" charset="-122"/>
              </a:rPr>
              <a:t>VS1029</a:t>
            </a:r>
            <a:r>
              <a:rPr lang="zh-CN" altLang="en-US" sz="2400" dirty="0">
                <a:solidFill>
                  <a:prstClr val="black"/>
                </a:solidFill>
              </a:rPr>
              <a:t>采用</a:t>
            </a:r>
            <a:r>
              <a:rPr lang="en-US" altLang="zh-CN" sz="2400" dirty="0">
                <a:solidFill>
                  <a:prstClr val="black"/>
                </a:solidFill>
              </a:rPr>
              <a:t>X86</a:t>
            </a:r>
            <a:r>
              <a:rPr lang="zh-CN" altLang="en-US" sz="2400" dirty="0">
                <a:solidFill>
                  <a:prstClr val="black"/>
                </a:solidFill>
              </a:rPr>
              <a:t>编译模式。</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void</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字节数不定。常表示函数无参或无返回值。</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en-US" altLang="zh-CN" sz="2400" dirty="0">
                <a:solidFill>
                  <a:prstClr val="black"/>
                </a:solidFill>
                <a:latin typeface="等线" panose="020F0502020204030204"/>
                <a:ea typeface="等线" panose="02010600030101010101" pitchFamily="2" charset="-122"/>
              </a:rPr>
              <a:t>bool</a:t>
            </a:r>
            <a:r>
              <a:rPr lang="zh-CN" altLang="en-US" sz="2400" dirty="0">
                <a:solidFill>
                  <a:prstClr val="black"/>
                </a:solidFill>
                <a:latin typeface="等线" panose="020F0502020204030204"/>
                <a:ea typeface="等线" panose="02010600030101010101" pitchFamily="2" charset="-122"/>
              </a:rPr>
              <a:t>： 单字节布尔类型，取值</a:t>
            </a:r>
            <a:r>
              <a:rPr lang="en-US" altLang="zh-CN" sz="2400" dirty="0">
                <a:solidFill>
                  <a:prstClr val="black"/>
                </a:solidFill>
                <a:latin typeface="等线" panose="020F0502020204030204"/>
                <a:ea typeface="等线" panose="02010600030101010101" pitchFamily="2" charset="-122"/>
              </a:rPr>
              <a:t>false</a:t>
            </a:r>
            <a:r>
              <a:rPr lang="zh-CN" altLang="en-US" sz="2400" dirty="0">
                <a:solidFill>
                  <a:prstClr val="black"/>
                </a:solidFill>
                <a:latin typeface="等线" panose="020F0502020204030204"/>
                <a:ea typeface="等线" panose="02010600030101010101" pitchFamily="2" charset="-122"/>
              </a:rPr>
              <a:t>和</a:t>
            </a:r>
            <a:r>
              <a:rPr lang="en-US" altLang="zh-CN" sz="2400" dirty="0">
                <a:solidFill>
                  <a:prstClr val="black"/>
                </a:solidFill>
                <a:latin typeface="等线" panose="020F0502020204030204"/>
                <a:ea typeface="等线" panose="02010600030101010101" pitchFamily="2" charset="-122"/>
              </a:rPr>
              <a:t>true</a:t>
            </a:r>
            <a:r>
              <a:rPr lang="zh-CN" altLang="en-US" sz="2400" dirty="0">
                <a:solidFill>
                  <a:prstClr val="black"/>
                </a:solidFill>
                <a:latin typeface="等线" panose="020F0502020204030204"/>
                <a:ea typeface="等线" panose="02010600030101010101" pitchFamily="2" charset="-122"/>
              </a:rPr>
              <a:t>。</a:t>
            </a:r>
            <a:endParaRPr lang="en-US" altLang="zh-CN" sz="2400" dirty="0">
              <a:solidFill>
                <a:prstClr val="black"/>
              </a:solidFill>
              <a:latin typeface="等线" panose="020F0502020204030204"/>
              <a:ea typeface="等线" panose="0201060003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en-US" altLang="zh-CN" sz="2400" dirty="0">
                <a:solidFill>
                  <a:prstClr val="black"/>
                </a:solidFill>
                <a:latin typeface="等线" panose="020F0502020204030204"/>
                <a:ea typeface="等线" panose="02010600030101010101" pitchFamily="2" charset="-122"/>
              </a:rPr>
              <a:t>c</a:t>
            </a:r>
            <a:r>
              <a:rPr kumimoji="0" lang="en-US" altLang="zh-CN" sz="24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har</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单字节有符号字符类型，取值</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-128~127</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short</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：两字节有符号整数类型，取值</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-32768~32767</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int</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四字节有符号整数类型，取值</a:t>
            </a:r>
            <a:r>
              <a:rPr lang="en-US" altLang="zh-CN" sz="2400" dirty="0">
                <a:effectLst/>
                <a:ea typeface="宋体" panose="02010600030101010101" pitchFamily="2" charset="-122"/>
                <a:cs typeface="Times New Roman" panose="02020603050405020304" pitchFamily="18" charset="0"/>
              </a:rPr>
              <a:t>-</a:t>
            </a:r>
            <a:r>
              <a:rPr lang="en-US" altLang="zh-CN" sz="2400" kern="100" dirty="0">
                <a:effectLst/>
                <a:latin typeface="Times New Roman" panose="02020603050405020304" pitchFamily="18" charset="0"/>
                <a:ea typeface="宋体" panose="02010600030101010101" pitchFamily="2" charset="-122"/>
              </a:rPr>
              <a:t>2</a:t>
            </a:r>
            <a:r>
              <a:rPr lang="en-US" altLang="zh-CN" sz="2400" kern="100" baseline="30000" dirty="0">
                <a:effectLst/>
                <a:latin typeface="Times New Roman" panose="02020603050405020304" pitchFamily="18" charset="0"/>
                <a:ea typeface="宋体" panose="02010600030101010101" pitchFamily="2" charset="-122"/>
              </a:rPr>
              <a:t>31</a:t>
            </a:r>
            <a:r>
              <a:rPr lang="en-US" altLang="zh-CN" sz="2400" kern="100" dirty="0">
                <a:effectLst/>
                <a:latin typeface="Times New Roman" panose="02020603050405020304" pitchFamily="18" charset="0"/>
                <a:ea typeface="宋体" panose="02010600030101010101" pitchFamily="2" charset="-122"/>
              </a:rPr>
              <a:t>~2</a:t>
            </a:r>
            <a:r>
              <a:rPr lang="en-US" altLang="zh-CN" sz="2400" kern="100" baseline="30000" dirty="0">
                <a:effectLst/>
                <a:latin typeface="Times New Roman" panose="02020603050405020304" pitchFamily="18" charset="0"/>
                <a:ea typeface="宋体" panose="02010600030101010101" pitchFamily="2" charset="-122"/>
              </a:rPr>
              <a:t>31</a:t>
            </a:r>
            <a:r>
              <a:rPr lang="en-US" altLang="zh-CN" sz="2400" kern="100" dirty="0">
                <a:effectLst/>
                <a:latin typeface="Times New Roman" panose="02020603050405020304" pitchFamily="18" charset="0"/>
                <a:ea typeface="宋体" panose="02010600030101010101" pitchFamily="2" charset="-122"/>
              </a:rPr>
              <a:t>-1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long</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四字节有符号整数类型，取值</a:t>
            </a:r>
            <a:r>
              <a:rPr lang="en-US" altLang="zh-CN" sz="2400" dirty="0">
                <a:effectLst/>
                <a:ea typeface="宋体" panose="02010600030101010101" pitchFamily="2" charset="-122"/>
                <a:cs typeface="Times New Roman" panose="02020603050405020304" pitchFamily="18" charset="0"/>
              </a:rPr>
              <a:t>-</a:t>
            </a:r>
            <a:r>
              <a:rPr lang="en-US" altLang="zh-CN" sz="2400" kern="100" dirty="0">
                <a:effectLst/>
                <a:latin typeface="Times New Roman" panose="02020603050405020304" pitchFamily="18" charset="0"/>
                <a:ea typeface="宋体" panose="02010600030101010101" pitchFamily="2" charset="-122"/>
              </a:rPr>
              <a:t>2</a:t>
            </a:r>
            <a:r>
              <a:rPr lang="en-US" altLang="zh-CN" sz="2400" kern="100" baseline="30000" dirty="0">
                <a:effectLst/>
                <a:latin typeface="Times New Roman" panose="02020603050405020304" pitchFamily="18" charset="0"/>
                <a:ea typeface="宋体" panose="02010600030101010101" pitchFamily="2" charset="-122"/>
              </a:rPr>
              <a:t>31</a:t>
            </a:r>
            <a:r>
              <a:rPr lang="en-US" altLang="zh-CN" sz="2400" kern="100" dirty="0">
                <a:effectLst/>
                <a:latin typeface="Times New Roman" panose="02020603050405020304" pitchFamily="18" charset="0"/>
                <a:ea typeface="宋体" panose="02010600030101010101" pitchFamily="2" charset="-122"/>
              </a:rPr>
              <a:t>~2</a:t>
            </a:r>
            <a:r>
              <a:rPr lang="en-US" altLang="zh-CN" sz="2400" kern="100" baseline="30000" dirty="0">
                <a:effectLst/>
                <a:latin typeface="Times New Roman" panose="02020603050405020304" pitchFamily="18" charset="0"/>
                <a:ea typeface="宋体" panose="02010600030101010101" pitchFamily="2" charset="-122"/>
              </a:rPr>
              <a:t>31</a:t>
            </a:r>
            <a:r>
              <a:rPr lang="en-US" altLang="zh-CN" sz="2400" kern="100" dirty="0">
                <a:effectLst/>
                <a:latin typeface="Times New Roman" panose="02020603050405020304" pitchFamily="18" charset="0"/>
                <a:ea typeface="宋体" panose="02010600030101010101" pitchFamily="2" charset="-122"/>
              </a:rPr>
              <a:t>-1 </a:t>
            </a:r>
            <a:r>
              <a:rPr lang="zh-CN" altLang="en-US" sz="2400" dirty="0">
                <a:solidFill>
                  <a:prstClr val="black"/>
                </a:solidFill>
                <a:latin typeface="等线" panose="020F0502020204030204"/>
                <a:ea typeface="等线" panose="02010600030101010101" pitchFamily="2" charset="-122"/>
              </a:rPr>
              <a:t>。</a:t>
            </a:r>
            <a:endParaRPr lang="en-US" altLang="zh-CN" sz="2400" dirty="0">
              <a:solidFill>
                <a:prstClr val="black"/>
              </a:solidFill>
              <a:latin typeface="等线" panose="020F0502020204030204"/>
              <a:ea typeface="等线" panose="0201060003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en-US" altLang="zh-CN" sz="2400" dirty="0">
                <a:solidFill>
                  <a:prstClr val="black"/>
                </a:solidFill>
                <a:latin typeface="等线" panose="020F0502020204030204"/>
                <a:ea typeface="等线" panose="02010600030101010101" pitchFamily="2" charset="-122"/>
              </a:rPr>
              <a:t>float</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四字节有符号</a:t>
            </a:r>
            <a:r>
              <a:rPr lang="zh-CN" altLang="en-US" sz="2400" dirty="0">
                <a:solidFill>
                  <a:prstClr val="black"/>
                </a:solidFill>
                <a:latin typeface="等线" panose="020F0502020204030204"/>
                <a:ea typeface="等线" panose="02010600030101010101" pitchFamily="2" charset="-122"/>
              </a:rPr>
              <a:t>单精度浮点</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数类型，取值</a:t>
            </a:r>
            <a:r>
              <a:rPr lang="en-US" altLang="zh-CN" sz="2400" dirty="0">
                <a:effectLst/>
                <a:ea typeface="宋体" panose="02010600030101010101" pitchFamily="2" charset="-122"/>
                <a:cs typeface="Times New Roman" panose="02020603050405020304" pitchFamily="18" charset="0"/>
              </a:rPr>
              <a:t>-</a:t>
            </a:r>
            <a:r>
              <a:rPr lang="en-US" altLang="zh-CN" sz="2400" kern="100" dirty="0">
                <a:effectLst/>
                <a:latin typeface="Times New Roman" panose="02020603050405020304" pitchFamily="18" charset="0"/>
                <a:ea typeface="宋体" panose="02010600030101010101" pitchFamily="2" charset="-122"/>
              </a:rPr>
              <a:t>10</a:t>
            </a:r>
            <a:r>
              <a:rPr lang="en-US" altLang="zh-CN" sz="2400" kern="100" baseline="30000" dirty="0">
                <a:effectLst/>
                <a:latin typeface="Times New Roman" panose="02020603050405020304" pitchFamily="18" charset="0"/>
                <a:ea typeface="宋体" panose="02010600030101010101" pitchFamily="2" charset="-122"/>
              </a:rPr>
              <a:t>38</a:t>
            </a:r>
            <a:r>
              <a:rPr lang="en-US" altLang="zh-CN" sz="2400" kern="100" dirty="0">
                <a:effectLst/>
                <a:latin typeface="Times New Roman" panose="02020603050405020304" pitchFamily="18" charset="0"/>
                <a:ea typeface="宋体" panose="02010600030101010101" pitchFamily="2" charset="-122"/>
              </a:rPr>
              <a:t>~10</a:t>
            </a:r>
            <a:r>
              <a:rPr lang="en-US" altLang="zh-CN" sz="2400" kern="100" baseline="30000" dirty="0">
                <a:effectLst/>
                <a:latin typeface="Times New Roman" panose="02020603050405020304" pitchFamily="18" charset="0"/>
                <a:ea typeface="宋体" panose="02010600030101010101" pitchFamily="2" charset="-122"/>
              </a:rPr>
              <a:t>38</a:t>
            </a:r>
            <a:r>
              <a:rPr lang="zh-CN" altLang="en-US" sz="2400" dirty="0">
                <a:solidFill>
                  <a:prstClr val="black"/>
                </a:solidFill>
                <a:latin typeface="等线" panose="020F0502020204030204"/>
                <a:ea typeface="等线" panose="02010600030101010101" pitchFamily="2" charset="-122"/>
              </a:rPr>
              <a:t>。</a:t>
            </a:r>
            <a:endParaRPr lang="en-US" altLang="zh-CN" sz="2400" dirty="0">
              <a:solidFill>
                <a:prstClr val="black"/>
              </a:solidFill>
              <a:latin typeface="等线" panose="020F0502020204030204"/>
              <a:ea typeface="等线" panose="02010600030101010101" pitchFamily="2" charset="-122"/>
            </a:endParaRPr>
          </a:p>
          <a:p>
            <a:pPr marL="685800" lvl="1" indent="-228600">
              <a:lnSpc>
                <a:spcPct val="90000"/>
              </a:lnSpc>
              <a:spcBef>
                <a:spcPts val="500"/>
              </a:spcBef>
              <a:buFont typeface="Wingdings" panose="05000000000000000000" pitchFamily="2" charset="2"/>
              <a:buChar char="l"/>
              <a:defRPr/>
            </a:pPr>
            <a:r>
              <a:rPr lang="en-US" altLang="zh-CN" sz="2400" dirty="0">
                <a:solidFill>
                  <a:prstClr val="black"/>
                </a:solidFill>
                <a:latin typeface="等线" panose="020F0502020204030204"/>
                <a:ea typeface="等线" panose="02010600030101010101" pitchFamily="2" charset="-122"/>
              </a:rPr>
              <a:t>double</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lang="zh-CN" altLang="en-US" sz="2400" dirty="0">
                <a:solidFill>
                  <a:prstClr val="black"/>
                </a:solidFill>
                <a:latin typeface="等线" panose="020F0502020204030204"/>
                <a:ea typeface="等线" panose="02010600030101010101" pitchFamily="2" charset="-122"/>
              </a:rPr>
              <a:t>八</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字节有符号</a:t>
            </a:r>
            <a:r>
              <a:rPr lang="zh-CN" altLang="en-US" sz="2400" dirty="0">
                <a:solidFill>
                  <a:prstClr val="black"/>
                </a:solidFill>
                <a:latin typeface="等线" panose="020F0502020204030204"/>
                <a:ea typeface="等线" panose="02010600030101010101" pitchFamily="2" charset="-122"/>
              </a:rPr>
              <a:t>双精度浮点</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数类型，取值</a:t>
            </a:r>
            <a:r>
              <a:rPr lang="en-US" altLang="zh-CN" sz="2400" dirty="0">
                <a:effectLst/>
                <a:ea typeface="宋体" panose="02010600030101010101" pitchFamily="2" charset="-122"/>
                <a:cs typeface="Times New Roman" panose="02020603050405020304" pitchFamily="18" charset="0"/>
              </a:rPr>
              <a:t>-</a:t>
            </a:r>
            <a:r>
              <a:rPr lang="en-US" altLang="zh-CN" sz="2400" kern="100" dirty="0">
                <a:effectLst/>
                <a:latin typeface="Times New Roman" panose="02020603050405020304" pitchFamily="18" charset="0"/>
                <a:ea typeface="宋体" panose="02010600030101010101" pitchFamily="2" charset="-122"/>
              </a:rPr>
              <a:t>10</a:t>
            </a:r>
            <a:r>
              <a:rPr lang="en-US" altLang="zh-CN" sz="2400" kern="100" baseline="30000" dirty="0">
                <a:effectLst/>
                <a:latin typeface="Times New Roman" panose="02020603050405020304" pitchFamily="18" charset="0"/>
                <a:ea typeface="宋体" panose="02010600030101010101" pitchFamily="2" charset="-122"/>
              </a:rPr>
              <a:t>308</a:t>
            </a:r>
            <a:r>
              <a:rPr lang="en-US" altLang="zh-CN" sz="2400" kern="100" dirty="0">
                <a:effectLst/>
                <a:latin typeface="Times New Roman" panose="02020603050405020304" pitchFamily="18" charset="0"/>
                <a:ea typeface="宋体" panose="02010600030101010101" pitchFamily="2" charset="-122"/>
              </a:rPr>
              <a:t>~10</a:t>
            </a:r>
            <a:r>
              <a:rPr lang="en-US" altLang="zh-CN" sz="2400" kern="100" baseline="30000" dirty="0">
                <a:effectLst/>
                <a:latin typeface="Times New Roman" panose="02020603050405020304" pitchFamily="18" charset="0"/>
                <a:ea typeface="宋体" panose="02010600030101010101" pitchFamily="2" charset="-122"/>
              </a:rPr>
              <a:t>308</a:t>
            </a:r>
            <a:r>
              <a:rPr lang="zh-CN" altLang="en-US" sz="2400" dirty="0">
                <a:solidFill>
                  <a:prstClr val="black"/>
                </a:solidFill>
                <a:latin typeface="等线" panose="020F0502020204030204"/>
                <a:ea typeface="等线" panose="02010600030101010101" pitchFamily="2" charset="-122"/>
              </a:rPr>
              <a:t>。</a:t>
            </a:r>
            <a:endParaRPr lang="en-US" altLang="zh-CN" sz="2400" dirty="0">
              <a:solidFill>
                <a:prstClr val="black"/>
              </a:solidFill>
              <a:latin typeface="等线" panose="020F0502020204030204"/>
              <a:ea typeface="等线" panose="02010600030101010101" pitchFamily="2" charset="-122"/>
            </a:endParaRPr>
          </a:p>
          <a:p>
            <a:pPr lvl="1">
              <a:lnSpc>
                <a:spcPct val="90000"/>
              </a:lnSpc>
              <a:spcBef>
                <a:spcPts val="1200"/>
              </a:spcBef>
              <a:defRPr/>
            </a:pPr>
            <a:r>
              <a:rPr lang="zh-CN" altLang="en-US" sz="2400" b="1" dirty="0">
                <a:solidFill>
                  <a:srgbClr val="FF0000"/>
                </a:solidFill>
                <a:latin typeface="等线" panose="020F0502020204030204"/>
                <a:ea typeface="等线" panose="02010600030101010101" pitchFamily="2" charset="-122"/>
              </a:rPr>
              <a:t>注意：默认一般整数常量当作为</a:t>
            </a:r>
            <a:r>
              <a:rPr lang="en-US" altLang="zh-CN" sz="2400" b="1" dirty="0">
                <a:solidFill>
                  <a:srgbClr val="FF0000"/>
                </a:solidFill>
                <a:latin typeface="等线" panose="020F0502020204030204"/>
                <a:ea typeface="等线" panose="02010600030101010101" pitchFamily="2" charset="-122"/>
              </a:rPr>
              <a:t>int</a:t>
            </a:r>
            <a:r>
              <a:rPr lang="zh-CN" altLang="en-US" sz="2400" b="1" dirty="0">
                <a:solidFill>
                  <a:srgbClr val="FF0000"/>
                </a:solidFill>
                <a:latin typeface="等线" panose="020F0502020204030204"/>
                <a:ea typeface="等线" panose="02010600030101010101" pitchFamily="2" charset="-122"/>
              </a:rPr>
              <a:t>类型，浮点常量当作</a:t>
            </a:r>
            <a:r>
              <a:rPr lang="en-US" altLang="zh-CN" sz="2400" b="1" dirty="0">
                <a:solidFill>
                  <a:srgbClr val="FF0000"/>
                </a:solidFill>
                <a:latin typeface="等线" panose="020F0502020204030204"/>
                <a:ea typeface="等线" panose="02010600030101010101" pitchFamily="2" charset="-122"/>
              </a:rPr>
              <a:t>double</a:t>
            </a:r>
            <a:r>
              <a:rPr lang="zh-CN" altLang="en-US" sz="2400" b="1" dirty="0">
                <a:solidFill>
                  <a:srgbClr val="FF0000"/>
                </a:solidFill>
                <a:latin typeface="等线" panose="020F0502020204030204"/>
                <a:ea typeface="等线" panose="02010600030101010101" pitchFamily="2" charset="-122"/>
              </a:rPr>
              <a:t>类型。</a:t>
            </a:r>
            <a:endParaRPr lang="en-US" altLang="zh-CN" sz="2400" b="1" dirty="0">
              <a:solidFill>
                <a:srgbClr val="FF0000"/>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2008136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t>2.2 </a:t>
            </a:r>
            <a:r>
              <a:rPr lang="zh-CN" altLang="en-US" dirty="0"/>
              <a:t>预定义类型及值域和常量</a:t>
            </a:r>
          </a:p>
        </p:txBody>
      </p:sp>
      <p:sp>
        <p:nvSpPr>
          <p:cNvPr id="6" name="文本框 5">
            <a:extLst>
              <a:ext uri="{FF2B5EF4-FFF2-40B4-BE49-F238E27FC236}">
                <a16:creationId xmlns:a16="http://schemas.microsoft.com/office/drawing/2014/main" id="{D3C88324-0EC8-4B4B-941F-FB5BFB4C559B}"/>
              </a:ext>
            </a:extLst>
          </p:cNvPr>
          <p:cNvSpPr txBox="1"/>
          <p:nvPr/>
        </p:nvSpPr>
        <p:spPr>
          <a:xfrm>
            <a:off x="731520" y="2447300"/>
            <a:ext cx="11240740" cy="3865161"/>
          </a:xfrm>
          <a:prstGeom prst="rect">
            <a:avLst/>
          </a:prstGeom>
          <a:noFill/>
        </p:spPr>
        <p:txBody>
          <a:bodyPr wrap="square">
            <a:spAutoFit/>
          </a:bodyPr>
          <a:lstStyle/>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char</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short</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int</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long</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前可加</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unsigned</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表示无符号数。</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long int</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等价于</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long</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1" i="0" u="none" strike="noStrike" kern="1200" cap="none" spc="0" normalizeH="0" baseline="0" noProof="0" dirty="0">
                <a:ln>
                  <a:noFill/>
                </a:ln>
                <a:solidFill>
                  <a:srgbClr val="0000FF"/>
                </a:solidFill>
                <a:effectLst/>
                <a:uLnTx/>
                <a:uFillTx/>
                <a:latin typeface="等线" panose="020F0502020204030204"/>
                <a:ea typeface="等线" panose="02010600030101010101" pitchFamily="2" charset="-122"/>
                <a:cs typeface="+mn-cs"/>
              </a:rPr>
              <a:t>long long</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占用八字节。</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sizeof(short)</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sizeof(int)</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sizeof(long)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sizeof(double)</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sizeof(</a:t>
            </a:r>
            <a:r>
              <a:rPr kumimoji="0" lang="en-US" altLang="zh-CN" sz="2400" b="1" i="0" u="none" strike="noStrike" kern="1200" cap="none" spc="0" normalizeH="0" baseline="0" noProof="0" dirty="0">
                <a:ln>
                  <a:noFill/>
                </a:ln>
                <a:solidFill>
                  <a:srgbClr val="0000FF"/>
                </a:solidFill>
                <a:effectLst/>
                <a:uLnTx/>
                <a:uFillTx/>
                <a:latin typeface="等线" panose="020F0502020204030204"/>
                <a:ea typeface="等线" panose="02010600030101010101" pitchFamily="2" charset="-122"/>
                <a:cs typeface="+mn-cs"/>
              </a:rPr>
              <a:t>long double</a:t>
            </a:r>
            <a:r>
              <a:rPr lang="en-US" altLang="zh-CN" sz="2400" dirty="0">
                <a:solidFill>
                  <a:prstClr val="black"/>
                </a:solidFill>
                <a:latin typeface="等线" panose="020F0502020204030204"/>
                <a:ea typeface="等线" panose="02010600030101010101" pitchFamily="2" charset="-122"/>
              </a:rPr>
              <a:t>)</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自动类型转换</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路径：</a:t>
            </a:r>
            <a:r>
              <a:rPr kumimoji="0" lang="en-US" altLang="zh-CN" sz="24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char→unsigned</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char→ </a:t>
            </a:r>
            <a:r>
              <a:rPr kumimoji="0" lang="en-US" altLang="zh-CN" sz="24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short→unsigned</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short→ </a:t>
            </a:r>
            <a:r>
              <a:rPr kumimoji="0" lang="en-US" altLang="zh-CN" sz="24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int→unsigned</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en-US" altLang="zh-CN" sz="24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int→long→unsigned</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en-US" altLang="zh-CN" sz="24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long→float→double→long</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double</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数值零自动转换为布尔值</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false</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，数值非零转换为布尔值</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true</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强制类型转换</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的格式为： </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类型表达式</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数值表达式</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字符常量：</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‘A’,‘a’,‘9’,‘\’’(</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单引号</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斜线</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),‘\n’(</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换新行</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),‘\t’(</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制表符</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退格</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整型常量：</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9, 04, 0xA(int); 9U, 04U, 0xAU(unsigned int); 9L, 04L, 0xAL(long); 9UL, 04UL, 0xAUL(unsigned long), </a:t>
            </a:r>
            <a:r>
              <a:rPr kumimoji="0" lang="en-US" altLang="zh-CN" sz="24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9LL, 04LL, </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0xALL(long long); </a:t>
            </a:r>
          </a:p>
        </p:txBody>
      </p:sp>
    </p:spTree>
    <p:extLst>
      <p:ext uri="{BB962C8B-B14F-4D97-AF65-F5344CB8AC3E}">
        <p14:creationId xmlns:p14="http://schemas.microsoft.com/office/powerpoint/2010/main" val="3369033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4667250"/>
          </a:xfrm>
        </p:spPr>
        <p:txBody>
          <a:bodyPr/>
          <a:lstStyle/>
          <a:p>
            <a:pPr marL="0" indent="0">
              <a:buNone/>
            </a:pPr>
            <a:r>
              <a:rPr lang="zh-CN" altLang="en-US" dirty="0"/>
              <a:t>预定义类型的数值输出，如</a:t>
            </a:r>
            <a:r>
              <a:rPr lang="en-US" altLang="zh-CN" dirty="0"/>
              <a:t>: #include&lt;stdio.h&gt;</a:t>
            </a:r>
            <a:r>
              <a:rPr lang="zh-CN" altLang="en-US" dirty="0"/>
              <a:t>后</a:t>
            </a:r>
            <a:r>
              <a:rPr lang="en-US" altLang="zh-CN" dirty="0"/>
              <a:t>printf(“</a:t>
            </a:r>
            <a:r>
              <a:rPr lang="en-US" altLang="zh-CN" dirty="0">
                <a:solidFill>
                  <a:srgbClr val="FF0000"/>
                </a:solidFill>
              </a:rPr>
              <a:t>%d</a:t>
            </a:r>
            <a:r>
              <a:rPr lang="en-US" altLang="zh-CN" dirty="0"/>
              <a:t>”,4);</a:t>
            </a:r>
            <a:endParaRPr lang="zh-CN" altLang="en-US" dirty="0"/>
          </a:p>
        </p:txBody>
      </p:sp>
      <p:sp>
        <p:nvSpPr>
          <p:cNvPr id="6" name="文本框 5">
            <a:extLst>
              <a:ext uri="{FF2B5EF4-FFF2-40B4-BE49-F238E27FC236}">
                <a16:creationId xmlns:a16="http://schemas.microsoft.com/office/drawing/2014/main" id="{D3C88324-0EC8-4B4B-941F-FB5BFB4C559B}"/>
              </a:ext>
            </a:extLst>
          </p:cNvPr>
          <p:cNvSpPr txBox="1"/>
          <p:nvPr/>
        </p:nvSpPr>
        <p:spPr>
          <a:xfrm>
            <a:off x="731520" y="2447300"/>
            <a:ext cx="10911840" cy="3929281"/>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double</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常量：</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0.9, 3., .3, 2E10, 2.E10, .2E10, -2.5E-10</a:t>
            </a:r>
            <a:endParaRPr lang="en-US" altLang="zh-CN" sz="2400" dirty="0">
              <a:solidFill>
                <a:prstClr val="black"/>
              </a:solidFill>
              <a:latin typeface="等线" panose="020F0502020204030204"/>
              <a:ea typeface="等线" panose="0201060003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en-US" altLang="zh-CN" sz="2400" dirty="0">
                <a:solidFill>
                  <a:prstClr val="black"/>
                </a:solidFill>
                <a:latin typeface="等线" panose="020F0502020204030204"/>
                <a:ea typeface="等线" panose="02010600030101010101" pitchFamily="2" charset="-122"/>
              </a:rPr>
              <a:t>c</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har: %c; </a:t>
            </a:r>
            <a:r>
              <a:rPr lang="en-US" altLang="zh-CN" sz="2400" dirty="0">
                <a:solidFill>
                  <a:prstClr val="black"/>
                </a:solidFill>
                <a:latin typeface="等线" panose="020F0502020204030204"/>
                <a:ea typeface="等线" panose="02010600030101010101" pitchFamily="2" charset="-122"/>
              </a:rPr>
              <a:t>s</a:t>
            </a:r>
            <a:r>
              <a:rPr kumimoji="0" lang="en-US" altLang="zh-CN" sz="24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hort</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int: %d; </a:t>
            </a:r>
            <a:r>
              <a:rPr lang="en-US" altLang="zh-CN" sz="2400" dirty="0">
                <a:solidFill>
                  <a:prstClr val="black"/>
                </a:solidFill>
                <a:latin typeface="等线" panose="020F0502020204030204"/>
                <a:ea typeface="等线" panose="02010600030101010101" pitchFamily="2" charset="-122"/>
              </a:rPr>
              <a:t>l</a:t>
            </a:r>
            <a:r>
              <a:rPr kumimoji="0" lang="en-US" altLang="zh-CN" sz="24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ong</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ld</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其中</a:t>
            </a:r>
            <a:r>
              <a:rPr kumimoji="0" lang="en-US" altLang="zh-CN" sz="24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a:t>
            </a: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开始的输出格式</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称为占位符。</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输出无符号数用</a:t>
            </a:r>
            <a:r>
              <a:rPr kumimoji="0" lang="en-US" altLang="zh-CN" sz="2400" b="1" i="0" u="none" strike="noStrike" kern="1200" cap="none" spc="0" normalizeH="0" baseline="0" noProof="0" dirty="0">
                <a:ln>
                  <a:noFill/>
                </a:ln>
                <a:solidFill>
                  <a:srgbClr val="0000FF"/>
                </a:solidFill>
                <a:effectLst/>
                <a:uLnTx/>
                <a:uFillTx/>
                <a:latin typeface="等线" panose="020F0502020204030204"/>
                <a:ea typeface="等线" panose="02010600030101010101" pitchFamily="2" charset="-122"/>
                <a:cs typeface="+mn-cs"/>
              </a:rPr>
              <a:t>u</a:t>
            </a:r>
            <a:r>
              <a:rPr kumimoji="0" lang="zh-CN" altLang="en-US" sz="2400" b="1" i="0" u="none" strike="noStrike" kern="1200" cap="none" spc="0" normalizeH="0" baseline="0" noProof="0" dirty="0">
                <a:ln>
                  <a:noFill/>
                </a:ln>
                <a:solidFill>
                  <a:srgbClr val="0000FF"/>
                </a:solidFill>
                <a:effectLst/>
                <a:uLnTx/>
                <a:uFillTx/>
                <a:latin typeface="等线" panose="020F0502020204030204"/>
                <a:ea typeface="等线" panose="02010600030101010101" pitchFamily="2" charset="-122"/>
                <a:cs typeface="+mn-cs"/>
              </a:rPr>
              <a:t>代替</a:t>
            </a:r>
            <a:r>
              <a:rPr kumimoji="0" lang="en-US" altLang="zh-CN" sz="2400" b="1" i="0" u="none" strike="noStrike" kern="1200" cap="none" spc="0" normalizeH="0" baseline="0" noProof="0" dirty="0">
                <a:ln>
                  <a:noFill/>
                </a:ln>
                <a:solidFill>
                  <a:srgbClr val="0000FF"/>
                </a:solidFill>
                <a:effectLst/>
                <a:uLnTx/>
                <a:uFillTx/>
                <a:latin typeface="等线" panose="020F0502020204030204"/>
                <a:ea typeface="等线" panose="02010600030101010101" pitchFamily="2" charset="-122"/>
                <a:cs typeface="+mn-cs"/>
              </a:rPr>
              <a:t>d(</a:t>
            </a:r>
            <a:r>
              <a:rPr kumimoji="0" lang="zh-CN" altLang="en-US" sz="2400" b="1" i="0" u="none" strike="noStrike" kern="1200" cap="none" spc="0" normalizeH="0" baseline="0" noProof="0" dirty="0">
                <a:ln>
                  <a:noFill/>
                </a:ln>
                <a:solidFill>
                  <a:srgbClr val="0000FF"/>
                </a:solidFill>
                <a:effectLst/>
                <a:uLnTx/>
                <a:uFillTx/>
                <a:latin typeface="等线" panose="020F0502020204030204"/>
                <a:ea typeface="等线" panose="02010600030101010101" pitchFamily="2" charset="-122"/>
                <a:cs typeface="+mn-cs"/>
              </a:rPr>
              <a:t>十进制</a:t>
            </a:r>
            <a:r>
              <a:rPr kumimoji="0" lang="en-US" altLang="zh-CN" sz="2400" b="1" i="0" u="none" strike="noStrike" kern="1200" cap="none" spc="0" normalizeH="0" baseline="0" noProof="0" dirty="0">
                <a:ln>
                  <a:noFill/>
                </a:ln>
                <a:solidFill>
                  <a:srgbClr val="0000FF"/>
                </a:solidFill>
                <a:effectLst/>
                <a:uLnTx/>
                <a:uFillTx/>
                <a:latin typeface="等线" panose="020F0502020204030204"/>
                <a:ea typeface="等线" panose="02010600030101010101" pitchFamily="2" charset="-122"/>
                <a:cs typeface="+mn-cs"/>
              </a:rPr>
              <a:t>)</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，八进制数用</a:t>
            </a:r>
            <a:r>
              <a:rPr kumimoji="0" lang="en-US" altLang="zh-CN" sz="2400" b="1" i="0" u="none" strike="noStrike" kern="1200" cap="none" spc="0" normalizeH="0" baseline="0" noProof="0" dirty="0">
                <a:ln>
                  <a:noFill/>
                </a:ln>
                <a:solidFill>
                  <a:srgbClr val="0000FF"/>
                </a:solidFill>
                <a:effectLst/>
                <a:uLnTx/>
                <a:uFillTx/>
                <a:latin typeface="等线" panose="020F0502020204030204"/>
                <a:ea typeface="等线" panose="02010600030101010101" pitchFamily="2" charset="-122"/>
                <a:cs typeface="+mn-cs"/>
              </a:rPr>
              <a:t>o</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代替</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d</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，十六进制用</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x</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代替</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d</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400" dirty="0">
                <a:solidFill>
                  <a:prstClr val="black"/>
                </a:solidFill>
                <a:latin typeface="等线" panose="020F0502020204030204"/>
                <a:ea typeface="等线" panose="02010600030101010101" pitchFamily="2" charset="-122"/>
              </a:rPr>
              <a:t>整数表示宽度如</a:t>
            </a:r>
            <a:r>
              <a:rPr lang="en-US" altLang="zh-CN" sz="2400" dirty="0">
                <a:solidFill>
                  <a:prstClr val="black"/>
                </a:solidFill>
                <a:latin typeface="等线" panose="020F0502020204030204"/>
                <a:ea typeface="等线" panose="02010600030101010101" pitchFamily="2" charset="-122"/>
              </a:rPr>
              <a:t>printf(“%5c”, ‘A</a:t>
            </a:r>
            <a:r>
              <a:rPr lang="zh-CN" altLang="en-US" sz="2400" dirty="0">
                <a:solidFill>
                  <a:prstClr val="black"/>
                </a:solidFill>
                <a:latin typeface="等线" panose="020F0502020204030204"/>
                <a:ea typeface="等线" panose="02010600030101010101" pitchFamily="2" charset="-122"/>
              </a:rPr>
              <a:t>’</a:t>
            </a:r>
            <a:r>
              <a:rPr lang="en-US" altLang="zh-CN" sz="2400" dirty="0">
                <a:solidFill>
                  <a:prstClr val="black"/>
                </a:solidFill>
                <a:latin typeface="等线" panose="020F0502020204030204"/>
                <a:ea typeface="等线" panose="02010600030101010101" pitchFamily="2" charset="-122"/>
              </a:rPr>
              <a:t>)</a:t>
            </a:r>
            <a:r>
              <a:rPr lang="zh-CN" altLang="en-US" sz="2400" dirty="0">
                <a:solidFill>
                  <a:prstClr val="black"/>
                </a:solidFill>
                <a:latin typeface="等线" panose="020F0502020204030204"/>
                <a:ea typeface="等线" panose="02010600030101010101" pitchFamily="2" charset="-122"/>
              </a:rPr>
              <a:t>打印字符占</a:t>
            </a:r>
            <a:r>
              <a:rPr lang="en-US" altLang="zh-CN" sz="2400" dirty="0">
                <a:solidFill>
                  <a:prstClr val="black"/>
                </a:solidFill>
                <a:latin typeface="等线" panose="020F0502020204030204"/>
                <a:ea typeface="等线" panose="02010600030101010101" pitchFamily="2" charset="-122"/>
              </a:rPr>
              <a:t>5</a:t>
            </a:r>
            <a:r>
              <a:rPr lang="zh-CN" altLang="en-US" sz="2400" dirty="0">
                <a:solidFill>
                  <a:prstClr val="black"/>
                </a:solidFill>
                <a:latin typeface="等线" panose="020F0502020204030204"/>
                <a:ea typeface="等线" panose="02010600030101010101" pitchFamily="2" charset="-122"/>
              </a:rPr>
              <a:t>格</a:t>
            </a:r>
            <a:r>
              <a:rPr lang="en-US" altLang="zh-CN" sz="2400" dirty="0">
                <a:solidFill>
                  <a:prstClr val="black"/>
                </a:solidFill>
                <a:latin typeface="等线" panose="020F0502020204030204"/>
                <a:ea typeface="等线" panose="02010600030101010101" pitchFamily="2" charset="-122"/>
              </a:rPr>
              <a:t>(</a:t>
            </a:r>
            <a:r>
              <a:rPr lang="zh-CN" altLang="en-US" sz="2400" dirty="0">
                <a:solidFill>
                  <a:prstClr val="black"/>
                </a:solidFill>
                <a:latin typeface="等线" panose="020F0502020204030204"/>
                <a:ea typeface="等线" panose="02010600030101010101" pitchFamily="2" charset="-122"/>
              </a:rPr>
              <a:t>右对齐</a:t>
            </a:r>
            <a:r>
              <a:rPr lang="en-US" altLang="zh-CN" sz="2400" dirty="0">
                <a:solidFill>
                  <a:prstClr val="black"/>
                </a:solidFill>
                <a:latin typeface="等线" panose="020F0502020204030204"/>
                <a:ea typeface="等线" panose="02010600030101010101" pitchFamily="2" charset="-122"/>
              </a:rPr>
              <a:t>)</a:t>
            </a:r>
            <a:r>
              <a:rPr lang="zh-CN" altLang="en-US" sz="2400" dirty="0">
                <a:solidFill>
                  <a:prstClr val="black"/>
                </a:solidFill>
                <a:latin typeface="等线" panose="020F0502020204030204"/>
                <a:ea typeface="等线" panose="02010600030101010101" pitchFamily="2" charset="-122"/>
              </a:rPr>
              <a:t>。</a:t>
            </a:r>
            <a:r>
              <a:rPr lang="en-US" altLang="zh-CN" sz="2400" dirty="0">
                <a:solidFill>
                  <a:prstClr val="black"/>
                </a:solidFill>
                <a:latin typeface="等线" panose="020F0502020204030204"/>
                <a:ea typeface="等线" panose="02010600030101010101" pitchFamily="2" charset="-122"/>
              </a:rPr>
              <a:t>%-5d</a:t>
            </a:r>
            <a:r>
              <a:rPr lang="zh-CN" altLang="en-US" sz="2400" dirty="0">
                <a:solidFill>
                  <a:prstClr val="black"/>
                </a:solidFill>
                <a:latin typeface="等线" panose="020F0502020204030204"/>
                <a:ea typeface="等线" panose="02010600030101010101" pitchFamily="2" charset="-122"/>
              </a:rPr>
              <a:t>表示左对齐。</a:t>
            </a:r>
            <a:r>
              <a:rPr lang="en-US" altLang="zh-CN" sz="2400" dirty="0">
                <a:solidFill>
                  <a:prstClr val="black"/>
                </a:solidFill>
                <a:latin typeface="等线" panose="020F0502020204030204"/>
                <a:ea typeface="等线" panose="02010600030101010101" pitchFamily="2" charset="-122"/>
              </a:rPr>
              <a:t> </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en-US" altLang="zh-CN" sz="2400" dirty="0">
                <a:solidFill>
                  <a:prstClr val="black"/>
                </a:solidFill>
                <a:latin typeface="等线" panose="020F0502020204030204"/>
                <a:ea typeface="等线" panose="02010600030101010101" pitchFamily="2" charset="-122"/>
              </a:rPr>
              <a:t>f</a:t>
            </a:r>
            <a:r>
              <a:rPr kumimoji="0" lang="en-US" altLang="zh-CN" sz="24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loat</a:t>
            </a:r>
            <a:r>
              <a:rPr lang="zh-CN" altLang="en-US" sz="2400" dirty="0">
                <a:solidFill>
                  <a:prstClr val="black"/>
                </a:solidFill>
                <a:latin typeface="等线" panose="020F0502020204030204"/>
                <a:ea typeface="等线" panose="02010600030101010101" pitchFamily="2" charset="-122"/>
              </a:rPr>
              <a:t>：</a:t>
            </a:r>
            <a:r>
              <a:rPr lang="en-US" altLang="zh-CN" sz="2400" dirty="0">
                <a:solidFill>
                  <a:prstClr val="black"/>
                </a:solidFill>
                <a:latin typeface="等线" panose="020F0502020204030204"/>
                <a:ea typeface="等线" panose="02010600030101010101" pitchFamily="2" charset="-122"/>
              </a:rPr>
              <a:t>%f; </a:t>
            </a:r>
            <a:r>
              <a:rPr kumimoji="0" lang="en-US" altLang="zh-CN" sz="2400" b="1" i="0" u="none" strike="noStrike" kern="1200" cap="none" spc="0" normalizeH="0" baseline="0" noProof="0" dirty="0">
                <a:ln>
                  <a:noFill/>
                </a:ln>
                <a:solidFill>
                  <a:srgbClr val="0000FF"/>
                </a:solidFill>
                <a:effectLst/>
                <a:uLnTx/>
                <a:uFillTx/>
                <a:latin typeface="等线" panose="020F0502020204030204"/>
                <a:ea typeface="等线" panose="02010600030101010101" pitchFamily="2" charset="-122"/>
                <a:cs typeface="+mn-cs"/>
              </a:rPr>
              <a:t>double</a:t>
            </a:r>
            <a:r>
              <a:rPr lang="en-US" altLang="zh-CN" sz="2400" b="1" dirty="0">
                <a:solidFill>
                  <a:srgbClr val="0000FF"/>
                </a:solidFill>
                <a:latin typeface="等线" panose="020F0502020204030204"/>
                <a:ea typeface="等线" panose="02010600030101010101" pitchFamily="2" charset="-122"/>
              </a:rPr>
              <a:t>:</a:t>
            </a:r>
            <a:r>
              <a:rPr lang="zh-CN" altLang="en-US" sz="2400" b="1" dirty="0">
                <a:solidFill>
                  <a:srgbClr val="0000FF"/>
                </a:solidFill>
                <a:latin typeface="等线" panose="020F0502020204030204"/>
                <a:ea typeface="等线" panose="02010600030101010101" pitchFamily="2" charset="-122"/>
              </a:rPr>
              <a:t> </a:t>
            </a:r>
            <a:r>
              <a:rPr kumimoji="0" lang="en-US" altLang="zh-CN" sz="2400" b="1" i="0" u="none" strike="noStrike" kern="1200" cap="none" spc="0" normalizeH="0" baseline="0" noProof="0" dirty="0">
                <a:ln>
                  <a:noFill/>
                </a:ln>
                <a:solidFill>
                  <a:srgbClr val="0000FF"/>
                </a:solidFill>
                <a:effectLst/>
                <a:uLnTx/>
                <a:uFillTx/>
                <a:latin typeface="等线" panose="020F0502020204030204"/>
                <a:ea typeface="等线" panose="02010600030101010101" pitchFamily="2" charset="-122"/>
                <a:cs typeface="+mn-cs"/>
              </a:rPr>
              <a:t>%</a:t>
            </a:r>
            <a:r>
              <a:rPr kumimoji="0" lang="en-US" altLang="zh-CN" sz="2400" b="1" i="0" u="none" strike="noStrike" kern="1200" cap="none" spc="0" normalizeH="0" baseline="0" noProof="0" dirty="0" err="1">
                <a:ln>
                  <a:noFill/>
                </a:ln>
                <a:solidFill>
                  <a:srgbClr val="0000FF"/>
                </a:solidFill>
                <a:effectLst/>
                <a:uLnTx/>
                <a:uFillTx/>
                <a:latin typeface="等线" panose="020F0502020204030204"/>
                <a:ea typeface="等线" panose="02010600030101010101" pitchFamily="2" charset="-122"/>
                <a:cs typeface="+mn-cs"/>
              </a:rPr>
              <a:t>lf</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lang="en-US" altLang="zh-CN" sz="2400" dirty="0">
                <a:solidFill>
                  <a:prstClr val="black"/>
                </a:solidFill>
                <a:latin typeface="等线" panose="020F0502020204030204"/>
                <a:ea typeface="等线" panose="02010600030101010101" pitchFamily="2" charset="-122"/>
              </a:rPr>
              <a:t>f</a:t>
            </a:r>
            <a:r>
              <a:rPr kumimoji="0" lang="en-US" altLang="zh-CN" sz="24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loat</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double</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科学计数。</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%g</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自动选宽度小的</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或</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400" dirty="0">
                <a:solidFill>
                  <a:prstClr val="black"/>
                </a:solidFill>
                <a:latin typeface="等线" panose="020F0502020204030204"/>
                <a:ea typeface="等线" panose="02010600030101010101" pitchFamily="2" charset="-122"/>
              </a:rPr>
              <a:t>可对</a:t>
            </a:r>
            <a:r>
              <a:rPr lang="en-US" altLang="zh-CN" sz="2400" dirty="0">
                <a:solidFill>
                  <a:prstClr val="black"/>
                </a:solidFill>
                <a:latin typeface="等线" panose="020F0502020204030204"/>
                <a:ea typeface="等线" panose="02010600030101010101" pitchFamily="2" charset="-122"/>
              </a:rPr>
              <a:t>%f</a:t>
            </a:r>
            <a:r>
              <a:rPr lang="zh-CN" altLang="en-US" sz="2400" dirty="0">
                <a:solidFill>
                  <a:prstClr val="black"/>
                </a:solidFill>
                <a:latin typeface="等线" panose="020F0502020204030204"/>
                <a:ea typeface="等线" panose="02010600030101010101" pitchFamily="2" charset="-122"/>
              </a:rPr>
              <a:t>或</a:t>
            </a:r>
            <a:r>
              <a:rPr lang="en-US" altLang="zh-CN" sz="2400" dirty="0">
                <a:solidFill>
                  <a:prstClr val="black"/>
                </a:solidFill>
                <a:latin typeface="等线" panose="020F0502020204030204"/>
                <a:ea typeface="等线" panose="02010600030101010101" pitchFamily="2" charset="-122"/>
              </a:rPr>
              <a:t>%</a:t>
            </a:r>
            <a:r>
              <a:rPr lang="en-US" altLang="zh-CN" sz="2400" dirty="0" err="1">
                <a:solidFill>
                  <a:prstClr val="black"/>
                </a:solidFill>
                <a:latin typeface="等线" panose="020F0502020204030204"/>
                <a:ea typeface="等线" panose="02010600030101010101" pitchFamily="2" charset="-122"/>
              </a:rPr>
              <a:t>lf</a:t>
            </a:r>
            <a:r>
              <a:rPr lang="zh-CN" altLang="en-US" sz="2400" dirty="0">
                <a:solidFill>
                  <a:prstClr val="black"/>
                </a:solidFill>
                <a:latin typeface="等线" panose="020F0502020204030204"/>
                <a:ea typeface="等线" panose="02010600030101010101" pitchFamily="2" charset="-122"/>
              </a:rPr>
              <a:t>设定宽度和精度及对齐方式。“</a:t>
            </a:r>
            <a:r>
              <a:rPr lang="en-US" altLang="zh-CN" sz="2400" dirty="0">
                <a:solidFill>
                  <a:prstClr val="black"/>
                </a:solidFill>
                <a:latin typeface="等线" panose="020F0502020204030204"/>
                <a:ea typeface="等线" panose="02010600030101010101" pitchFamily="2" charset="-122"/>
              </a:rPr>
              <a:t>%-8.2f”</a:t>
            </a:r>
            <a:r>
              <a:rPr lang="zh-CN" altLang="en-US" sz="2400" dirty="0">
                <a:solidFill>
                  <a:prstClr val="black"/>
                </a:solidFill>
                <a:latin typeface="等线" panose="020F0502020204030204"/>
                <a:ea typeface="等线" panose="02010600030101010101" pitchFamily="2" charset="-122"/>
              </a:rPr>
              <a:t>表示左对齐、总宽度</a:t>
            </a:r>
            <a:r>
              <a:rPr lang="en-US" altLang="zh-CN" sz="2400" dirty="0">
                <a:solidFill>
                  <a:prstClr val="black"/>
                </a:solidFill>
                <a:latin typeface="等线" panose="020F0502020204030204"/>
                <a:ea typeface="等线" panose="02010600030101010101" pitchFamily="2" charset="-122"/>
              </a:rPr>
              <a:t>8(</a:t>
            </a:r>
            <a:r>
              <a:rPr lang="zh-CN" altLang="en-US" sz="2400" dirty="0">
                <a:solidFill>
                  <a:prstClr val="black"/>
                </a:solidFill>
                <a:latin typeface="等线" panose="020F0502020204030204"/>
                <a:ea typeface="等线" panose="02010600030101010101" pitchFamily="2" charset="-122"/>
              </a:rPr>
              <a:t>包括符号位和小数部分</a:t>
            </a:r>
            <a:r>
              <a:rPr lang="en-US" altLang="zh-CN" sz="2400" dirty="0">
                <a:solidFill>
                  <a:prstClr val="black"/>
                </a:solidFill>
                <a:latin typeface="等线" panose="020F0502020204030204"/>
                <a:ea typeface="等线" panose="02010600030101010101" pitchFamily="2" charset="-122"/>
              </a:rPr>
              <a:t>)</a:t>
            </a:r>
            <a:r>
              <a:rPr lang="zh-CN" altLang="en-US" sz="2400" dirty="0">
                <a:solidFill>
                  <a:prstClr val="black"/>
                </a:solidFill>
                <a:latin typeface="等线" panose="020F0502020204030204"/>
                <a:ea typeface="等线" panose="02010600030101010101" pitchFamily="2" charset="-122"/>
              </a:rPr>
              <a:t>，其中精度为</a:t>
            </a:r>
            <a:r>
              <a:rPr lang="en-US" altLang="zh-CN" sz="2400" dirty="0">
                <a:solidFill>
                  <a:prstClr val="black"/>
                </a:solidFill>
                <a:latin typeface="等线" panose="020F0502020204030204"/>
                <a:ea typeface="等线" panose="02010600030101010101" pitchFamily="2" charset="-122"/>
              </a:rPr>
              <a:t>2</a:t>
            </a:r>
            <a:r>
              <a:rPr lang="zh-CN" altLang="en-US" sz="2400" dirty="0">
                <a:solidFill>
                  <a:prstClr val="black"/>
                </a:solidFill>
                <a:latin typeface="等线" panose="020F0502020204030204"/>
                <a:ea typeface="等线" panose="02010600030101010101" pitchFamily="2" charset="-122"/>
              </a:rPr>
              <a:t>位小数。</a:t>
            </a:r>
            <a:endParaRPr lang="en-US" altLang="zh-CN" sz="2400" dirty="0">
              <a:solidFill>
                <a:prstClr val="black"/>
              </a:solidFill>
              <a:latin typeface="等线" panose="020F0502020204030204"/>
              <a:ea typeface="等线" panose="0201060003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400" dirty="0">
                <a:solidFill>
                  <a:prstClr val="black"/>
                </a:solidFill>
                <a:latin typeface="等线" panose="020F0502020204030204"/>
                <a:ea typeface="等线" panose="02010600030101010101" pitchFamily="2" charset="-122"/>
              </a:rPr>
              <a:t>字符串输出：</a:t>
            </a:r>
            <a:r>
              <a:rPr lang="en-US" altLang="zh-CN" sz="2400" dirty="0">
                <a:solidFill>
                  <a:prstClr val="black"/>
                </a:solidFill>
                <a:latin typeface="等线" panose="020F0502020204030204"/>
                <a:ea typeface="等线" panose="02010600030101010101" pitchFamily="2" charset="-122"/>
              </a:rPr>
              <a:t>%s</a:t>
            </a:r>
            <a:r>
              <a:rPr lang="zh-CN" altLang="en-US" sz="2400" dirty="0">
                <a:solidFill>
                  <a:prstClr val="black"/>
                </a:solidFill>
                <a:latin typeface="等线" panose="020F0502020204030204"/>
                <a:ea typeface="等线" panose="02010600030101010101" pitchFamily="2" charset="-122"/>
              </a:rPr>
              <a:t>。可设定宽度和对齐：</a:t>
            </a:r>
            <a:r>
              <a:rPr lang="en-US" altLang="zh-CN" sz="2400" dirty="0">
                <a:solidFill>
                  <a:prstClr val="black"/>
                </a:solidFill>
                <a:latin typeface="等线" panose="020F0502020204030204"/>
                <a:ea typeface="等线" panose="02010600030101010101" pitchFamily="2" charset="-122"/>
              </a:rPr>
              <a:t>printf(</a:t>
            </a:r>
            <a:r>
              <a:rPr lang="zh-CN" altLang="en-US" sz="2400" dirty="0">
                <a:solidFill>
                  <a:prstClr val="black"/>
                </a:solidFill>
                <a:latin typeface="等线" panose="020F0502020204030204"/>
                <a:ea typeface="等线" panose="02010600030101010101" pitchFamily="2" charset="-122"/>
              </a:rPr>
              <a:t>“</a:t>
            </a:r>
            <a:r>
              <a:rPr lang="en-US" altLang="zh-CN" sz="2400" dirty="0">
                <a:solidFill>
                  <a:prstClr val="black"/>
                </a:solidFill>
                <a:latin typeface="等线" panose="020F0502020204030204"/>
                <a:ea typeface="等线" panose="02010600030101010101" pitchFamily="2" charset="-122"/>
              </a:rPr>
              <a:t>%5s”,”abc”)</a:t>
            </a:r>
            <a:r>
              <a:rPr lang="zh-CN" altLang="en-US" sz="2400" dirty="0">
                <a:solidFill>
                  <a:prstClr val="black"/>
                </a:solidFill>
                <a:latin typeface="等线" panose="020F0502020204030204"/>
                <a:ea typeface="等线" panose="02010600030101010101" pitchFamily="2" charset="-122"/>
              </a:rPr>
              <a:t>。</a:t>
            </a:r>
            <a:endParaRPr lang="en-US" altLang="zh-CN" sz="2400" dirty="0">
              <a:solidFill>
                <a:prstClr val="black"/>
              </a:solidFill>
              <a:latin typeface="等线" panose="020F0502020204030204"/>
              <a:ea typeface="等线" panose="0201060003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400" dirty="0">
                <a:solidFill>
                  <a:prstClr val="black"/>
                </a:solidFill>
                <a:latin typeface="等线" panose="020F0502020204030204"/>
                <a:ea typeface="等线" panose="02010600030101010101" pitchFamily="2" charset="-122"/>
              </a:rPr>
              <a:t>字符串常量的类型：指向只读字符的指针即</a:t>
            </a:r>
            <a:r>
              <a:rPr lang="en-US" altLang="zh-CN" sz="2400" b="1" dirty="0">
                <a:solidFill>
                  <a:srgbClr val="0000FF"/>
                </a:solidFill>
                <a:latin typeface="等线" panose="020F0502020204030204"/>
                <a:ea typeface="等线" panose="02010600030101010101" pitchFamily="2" charset="-122"/>
              </a:rPr>
              <a:t>const char *, </a:t>
            </a:r>
            <a:r>
              <a:rPr lang="zh-CN" altLang="en-US" sz="2400" b="1" dirty="0">
                <a:solidFill>
                  <a:srgbClr val="0000FF"/>
                </a:solidFill>
                <a:latin typeface="等线" panose="020F0502020204030204"/>
                <a:ea typeface="等线" panose="02010600030101010101" pitchFamily="2" charset="-122"/>
              </a:rPr>
              <a:t>上述</a:t>
            </a:r>
            <a:r>
              <a:rPr lang="en-US" altLang="zh-CN" sz="2400" b="1" dirty="0">
                <a:solidFill>
                  <a:srgbClr val="0000FF"/>
                </a:solidFill>
                <a:latin typeface="等线" panose="020F0502020204030204"/>
                <a:ea typeface="等线" panose="02010600030101010101" pitchFamily="2" charset="-122"/>
              </a:rPr>
              <a:t>”abc</a:t>
            </a:r>
            <a:r>
              <a:rPr lang="zh-CN" altLang="en-US" sz="2400" b="1" dirty="0">
                <a:solidFill>
                  <a:srgbClr val="0000FF"/>
                </a:solidFill>
                <a:latin typeface="等线" panose="020F0502020204030204"/>
                <a:ea typeface="等线" panose="02010600030101010101" pitchFamily="2" charset="-122"/>
              </a:rPr>
              <a:t>“</a:t>
            </a:r>
            <a:r>
              <a:rPr lang="zh-CN" altLang="en-US" sz="2400" dirty="0">
                <a:solidFill>
                  <a:prstClr val="black"/>
                </a:solidFill>
                <a:latin typeface="等线" panose="020F0502020204030204"/>
                <a:ea typeface="等线" panose="02010600030101010101" pitchFamily="2" charset="-122"/>
              </a:rPr>
              <a:t>的类型。</a:t>
            </a:r>
            <a:r>
              <a:rPr lang="en-US" altLang="zh-CN" sz="2400" dirty="0">
                <a:solidFill>
                  <a:prstClr val="black"/>
                </a:solidFill>
                <a:latin typeface="等线" panose="020F0502020204030204"/>
                <a:ea typeface="等线" panose="02010600030101010101" pitchFamily="2" charset="-122"/>
              </a:rPr>
              <a:t> </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400" dirty="0">
                <a:solidFill>
                  <a:prstClr val="black"/>
                </a:solidFill>
                <a:latin typeface="等线" panose="020F0502020204030204"/>
                <a:ea typeface="等线" panose="02010600030101010101" pitchFamily="2" charset="-122"/>
              </a:rPr>
              <a:t>注意</a:t>
            </a:r>
            <a:r>
              <a:rPr lang="en-US" altLang="zh-CN" sz="2400" dirty="0">
                <a:solidFill>
                  <a:prstClr val="black"/>
                </a:solidFill>
                <a:latin typeface="等线" panose="020F0502020204030204"/>
                <a:ea typeface="等线" panose="02010600030101010101" pitchFamily="2" charset="-122"/>
              </a:rPr>
              <a:t>strlen(</a:t>
            </a:r>
            <a:r>
              <a:rPr lang="zh-CN" altLang="en-US" sz="2400" dirty="0">
                <a:solidFill>
                  <a:prstClr val="black"/>
                </a:solidFill>
                <a:latin typeface="等线" panose="020F0502020204030204"/>
                <a:ea typeface="等线" panose="02010600030101010101" pitchFamily="2" charset="-122"/>
              </a:rPr>
              <a:t>“</a:t>
            </a:r>
            <a:r>
              <a:rPr lang="en-US" altLang="zh-CN" sz="2400" dirty="0">
                <a:solidFill>
                  <a:prstClr val="black"/>
                </a:solidFill>
                <a:latin typeface="等线" panose="020F0502020204030204"/>
                <a:ea typeface="等线" panose="02010600030101010101" pitchFamily="2" charset="-122"/>
              </a:rPr>
              <a:t>abc”)=3</a:t>
            </a:r>
            <a:r>
              <a:rPr lang="zh-CN" altLang="en-US" sz="2400" dirty="0">
                <a:solidFill>
                  <a:prstClr val="black"/>
                </a:solidFill>
                <a:latin typeface="等线" panose="020F0502020204030204"/>
                <a:ea typeface="等线" panose="02010600030101010101" pitchFamily="2" charset="-122"/>
              </a:rPr>
              <a:t>，但要</a:t>
            </a:r>
            <a:r>
              <a:rPr lang="en-US" altLang="zh-CN" sz="2400" dirty="0">
                <a:solidFill>
                  <a:prstClr val="black"/>
                </a:solidFill>
                <a:latin typeface="等线" panose="020F0502020204030204"/>
                <a:ea typeface="等线" panose="02010600030101010101" pitchFamily="2" charset="-122"/>
              </a:rPr>
              <a:t>4</a:t>
            </a:r>
            <a:r>
              <a:rPr lang="zh-CN" altLang="en-US" sz="2400" dirty="0">
                <a:solidFill>
                  <a:prstClr val="black"/>
                </a:solidFill>
                <a:latin typeface="等线" panose="020F0502020204030204"/>
                <a:ea typeface="等线" panose="02010600030101010101" pitchFamily="2" charset="-122"/>
              </a:rPr>
              <a:t>个字节存储，最后存储字符‘</a:t>
            </a:r>
            <a:r>
              <a:rPr lang="en-US" altLang="zh-CN" sz="2400" dirty="0">
                <a:solidFill>
                  <a:prstClr val="black"/>
                </a:solidFill>
                <a:latin typeface="等线" panose="020F0502020204030204"/>
                <a:ea typeface="等线" panose="02010600030101010101" pitchFamily="2" charset="-122"/>
              </a:rPr>
              <a:t>\0</a:t>
            </a:r>
            <a:r>
              <a:rPr lang="zh-CN" altLang="en-US" sz="2400" dirty="0">
                <a:solidFill>
                  <a:prstClr val="black"/>
                </a:solidFill>
                <a:latin typeface="等线" panose="020F0502020204030204"/>
                <a:ea typeface="等线" panose="02010600030101010101" pitchFamily="2" charset="-122"/>
              </a:rPr>
              <a:t>’，表示串结束。</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53140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t>2.3 </a:t>
            </a:r>
            <a:r>
              <a:rPr lang="zh-CN" altLang="en-US" dirty="0"/>
              <a:t>变量及其类型解析</a:t>
            </a:r>
          </a:p>
        </p:txBody>
      </p:sp>
      <p:sp>
        <p:nvSpPr>
          <p:cNvPr id="6" name="文本框 5">
            <a:extLst>
              <a:ext uri="{FF2B5EF4-FFF2-40B4-BE49-F238E27FC236}">
                <a16:creationId xmlns:a16="http://schemas.microsoft.com/office/drawing/2014/main" id="{D3C88324-0EC8-4B4B-941F-FB5BFB4C559B}"/>
              </a:ext>
            </a:extLst>
          </p:cNvPr>
          <p:cNvSpPr txBox="1"/>
          <p:nvPr/>
        </p:nvSpPr>
        <p:spPr>
          <a:xfrm>
            <a:off x="731520" y="2447300"/>
            <a:ext cx="10455965" cy="4112921"/>
          </a:xfrm>
          <a:prstGeom prst="rect">
            <a:avLst/>
          </a:prstGeom>
          <a:noFill/>
        </p:spPr>
        <p:txBody>
          <a:bodyPr wrap="square">
            <a:spAutoFit/>
          </a:bodyPr>
          <a:lstStyle/>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变量说明：描述变量的类型及名称，但没有初始化。</a:t>
            </a:r>
            <a:r>
              <a:rPr lang="zh-CN" altLang="en-US" sz="2400" dirty="0">
                <a:solidFill>
                  <a:prstClr val="black"/>
                </a:solidFill>
                <a:latin typeface="等线" panose="020F0502020204030204"/>
                <a:ea typeface="等线" panose="02010600030101010101" pitchFamily="2" charset="-122"/>
              </a:rPr>
              <a:t>可以说明多次。</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变量定义：描述变量的类型及名称，同时进行初始化。只能定义一次。</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说明实例：</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extern int x;   extern int x;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变量</a:t>
            </a:r>
            <a:r>
              <a:rPr lang="zh-CN" altLang="en-US" sz="2400" dirty="0">
                <a:solidFill>
                  <a:prstClr val="black"/>
                </a:solidFill>
                <a:latin typeface="等线" panose="020F0502020204030204"/>
                <a:ea typeface="等线" panose="02010600030101010101" pitchFamily="2" charset="-122"/>
              </a:rPr>
              <a:t>可以说明多次</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lvl="1" indent="-228600">
              <a:lnSpc>
                <a:spcPct val="90000"/>
              </a:lnSpc>
              <a:spcBef>
                <a:spcPts val="500"/>
              </a:spcBef>
              <a:buFont typeface="Wingdings" panose="05000000000000000000" pitchFamily="2" charset="2"/>
              <a:buChar char="l"/>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定义实例：</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int x=3; extern int y=4; int z;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全局变量</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z</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的初始值为</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0</a:t>
            </a:r>
          </a:p>
          <a:p>
            <a:pPr marL="685800" lvl="1" indent="-228600">
              <a:lnSpc>
                <a:spcPct val="90000"/>
              </a:lnSpc>
              <a:spcBef>
                <a:spcPts val="500"/>
              </a:spcBef>
              <a:buFont typeface="Wingdings" panose="05000000000000000000" pitchFamily="2" charset="2"/>
              <a:buChar char="l"/>
              <a:defRPr/>
            </a:pPr>
            <a:r>
              <a:rPr lang="zh-CN" altLang="en-US" sz="2400" dirty="0">
                <a:solidFill>
                  <a:prstClr val="black"/>
                </a:solidFill>
                <a:latin typeface="等线" panose="020F0502020204030204"/>
                <a:ea typeface="等线" panose="02010600030101010101" pitchFamily="2" charset="-122"/>
              </a:rPr>
              <a:t>模块静态变量：使用</a:t>
            </a:r>
            <a:r>
              <a:rPr lang="en-US" altLang="zh-CN" sz="2400" dirty="0">
                <a:solidFill>
                  <a:prstClr val="black"/>
                </a:solidFill>
                <a:latin typeface="等线" panose="020F0502020204030204"/>
                <a:ea typeface="等线" panose="02010600030101010101" pitchFamily="2" charset="-122"/>
              </a:rPr>
              <a:t>static</a:t>
            </a:r>
            <a:r>
              <a:rPr lang="zh-CN" altLang="en-US" sz="2400" dirty="0">
                <a:solidFill>
                  <a:prstClr val="black"/>
                </a:solidFill>
                <a:latin typeface="等线" panose="020F0502020204030204"/>
                <a:ea typeface="等线" panose="02010600030101010101" pitchFamily="2" charset="-122"/>
              </a:rPr>
              <a:t>在函数外部</a:t>
            </a:r>
            <a:r>
              <a:rPr lang="zh-CN" altLang="en-US" sz="2400" dirty="0">
                <a:solidFill>
                  <a:prstClr val="black"/>
                </a:solidFill>
              </a:rPr>
              <a:t>定义的变量。可通过单目 </a:t>
            </a:r>
            <a:r>
              <a:rPr lang="en-US" altLang="zh-CN" sz="2400" b="1" dirty="0">
                <a:solidFill>
                  <a:srgbClr val="FF0000"/>
                </a:solidFill>
              </a:rPr>
              <a:t>:: </a:t>
            </a:r>
            <a:r>
              <a:rPr lang="zh-CN" altLang="en-US" sz="2400" dirty="0">
                <a:solidFill>
                  <a:prstClr val="black"/>
                </a:solidFill>
              </a:rPr>
              <a:t>访问。</a:t>
            </a:r>
            <a:endParaRPr lang="en-US" altLang="zh-CN" sz="2400" dirty="0">
              <a:solidFill>
                <a:prstClr val="black"/>
              </a:solidFill>
            </a:endParaRPr>
          </a:p>
          <a:p>
            <a:pPr marL="685800" lvl="1" indent="-228600">
              <a:lnSpc>
                <a:spcPct val="90000"/>
              </a:lnSpc>
              <a:spcBef>
                <a:spcPts val="500"/>
              </a:spcBef>
              <a:buFont typeface="Wingdings" panose="05000000000000000000" pitchFamily="2" charset="2"/>
              <a:buChar char="l"/>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局部</a:t>
            </a:r>
            <a:r>
              <a:rPr lang="zh-CN" altLang="en-US" sz="2400" dirty="0">
                <a:solidFill>
                  <a:prstClr val="black"/>
                </a:solidFill>
                <a:latin typeface="等线" panose="020F0502020204030204"/>
                <a:ea typeface="等线" panose="02010600030101010101" pitchFamily="2" charset="-122"/>
              </a:rPr>
              <a:t>静态变量：使用</a:t>
            </a:r>
            <a:r>
              <a:rPr lang="en-US" altLang="zh-CN" sz="2400" dirty="0">
                <a:solidFill>
                  <a:prstClr val="black"/>
                </a:solidFill>
                <a:latin typeface="等线" panose="020F0502020204030204"/>
                <a:ea typeface="等线" panose="02010600030101010101" pitchFamily="2" charset="-122"/>
              </a:rPr>
              <a:t>static</a:t>
            </a:r>
            <a:r>
              <a:rPr lang="zh-CN" altLang="en-US" sz="2400" dirty="0">
                <a:solidFill>
                  <a:prstClr val="black"/>
                </a:solidFill>
                <a:latin typeface="等线" panose="020F0502020204030204"/>
                <a:ea typeface="等线" panose="02010600030101010101" pitchFamily="2" charset="-122"/>
              </a:rPr>
              <a:t>在函数内部</a:t>
            </a:r>
            <a:r>
              <a:rPr lang="zh-CN" altLang="en-US" sz="2400" dirty="0">
                <a:solidFill>
                  <a:prstClr val="black"/>
                </a:solidFill>
              </a:rPr>
              <a:t>定义的变量。</a:t>
            </a:r>
            <a:endParaRPr lang="en-US" altLang="zh-CN" sz="2400" dirty="0">
              <a:solidFill>
                <a:prstClr val="black"/>
              </a:solidFill>
            </a:endParaRPr>
          </a:p>
          <a:p>
            <a:pPr lvl="1">
              <a:lnSpc>
                <a:spcPct val="90000"/>
              </a:lnSpc>
              <a:spcBef>
                <a:spcPts val="500"/>
              </a:spcBef>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static int x, y; //</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模块静态变量</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x</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y</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定义，默认初始值均为</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0</a:t>
            </a:r>
          </a:p>
          <a:p>
            <a:pPr lvl="1">
              <a:lnSpc>
                <a:spcPct val="90000"/>
              </a:lnSpc>
              <a:spcBef>
                <a:spcPts val="500"/>
              </a:spcBef>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int main( ) {</a:t>
            </a:r>
            <a:r>
              <a:rPr lang="en-US" altLang="zh-CN" sz="2000" dirty="0">
                <a:solidFill>
                  <a:prstClr val="black"/>
                </a:solidFill>
                <a:latin typeface="等线" panose="020F0502020204030204"/>
                <a:ea typeface="等线" panose="02010600030101010101" pitchFamily="2" charset="-122"/>
              </a:rPr>
              <a:t>    </a:t>
            </a:r>
          </a:p>
          <a:p>
            <a:pPr lvl="1">
              <a:lnSpc>
                <a:spcPct val="90000"/>
              </a:lnSpc>
              <a:spcBef>
                <a:spcPts val="500"/>
              </a:spcBef>
              <a:defRPr/>
            </a:pPr>
            <a:r>
              <a:rPr lang="en-US" altLang="zh-CN" sz="2000" dirty="0">
                <a:solidFill>
                  <a:prstClr val="black"/>
                </a:solidFill>
                <a:latin typeface="等线" panose="020F0502020204030204"/>
                <a:ea typeface="等线" panose="02010600030101010101" pitchFamily="2" charset="-122"/>
              </a:rPr>
              <a:t>    static int y;       //</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局部</a:t>
            </a:r>
            <a:r>
              <a:rPr lang="zh-CN" altLang="en-US" sz="2000" dirty="0">
                <a:solidFill>
                  <a:prstClr val="black"/>
                </a:solidFill>
                <a:latin typeface="等线" panose="020F0502020204030204"/>
                <a:ea typeface="等线" panose="02010600030101010101" pitchFamily="2" charset="-122"/>
              </a:rPr>
              <a:t>静态变量</a:t>
            </a:r>
            <a:r>
              <a:rPr lang="en-US" altLang="zh-CN" sz="2000" dirty="0">
                <a:solidFill>
                  <a:prstClr val="black"/>
                </a:solidFill>
                <a:latin typeface="等线" panose="020F0502020204030204"/>
                <a:ea typeface="等线" panose="02010600030101010101" pitchFamily="2" charset="-122"/>
              </a:rPr>
              <a:t>y</a:t>
            </a:r>
            <a:r>
              <a:rPr lang="zh-CN" altLang="en-US" sz="2000" dirty="0">
                <a:solidFill>
                  <a:prstClr val="black"/>
                </a:solidFill>
                <a:latin typeface="等线" panose="020F0502020204030204"/>
                <a:ea typeface="等线" panose="02010600030101010101" pitchFamily="2" charset="-122"/>
              </a:rPr>
              <a:t>定义， 初始值</a:t>
            </a:r>
            <a:r>
              <a:rPr lang="en-US" altLang="zh-CN" sz="2000" dirty="0">
                <a:solidFill>
                  <a:prstClr val="black"/>
                </a:solidFill>
                <a:latin typeface="等线" panose="020F0502020204030204"/>
                <a:ea typeface="等线" panose="02010600030101010101" pitchFamily="2" charset="-122"/>
              </a:rPr>
              <a:t>y=0</a:t>
            </a:r>
          </a:p>
          <a:p>
            <a:pPr lvl="1">
              <a:lnSpc>
                <a:spcPct val="90000"/>
              </a:lnSpc>
              <a:spcBef>
                <a:spcPts val="500"/>
              </a:spcBef>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return  </a:t>
            </a:r>
            <a:r>
              <a:rPr kumimoji="0" lang="en-US" altLang="zh-CN" sz="20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a:t>
            </a:r>
            <a:r>
              <a:rPr kumimoji="0" lang="en-US" altLang="zh-CN" sz="2000" b="0" i="0" u="none" strike="noStrike" kern="1200" cap="none" spc="0" normalizeH="0" baseline="0" noProof="0" dirty="0" err="1">
                <a:ln>
                  <a:noFill/>
                </a:ln>
                <a:solidFill>
                  <a:srgbClr val="FF0000"/>
                </a:solidFill>
                <a:effectLst/>
                <a:uLnTx/>
                <a:uFillTx/>
                <a:latin typeface="等线" panose="020F0502020204030204"/>
                <a:ea typeface="等线" panose="02010600030101010101" pitchFamily="2" charset="-122"/>
                <a:cs typeface="+mn-cs"/>
              </a:rPr>
              <a:t>y</a:t>
            </a:r>
            <a:r>
              <a:rPr kumimoji="0" lang="en-US" altLang="zh-CN" sz="20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+x+y</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分别访问模块静态变量</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y,</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模块静态变量</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x,</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局部</a:t>
            </a:r>
            <a:r>
              <a:rPr lang="zh-CN" altLang="en-US" sz="2000" dirty="0">
                <a:solidFill>
                  <a:prstClr val="black"/>
                </a:solidFill>
                <a:latin typeface="等线" panose="020F0502020204030204"/>
                <a:ea typeface="等线" panose="02010600030101010101" pitchFamily="2" charset="-122"/>
              </a:rPr>
              <a:t>静态变量</a:t>
            </a: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lvl="1">
              <a:lnSpc>
                <a:spcPct val="90000"/>
              </a:lnSpc>
              <a:spcBef>
                <a:spcPts val="500"/>
              </a:spcBef>
              <a:defRPr/>
            </a:pPr>
            <a:r>
              <a:rPr lang="en-US" altLang="zh-CN" sz="2000" dirty="0">
                <a:solidFill>
                  <a:prstClr val="black"/>
                </a:solidFill>
                <a:latin typeface="等线" panose="020F0502020204030204"/>
                <a:ea typeface="等线" panose="02010600030101010101" pitchFamily="2" charset="-122"/>
              </a:rPr>
              <a:t>}</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p>
        </p:txBody>
      </p:sp>
    </p:spTree>
    <p:extLst>
      <p:ext uri="{BB962C8B-B14F-4D97-AF65-F5344CB8AC3E}">
        <p14:creationId xmlns:p14="http://schemas.microsoft.com/office/powerpoint/2010/main" val="3560709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t>2.3 </a:t>
            </a:r>
            <a:r>
              <a:rPr lang="zh-CN" altLang="en-US" dirty="0"/>
              <a:t>变量及其类型解析</a:t>
            </a:r>
          </a:p>
        </p:txBody>
      </p:sp>
      <p:sp>
        <p:nvSpPr>
          <p:cNvPr id="6" name="文本框 5">
            <a:extLst>
              <a:ext uri="{FF2B5EF4-FFF2-40B4-BE49-F238E27FC236}">
                <a16:creationId xmlns:a16="http://schemas.microsoft.com/office/drawing/2014/main" id="{D3C88324-0EC8-4B4B-941F-FB5BFB4C559B}"/>
              </a:ext>
            </a:extLst>
          </p:cNvPr>
          <p:cNvSpPr txBox="1"/>
          <p:nvPr/>
        </p:nvSpPr>
        <p:spPr>
          <a:xfrm>
            <a:off x="731520" y="2447300"/>
            <a:ext cx="10911840" cy="3404522"/>
          </a:xfrm>
          <a:prstGeom prst="rect">
            <a:avLst/>
          </a:prstGeom>
          <a:noFill/>
        </p:spPr>
        <p:txBody>
          <a:bodyPr wrap="square">
            <a:spAutoFit/>
          </a:bodyPr>
          <a:lstStyle/>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只读变量：使用 </a:t>
            </a:r>
            <a:r>
              <a:rPr kumimoji="0" lang="en-US" altLang="zh-CN" sz="24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const</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或 </a:t>
            </a:r>
            <a:r>
              <a:rPr kumimoji="0" lang="en-US" altLang="zh-CN" sz="24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constexpr</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说明或定义的变量，定义时必须同时初始化。当前程序只能读不能修改其值。</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en-US" altLang="zh-CN" sz="2400" b="1" i="0" u="none" strike="noStrike" kern="1200" cap="none" spc="0" normalizeH="0" baseline="0" noProof="0" dirty="0">
                <a:ln>
                  <a:noFill/>
                </a:ln>
                <a:solidFill>
                  <a:srgbClr val="0000FF"/>
                </a:solidFill>
                <a:effectLst/>
                <a:uLnTx/>
                <a:uFillTx/>
                <a:latin typeface="等线" panose="020F0502020204030204"/>
                <a:ea typeface="等线" panose="02010600030101010101" pitchFamily="2" charset="-122"/>
                <a:cs typeface="+mn-cs"/>
              </a:rPr>
              <a:t>constexpr</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变量必须用常量表达式初始化，</a:t>
            </a:r>
            <a:r>
              <a:rPr kumimoji="0" lang="zh-CN" altLang="en-US" sz="24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编译将出现该变量的地方优化为常量。</a:t>
            </a:r>
            <a:endParaRPr kumimoji="0" lang="en-US" altLang="zh-CN" sz="24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易变变量：使用 </a:t>
            </a:r>
            <a:r>
              <a:rPr kumimoji="0" lang="en-US" altLang="zh-CN" sz="2400" b="1" i="0" u="none" strike="noStrike" kern="1200" cap="none" spc="0" normalizeH="0" baseline="0" noProof="0" dirty="0">
                <a:ln>
                  <a:noFill/>
                </a:ln>
                <a:solidFill>
                  <a:srgbClr val="C00000"/>
                </a:solidFill>
                <a:effectLst/>
                <a:uLnTx/>
                <a:uFillTx/>
                <a:latin typeface="等线" panose="020F0502020204030204"/>
                <a:ea typeface="等线" panose="02010600030101010101" pitchFamily="2" charset="-122"/>
                <a:cs typeface="+mn-cs"/>
              </a:rPr>
              <a:t>volatile</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说明或定义的变量，可以后初始化。当前程序没有修改其值，但是变量的值变了。不排出其它程序修改。</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const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实例：</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extern </a:t>
            </a:r>
            <a:r>
              <a:rPr lang="en-US" altLang="zh-CN" sz="2400" dirty="0">
                <a:solidFill>
                  <a:prstClr val="black"/>
                </a:solidFill>
                <a:latin typeface="等线" panose="020F0502020204030204"/>
                <a:ea typeface="等线" panose="02010600030101010101" pitchFamily="2" charset="-122"/>
              </a:rPr>
              <a:t>const</a:t>
            </a:r>
            <a:r>
              <a:rPr lang="zh-CN" altLang="en-US" sz="2400" dirty="0">
                <a:solidFill>
                  <a:prstClr val="black"/>
                </a:solidFill>
                <a:latin typeface="等线" panose="020F0502020204030204"/>
                <a:ea typeface="等线" panose="02010600030101010101" pitchFamily="2" charset="-122"/>
              </a:rPr>
              <a:t> </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int x;   const int x=3;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定义</a:t>
            </a:r>
            <a:r>
              <a:rPr lang="zh-CN" altLang="en-US" sz="2400" dirty="0">
                <a:solidFill>
                  <a:prstClr val="black"/>
                </a:solidFill>
                <a:latin typeface="等线" panose="020F0502020204030204"/>
                <a:ea typeface="等线" panose="02010600030101010101" pitchFamily="2" charset="-122"/>
              </a:rPr>
              <a:t>必须显式初始化</a:t>
            </a:r>
            <a:r>
              <a:rPr lang="en-US" altLang="zh-CN" sz="2400" dirty="0">
                <a:solidFill>
                  <a:prstClr val="black"/>
                </a:solidFill>
                <a:latin typeface="等线" panose="020F0502020204030204"/>
                <a:ea typeface="等线" panose="02010600030101010101" pitchFamily="2" charset="-122"/>
              </a:rPr>
              <a:t>x</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volatile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例：</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extern </a:t>
            </a:r>
            <a:r>
              <a:rPr lang="en-US" altLang="zh-CN" sz="2400" dirty="0">
                <a:solidFill>
                  <a:prstClr val="black"/>
                </a:solidFill>
                <a:latin typeface="等线" panose="020F0502020204030204"/>
                <a:ea typeface="等线" panose="02010600030101010101" pitchFamily="2" charset="-122"/>
              </a:rPr>
              <a:t>const</a:t>
            </a:r>
            <a:r>
              <a:rPr lang="zh-CN" altLang="en-US" sz="2400" dirty="0">
                <a:solidFill>
                  <a:prstClr val="black"/>
                </a:solidFill>
                <a:latin typeface="等线" panose="020F0502020204030204"/>
                <a:ea typeface="等线" panose="02010600030101010101" pitchFamily="2" charset="-122"/>
              </a:rPr>
              <a:t> </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int y;   volatile int y;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可不显式初始化</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y</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lang="zh-CN" altLang="en-US" sz="2400" dirty="0">
                <a:solidFill>
                  <a:prstClr val="black"/>
                </a:solidFill>
                <a:latin typeface="等线" panose="020F0502020204030204"/>
                <a:ea typeface="等线" panose="02010600030101010101" pitchFamily="2" charset="-122"/>
              </a:rPr>
              <a:t>全局</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y=0</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400" dirty="0">
                <a:solidFill>
                  <a:prstClr val="black"/>
                </a:solidFill>
                <a:latin typeface="等线" panose="020F0502020204030204"/>
                <a:ea typeface="等线" panose="02010600030101010101" pitchFamily="2" charset="-122"/>
              </a:rPr>
              <a:t>若</a:t>
            </a:r>
            <a:r>
              <a:rPr lang="en-US" altLang="zh-CN" sz="2400" dirty="0">
                <a:solidFill>
                  <a:prstClr val="black"/>
                </a:solidFill>
                <a:latin typeface="等线" panose="020F0502020204030204"/>
                <a:ea typeface="等线" panose="02010600030101010101" pitchFamily="2" charset="-122"/>
              </a:rPr>
              <a:t>y=0</a:t>
            </a:r>
            <a:r>
              <a:rPr lang="zh-CN" altLang="en-US" sz="2400" dirty="0">
                <a:solidFill>
                  <a:prstClr val="black"/>
                </a:solidFill>
                <a:latin typeface="等线" panose="020F0502020204030204"/>
                <a:ea typeface="等线" panose="02010600030101010101" pitchFamily="2" charset="-122"/>
              </a:rPr>
              <a:t>，语句</a:t>
            </a:r>
            <a:r>
              <a:rPr lang="en-US" altLang="zh-CN" sz="2400" dirty="0">
                <a:solidFill>
                  <a:prstClr val="black"/>
                </a:solidFill>
                <a:latin typeface="等线" panose="020F0502020204030204"/>
                <a:ea typeface="等线" panose="02010600030101010101" pitchFamily="2" charset="-122"/>
              </a:rPr>
              <a:t>if(y==2)</a:t>
            </a:r>
            <a:r>
              <a:rPr lang="zh-CN" altLang="en-US" sz="2400" dirty="0">
                <a:solidFill>
                  <a:prstClr val="black"/>
                </a:solidFill>
                <a:latin typeface="等线" panose="020F0502020204030204"/>
                <a:ea typeface="等线" panose="02010600030101010101" pitchFamily="2" charset="-122"/>
              </a:rPr>
              <a:t>是有意义的</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，因为易变变量</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y</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可以变为</a:t>
            </a:r>
            <a:r>
              <a:rPr lang="zh-CN" altLang="en-US" sz="2400" dirty="0">
                <a:solidFill>
                  <a:prstClr val="black"/>
                </a:solidFill>
                <a:latin typeface="等线" panose="020F0502020204030204"/>
                <a:ea typeface="等线" panose="02010600030101010101" pitchFamily="2" charset="-122"/>
              </a:rPr>
              <a:t>任何值</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40234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t>2.3 </a:t>
            </a:r>
            <a:r>
              <a:rPr lang="zh-CN" altLang="en-US" dirty="0"/>
              <a:t>变量及其类型解析</a:t>
            </a:r>
          </a:p>
        </p:txBody>
      </p:sp>
      <p:sp>
        <p:nvSpPr>
          <p:cNvPr id="6" name="文本框 5">
            <a:extLst>
              <a:ext uri="{FF2B5EF4-FFF2-40B4-BE49-F238E27FC236}">
                <a16:creationId xmlns:a16="http://schemas.microsoft.com/office/drawing/2014/main" id="{D3C88324-0EC8-4B4B-941F-FB5BFB4C559B}"/>
              </a:ext>
            </a:extLst>
          </p:cNvPr>
          <p:cNvSpPr txBox="1"/>
          <p:nvPr/>
        </p:nvSpPr>
        <p:spPr>
          <a:xfrm>
            <a:off x="731520" y="2447300"/>
            <a:ext cx="10911840" cy="3293209"/>
          </a:xfrm>
          <a:prstGeom prst="rect">
            <a:avLst/>
          </a:prstGeom>
          <a:noFill/>
        </p:spPr>
        <p:txBody>
          <a:bodyPr wrap="square">
            <a:spAutoFit/>
          </a:bodyPr>
          <a:lstStyle/>
          <a:p>
            <a:pPr marL="685800" marR="0" lvl="1" indent="-228600" algn="l" defTabSz="914400" rtl="0" eaLnBrk="1" fontAlgn="auto" latinLnBrk="0" hangingPunct="1">
              <a:spcBef>
                <a:spcPts val="12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在多任务环境下，定义 </a:t>
            </a:r>
            <a:r>
              <a:rPr kumimoji="0" lang="en-US" altLang="zh-CN" sz="2400" b="1" i="0" u="none" strike="noStrike" kern="1200" cap="none" spc="0" normalizeH="0" baseline="0" noProof="0" dirty="0">
                <a:ln>
                  <a:noFill/>
                </a:ln>
                <a:solidFill>
                  <a:srgbClr val="C00000"/>
                </a:solidFill>
                <a:effectLst/>
                <a:uLnTx/>
                <a:uFillTx/>
                <a:latin typeface="等线" panose="020F0502020204030204"/>
                <a:ea typeface="等线" panose="02010600030101010101" pitchFamily="2" charset="-122"/>
                <a:cs typeface="+mn-cs"/>
              </a:rPr>
              <a:t>const volatile in</a:t>
            </a:r>
            <a:r>
              <a:rPr lang="en-US" altLang="zh-CN" sz="2400" b="1" dirty="0">
                <a:solidFill>
                  <a:srgbClr val="C00000"/>
                </a:solidFill>
                <a:latin typeface="等线" panose="020F0502020204030204"/>
                <a:ea typeface="等线" panose="02010600030101010101" pitchFamily="2" charset="-122"/>
              </a:rPr>
              <a:t>t</a:t>
            </a:r>
            <a:r>
              <a:rPr lang="zh-CN" altLang="en-US" sz="2400" b="1" dirty="0">
                <a:solidFill>
                  <a:srgbClr val="C00000"/>
                </a:solidFill>
                <a:latin typeface="等线" panose="020F0502020204030204"/>
                <a:ea typeface="等线" panose="02010600030101010101" pitchFamily="2" charset="-122"/>
              </a:rPr>
              <a:t> </a:t>
            </a:r>
            <a:r>
              <a:rPr lang="en-US" altLang="zh-CN" sz="2400" b="1" dirty="0">
                <a:solidFill>
                  <a:srgbClr val="C00000"/>
                </a:solidFill>
                <a:latin typeface="等线" panose="020F0502020204030204"/>
                <a:ea typeface="等线" panose="02010600030101010101" pitchFamily="2" charset="-122"/>
              </a:rPr>
              <a:t>z=0</a:t>
            </a:r>
            <a:r>
              <a:rPr lang="zh-CN" altLang="en-US" sz="2400" dirty="0">
                <a:solidFill>
                  <a:prstClr val="black"/>
                </a:solidFill>
                <a:latin typeface="等线" panose="020F0502020204030204"/>
                <a:ea typeface="等线" panose="02010600030101010101" pitchFamily="2" charset="-122"/>
              </a:rPr>
              <a:t> 是有意义的，不排出其它程序修改</a:t>
            </a:r>
            <a:r>
              <a:rPr lang="en-US" altLang="zh-CN" sz="2400" dirty="0">
                <a:solidFill>
                  <a:prstClr val="black"/>
                </a:solidFill>
                <a:latin typeface="等线" panose="020F0502020204030204"/>
                <a:ea typeface="等线" panose="02010600030101010101" pitchFamily="2" charset="-122"/>
              </a:rPr>
              <a:t>z</a:t>
            </a:r>
            <a:r>
              <a:rPr lang="zh-CN" altLang="en-US" sz="2400" dirty="0">
                <a:solidFill>
                  <a:prstClr val="black"/>
                </a:solidFill>
                <a:latin typeface="等线" panose="020F0502020204030204"/>
                <a:ea typeface="等线" panose="02010600030101010101" pitchFamily="2" charset="-122"/>
              </a:rPr>
              <a:t>使其值易变</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spcBef>
                <a:spcPts val="1200"/>
              </a:spcBef>
              <a:spcAft>
                <a:spcPts val="0"/>
              </a:spcAft>
              <a:buClrTx/>
              <a:buSzTx/>
              <a:buFont typeface="Wingdings" panose="05000000000000000000" pitchFamily="2" charset="2"/>
              <a:buChar char="l"/>
              <a:tabLst/>
              <a:defRPr/>
            </a:pPr>
            <a:r>
              <a:rPr lang="zh-CN" altLang="en-US" sz="2400" dirty="0">
                <a:solidFill>
                  <a:prstClr val="black"/>
                </a:solidFill>
                <a:latin typeface="等线" panose="020F0502020204030204"/>
                <a:ea typeface="等线" panose="02010600030101010101" pitchFamily="2" charset="-122"/>
              </a:rPr>
              <a:t>作为类型修饰符，</a:t>
            </a:r>
            <a:r>
              <a:rPr lang="en-US" altLang="zh-CN" sz="2400" dirty="0">
                <a:solidFill>
                  <a:prstClr val="black"/>
                </a:solidFill>
                <a:latin typeface="等线" panose="020F0502020204030204"/>
                <a:ea typeface="等线" panose="02010600030101010101" pitchFamily="2" charset="-122"/>
              </a:rPr>
              <a:t>const</a:t>
            </a:r>
            <a:r>
              <a:rPr lang="zh-CN" altLang="en-US" sz="2400" dirty="0">
                <a:solidFill>
                  <a:prstClr val="black"/>
                </a:solidFill>
                <a:latin typeface="等线" panose="020F0502020204030204"/>
                <a:ea typeface="等线" panose="02010600030101010101" pitchFamily="2" charset="-122"/>
              </a:rPr>
              <a:t>和</a:t>
            </a:r>
            <a:r>
              <a:rPr lang="en-US" altLang="zh-CN" sz="2400" dirty="0">
                <a:solidFill>
                  <a:prstClr val="black"/>
                </a:solidFill>
                <a:latin typeface="等线" panose="020F0502020204030204"/>
                <a:ea typeface="等线" panose="02010600030101010101" pitchFamily="2" charset="-122"/>
              </a:rPr>
              <a:t>volatile</a:t>
            </a:r>
            <a:r>
              <a:rPr lang="zh-CN" altLang="en-US" sz="2400" dirty="0">
                <a:solidFill>
                  <a:prstClr val="black"/>
                </a:solidFill>
                <a:latin typeface="等线" panose="020F0502020204030204"/>
                <a:ea typeface="等线" panose="02010600030101010101" pitchFamily="2" charset="-122"/>
              </a:rPr>
              <a:t>可以定义函数参数和返回值。</a:t>
            </a:r>
            <a:endParaRPr lang="en-US" altLang="zh-CN" sz="2400" dirty="0">
              <a:solidFill>
                <a:prstClr val="black"/>
              </a:solidFill>
              <a:latin typeface="等线" panose="020F0502020204030204"/>
              <a:ea typeface="等线" panose="02010600030101010101" pitchFamily="2" charset="-122"/>
            </a:endParaRPr>
          </a:p>
          <a:p>
            <a:pPr marL="685800" marR="0" lvl="1" indent="-228600" algn="l" defTabSz="914400" rtl="0" eaLnBrk="1" fontAlgn="auto" latinLnBrk="0" hangingPunct="1">
              <a:spcBef>
                <a:spcPts val="12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保留字 </a:t>
            </a:r>
            <a:r>
              <a:rPr kumimoji="0" lang="en-US" altLang="zh-CN" sz="2400" b="1" i="0" u="none" strike="noStrike" kern="1200" cap="none" spc="0" normalizeH="0" baseline="0" noProof="0" dirty="0">
                <a:ln>
                  <a:noFill/>
                </a:ln>
                <a:solidFill>
                  <a:srgbClr val="C00000"/>
                </a:solidFill>
                <a:effectLst/>
                <a:uLnTx/>
                <a:uFillTx/>
                <a:latin typeface="等线" panose="020F0502020204030204"/>
                <a:ea typeface="等线" panose="02010600030101010101" pitchFamily="2" charset="-122"/>
                <a:cs typeface="+mn-cs"/>
              </a:rPr>
              <a:t>inline</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用于定义：</a:t>
            </a:r>
            <a:r>
              <a:rPr kumimoji="0" lang="zh-CN" altLang="en-US" sz="2400" b="1" i="0" u="none" strike="noStrike" kern="1200" cap="none" spc="0" normalizeH="0" baseline="0" noProof="0" dirty="0">
                <a:ln>
                  <a:noFill/>
                </a:ln>
                <a:solidFill>
                  <a:srgbClr val="0000FF"/>
                </a:solidFill>
                <a:effectLst/>
                <a:uLnTx/>
                <a:uFillTx/>
                <a:latin typeface="等线" panose="020F0502020204030204"/>
                <a:ea typeface="等线" panose="02010600030101010101" pitchFamily="2" charset="-122"/>
                <a:cs typeface="+mn-cs"/>
              </a:rPr>
              <a:t>函数返回值</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lvl="1" indent="-228600">
              <a:spcBef>
                <a:spcPts val="1200"/>
              </a:spcBef>
              <a:buFont typeface="Wingdings" panose="05000000000000000000" pitchFamily="2" charset="2"/>
              <a:buChar char="l"/>
              <a:defRPr/>
            </a:pPr>
            <a:r>
              <a:rPr lang="en-US" altLang="zh-CN" sz="2400" dirty="0">
                <a:solidFill>
                  <a:prstClr val="black"/>
                </a:solidFill>
                <a:latin typeface="等线" panose="020F0502020204030204"/>
                <a:ea typeface="等线" panose="02010600030101010101" pitchFamily="2" charset="-122"/>
              </a:rPr>
              <a:t>inline</a:t>
            </a:r>
            <a:r>
              <a:rPr lang="zh-CN" altLang="en-US" sz="2400" dirty="0">
                <a:solidFill>
                  <a:prstClr val="black"/>
                </a:solidFill>
                <a:latin typeface="等线" panose="020F0502020204030204"/>
                <a:ea typeface="等线" panose="02010600030101010101" pitchFamily="2" charset="-122"/>
              </a:rPr>
              <a:t>函数外部变量的作用域和</a:t>
            </a:r>
            <a:r>
              <a:rPr lang="en-US" altLang="zh-CN" sz="2400" dirty="0">
                <a:solidFill>
                  <a:prstClr val="black"/>
                </a:solidFill>
                <a:latin typeface="等线" panose="020F0502020204030204"/>
                <a:ea typeface="等线" panose="02010600030101010101" pitchFamily="2" charset="-122"/>
              </a:rPr>
              <a:t>inline</a:t>
            </a:r>
            <a:r>
              <a:rPr lang="zh-CN" altLang="en-US" sz="2400" dirty="0">
                <a:solidFill>
                  <a:prstClr val="black"/>
                </a:solidFill>
                <a:latin typeface="等线" panose="020F0502020204030204"/>
                <a:ea typeface="等线" panose="02010600030101010101" pitchFamily="2" charset="-122"/>
              </a:rPr>
              <a:t>函数外部静态变量一样</a:t>
            </a:r>
            <a:r>
              <a:rPr lang="en-US" altLang="zh-CN" sz="2400" dirty="0">
                <a:solidFill>
                  <a:prstClr val="black"/>
                </a:solidFill>
                <a:latin typeface="等线" panose="020F0502020204030204"/>
                <a:ea typeface="等线" panose="02010600030101010101" pitchFamily="2" charset="-122"/>
              </a:rPr>
              <a:t>,</a:t>
            </a:r>
            <a:r>
              <a:rPr lang="zh-CN" altLang="zh-CN" sz="2400" dirty="0">
                <a:solidFill>
                  <a:prstClr val="black"/>
                </a:solidFill>
                <a:latin typeface="等线" panose="020F0502020204030204"/>
                <a:ea typeface="等线" panose="02010600030101010101" pitchFamily="2" charset="-122"/>
              </a:rPr>
              <a:t>都是局限于当前代码文件的</a:t>
            </a:r>
            <a:r>
              <a:rPr lang="zh-CN" altLang="en-US" sz="2400" dirty="0">
                <a:solidFill>
                  <a:prstClr val="black"/>
                </a:solidFill>
                <a:latin typeface="等线" panose="020F0502020204030204"/>
                <a:ea typeface="等线" panose="02010600030101010101" pitchFamily="2" charset="-122"/>
              </a:rPr>
              <a:t>，相当于默认加了</a:t>
            </a:r>
            <a:r>
              <a:rPr lang="en-US" altLang="zh-CN" sz="2400" dirty="0">
                <a:solidFill>
                  <a:prstClr val="black"/>
                </a:solidFill>
                <a:latin typeface="等线" panose="020F0502020204030204"/>
                <a:ea typeface="等线" panose="02010600030101010101" pitchFamily="2" charset="-122"/>
              </a:rPr>
              <a:t>static</a:t>
            </a:r>
            <a:r>
              <a:rPr lang="zh-CN" altLang="en-US" sz="2400" dirty="0">
                <a:solidFill>
                  <a:prstClr val="black"/>
                </a:solidFill>
                <a:latin typeface="等线" panose="020F0502020204030204"/>
                <a:ea typeface="等线" panose="02010600030101010101" pitchFamily="2" charset="-122"/>
              </a:rPr>
              <a:t>。</a:t>
            </a:r>
            <a:endParaRPr lang="en-US" altLang="zh-CN" sz="2400" dirty="0">
              <a:solidFill>
                <a:prstClr val="black"/>
              </a:solidFill>
              <a:latin typeface="等线" panose="020F0502020204030204"/>
              <a:ea typeface="等线" panose="02010600030101010101" pitchFamily="2" charset="-122"/>
            </a:endParaRPr>
          </a:p>
          <a:p>
            <a:pPr marL="685800" lvl="1" indent="-228600">
              <a:spcBef>
                <a:spcPts val="1200"/>
              </a:spcBef>
              <a:buFont typeface="Wingdings" panose="05000000000000000000" pitchFamily="2" charset="2"/>
              <a:buChar char="l"/>
              <a:defRPr/>
            </a:pPr>
            <a:r>
              <a:rPr lang="zh-CN" altLang="en-US" sz="2400" b="1" dirty="0">
                <a:solidFill>
                  <a:srgbClr val="FF0000"/>
                </a:solidFill>
                <a:latin typeface="等线" panose="020F0502020204030204"/>
                <a:ea typeface="等线" panose="02010600030101010101" pitchFamily="2" charset="-122"/>
              </a:rPr>
              <a:t>用 </a:t>
            </a:r>
            <a:r>
              <a:rPr lang="en-US" altLang="zh-CN" sz="2400" b="1" dirty="0">
                <a:solidFill>
                  <a:srgbClr val="FF0000"/>
                </a:solidFill>
                <a:latin typeface="等线" panose="020F0502020204030204"/>
                <a:ea typeface="等线" panose="02010600030101010101" pitchFamily="2" charset="-122"/>
              </a:rPr>
              <a:t>inline </a:t>
            </a:r>
            <a:r>
              <a:rPr lang="zh-CN" altLang="en-US" sz="2400" b="1" dirty="0">
                <a:solidFill>
                  <a:srgbClr val="FF0000"/>
                </a:solidFill>
                <a:latin typeface="等线" panose="020F0502020204030204"/>
                <a:ea typeface="等线" panose="02010600030101010101" pitchFamily="2" charset="-122"/>
              </a:rPr>
              <a:t>定义的内容，不能被优化。</a:t>
            </a:r>
            <a:endParaRPr lang="en-US" altLang="zh-CN" sz="2400" b="1" dirty="0">
              <a:solidFill>
                <a:srgbClr val="FF0000"/>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750208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marL="0" indent="0">
              <a:buNone/>
            </a:pPr>
            <a:r>
              <a:rPr lang="zh-CN" altLang="en-US" dirty="0"/>
              <a:t>指针及其类型理解</a:t>
            </a:r>
          </a:p>
        </p:txBody>
      </p:sp>
      <p:sp>
        <p:nvSpPr>
          <p:cNvPr id="6" name="文本框 5">
            <a:extLst>
              <a:ext uri="{FF2B5EF4-FFF2-40B4-BE49-F238E27FC236}">
                <a16:creationId xmlns:a16="http://schemas.microsoft.com/office/drawing/2014/main" id="{D3C88324-0EC8-4B4B-941F-FB5BFB4C559B}"/>
              </a:ext>
            </a:extLst>
          </p:cNvPr>
          <p:cNvSpPr txBox="1"/>
          <p:nvPr/>
        </p:nvSpPr>
        <p:spPr>
          <a:xfrm>
            <a:off x="731520" y="2447300"/>
            <a:ext cx="10911840" cy="3827202"/>
          </a:xfrm>
          <a:prstGeom prst="rect">
            <a:avLst/>
          </a:prstGeom>
          <a:noFill/>
        </p:spPr>
        <p:txBody>
          <a:bodyPr wrap="square">
            <a:spAutoFit/>
          </a:bodyPr>
          <a:lstStyle/>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指针类型的变量使用</a:t>
            </a: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说明和定义，例如：</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int x=0; int </a:t>
            </a:r>
            <a:r>
              <a:rPr kumimoji="0" lang="en-US" altLang="zh-CN" sz="24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y=&amp;x;</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400" dirty="0">
                <a:solidFill>
                  <a:prstClr val="black"/>
                </a:solidFill>
                <a:latin typeface="等线" panose="020F0502020204030204"/>
                <a:ea typeface="等线" panose="02010600030101010101" pitchFamily="2" charset="-122"/>
              </a:rPr>
              <a:t>指针变量</a:t>
            </a:r>
            <a:r>
              <a:rPr lang="en-US" altLang="zh-CN" sz="2400" dirty="0">
                <a:solidFill>
                  <a:prstClr val="black"/>
                </a:solidFill>
                <a:latin typeface="等线" panose="020F0502020204030204"/>
                <a:ea typeface="等线" panose="02010600030101010101" pitchFamily="2" charset="-122"/>
              </a:rPr>
              <a:t>y</a:t>
            </a:r>
            <a:r>
              <a:rPr lang="zh-CN" altLang="en-US" sz="2400" dirty="0">
                <a:solidFill>
                  <a:prstClr val="black"/>
                </a:solidFill>
                <a:latin typeface="等线" panose="020F0502020204030204"/>
                <a:ea typeface="等线" panose="02010600030101010101" pitchFamily="2" charset="-122"/>
              </a:rPr>
              <a:t>存放的是变量</a:t>
            </a:r>
            <a:r>
              <a:rPr lang="en-US" altLang="zh-CN" sz="2400" dirty="0">
                <a:solidFill>
                  <a:prstClr val="black"/>
                </a:solidFill>
                <a:latin typeface="等线" panose="020F0502020204030204"/>
                <a:ea typeface="等线" panose="02010600030101010101" pitchFamily="2" charset="-122"/>
              </a:rPr>
              <a:t>x</a:t>
            </a:r>
            <a:r>
              <a:rPr lang="zh-CN" altLang="en-US" sz="2400" dirty="0">
                <a:solidFill>
                  <a:prstClr val="black"/>
                </a:solidFill>
                <a:latin typeface="等线" panose="020F0502020204030204"/>
                <a:ea typeface="等线" panose="02010600030101010101" pitchFamily="2" charset="-122"/>
              </a:rPr>
              <a:t>的地址，</a:t>
            </a:r>
            <a:r>
              <a:rPr lang="en-US" altLang="zh-CN" sz="2400" dirty="0">
                <a:solidFill>
                  <a:prstClr val="black"/>
                </a:solidFill>
                <a:latin typeface="等线" panose="020F0502020204030204"/>
                <a:ea typeface="等线" panose="02010600030101010101" pitchFamily="2" charset="-122"/>
              </a:rPr>
              <a:t>&amp;x</a:t>
            </a:r>
            <a:r>
              <a:rPr lang="zh-CN" altLang="en-US" sz="2400" dirty="0">
                <a:solidFill>
                  <a:prstClr val="black"/>
                </a:solidFill>
                <a:latin typeface="等线" panose="020F0502020204030204"/>
                <a:ea typeface="等线" panose="02010600030101010101" pitchFamily="2" charset="-122"/>
              </a:rPr>
              <a:t>表示获取</a:t>
            </a:r>
            <a:r>
              <a:rPr lang="en-US" altLang="zh-CN" sz="2400" dirty="0">
                <a:solidFill>
                  <a:prstClr val="black"/>
                </a:solidFill>
                <a:latin typeface="等线" panose="020F0502020204030204"/>
                <a:ea typeface="等线" panose="02010600030101010101" pitchFamily="2" charset="-122"/>
              </a:rPr>
              <a:t>x</a:t>
            </a:r>
            <a:r>
              <a:rPr lang="zh-CN" altLang="en-US" sz="2400" dirty="0">
                <a:solidFill>
                  <a:prstClr val="black"/>
                </a:solidFill>
                <a:latin typeface="等线" panose="020F0502020204030204"/>
                <a:ea typeface="等线" panose="02010600030101010101" pitchFamily="2" charset="-122"/>
              </a:rPr>
              <a:t>的地址运算，表示</a:t>
            </a:r>
            <a:r>
              <a:rPr lang="en-US" altLang="zh-CN" sz="2400" dirty="0">
                <a:solidFill>
                  <a:prstClr val="black"/>
                </a:solidFill>
                <a:latin typeface="等线" panose="020F0502020204030204"/>
                <a:ea typeface="等线" panose="02010600030101010101" pitchFamily="2" charset="-122"/>
              </a:rPr>
              <a:t>y</a:t>
            </a:r>
            <a:r>
              <a:rPr lang="zh-CN" altLang="en-US" sz="2400" dirty="0">
                <a:solidFill>
                  <a:prstClr val="black"/>
                </a:solidFill>
                <a:latin typeface="等线" panose="020F0502020204030204"/>
                <a:ea typeface="等线" panose="02010600030101010101" pitchFamily="2" charset="-122"/>
              </a:rPr>
              <a:t>指向</a:t>
            </a:r>
            <a:r>
              <a:rPr lang="en-US" altLang="zh-CN" sz="2400" dirty="0">
                <a:solidFill>
                  <a:prstClr val="black"/>
                </a:solidFill>
                <a:latin typeface="等线" panose="020F0502020204030204"/>
                <a:ea typeface="等线" panose="02010600030101010101" pitchFamily="2" charset="-122"/>
              </a:rPr>
              <a:t>x</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400" dirty="0">
                <a:solidFill>
                  <a:prstClr val="black"/>
                </a:solidFill>
                <a:latin typeface="等线" panose="020F0502020204030204"/>
                <a:ea typeface="等线" panose="02010600030101010101" pitchFamily="2" charset="-122"/>
              </a:rPr>
              <a:t>指针变量</a:t>
            </a:r>
            <a:r>
              <a:rPr lang="en-US" altLang="zh-CN" sz="2400" dirty="0">
                <a:solidFill>
                  <a:prstClr val="black"/>
                </a:solidFill>
                <a:latin typeface="等线" panose="020F0502020204030204"/>
                <a:ea typeface="等线" panose="02010600030101010101" pitchFamily="2" charset="-122"/>
              </a:rPr>
              <a:t>y</a:t>
            </a:r>
            <a:r>
              <a:rPr lang="zh-CN" altLang="en-US" sz="2400" dirty="0">
                <a:solidFill>
                  <a:prstClr val="black"/>
                </a:solidFill>
                <a:latin typeface="等线" panose="020F0502020204030204"/>
                <a:ea typeface="等线" panose="02010600030101010101" pitchFamily="2" charset="-122"/>
              </a:rPr>
              <a:t>涉及两个实体：变量</a:t>
            </a:r>
            <a:r>
              <a:rPr lang="en-US" altLang="zh-CN" sz="2400" dirty="0">
                <a:solidFill>
                  <a:prstClr val="black"/>
                </a:solidFill>
                <a:latin typeface="等线" panose="020F0502020204030204"/>
                <a:ea typeface="等线" panose="02010600030101010101" pitchFamily="2" charset="-122"/>
              </a:rPr>
              <a:t>y</a:t>
            </a:r>
            <a:r>
              <a:rPr lang="zh-CN" altLang="en-US" sz="2400" dirty="0">
                <a:solidFill>
                  <a:prstClr val="black"/>
                </a:solidFill>
                <a:latin typeface="等线" panose="020F0502020204030204"/>
                <a:ea typeface="等线" panose="02010600030101010101" pitchFamily="2" charset="-122"/>
              </a:rPr>
              <a:t>本身，</a:t>
            </a:r>
            <a:r>
              <a:rPr lang="en-US" altLang="zh-CN" sz="2400" dirty="0">
                <a:solidFill>
                  <a:prstClr val="black"/>
                </a:solidFill>
                <a:latin typeface="等线" panose="020F0502020204030204"/>
                <a:ea typeface="等线" panose="02010600030101010101" pitchFamily="2" charset="-122"/>
              </a:rPr>
              <a:t>y</a:t>
            </a:r>
            <a:r>
              <a:rPr lang="zh-CN" altLang="en-US" sz="2400" dirty="0">
                <a:solidFill>
                  <a:prstClr val="black"/>
                </a:solidFill>
                <a:latin typeface="等线" panose="020F0502020204030204"/>
                <a:ea typeface="等线" panose="02010600030101010101" pitchFamily="2" charset="-122"/>
              </a:rPr>
              <a:t>指向的变量</a:t>
            </a:r>
            <a:r>
              <a:rPr lang="en-US" altLang="zh-CN" sz="2400" dirty="0">
                <a:solidFill>
                  <a:prstClr val="black"/>
                </a:solidFill>
                <a:latin typeface="等线" panose="020F0502020204030204"/>
                <a:ea typeface="等线" panose="02010600030101010101" pitchFamily="2" charset="-122"/>
              </a:rPr>
              <a:t>x</a:t>
            </a:r>
            <a:r>
              <a:rPr lang="zh-CN" altLang="en-US" sz="2400" dirty="0">
                <a:solidFill>
                  <a:prstClr val="black"/>
                </a:solidFill>
                <a:latin typeface="等线" panose="020F0502020204030204"/>
                <a:ea typeface="等线" panose="02010600030101010101" pitchFamily="2" charset="-122"/>
              </a:rPr>
              <a:t>。</a:t>
            </a:r>
            <a:endParaRPr lang="en-US" altLang="zh-CN" sz="2400" dirty="0">
              <a:solidFill>
                <a:prstClr val="black"/>
              </a:solidFill>
              <a:latin typeface="等线" panose="020F0502020204030204"/>
              <a:ea typeface="等线" panose="0201060003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变量</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x</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y</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的类型都可以使用</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const</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volatile</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以及</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const volatile</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修饰。</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lvl="1">
              <a:lnSpc>
                <a:spcPct val="90000"/>
              </a:lnSpc>
              <a:spcBef>
                <a:spcPts val="500"/>
              </a:spcBef>
              <a:defRPr/>
            </a:pPr>
            <a:r>
              <a:rPr lang="en-US" altLang="zh-CN" sz="2000" dirty="0">
                <a:solidFill>
                  <a:prstClr val="black"/>
                </a:solidFill>
                <a:latin typeface="等线" panose="020F0502020204030204"/>
                <a:ea typeface="等线" panose="02010600030101010101" pitchFamily="2" charset="-122"/>
              </a:rPr>
              <a:t>    const int x=3; 		</a:t>
            </a:r>
            <a:r>
              <a:rPr lang="en-US" altLang="zh-CN" sz="2000" dirty="0">
                <a:solidFill>
                  <a:prstClr val="black"/>
                </a:solidFill>
              </a:rPr>
              <a:t>//</a:t>
            </a:r>
            <a:r>
              <a:rPr lang="zh-CN" altLang="en-US" sz="2000" dirty="0">
                <a:solidFill>
                  <a:prstClr val="black"/>
                </a:solidFill>
              </a:rPr>
              <a:t>不可修改</a:t>
            </a:r>
            <a:r>
              <a:rPr lang="en-US" altLang="zh-CN" sz="2000" dirty="0">
                <a:solidFill>
                  <a:prstClr val="black"/>
                </a:solidFill>
              </a:rPr>
              <a:t>x</a:t>
            </a:r>
            <a:r>
              <a:rPr lang="zh-CN" altLang="en-US" sz="2000" dirty="0">
                <a:solidFill>
                  <a:prstClr val="black"/>
                </a:solidFill>
              </a:rPr>
              <a:t>的值</a:t>
            </a:r>
            <a:endParaRPr lang="en-US" altLang="zh-CN" sz="2000" dirty="0">
              <a:solidFill>
                <a:prstClr val="black"/>
              </a:solidFill>
              <a:latin typeface="等线" panose="020F0502020204030204"/>
              <a:ea typeface="等线" panose="02010600030101010101" pitchFamily="2" charset="-122"/>
            </a:endParaRPr>
          </a:p>
          <a:p>
            <a:pPr marR="0" lvl="1" algn="l" defTabSz="914400" rtl="0" eaLnBrk="1" fontAlgn="auto" latinLnBrk="0" hangingPunct="1">
              <a:lnSpc>
                <a:spcPct val="90000"/>
              </a:lnSpc>
              <a:spcBef>
                <a:spcPts val="500"/>
              </a:spcBef>
              <a:spcAft>
                <a:spcPts val="0"/>
              </a:spcAft>
              <a:buClrTx/>
              <a:buSzTx/>
              <a:tabLst/>
              <a:defRPr/>
            </a:pPr>
            <a:r>
              <a:rPr lang="en-US" altLang="zh-CN" sz="2000" dirty="0">
                <a:solidFill>
                  <a:srgbClr val="FF0000"/>
                </a:solidFill>
                <a:latin typeface="等线" panose="020F0502020204030204"/>
                <a:ea typeface="等线" panose="02010600030101010101" pitchFamily="2" charset="-122"/>
              </a:rPr>
              <a:t>    const int </a:t>
            </a:r>
            <a:r>
              <a:rPr lang="en-US" altLang="zh-CN" sz="2000" dirty="0">
                <a:solidFill>
                  <a:prstClr val="black"/>
                </a:solidFill>
                <a:latin typeface="等线" panose="020F0502020204030204"/>
                <a:ea typeface="等线" panose="02010600030101010101" pitchFamily="2" charset="-122"/>
              </a:rPr>
              <a:t>*y=&amp;x;		//</a:t>
            </a:r>
            <a:r>
              <a:rPr lang="zh-CN" altLang="en-US" sz="2000" dirty="0">
                <a:solidFill>
                  <a:prstClr val="black"/>
                </a:solidFill>
                <a:latin typeface="等线" panose="020F0502020204030204"/>
                <a:ea typeface="等线" panose="02010600030101010101" pitchFamily="2" charset="-122"/>
              </a:rPr>
              <a:t>可以修改</a:t>
            </a:r>
            <a:r>
              <a:rPr lang="en-US" altLang="zh-CN" sz="2000" dirty="0">
                <a:solidFill>
                  <a:prstClr val="black"/>
                </a:solidFill>
                <a:latin typeface="等线" panose="020F0502020204030204"/>
                <a:ea typeface="等线" panose="02010600030101010101" pitchFamily="2" charset="-122"/>
              </a:rPr>
              <a:t>y</a:t>
            </a:r>
            <a:r>
              <a:rPr lang="zh-CN" altLang="en-US" sz="2000" dirty="0">
                <a:solidFill>
                  <a:prstClr val="black"/>
                </a:solidFill>
                <a:latin typeface="等线" panose="020F0502020204030204"/>
                <a:ea typeface="等线" panose="02010600030101010101" pitchFamily="2" charset="-122"/>
              </a:rPr>
              <a:t>的值，但是</a:t>
            </a:r>
            <a:r>
              <a:rPr lang="en-US" altLang="zh-CN" sz="2000" dirty="0">
                <a:solidFill>
                  <a:prstClr val="black"/>
                </a:solidFill>
                <a:latin typeface="等线" panose="020F0502020204030204"/>
                <a:ea typeface="等线" panose="02010600030101010101" pitchFamily="2" charset="-122"/>
              </a:rPr>
              <a:t>y</a:t>
            </a:r>
            <a:r>
              <a:rPr lang="zh-CN" altLang="en-US" sz="2000" dirty="0">
                <a:solidFill>
                  <a:prstClr val="black"/>
                </a:solidFill>
                <a:latin typeface="等线" panose="020F0502020204030204"/>
                <a:ea typeface="等线" panose="02010600030101010101" pitchFamily="2" charset="-122"/>
              </a:rPr>
              <a:t>指向的</a:t>
            </a:r>
            <a:r>
              <a:rPr lang="en-US" altLang="zh-CN" sz="2000" dirty="0">
                <a:solidFill>
                  <a:srgbClr val="FF0000"/>
                </a:solidFill>
                <a:latin typeface="等线" panose="020F0502020204030204"/>
                <a:ea typeface="等线" panose="02010600030101010101" pitchFamily="2" charset="-122"/>
              </a:rPr>
              <a:t>const int</a:t>
            </a:r>
            <a:r>
              <a:rPr lang="zh-CN" altLang="en-US" sz="2000" dirty="0">
                <a:solidFill>
                  <a:prstClr val="black"/>
                </a:solidFill>
                <a:latin typeface="等线" panose="020F0502020204030204"/>
                <a:ea typeface="等线" panose="02010600030101010101" pitchFamily="2" charset="-122"/>
              </a:rPr>
              <a:t>实体不可修改</a:t>
            </a:r>
            <a:endParaRPr lang="en-US" altLang="zh-CN" sz="2000" dirty="0">
              <a:solidFill>
                <a:prstClr val="black"/>
              </a:solidFill>
              <a:latin typeface="等线" panose="020F0502020204030204"/>
              <a:ea typeface="等线" panose="02010600030101010101" pitchFamily="2" charset="-122"/>
            </a:endParaRPr>
          </a:p>
          <a:p>
            <a:pPr marR="0" lvl="1" algn="l" defTabSz="914400" rtl="0" eaLnBrk="1" fontAlgn="auto" latinLnBrk="0" hangingPunct="1">
              <a:lnSpc>
                <a:spcPct val="90000"/>
              </a:lnSpc>
              <a:spcBef>
                <a:spcPts val="500"/>
              </a:spcBef>
              <a:spcAft>
                <a:spcPts val="0"/>
              </a:spcAft>
              <a:buClrTx/>
              <a:buSzTx/>
              <a:tabLst/>
              <a:defRPr/>
            </a:pPr>
            <a:r>
              <a:rPr lang="en-US" altLang="zh-CN" sz="2000" dirty="0">
                <a:solidFill>
                  <a:prstClr val="black"/>
                </a:solidFill>
                <a:latin typeface="等线" panose="020F0502020204030204"/>
                <a:ea typeface="等线" panose="02010600030101010101" pitchFamily="2" charset="-122"/>
              </a:rPr>
              <a:t>    </a:t>
            </a:r>
            <a:r>
              <a:rPr lang="en-US" altLang="zh-CN" sz="2000" dirty="0">
                <a:solidFill>
                  <a:srgbClr val="FF0000"/>
                </a:solidFill>
                <a:latin typeface="等线" panose="020F0502020204030204"/>
                <a:ea typeface="等线" panose="02010600030101010101" pitchFamily="2" charset="-122"/>
              </a:rPr>
              <a:t>const int </a:t>
            </a:r>
            <a:r>
              <a:rPr lang="en-US" altLang="zh-CN" sz="2000" dirty="0">
                <a:solidFill>
                  <a:prstClr val="black"/>
                </a:solidFill>
                <a:latin typeface="等线" panose="020F0502020204030204"/>
                <a:ea typeface="等线" panose="02010600030101010101" pitchFamily="2" charset="-122"/>
              </a:rPr>
              <a:t>*</a:t>
            </a:r>
            <a:r>
              <a:rPr lang="en-US" altLang="zh-CN" sz="2000" dirty="0">
                <a:solidFill>
                  <a:srgbClr val="7030A0"/>
                </a:solidFill>
                <a:latin typeface="等线" panose="020F0502020204030204"/>
                <a:ea typeface="等线" panose="02010600030101010101" pitchFamily="2" charset="-122"/>
              </a:rPr>
              <a:t>const z</a:t>
            </a:r>
            <a:r>
              <a:rPr lang="en-US" altLang="zh-CN" sz="2000" dirty="0">
                <a:solidFill>
                  <a:prstClr val="black"/>
                </a:solidFill>
                <a:latin typeface="等线" panose="020F0502020204030204"/>
                <a:ea typeface="等线" panose="02010600030101010101" pitchFamily="2" charset="-122"/>
              </a:rPr>
              <a:t>=&amp;x;	//</a:t>
            </a:r>
            <a:r>
              <a:rPr lang="zh-CN" altLang="en-US" sz="2000" dirty="0">
                <a:solidFill>
                  <a:prstClr val="black"/>
                </a:solidFill>
                <a:latin typeface="等线" panose="020F0502020204030204"/>
                <a:ea typeface="等线" panose="02010600030101010101" pitchFamily="2" charset="-122"/>
              </a:rPr>
              <a:t>不可修改</a:t>
            </a:r>
            <a:r>
              <a:rPr lang="en-US" altLang="zh-CN" sz="2000" dirty="0">
                <a:solidFill>
                  <a:prstClr val="black"/>
                </a:solidFill>
                <a:latin typeface="等线" panose="020F0502020204030204"/>
                <a:ea typeface="等线" panose="02010600030101010101" pitchFamily="2" charset="-122"/>
              </a:rPr>
              <a:t>z</a:t>
            </a:r>
            <a:r>
              <a:rPr lang="zh-CN" altLang="en-US" sz="2000" dirty="0">
                <a:solidFill>
                  <a:prstClr val="black"/>
                </a:solidFill>
                <a:latin typeface="等线" panose="020F0502020204030204"/>
                <a:ea typeface="等线" panose="02010600030101010101" pitchFamily="2" charset="-122"/>
              </a:rPr>
              <a:t>的值，且</a:t>
            </a:r>
            <a:r>
              <a:rPr lang="en-US" altLang="zh-CN" sz="2000" dirty="0">
                <a:solidFill>
                  <a:prstClr val="black"/>
                </a:solidFill>
                <a:latin typeface="等线" panose="020F0502020204030204"/>
                <a:ea typeface="等线" panose="02010600030101010101" pitchFamily="2" charset="-122"/>
              </a:rPr>
              <a:t>z</a:t>
            </a:r>
            <a:r>
              <a:rPr lang="zh-CN" altLang="en-US" sz="2000" dirty="0">
                <a:solidFill>
                  <a:prstClr val="black"/>
                </a:solidFill>
                <a:latin typeface="等线" panose="020F0502020204030204"/>
                <a:ea typeface="等线" panose="02010600030101010101" pitchFamily="2" charset="-122"/>
              </a:rPr>
              <a:t>指向的</a:t>
            </a:r>
            <a:r>
              <a:rPr lang="en-US" altLang="zh-CN" sz="2000" dirty="0">
                <a:solidFill>
                  <a:srgbClr val="FF0000"/>
                </a:solidFill>
                <a:latin typeface="等线" panose="020F0502020204030204"/>
                <a:ea typeface="等线" panose="02010600030101010101" pitchFamily="2" charset="-122"/>
              </a:rPr>
              <a:t>const int</a:t>
            </a:r>
            <a:r>
              <a:rPr lang="zh-CN" altLang="en-US" sz="2000" dirty="0">
                <a:solidFill>
                  <a:prstClr val="black"/>
                </a:solidFill>
                <a:latin typeface="等线" panose="020F0502020204030204"/>
                <a:ea typeface="等线" panose="02010600030101010101" pitchFamily="2" charset="-122"/>
              </a:rPr>
              <a:t>实体也不可改</a:t>
            </a:r>
            <a:r>
              <a:rPr lang="en-US" altLang="zh-CN" sz="2000" dirty="0">
                <a:solidFill>
                  <a:prstClr val="black"/>
                </a:solidFill>
                <a:latin typeface="等线" panose="020F0502020204030204"/>
                <a:ea typeface="等线" panose="02010600030101010101" pitchFamily="2" charset="-122"/>
              </a:rPr>
              <a:t>	 </a:t>
            </a: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en-US" altLang="zh-CN" sz="2400" dirty="0">
                <a:solidFill>
                  <a:prstClr val="black"/>
                </a:solidFill>
                <a:latin typeface="等线" panose="020F0502020204030204"/>
                <a:ea typeface="等线" panose="02010600030101010101" pitchFamily="2" charset="-122"/>
              </a:rPr>
              <a:t>x</a:t>
            </a:r>
            <a:r>
              <a:rPr lang="zh-CN" altLang="en-US" sz="2400" dirty="0">
                <a:solidFill>
                  <a:prstClr val="black"/>
                </a:solidFill>
                <a:latin typeface="等线" panose="020F0502020204030204"/>
                <a:ea typeface="等线" panose="02010600030101010101" pitchFamily="2" charset="-122"/>
              </a:rPr>
              <a:t>的值为</a:t>
            </a:r>
            <a:r>
              <a:rPr lang="en-US" altLang="zh-CN" sz="2400" dirty="0">
                <a:solidFill>
                  <a:prstClr val="black"/>
                </a:solidFill>
                <a:latin typeface="等线" panose="020F0502020204030204"/>
                <a:ea typeface="等线" panose="02010600030101010101" pitchFamily="2" charset="-122"/>
              </a:rPr>
              <a:t>3</a:t>
            </a:r>
            <a:r>
              <a:rPr lang="zh-CN" altLang="en-US" sz="2400" dirty="0">
                <a:solidFill>
                  <a:prstClr val="black"/>
                </a:solidFill>
                <a:latin typeface="等线" panose="020F0502020204030204"/>
                <a:ea typeface="等线" panose="02010600030101010101" pitchFamily="2" charset="-122"/>
              </a:rPr>
              <a:t>，地址为</a:t>
            </a:r>
            <a:r>
              <a:rPr lang="en-US" altLang="zh-CN" sz="2400" dirty="0">
                <a:solidFill>
                  <a:prstClr val="black"/>
                </a:solidFill>
                <a:latin typeface="等线" panose="020F0502020204030204"/>
                <a:ea typeface="等线" panose="02010600030101010101" pitchFamily="2" charset="-122"/>
              </a:rPr>
              <a:t>2000</a:t>
            </a:r>
            <a:r>
              <a:rPr lang="zh-CN" altLang="en-US" sz="2400" dirty="0">
                <a:solidFill>
                  <a:prstClr val="black"/>
                </a:solidFill>
                <a:latin typeface="等线" panose="020F0502020204030204"/>
                <a:ea typeface="等线" panose="02010600030101010101" pitchFamily="2" charset="-122"/>
              </a:rPr>
              <a:t>。</a:t>
            </a:r>
            <a:endParaRPr lang="en-US" altLang="zh-CN" sz="2400" dirty="0">
              <a:solidFill>
                <a:prstClr val="black"/>
              </a:solidFill>
              <a:latin typeface="等线" panose="020F0502020204030204"/>
              <a:ea typeface="等线" panose="0201060003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en-US" altLang="zh-CN" sz="2400" dirty="0">
                <a:solidFill>
                  <a:prstClr val="black"/>
                </a:solidFill>
                <a:latin typeface="等线" panose="020F0502020204030204"/>
                <a:ea typeface="等线" panose="02010600030101010101" pitchFamily="2" charset="-122"/>
              </a:rPr>
              <a:t>y</a:t>
            </a:r>
            <a:r>
              <a:rPr lang="zh-CN" altLang="en-US" sz="2400" dirty="0">
                <a:solidFill>
                  <a:prstClr val="black"/>
                </a:solidFill>
                <a:latin typeface="等线" panose="020F0502020204030204"/>
                <a:ea typeface="等线" panose="02010600030101010101" pitchFamily="2" charset="-122"/>
              </a:rPr>
              <a:t>和</a:t>
            </a:r>
            <a:r>
              <a:rPr lang="en-US" altLang="zh-CN" sz="2400" dirty="0">
                <a:solidFill>
                  <a:prstClr val="black"/>
                </a:solidFill>
                <a:latin typeface="等线" panose="020F0502020204030204"/>
                <a:ea typeface="等线" panose="02010600030101010101" pitchFamily="2" charset="-122"/>
              </a:rPr>
              <a:t>z</a:t>
            </a:r>
            <a:r>
              <a:rPr lang="zh-CN" altLang="en-US" sz="2400" dirty="0">
                <a:solidFill>
                  <a:prstClr val="black"/>
                </a:solidFill>
                <a:latin typeface="等线" panose="020F0502020204030204"/>
                <a:ea typeface="等线" panose="02010600030101010101" pitchFamily="2" charset="-122"/>
              </a:rPr>
              <a:t>的值均为</a:t>
            </a:r>
            <a:r>
              <a:rPr lang="en-US" altLang="zh-CN" sz="2400" dirty="0">
                <a:solidFill>
                  <a:prstClr val="black"/>
                </a:solidFill>
                <a:latin typeface="等线" panose="020F0502020204030204"/>
                <a:ea typeface="等线" panose="02010600030101010101" pitchFamily="2" charset="-122"/>
              </a:rPr>
              <a:t>2000</a:t>
            </a:r>
            <a:r>
              <a:rPr lang="zh-CN" altLang="en-US" sz="2400" dirty="0">
                <a:solidFill>
                  <a:prstClr val="black"/>
                </a:solidFill>
                <a:latin typeface="等线" panose="020F0502020204030204"/>
                <a:ea typeface="等线" panose="02010600030101010101" pitchFamily="2" charset="-122"/>
              </a:rPr>
              <a:t>，表示</a:t>
            </a:r>
            <a:r>
              <a:rPr lang="en-US" altLang="zh-CN" sz="2400" dirty="0">
                <a:solidFill>
                  <a:prstClr val="black"/>
                </a:solidFill>
                <a:latin typeface="等线" panose="020F0502020204030204"/>
                <a:ea typeface="等线" panose="02010600030101010101" pitchFamily="2" charset="-122"/>
              </a:rPr>
              <a:t>y</a:t>
            </a:r>
            <a:r>
              <a:rPr lang="zh-CN" altLang="en-US" sz="2400" dirty="0">
                <a:solidFill>
                  <a:prstClr val="black"/>
                </a:solidFill>
                <a:latin typeface="等线" panose="020F0502020204030204"/>
                <a:ea typeface="等线" panose="02010600030101010101" pitchFamily="2" charset="-122"/>
              </a:rPr>
              <a:t>和</a:t>
            </a:r>
            <a:r>
              <a:rPr lang="en-US" altLang="zh-CN" sz="2400" dirty="0">
                <a:solidFill>
                  <a:prstClr val="black"/>
                </a:solidFill>
                <a:latin typeface="等线" panose="020F0502020204030204"/>
                <a:ea typeface="等线" panose="02010600030101010101" pitchFamily="2" charset="-122"/>
              </a:rPr>
              <a:t>z</a:t>
            </a:r>
            <a:r>
              <a:rPr lang="zh-CN" altLang="en-US" sz="2400" dirty="0">
                <a:solidFill>
                  <a:prstClr val="black"/>
                </a:solidFill>
                <a:latin typeface="等线" panose="020F0502020204030204"/>
                <a:ea typeface="等线" panose="02010600030101010101" pitchFamily="2" charset="-122"/>
              </a:rPr>
              <a:t>都指向</a:t>
            </a:r>
            <a:r>
              <a:rPr lang="en-US" altLang="zh-CN" sz="2400" dirty="0">
                <a:solidFill>
                  <a:prstClr val="black"/>
                </a:solidFill>
                <a:latin typeface="等线" panose="020F0502020204030204"/>
                <a:ea typeface="等线" panose="02010600030101010101" pitchFamily="2" charset="-122"/>
              </a:rPr>
              <a:t>x</a:t>
            </a:r>
            <a:r>
              <a:rPr lang="zh-CN" altLang="en-US" sz="2400" dirty="0">
                <a:solidFill>
                  <a:prstClr val="black"/>
                </a:solidFill>
                <a:latin typeface="等线" panose="020F0502020204030204"/>
                <a:ea typeface="等线" panose="02010600030101010101" pitchFamily="2" charset="-122"/>
              </a:rPr>
              <a:t>。</a:t>
            </a:r>
            <a:endParaRPr lang="en-US" altLang="zh-CN" sz="2400" dirty="0">
              <a:solidFill>
                <a:prstClr val="black"/>
              </a:solidFill>
              <a:latin typeface="等线" panose="020F0502020204030204"/>
              <a:ea typeface="等线" panose="0201060003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en-US" altLang="zh-CN" sz="2400" dirty="0">
                <a:solidFill>
                  <a:prstClr val="black"/>
                </a:solidFill>
                <a:latin typeface="等线" panose="020F0502020204030204"/>
                <a:ea typeface="等线" panose="02010600030101010101" pitchFamily="2" charset="-122"/>
              </a:rPr>
              <a:t>y</a:t>
            </a:r>
            <a:r>
              <a:rPr lang="zh-CN" altLang="en-US" sz="2400" dirty="0">
                <a:solidFill>
                  <a:prstClr val="black"/>
                </a:solidFill>
                <a:latin typeface="等线" panose="020F0502020204030204"/>
                <a:ea typeface="等线" panose="02010600030101010101" pitchFamily="2" charset="-122"/>
              </a:rPr>
              <a:t>可被修改指向别的变量，但</a:t>
            </a:r>
            <a:r>
              <a:rPr lang="en-US" altLang="zh-CN" sz="2400" dirty="0">
                <a:solidFill>
                  <a:prstClr val="black"/>
                </a:solidFill>
                <a:latin typeface="等线" panose="020F0502020204030204"/>
                <a:ea typeface="等线" panose="02010600030101010101" pitchFamily="2" charset="-122"/>
              </a:rPr>
              <a:t>z</a:t>
            </a:r>
            <a:r>
              <a:rPr lang="zh-CN" altLang="en-US" sz="2400" dirty="0">
                <a:solidFill>
                  <a:prstClr val="black"/>
                </a:solidFill>
                <a:latin typeface="等线" panose="020F0502020204030204"/>
                <a:ea typeface="等线" panose="02010600030101010101" pitchFamily="2" charset="-122"/>
              </a:rPr>
              <a:t>不行。</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9" name="图片 8">
            <a:extLst>
              <a:ext uri="{FF2B5EF4-FFF2-40B4-BE49-F238E27FC236}">
                <a16:creationId xmlns:a16="http://schemas.microsoft.com/office/drawing/2014/main" id="{41197E7A-7241-4DE2-9D7D-1D8D0BA06534}"/>
              </a:ext>
            </a:extLst>
          </p:cNvPr>
          <p:cNvPicPr>
            <a:picLocks noChangeAspect="1"/>
          </p:cNvPicPr>
          <p:nvPr/>
        </p:nvPicPr>
        <p:blipFill>
          <a:blip r:embed="rId3"/>
          <a:stretch>
            <a:fillRect/>
          </a:stretch>
        </p:blipFill>
        <p:spPr>
          <a:xfrm>
            <a:off x="6815528" y="5117284"/>
            <a:ext cx="4638940" cy="1043613"/>
          </a:xfrm>
          <a:prstGeom prst="rect">
            <a:avLst/>
          </a:prstGeom>
        </p:spPr>
      </p:pic>
    </p:spTree>
    <p:extLst>
      <p:ext uri="{BB962C8B-B14F-4D97-AF65-F5344CB8AC3E}">
        <p14:creationId xmlns:p14="http://schemas.microsoft.com/office/powerpoint/2010/main" val="147107722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3997</TotalTime>
  <Words>5602</Words>
  <Application>Microsoft Office PowerPoint</Application>
  <PresentationFormat>宽屏</PresentationFormat>
  <Paragraphs>335</Paragraphs>
  <Slides>28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28</vt:i4>
      </vt:variant>
    </vt:vector>
  </HeadingPairs>
  <TitlesOfParts>
    <vt:vector size="37" baseType="lpstr">
      <vt:lpstr>等线</vt:lpstr>
      <vt:lpstr>等线 Light</vt:lpstr>
      <vt:lpstr>隶书</vt:lpstr>
      <vt:lpstr>新宋体</vt:lpstr>
      <vt:lpstr>Arial</vt:lpstr>
      <vt:lpstr>Arial</vt:lpstr>
      <vt:lpstr>Times New Roman</vt:lpstr>
      <vt:lpstr>Wingdings</vt:lpstr>
      <vt:lpstr>Office 主题​​</vt:lpstr>
      <vt:lpstr>PowerPoint 演示文稿</vt:lpstr>
      <vt:lpstr>第2章  类型、常量及变量</vt:lpstr>
      <vt:lpstr>第2章  类型、常量及变量</vt:lpstr>
      <vt:lpstr>第2章  类型、常量及变量</vt:lpstr>
      <vt:lpstr>第2章  类型、常量及变量</vt:lpstr>
      <vt:lpstr>第2章  类型、常量及变量</vt:lpstr>
      <vt:lpstr>第2章  类型、常量及变量</vt:lpstr>
      <vt:lpstr>第2章  类型、常量及变量</vt:lpstr>
      <vt:lpstr>第2章  类型、常量及变量</vt:lpstr>
      <vt:lpstr>第2章  类型、常量及变量</vt:lpstr>
      <vt:lpstr>第2章  类型、常量及变量</vt:lpstr>
      <vt:lpstr>第2章  类型、常量及变量</vt:lpstr>
      <vt:lpstr>第2章  类型、常量及变量</vt:lpstr>
      <vt:lpstr>第2章  类型、常量及变量</vt:lpstr>
      <vt:lpstr>第2章  类型、常量及变量</vt:lpstr>
      <vt:lpstr>第2章  类型、常量及变量</vt:lpstr>
      <vt:lpstr>第2章  类型、常量及变量</vt:lpstr>
      <vt:lpstr>第2章  类型、常量及变量</vt:lpstr>
      <vt:lpstr>第2章  类型、常量及变量</vt:lpstr>
      <vt:lpstr>第2章  类型、常量及变量</vt:lpstr>
      <vt:lpstr>第2章  类型、常量及变量</vt:lpstr>
      <vt:lpstr>第2章  类型、常量及变量</vt:lpstr>
      <vt:lpstr>第2章  类型、常量及变量</vt:lpstr>
      <vt:lpstr>第2章  类型、常量及变量</vt:lpstr>
      <vt:lpstr>第2章  类型、常量及变量</vt:lpstr>
      <vt:lpstr>第2章  类型、常量及变量</vt:lpstr>
      <vt:lpstr>第2章  类型、常量及变量</vt:lpstr>
      <vt:lpstr>第2章  类型、常量及变量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guangzhi ma</dc:creator>
  <cp:lastModifiedBy>Lianghai Jin</cp:lastModifiedBy>
  <cp:revision>455</cp:revision>
  <dcterms:created xsi:type="dcterms:W3CDTF">2020-04-22T10:23:54Z</dcterms:created>
  <dcterms:modified xsi:type="dcterms:W3CDTF">2022-09-16T03:25:13Z</dcterms:modified>
</cp:coreProperties>
</file>