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406" r:id="rId18"/>
    <p:sldId id="407" r:id="rId19"/>
    <p:sldId id="386" r:id="rId20"/>
    <p:sldId id="388" r:id="rId21"/>
    <p:sldId id="389" r:id="rId22"/>
    <p:sldId id="390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2021/11/2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72EB20-04A6-4C9E-AE79-9FD0CD7CBBF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567949"/>
            <a:ext cx="8121502" cy="36734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派生类可以有三种继承方式：公有继承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、保护继承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  <a:r>
              <a:rPr lang="zh-CN" altLang="en-US" dirty="0">
                <a:latin typeface="Times New Roman" panose="02020603050405020304" pitchFamily="18" charset="0"/>
              </a:rPr>
              <a:t>、私有继承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</a:rPr>
              <a:t>。基类私有成员对派生类函数是不可见的。</a:t>
            </a:r>
          </a:p>
          <a:p>
            <a:pPr lvl="1" algn="just">
              <a:lnSpc>
                <a:spcPct val="110000"/>
              </a:lnSpc>
              <a:buFont typeface="Times New Roman" panose="02020603050405020304" pitchFamily="18" charset="0"/>
              <a:buChar char="①"/>
            </a:pPr>
            <a:r>
              <a:rPr lang="zh-CN" altLang="en-US" dirty="0">
                <a:latin typeface="Times New Roman" panose="02020603050405020304" pitchFamily="18" charset="0"/>
              </a:rPr>
              <a:t>公有继承：基类的公有成员和保护成员派生到派生类时，都保持原有的状态；</a:t>
            </a:r>
          </a:p>
          <a:p>
            <a:pPr lvl="1" algn="just">
              <a:lnSpc>
                <a:spcPct val="110000"/>
              </a:lnSpc>
              <a:buFont typeface="Times New Roman" panose="02020603050405020304" pitchFamily="18" charset="0"/>
              <a:buChar char="②"/>
            </a:pPr>
            <a:r>
              <a:rPr lang="zh-CN" altLang="en-US" dirty="0">
                <a:latin typeface="Times New Roman" panose="02020603050405020304" pitchFamily="18" charset="0"/>
              </a:rPr>
              <a:t>保护继承：基类的公有成员和保护成员派生后都成为派生类的保护成员；</a:t>
            </a:r>
          </a:p>
          <a:p>
            <a:pPr lvl="1" algn="just">
              <a:lnSpc>
                <a:spcPct val="110000"/>
              </a:lnSpc>
              <a:buFont typeface="Times New Roman" panose="02020603050405020304" pitchFamily="18" charset="0"/>
              <a:buChar char="③"/>
            </a:pPr>
            <a:r>
              <a:rPr lang="zh-CN" altLang="en-US" dirty="0">
                <a:latin typeface="Times New Roman" panose="02020603050405020304" pitchFamily="18" charset="0"/>
              </a:rPr>
              <a:t>私有继承：基类的公有成员和保护成员派生后都作为派生类的私有成员。</a:t>
            </a:r>
          </a:p>
        </p:txBody>
      </p:sp>
    </p:spTree>
    <p:extLst>
      <p:ext uri="{BB962C8B-B14F-4D97-AF65-F5344CB8AC3E}">
        <p14:creationId xmlns:p14="http://schemas.microsoft.com/office/powerpoint/2010/main" val="36180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94" y="1527913"/>
            <a:ext cx="10515600" cy="5279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373139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基类的私有成员同样也被继承到派生类中，</a:t>
            </a:r>
            <a:r>
              <a:rPr lang="zh-CN" altLang="en-US" dirty="0">
                <a:solidFill>
                  <a:schemeClr val="hlink"/>
                </a:solidFill>
              </a:rPr>
              <a:t>构成派生类的一部分</a:t>
            </a:r>
            <a:r>
              <a:rPr lang="zh-CN" altLang="en-US" dirty="0"/>
              <a:t>，但对派生类函数成员不可见，不能被派生类函数成员访问。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若派生类函数成员要访问基类的私有成员，则必须将其声明为基类的成员友元。 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在派生类外部，对其成员访问的权限：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对于新定义成员，按定义时的访问权限访问；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对于继承来的基类成员，取决于这些成员在派生类中的访问权限，与其在基类中定义的访问权限无关。</a:t>
            </a:r>
          </a:p>
        </p:txBody>
      </p:sp>
    </p:spTree>
    <p:extLst>
      <p:ext uri="{BB962C8B-B14F-4D97-AF65-F5344CB8AC3E}">
        <p14:creationId xmlns:p14="http://schemas.microsoft.com/office/powerpoint/2010/main" val="12731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CD3774-3B7A-4C88-905C-0B79CE80E98B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2522989"/>
            <a:ext cx="9729133" cy="37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基类成员继承到派生类时，其访问权限的变化同继承方式有关。</a:t>
            </a:r>
          </a:p>
          <a:p>
            <a:pPr lvl="1" algn="just">
              <a:lnSpc>
                <a:spcPct val="95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假定访问权限和继承方式满足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 &lt; protected &lt; public</a:t>
            </a:r>
            <a:r>
              <a:rPr lang="zh-CN" altLang="en-US" sz="2000" dirty="0">
                <a:latin typeface="Times New Roman" panose="02020603050405020304" pitchFamily="18" charset="0"/>
              </a:rPr>
              <a:t>。如果基类成员的访问权限高于继承方式，则派生后基类成员在派生类中的访问权限和继承方式一样；否则，基类成员的访问权限保持不变。</a:t>
            </a: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继承来的基类私有成员不能被派生类函数成员访问。</a:t>
            </a:r>
          </a:p>
        </p:txBody>
      </p:sp>
      <p:graphicFrame>
        <p:nvGraphicFramePr>
          <p:cNvPr id="9" name="Group 53">
            <a:extLst>
              <a:ext uri="{FF2B5EF4-FFF2-40B4-BE49-F238E27FC236}">
                <a16:creationId xmlns:a16="http://schemas.microsoft.com/office/drawing/2014/main" id="{9CCDD867-BAB8-4747-B830-0C5341E7D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74249"/>
              </p:ext>
            </p:extLst>
          </p:nvPr>
        </p:nvGraphicFramePr>
        <p:xfrm>
          <a:off x="1624668" y="4114800"/>
          <a:ext cx="6477000" cy="149860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5545617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2147481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27182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51583599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554186"/>
                  </a:ext>
                </a:extLst>
              </a:tr>
              <a:tr h="414338"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26010"/>
                  </a:ext>
                </a:extLst>
              </a:tr>
              <a:tr h="457200"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259769"/>
                  </a:ext>
                </a:extLst>
              </a:tr>
            </a:tbl>
          </a:graphicData>
        </a:graphic>
      </p:graphicFrame>
      <p:grpSp>
        <p:nvGrpSpPr>
          <p:cNvPr id="10" name="Group 54">
            <a:extLst>
              <a:ext uri="{FF2B5EF4-FFF2-40B4-BE49-F238E27FC236}">
                <a16:creationId xmlns:a16="http://schemas.microsoft.com/office/drawing/2014/main" id="{16DDB33F-675D-4D2F-ABD1-9FCB1677CFEF}"/>
              </a:ext>
            </a:extLst>
          </p:cNvPr>
          <p:cNvGrpSpPr>
            <a:grpSpLocks/>
          </p:cNvGrpSpPr>
          <p:nvPr/>
        </p:nvGrpSpPr>
        <p:grpSpPr bwMode="auto">
          <a:xfrm>
            <a:off x="3856693" y="4800600"/>
            <a:ext cx="1044575" cy="838200"/>
            <a:chOff x="2366" y="3120"/>
            <a:chExt cx="658" cy="528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89667610-94D7-410D-A43E-DB1F4B4B5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20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private</a:t>
              </a:r>
            </a:p>
          </p:txBody>
        </p:sp>
        <p:sp>
          <p:nvSpPr>
            <p:cNvPr id="12" name="Text Box 35">
              <a:extLst>
                <a:ext uri="{FF2B5EF4-FFF2-40B4-BE49-F238E27FC236}">
                  <a16:creationId xmlns:a16="http://schemas.microsoft.com/office/drawing/2014/main" id="{54A76963-7FA0-4034-8BB1-F48810301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3398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private</a:t>
              </a:r>
            </a:p>
          </p:txBody>
        </p:sp>
      </p:grpSp>
      <p:grpSp>
        <p:nvGrpSpPr>
          <p:cNvPr id="13" name="Group 55">
            <a:extLst>
              <a:ext uri="{FF2B5EF4-FFF2-40B4-BE49-F238E27FC236}">
                <a16:creationId xmlns:a16="http://schemas.microsoft.com/office/drawing/2014/main" id="{95BE4A91-8A80-4B97-9D9F-C7639F129E76}"/>
              </a:ext>
            </a:extLst>
          </p:cNvPr>
          <p:cNvGrpSpPr>
            <a:grpSpLocks/>
          </p:cNvGrpSpPr>
          <p:nvPr/>
        </p:nvGrpSpPr>
        <p:grpSpPr bwMode="auto">
          <a:xfrm>
            <a:off x="5248931" y="4800600"/>
            <a:ext cx="1300162" cy="854075"/>
            <a:chOff x="3243" y="3120"/>
            <a:chExt cx="819" cy="538"/>
          </a:xfrm>
        </p:grpSpPr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F842F3A7-2DAF-4EDD-8366-A7F1DC7C4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3120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protected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67302DD6-A147-41F2-84E4-55EE37C63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408"/>
              <a:ext cx="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protected</a:t>
              </a:r>
            </a:p>
          </p:txBody>
        </p:sp>
      </p:grp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D8B6133-5D8D-492A-8A61-83A84E226157}"/>
              </a:ext>
            </a:extLst>
          </p:cNvPr>
          <p:cNvGrpSpPr>
            <a:grpSpLocks/>
          </p:cNvGrpSpPr>
          <p:nvPr/>
        </p:nvGrpSpPr>
        <p:grpSpPr bwMode="auto">
          <a:xfrm>
            <a:off x="6772931" y="4819650"/>
            <a:ext cx="1212850" cy="820738"/>
            <a:chOff x="4203" y="3132"/>
            <a:chExt cx="764" cy="517"/>
          </a:xfrm>
        </p:grpSpPr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3AF3E3E2-2559-4877-9BA7-B631DBA84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3132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protected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00D195A2-96F8-45D7-BA55-032331F02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3399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public</a:t>
              </a:r>
            </a:p>
          </p:txBody>
        </p:sp>
      </p:grpSp>
      <p:grpSp>
        <p:nvGrpSpPr>
          <p:cNvPr id="19" name="Group 57">
            <a:extLst>
              <a:ext uri="{FF2B5EF4-FFF2-40B4-BE49-F238E27FC236}">
                <a16:creationId xmlns:a16="http://schemas.microsoft.com/office/drawing/2014/main" id="{06C2BA09-3B44-4E5A-B45D-6C5B159A1378}"/>
              </a:ext>
            </a:extLst>
          </p:cNvPr>
          <p:cNvGrpSpPr>
            <a:grpSpLocks/>
          </p:cNvGrpSpPr>
          <p:nvPr/>
        </p:nvGrpSpPr>
        <p:grpSpPr bwMode="auto">
          <a:xfrm>
            <a:off x="1624668" y="4114800"/>
            <a:ext cx="6149975" cy="1471613"/>
            <a:chOff x="970" y="2731"/>
            <a:chExt cx="3874" cy="927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E20CACE9-A4D6-47AD-9DF4-B8D7B8BF1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" y="2909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/>
                <a:t>基类成员</a:t>
              </a:r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27C912B8-C1F4-4099-9A86-541A156A3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2731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/>
                <a:t>继承方式</a:t>
              </a:r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2666D96A-4601-4AA7-BF3E-4EFC8963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3158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protected</a:t>
              </a:r>
            </a:p>
          </p:txBody>
        </p:sp>
        <p:sp>
          <p:nvSpPr>
            <p:cNvPr id="23" name="Text Box 32">
              <a:extLst>
                <a:ext uri="{FF2B5EF4-FFF2-40B4-BE49-F238E27FC236}">
                  <a16:creationId xmlns:a16="http://schemas.microsoft.com/office/drawing/2014/main" id="{5C7190C1-6CDD-49F4-A086-FC3D9B6FC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3408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public</a:t>
              </a:r>
            </a:p>
          </p:txBody>
        </p:sp>
        <p:sp>
          <p:nvSpPr>
            <p:cNvPr id="24" name="Text Box 42">
              <a:extLst>
                <a:ext uri="{FF2B5EF4-FFF2-40B4-BE49-F238E27FC236}">
                  <a16:creationId xmlns:a16="http://schemas.microsoft.com/office/drawing/2014/main" id="{DD2FB93A-14FF-4831-B7E6-EB4C7BDFA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8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public</a:t>
              </a:r>
            </a:p>
          </p:txBody>
        </p:sp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A094B3D9-4D6E-4E3E-BE53-10BFB88B6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31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protected</a:t>
              </a:r>
            </a:p>
          </p:txBody>
        </p:sp>
        <p:sp>
          <p:nvSpPr>
            <p:cNvPr id="26" name="Text Box 44">
              <a:extLst>
                <a:ext uri="{FF2B5EF4-FFF2-40B4-BE49-F238E27FC236}">
                  <a16:creationId xmlns:a16="http://schemas.microsoft.com/office/drawing/2014/main" id="{53BFEC5C-4375-403A-A18D-A9B0601F4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31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private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8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8"/>
            <a:ext cx="10515600" cy="5066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AFDEE135-44CA-46B9-BF3D-4D94FF93E0B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48787"/>
            <a:ext cx="3054292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18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1800" b="1" dirty="0">
                <a:latin typeface="Times New Roman" panose="02020603050405020304" pitchFamily="18" charset="0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x, y;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getx();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gety();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~LOCATION( );</a:t>
            </a:r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20B2A8A-FB2C-4299-83FA-77D6BCBC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166" y="2248787"/>
            <a:ext cx="252368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派生类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</p:txBody>
      </p:sp>
      <p:sp>
        <p:nvSpPr>
          <p:cNvPr id="9" name="Rectangle 1031">
            <a:extLst>
              <a:ext uri="{FF2B5EF4-FFF2-40B4-BE49-F238E27FC236}">
                <a16:creationId xmlns:a16="http://schemas.microsoft.com/office/drawing/2014/main" id="{79BD7CA1-7655-4DC2-B627-95A6BBA7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590" y="2248787"/>
            <a:ext cx="425112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继承方式为</a:t>
            </a:r>
            <a:r>
              <a:rPr kumimoji="0" lang="en-US" altLang="zh-CN" dirty="0"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latin typeface="Times New Roman" panose="02020603050405020304" pitchFamily="18" charset="0"/>
              </a:rPr>
              <a:t>时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int getx(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int gety(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void LOCATION::</a:t>
            </a:r>
            <a:r>
              <a:rPr kumimoji="0"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~LOCATION( );</a:t>
            </a:r>
          </a:p>
        </p:txBody>
      </p:sp>
    </p:spTree>
    <p:extLst>
      <p:ext uri="{BB962C8B-B14F-4D97-AF65-F5344CB8AC3E}">
        <p14:creationId xmlns:p14="http://schemas.microsoft.com/office/powerpoint/2010/main" val="17534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9787270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若类</a:t>
            </a:r>
            <a:r>
              <a:rPr lang="en-US" altLang="zh-CN" dirty="0"/>
              <a:t>POINT</a:t>
            </a:r>
            <a:r>
              <a:rPr lang="zh-CN" altLang="en-US" dirty="0"/>
              <a:t>的继承方式为</a:t>
            </a:r>
            <a:r>
              <a:rPr lang="en-US" altLang="zh-CN" dirty="0"/>
              <a:t>public</a:t>
            </a:r>
            <a:r>
              <a:rPr lang="zh-CN" altLang="en-US" dirty="0"/>
              <a:t>，基类函数</a:t>
            </a:r>
            <a:r>
              <a:rPr lang="en-US" altLang="zh-CN" dirty="0"/>
              <a:t>getx</a:t>
            </a:r>
            <a:r>
              <a:rPr lang="zh-CN" altLang="en-US" dirty="0"/>
              <a:t>、</a:t>
            </a:r>
            <a:r>
              <a:rPr lang="en-US" altLang="zh-CN" dirty="0"/>
              <a:t>gety</a:t>
            </a:r>
            <a:r>
              <a:rPr lang="zh-CN" altLang="en-US" dirty="0"/>
              <a:t>派生后的访问权限仍为</a:t>
            </a:r>
            <a:r>
              <a:rPr lang="en-US" altLang="zh-CN" dirty="0"/>
              <a:t>public</a:t>
            </a:r>
            <a:r>
              <a:rPr lang="zh-CN" altLang="en-US" dirty="0"/>
              <a:t>，对类</a:t>
            </a:r>
            <a:r>
              <a:rPr lang="en-US" altLang="zh-CN" dirty="0"/>
              <a:t>POINT</a:t>
            </a:r>
            <a:r>
              <a:rPr lang="zh-CN" altLang="en-US" dirty="0"/>
              <a:t>来说这是合理的，因为，对类</a:t>
            </a:r>
            <a:r>
              <a:rPr lang="en-US" altLang="zh-CN" dirty="0"/>
              <a:t>POINT</a:t>
            </a:r>
            <a:r>
              <a:rPr lang="zh-CN" altLang="en-US" dirty="0"/>
              <a:t>来说则类需要这样的函数成员；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同上，若类</a:t>
            </a:r>
            <a:r>
              <a:rPr lang="en-US" altLang="zh-CN" dirty="0"/>
              <a:t>POINT</a:t>
            </a:r>
            <a:r>
              <a:rPr lang="zh-CN" altLang="en-US" dirty="0"/>
              <a:t>的继承方式为</a:t>
            </a:r>
            <a:r>
              <a:rPr lang="en-US" altLang="zh-CN" dirty="0"/>
              <a:t>public</a:t>
            </a:r>
            <a:r>
              <a:rPr lang="zh-CN" altLang="en-US" dirty="0"/>
              <a:t>，基类函数成员</a:t>
            </a:r>
            <a:r>
              <a:rPr lang="en-US" altLang="zh-CN" dirty="0" err="1"/>
              <a:t>moveto</a:t>
            </a:r>
            <a:r>
              <a:rPr lang="zh-CN" altLang="en-US" dirty="0"/>
              <a:t>派生后的访问权限为</a:t>
            </a:r>
            <a:r>
              <a:rPr lang="en-US" altLang="zh-CN" dirty="0"/>
              <a:t>public</a:t>
            </a:r>
            <a:r>
              <a:rPr lang="zh-CN" altLang="en-US" dirty="0"/>
              <a:t>，对类</a:t>
            </a:r>
            <a:r>
              <a:rPr lang="en-US" altLang="zh-CN" dirty="0"/>
              <a:t>POINT</a:t>
            </a:r>
            <a:r>
              <a:rPr lang="zh-CN" altLang="en-US" dirty="0"/>
              <a:t>来说则是不合理的，因为类</a:t>
            </a:r>
            <a:r>
              <a:rPr lang="en-US" altLang="zh-CN" dirty="0"/>
              <a:t>POINT</a:t>
            </a:r>
            <a:r>
              <a:rPr lang="zh-CN" altLang="en-US" dirty="0"/>
              <a:t>自己定义了</a:t>
            </a:r>
            <a:r>
              <a:rPr lang="en-US" altLang="zh-CN" dirty="0"/>
              <a:t>public</a:t>
            </a:r>
            <a:r>
              <a:rPr lang="zh-CN" altLang="en-US" dirty="0"/>
              <a:t>函数成员</a:t>
            </a:r>
            <a:r>
              <a:rPr lang="en-US" altLang="zh-CN" dirty="0" err="1"/>
              <a:t>moveto</a:t>
            </a:r>
            <a:r>
              <a:rPr lang="zh-CN" altLang="en-US" dirty="0"/>
              <a:t>。在第</a:t>
            </a:r>
            <a:r>
              <a:rPr lang="en-US" altLang="zh-CN" dirty="0"/>
              <a:t>8</a:t>
            </a:r>
            <a:r>
              <a:rPr lang="zh-CN" altLang="en-US" dirty="0"/>
              <a:t>页中，主函数还能调用基类函数</a:t>
            </a:r>
            <a:r>
              <a:rPr lang="en-US" altLang="zh-CN" dirty="0"/>
              <a:t>LOCATION::</a:t>
            </a:r>
            <a:r>
              <a:rPr lang="en-US" altLang="zh-CN" dirty="0" err="1"/>
              <a:t>moveto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64972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CF83086-35F8-432F-9D51-DE75584E9D46}"/>
              </a:ext>
            </a:extLst>
          </p:cNvPr>
          <p:cNvSpPr txBox="1">
            <a:spLocks noChangeArrowheads="1"/>
          </p:cNvSpPr>
          <p:nvPr/>
        </p:nvSpPr>
        <p:spPr>
          <a:xfrm>
            <a:off x="1038225" y="2014057"/>
            <a:ext cx="2617362" cy="3733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18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1800" b="1" dirty="0">
                <a:latin typeface="Times New Roman" panose="02020603050405020304" pitchFamily="18" charset="0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x, y;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getx(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gety(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~LOCATION( );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A38955-4B64-4E60-860E-80587765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86" y="2014057"/>
            <a:ext cx="261736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派生类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3FDD408-775C-46DE-B4B1-14F2A941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808" y="1997673"/>
            <a:ext cx="434549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继承方式为</a:t>
            </a:r>
            <a:r>
              <a:rPr kumimoji="0" lang="en-US" altLang="zh-CN" dirty="0"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latin typeface="Times New Roman" panose="02020603050405020304" pitchFamily="18" charset="0"/>
              </a:rPr>
              <a:t>时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</a:rPr>
              <a:t>private</a:t>
            </a:r>
            <a:r>
              <a:rPr kumimoji="0" lang="zh-CN" altLang="en-US" sz="1800" b="0" dirty="0">
                <a:solidFill>
                  <a:schemeClr val="hlink"/>
                </a:solidFill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int getx(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int gety(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void LOCATION::</a:t>
            </a:r>
            <a:r>
              <a:rPr kumimoji="0" lang="en-US" altLang="zh-CN" sz="1800" b="0" dirty="0" err="1">
                <a:solidFill>
                  <a:schemeClr val="accent2"/>
                </a:solidFill>
              </a:rPr>
              <a:t>moveto</a:t>
            </a:r>
            <a:r>
              <a:rPr kumimoji="0" lang="en-US" altLang="zh-CN" sz="1800" b="0" dirty="0">
                <a:solidFill>
                  <a:schemeClr val="accent2"/>
                </a:solidFill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~LOCATION(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</a:rPr>
              <a:t>public</a:t>
            </a:r>
            <a:r>
              <a:rPr kumimoji="0" lang="zh-CN" altLang="en-US" sz="1800" b="0" dirty="0">
                <a:solidFill>
                  <a:schemeClr val="hlink"/>
                </a:solidFill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</a:rPr>
              <a:t>: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int </a:t>
            </a:r>
            <a:r>
              <a:rPr kumimoji="0" lang="en-US" altLang="zh-CN" sz="1800" b="0" dirty="0" err="1"/>
              <a:t>isvisible</a:t>
            </a:r>
            <a:r>
              <a:rPr kumimoji="0" lang="en-US" altLang="zh-CN" sz="1800" b="0" dirty="0"/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void show(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void hide(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void </a:t>
            </a:r>
            <a:r>
              <a:rPr kumimoji="0" lang="en-US" altLang="zh-CN" sz="1800" b="0" dirty="0" err="1"/>
              <a:t>moveto</a:t>
            </a:r>
            <a:r>
              <a:rPr kumimoji="0" lang="en-US" altLang="zh-CN" sz="1800" b="0" dirty="0"/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POINT(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~POINT( );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F1830F6-12F0-4C51-BC7D-06FF1309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88" y="1521903"/>
            <a:ext cx="559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class POINT: private LOCATION { …. };</a:t>
            </a:r>
          </a:p>
        </p:txBody>
      </p:sp>
    </p:spTree>
    <p:extLst>
      <p:ext uri="{BB962C8B-B14F-4D97-AF65-F5344CB8AC3E}">
        <p14:creationId xmlns:p14="http://schemas.microsoft.com/office/powerpoint/2010/main" val="18789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85249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41"/>
            <a:ext cx="10515600" cy="515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86C17B-3800-4573-962E-B5E3C6794F47}"/>
              </a:ext>
            </a:extLst>
          </p:cNvPr>
          <p:cNvSpPr txBox="1">
            <a:spLocks noChangeArrowheads="1"/>
          </p:cNvSpPr>
          <p:nvPr/>
        </p:nvSpPr>
        <p:spPr>
          <a:xfrm>
            <a:off x="1059197" y="2163449"/>
            <a:ext cx="8628267" cy="3315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spcBef>
                <a:spcPts val="12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在派生类中，可以使用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 </a:t>
            </a:r>
            <a:r>
              <a:rPr lang="zh-CN" altLang="en-US" sz="2400" b="1" dirty="0">
                <a:latin typeface="Times New Roman" panose="02020603050405020304" pitchFamily="18" charset="0"/>
              </a:rPr>
              <a:t>或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基类名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::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修改成员的访问权限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将基类成员的访问权限修改为新的权限。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228600" lvl="1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在派生类中，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特定基类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数据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成员后，不允许</a:t>
            </a:r>
            <a:r>
              <a:rPr lang="zh-CN" altLang="en-US" b="1" dirty="0">
                <a:latin typeface="Times New Roman" panose="02020603050405020304" pitchFamily="18" charset="0"/>
              </a:rPr>
              <a:t>再在派生类中定义同名数据成员。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228600" lvl="1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</a:rPr>
              <a:t>在派生类中，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using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特定基类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成员后，还可以</a:t>
            </a:r>
            <a:r>
              <a:rPr lang="zh-CN" altLang="en-US" b="1" dirty="0">
                <a:latin typeface="Times New Roman" panose="02020603050405020304" pitchFamily="18" charset="0"/>
              </a:rPr>
              <a:t>再在派生类中定义同名函数成员。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1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74" y="146051"/>
            <a:ext cx="10515600" cy="5159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041"/>
            <a:ext cx="10515600" cy="515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86C17B-3800-4573-962E-B5E3C6794F47}"/>
              </a:ext>
            </a:extLst>
          </p:cNvPr>
          <p:cNvSpPr txBox="1">
            <a:spLocks noChangeArrowheads="1"/>
          </p:cNvSpPr>
          <p:nvPr/>
        </p:nvSpPr>
        <p:spPr>
          <a:xfrm>
            <a:off x="1083010" y="1404147"/>
            <a:ext cx="5222539" cy="5149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class A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int x = 1;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int f( ) { return 1;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protected: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int y = 2;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int g( ) { return 2;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};</a:t>
            </a:r>
          </a:p>
          <a:p>
            <a:pPr eaLnBrk="0" hangingPunc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class B: A {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using A::x;   //error, A::x 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不可访问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using A::y;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int y;   //error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A::g;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int g( ) { return 3; }</a:t>
            </a:r>
          </a:p>
          <a:p>
            <a:pPr eaLnBrk="0" hangingPunc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71C9FD-DD80-4525-85FC-5F110689E25E}"/>
              </a:ext>
            </a:extLst>
          </p:cNvPr>
          <p:cNvSpPr txBox="1">
            <a:spLocks noChangeArrowheads="1"/>
          </p:cNvSpPr>
          <p:nvPr/>
        </p:nvSpPr>
        <p:spPr>
          <a:xfrm>
            <a:off x="5907424" y="1347002"/>
            <a:ext cx="5201565" cy="2305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int main( ) 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B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2200" b="1" dirty="0">
                <a:latin typeface="Times New Roman" panose="02020603050405020304" pitchFamily="18" charset="0"/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200" b="1" dirty="0">
                <a:latin typeface="Times New Roman" panose="02020603050405020304" pitchFamily="18" charset="0"/>
              </a:rPr>
              <a:t> &lt;&lt;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b.y</a:t>
            </a:r>
            <a:r>
              <a:rPr lang="en-US" altLang="zh-CN" sz="2200" b="1" dirty="0">
                <a:latin typeface="Times New Roman" panose="02020603050405020304" pitchFamily="18" charset="0"/>
              </a:rPr>
              <a:t>;            //A::y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200" b="1" dirty="0">
                <a:latin typeface="Times New Roman" panose="02020603050405020304" pitchFamily="18" charset="0"/>
              </a:rPr>
              <a:t> &lt;&lt;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b.A</a:t>
            </a:r>
            <a:r>
              <a:rPr lang="en-US" altLang="zh-CN" sz="2200" b="1" dirty="0">
                <a:latin typeface="Times New Roman" panose="02020603050405020304" pitchFamily="18" charset="0"/>
              </a:rPr>
              <a:t>::y;      //error, A is private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200" b="1" dirty="0">
                <a:latin typeface="Times New Roman" panose="02020603050405020304" pitchFamily="18" charset="0"/>
              </a:rPr>
              <a:t> &lt;&lt;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b.g</a:t>
            </a:r>
            <a:r>
              <a:rPr lang="en-US" altLang="zh-CN" sz="2200" b="1" dirty="0">
                <a:latin typeface="Times New Roman" panose="02020603050405020304" pitchFamily="18" charset="0"/>
              </a:rPr>
              <a:t>();         //B::g()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200" b="1" dirty="0">
                <a:latin typeface="Times New Roman" panose="02020603050405020304" pitchFamily="18" charset="0"/>
              </a:rPr>
              <a:t> &lt;&lt; </a:t>
            </a:r>
            <a:r>
              <a:rPr lang="en-US" altLang="zh-CN" sz="2200" b="1" dirty="0" err="1">
                <a:latin typeface="Times New Roman" panose="02020603050405020304" pitchFamily="18" charset="0"/>
              </a:rPr>
              <a:t>b.A</a:t>
            </a:r>
            <a:r>
              <a:rPr lang="en-US" altLang="zh-CN" sz="2200" b="1" dirty="0">
                <a:latin typeface="Times New Roman" panose="02020603050405020304" pitchFamily="18" charset="0"/>
              </a:rPr>
              <a:t>::g();   //error, A is private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5123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59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866"/>
            <a:ext cx="10515600" cy="5159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86C17B-3800-4573-962E-B5E3C6794F47}"/>
              </a:ext>
            </a:extLst>
          </p:cNvPr>
          <p:cNvSpPr txBox="1">
            <a:spLocks noChangeArrowheads="1"/>
          </p:cNvSpPr>
          <p:nvPr/>
        </p:nvSpPr>
        <p:spPr>
          <a:xfrm>
            <a:off x="1021098" y="2132022"/>
            <a:ext cx="9849982" cy="4011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</a:rPr>
              <a:t>class POINT: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Times New Roman" panose="02020603050405020304" pitchFamily="18" charset="0"/>
              </a:rPr>
              <a:t> LOCATION {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//private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可省略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</a:rPr>
              <a:t>	int visible;		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public: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LOCATION::getx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修改权限成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	LOCATION::gety</a:t>
            </a:r>
            <a:r>
              <a:rPr lang="en-US" altLang="zh-CN" sz="2000" b="1" dirty="0">
                <a:latin typeface="Times New Roman" panose="02020603050405020304" pitchFamily="18" charset="0"/>
              </a:rPr>
              <a:t>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修改权限成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isvisible</a:t>
            </a:r>
            <a:r>
              <a:rPr lang="en-US" altLang="zh-CN" sz="2000" b="1" dirty="0">
                <a:latin typeface="Times New Roman" panose="02020603050405020304" pitchFamily="18" charset="0"/>
              </a:rPr>
              <a:t>( ) { return visible; }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void show( ), hide( );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void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2000" b="1" dirty="0">
                <a:latin typeface="Times New Roman" panose="02020603050405020304" pitchFamily="18" charset="0"/>
              </a:rPr>
              <a:t>(int x, int y);	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POINT(int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x,int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y):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LOCATION(x, y) </a:t>
            </a:r>
            <a:r>
              <a:rPr lang="en-US" altLang="zh-CN" sz="2000" b="1" dirty="0">
                <a:latin typeface="Times New Roman" panose="02020603050405020304" pitchFamily="18" charset="0"/>
              </a:rPr>
              <a:t>{ visible=0; }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	~POINT( ) { hide( ); }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50224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15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523"/>
            <a:ext cx="10515600" cy="5708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89CD77-AAE3-4E48-96BC-5EDBDACC2F5D}"/>
              </a:ext>
            </a:extLst>
          </p:cNvPr>
          <p:cNvSpPr txBox="1">
            <a:spLocks noChangeArrowheads="1"/>
          </p:cNvSpPr>
          <p:nvPr/>
        </p:nvSpPr>
        <p:spPr>
          <a:xfrm>
            <a:off x="844579" y="1918601"/>
            <a:ext cx="3155311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18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1800" b="1" dirty="0">
                <a:latin typeface="Times New Roman" panose="02020603050405020304" pitchFamily="18" charset="0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x, y;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getx(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gety(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~LOCATION( 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9C3BB0-4A76-4635-8638-710A3DF3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9890" y="1918601"/>
            <a:ext cx="25422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派生类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D9D19813-3D3A-4D6C-9977-DC1265F9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8" y="1849976"/>
            <a:ext cx="4387443" cy="444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宋体" panose="02010600030101010101" pitchFamily="2" charset="-122"/>
              </a:rPr>
              <a:t>修改</a:t>
            </a:r>
            <a:r>
              <a:rPr kumimoji="0" lang="en-US" altLang="zh-CN" dirty="0">
                <a:latin typeface="宋体" panose="02010600030101010101" pitchFamily="2" charset="-122"/>
              </a:rPr>
              <a:t>private</a:t>
            </a:r>
            <a:r>
              <a:rPr kumimoji="0" lang="zh-CN" altLang="en-US" dirty="0">
                <a:latin typeface="宋体" panose="02010600030101010101" pitchFamily="2" charset="-122"/>
              </a:rPr>
              <a:t>派生的基类</a:t>
            </a:r>
            <a:r>
              <a:rPr kumimoji="0" lang="zh-CN" altLang="en-US" dirty="0"/>
              <a:t>成员</a:t>
            </a:r>
            <a:r>
              <a:rPr kumimoji="0" lang="zh-CN" altLang="en-US" dirty="0">
                <a:latin typeface="宋体" panose="02010600030101010101" pitchFamily="2" charset="-122"/>
              </a:rPr>
              <a:t>访问权限</a:t>
            </a:r>
            <a:r>
              <a:rPr kumimoji="0" lang="zh-CN" altLang="en-US" dirty="0"/>
              <a:t>时</a:t>
            </a:r>
            <a:endParaRPr kumimoji="0" lang="en-US" altLang="zh-CN" dirty="0"/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</a:rPr>
              <a:t>: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int visible;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void LOCATION::</a:t>
            </a:r>
            <a:r>
              <a:rPr kumimoji="0" lang="en-US" altLang="zh-CN" dirty="0" err="1">
                <a:solidFill>
                  <a:srgbClr val="FF0000"/>
                </a:solidFill>
              </a:rPr>
              <a:t>moveto</a:t>
            </a:r>
            <a:r>
              <a:rPr kumimoji="0" lang="en-US" altLang="zh-CN" dirty="0">
                <a:solidFill>
                  <a:srgbClr val="FF0000"/>
                </a:solidFill>
              </a:rPr>
              <a:t>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LOCATION(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~LOCATION(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</a:rPr>
              <a:t>: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int </a:t>
            </a:r>
            <a:r>
              <a:rPr kumimoji="0" lang="en-US" altLang="zh-CN" dirty="0" err="1"/>
              <a:t>isvisible</a:t>
            </a:r>
            <a:r>
              <a:rPr kumimoji="0" lang="en-US" altLang="zh-CN" dirty="0"/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void show(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void hide(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void </a:t>
            </a:r>
            <a:r>
              <a:rPr kumimoji="0" lang="en-US" altLang="zh-CN" dirty="0" err="1"/>
              <a:t>moveto</a:t>
            </a:r>
            <a:r>
              <a:rPr kumimoji="0" lang="en-US" altLang="zh-CN" dirty="0"/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POINT(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~POINT(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int getx( );   </a:t>
            </a:r>
            <a:r>
              <a:rPr lang="en-US" altLang="zh-CN" dirty="0">
                <a:solidFill>
                  <a:srgbClr val="FF0000"/>
                </a:solidFill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</a:rPr>
              <a:t>见前页</a:t>
            </a:r>
            <a:r>
              <a:rPr lang="en-US" altLang="zh-CN" sz="1600" b="1" dirty="0">
                <a:solidFill>
                  <a:srgbClr val="C00000"/>
                </a:solidFill>
              </a:rPr>
              <a:t>PPT</a:t>
            </a:r>
            <a:r>
              <a:rPr lang="zh-CN" altLang="en-US" sz="1600" b="1" dirty="0">
                <a:solidFill>
                  <a:srgbClr val="C00000"/>
                </a:solidFill>
              </a:rPr>
              <a:t>的定义</a:t>
            </a:r>
            <a:endParaRPr kumimoji="0" lang="en-US" altLang="zh-CN" sz="1600" b="1" dirty="0">
              <a:solidFill>
                <a:srgbClr val="C00000"/>
              </a:solidFill>
            </a:endParaRP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rgbClr val="FF0000"/>
                </a:solidFill>
              </a:rPr>
              <a:t>int gety( );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66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20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继承是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类型演化的重要机制，在保留原有类的属性和行为的基础上，派生出的新类可以有某种程度的变异。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通过继承，新类自动具有了原有类的属性和行为，因而只需定义原有类型没有的新的数据成员和函数成员。实现了软件重用，使得类之间具备了层次性。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通过继承和派生形成的类簇，反映了面向对象问（主）题域、主题等概念，形成类似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的包。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单继承是只有一个基类的继承方式。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3  </a:t>
            </a:r>
            <a:r>
              <a:rPr lang="zh-CN" altLang="en-US" dirty="0"/>
              <a:t>成员访问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基类成员经过继承方式被继承到派生类后，要注意访问权限的变化。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按面向对象的作用域，与基类同名的派生类成员被优先访问。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派生类中改写基类同名函数时，要注意区分这些同名函数，否则可能造成自递归调用。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标识符的作用范围可分为从小到大四种级别：①作用于函数成员内；②作用于类或者派生类内；③作用于基类内；④作用于虚基类内。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标识符的作用范围越小，被访问到的优先级越高。如果希望访问作用范围更大的标识符，则可以用类名和作用域运算符进行限定。</a:t>
            </a:r>
          </a:p>
        </p:txBody>
      </p:sp>
    </p:spTree>
    <p:extLst>
      <p:ext uri="{BB962C8B-B14F-4D97-AF65-F5344CB8AC3E}">
        <p14:creationId xmlns:p14="http://schemas.microsoft.com/office/powerpoint/2010/main" val="39880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F80027-920C-4DD7-95CD-3E1F8F2BEBD9}"/>
              </a:ext>
            </a:extLst>
          </p:cNvPr>
          <p:cNvSpPr txBox="1">
            <a:spLocks noChangeArrowheads="1"/>
          </p:cNvSpPr>
          <p:nvPr/>
        </p:nvSpPr>
        <p:spPr>
          <a:xfrm>
            <a:off x="957393" y="1943100"/>
            <a:ext cx="7843707" cy="481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LIST {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struct</a:t>
            </a:r>
            <a:r>
              <a:rPr lang="en-US" altLang="zh-CN" sz="2000" b="1" dirty="0">
                <a:latin typeface="Times New Roman" panose="02020603050405020304" pitchFamily="18" charset="0"/>
              </a:rPr>
              <a:t> NODE {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定义节点类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NODE *next;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NODE(int v, NODE *p) 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 = v; next = p;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~NODE( ) { delete next; next=0;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 *head;     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定义数据成员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insert(int),  contains(int);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LIST( ) { head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; }       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表示空指针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~LIST( ) { if(head) { delete head; head=0;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表示空指针 </a:t>
            </a:r>
            <a:r>
              <a:rPr lang="en-US" altLang="zh-CN" sz="2000" b="1" dirty="0">
                <a:latin typeface="Times New Roman" panose="02020603050405020304" pitchFamily="18" charset="0"/>
              </a:rPr>
              <a:t>}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LIST::contains(int v) {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搜索链表，查询是否存在该节点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NODE *h = head;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while(h != 0 &amp;&amp; h-&gt;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 != v)  h = h-&gt;next;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h != 0;		     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表示空指针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4238226-669F-43F7-8F95-BBBC2E7B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78" y="1372911"/>
            <a:ext cx="8824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6.3】</a:t>
            </a:r>
            <a:r>
              <a:rPr kumimoji="0" lang="zh-CN" altLang="en-US" sz="2400" dirty="0"/>
              <a:t>以链表</a:t>
            </a:r>
            <a:r>
              <a:rPr kumimoji="0" lang="en-US" altLang="zh-CN" sz="2400" dirty="0"/>
              <a:t>LIST</a:t>
            </a:r>
            <a:r>
              <a:rPr kumimoji="0" lang="zh-CN" altLang="en-US" sz="2400" dirty="0"/>
              <a:t>类为基类定义集合类</a:t>
            </a:r>
            <a:r>
              <a:rPr kumimoji="0" lang="en-US" altLang="zh-CN" sz="2400" dirty="0"/>
              <a:t>SET</a:t>
            </a:r>
            <a:r>
              <a:rPr kumimoji="0" lang="zh-CN" altLang="en-US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5989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1DCF29-0268-4F42-B8AD-423D8B5464F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25336"/>
            <a:ext cx="9505426" cy="4732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LIST::insert(int v) {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在链表中插入新增节点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head = new NODE(v, head);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1;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SET: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  <a:r>
              <a:rPr lang="en-US" altLang="zh-CN" sz="2000" b="1" dirty="0">
                <a:latin typeface="Times New Roman" panose="02020603050405020304" pitchFamily="18" charset="0"/>
              </a:rPr>
              <a:t> LIST {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采用保护继承方式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used;	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集合元素的个数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LIST::contains;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contains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函数访问权限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insert(int);	  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需要改变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used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值，因此改写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SET( ) { };	   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SET( ):LIST( ){ 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SET::insert(int v) {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//LIST::insert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中的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LIST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不能省略：否则自递归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if(!contains(v) &amp;&amp;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LIST::</a:t>
            </a:r>
            <a:r>
              <a:rPr lang="en-US" altLang="zh-CN" sz="2000" b="1" dirty="0">
                <a:latin typeface="Times New Roman" panose="02020603050405020304" pitchFamily="18" charset="0"/>
              </a:rPr>
              <a:t>insert(v)) return used++;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0;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 SET s;  s.insert(3);  s.contains(3); }</a:t>
            </a:r>
          </a:p>
        </p:txBody>
      </p:sp>
    </p:spTree>
    <p:extLst>
      <p:ext uri="{BB962C8B-B14F-4D97-AF65-F5344CB8AC3E}">
        <p14:creationId xmlns:p14="http://schemas.microsoft.com/office/powerpoint/2010/main" val="273363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95C064-9059-4C95-B004-75B74D1B90B2}"/>
              </a:ext>
            </a:extLst>
          </p:cNvPr>
          <p:cNvSpPr txBox="1">
            <a:spLocks noChangeArrowheads="1"/>
          </p:cNvSpPr>
          <p:nvPr/>
        </p:nvSpPr>
        <p:spPr>
          <a:xfrm>
            <a:off x="878746" y="1556857"/>
            <a:ext cx="10107336" cy="852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</a:rPr>
              <a:t>派生类不能访问基类私有成员，除非将派生类的声明为基类的友元类，或者将要访问基类私有成员的派生类函数成员声明为基类的友元。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6211000-DCC5-48F5-B671-9C2D599F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89" y="2547282"/>
            <a:ext cx="8373611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>
                <a:solidFill>
                  <a:srgbClr val="C00000"/>
                </a:solidFill>
              </a:rPr>
              <a:t>class B;		   //</a:t>
            </a:r>
            <a:r>
              <a:rPr kumimoji="0" lang="zh-CN" altLang="en-US" b="1" dirty="0">
                <a:solidFill>
                  <a:srgbClr val="C00000"/>
                </a:solidFill>
              </a:rPr>
              <a:t>前向声明类</a:t>
            </a:r>
            <a:r>
              <a:rPr kumimoji="0" lang="en-US" altLang="zh-CN" b="1" dirty="0">
                <a:solidFill>
                  <a:srgbClr val="C00000"/>
                </a:solidFill>
              </a:rPr>
              <a:t>B</a:t>
            </a:r>
          </a:p>
          <a:p>
            <a:pPr algn="l" fontAlgn="base">
              <a:spcBef>
                <a:spcPts val="600"/>
              </a:spcBef>
              <a:buClrTx/>
              <a:buFontTx/>
              <a:buNone/>
            </a:pPr>
            <a:r>
              <a:rPr kumimoji="0" lang="en-US" altLang="zh-CN" b="1" dirty="0"/>
              <a:t>class A 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int </a:t>
            </a:r>
            <a:r>
              <a:rPr kumimoji="0" lang="en-US" altLang="zh-CN" b="1" dirty="0">
                <a:solidFill>
                  <a:schemeClr val="hlink"/>
                </a:solidFill>
              </a:rPr>
              <a:t>a</a:t>
            </a:r>
            <a:r>
              <a:rPr kumimoji="0" lang="en-US" altLang="zh-CN" b="1" dirty="0"/>
              <a:t>, </a:t>
            </a:r>
            <a:r>
              <a:rPr kumimoji="0" lang="en-US" altLang="zh-CN" b="1" dirty="0">
                <a:solidFill>
                  <a:schemeClr val="accent1"/>
                </a:solidFill>
              </a:rPr>
              <a:t>b</a:t>
            </a:r>
            <a:r>
              <a:rPr kumimoji="0" lang="en-US" altLang="zh-CN" b="1" dirty="0"/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A(int x) { a=x; }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</a:t>
            </a:r>
            <a:r>
              <a:rPr kumimoji="0" lang="en-US" altLang="zh-CN" b="1" dirty="0">
                <a:solidFill>
                  <a:schemeClr val="hlink"/>
                </a:solidFill>
              </a:rPr>
              <a:t>friend B</a:t>
            </a:r>
            <a:r>
              <a:rPr kumimoji="0" lang="en-US" altLang="zh-CN" b="1" dirty="0"/>
              <a:t>;   	   </a:t>
            </a:r>
            <a:r>
              <a:rPr kumimoji="0" lang="en-US" altLang="zh-CN" b="1" dirty="0">
                <a:solidFill>
                  <a:schemeClr val="hlink"/>
                </a:solidFill>
              </a:rPr>
              <a:t>//</a:t>
            </a:r>
            <a:r>
              <a:rPr kumimoji="0" lang="zh-CN" altLang="en-US" b="1" dirty="0">
                <a:solidFill>
                  <a:schemeClr val="hlink"/>
                </a:solidFill>
              </a:rPr>
              <a:t>声明</a:t>
            </a:r>
            <a:r>
              <a:rPr kumimoji="0" lang="en-US" altLang="zh-CN" b="1" dirty="0">
                <a:solidFill>
                  <a:schemeClr val="hlink"/>
                </a:solidFill>
              </a:rPr>
              <a:t>B</a:t>
            </a:r>
            <a:r>
              <a:rPr kumimoji="0" lang="zh-CN" altLang="en-US" b="1" dirty="0">
                <a:solidFill>
                  <a:schemeClr val="hlink"/>
                </a:solidFill>
              </a:rPr>
              <a:t>为</a:t>
            </a:r>
            <a:r>
              <a:rPr kumimoji="0" lang="en-US" altLang="zh-CN" b="1" dirty="0">
                <a:solidFill>
                  <a:schemeClr val="hlink"/>
                </a:solidFill>
              </a:rPr>
              <a:t>A</a:t>
            </a:r>
            <a:r>
              <a:rPr kumimoji="0" lang="zh-CN" altLang="en-US" b="1" dirty="0">
                <a:solidFill>
                  <a:schemeClr val="hlink"/>
                </a:solidFill>
              </a:rPr>
              <a:t>的友元类，</a:t>
            </a:r>
            <a:r>
              <a:rPr kumimoji="0" lang="en-US" altLang="zh-CN" b="1" dirty="0">
                <a:solidFill>
                  <a:schemeClr val="hlink"/>
                </a:solidFill>
              </a:rPr>
              <a:t>B</a:t>
            </a:r>
            <a:r>
              <a:rPr kumimoji="0" lang="zh-CN" altLang="en-US" b="1" dirty="0">
                <a:solidFill>
                  <a:schemeClr val="hlink"/>
                </a:solidFill>
              </a:rPr>
              <a:t>类成员可以访问</a:t>
            </a:r>
            <a:r>
              <a:rPr kumimoji="0" lang="en-US" altLang="zh-CN" b="1" dirty="0">
                <a:solidFill>
                  <a:schemeClr val="hlink"/>
                </a:solidFill>
              </a:rPr>
              <a:t>A</a:t>
            </a:r>
            <a:r>
              <a:rPr kumimoji="0" lang="zh-CN" altLang="en-US" b="1" dirty="0">
                <a:solidFill>
                  <a:schemeClr val="hlink"/>
                </a:solidFill>
              </a:rPr>
              <a:t>任何成员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};</a:t>
            </a:r>
          </a:p>
          <a:p>
            <a:pPr algn="l" fontAlgn="base">
              <a:spcBef>
                <a:spcPts val="600"/>
              </a:spcBef>
              <a:buClrTx/>
              <a:buFontTx/>
              <a:buNone/>
            </a:pPr>
            <a:r>
              <a:rPr kumimoji="0" lang="en-US" altLang="zh-CN" b="1" dirty="0"/>
              <a:t>class B: A {    	   </a:t>
            </a:r>
            <a:r>
              <a:rPr kumimoji="0" lang="en-US" altLang="zh-CN" b="1" dirty="0">
                <a:solidFill>
                  <a:schemeClr val="hlink"/>
                </a:solidFill>
              </a:rPr>
              <a:t>//</a:t>
            </a:r>
            <a:r>
              <a:rPr kumimoji="0" lang="zh-CN" altLang="en-US" b="1" dirty="0">
                <a:solidFill>
                  <a:schemeClr val="hlink"/>
                </a:solidFill>
              </a:rPr>
              <a:t>缺省为</a:t>
            </a:r>
            <a:r>
              <a:rPr kumimoji="0" lang="en-US" altLang="zh-CN" b="1" dirty="0">
                <a:solidFill>
                  <a:schemeClr val="hlink"/>
                </a:solidFill>
              </a:rPr>
              <a:t>private</a:t>
            </a:r>
            <a:r>
              <a:rPr kumimoji="0" lang="zh-CN" altLang="en-US" b="1" dirty="0">
                <a:solidFill>
                  <a:schemeClr val="hlink"/>
                </a:solidFill>
              </a:rPr>
              <a:t>继承，等价于</a:t>
            </a:r>
            <a:r>
              <a:rPr kumimoji="0" lang="en-US" altLang="zh-CN" b="1" dirty="0">
                <a:solidFill>
                  <a:schemeClr val="hlink"/>
                </a:solidFill>
              </a:rPr>
              <a:t>class B: private A{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int </a:t>
            </a:r>
            <a:r>
              <a:rPr kumimoji="0" lang="en-US" altLang="zh-CN" b="1" dirty="0">
                <a:solidFill>
                  <a:schemeClr val="accent2"/>
                </a:solidFill>
              </a:rPr>
              <a:t>b</a:t>
            </a:r>
            <a:r>
              <a:rPr kumimoji="0" lang="en-US" altLang="zh-CN" b="1" dirty="0"/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    B(int x): </a:t>
            </a:r>
            <a:r>
              <a:rPr kumimoji="0" lang="en-US" altLang="zh-CN" b="1" dirty="0">
                <a:solidFill>
                  <a:schemeClr val="hlink"/>
                </a:solidFill>
              </a:rPr>
              <a:t>A(x) </a:t>
            </a:r>
            <a:r>
              <a:rPr kumimoji="0" lang="en-US" altLang="zh-CN" b="1" dirty="0"/>
              <a:t>{ </a:t>
            </a:r>
            <a:r>
              <a:rPr kumimoji="0" lang="en-US" altLang="zh-CN" b="1" dirty="0">
                <a:solidFill>
                  <a:schemeClr val="accent2"/>
                </a:solidFill>
              </a:rPr>
              <a:t>b </a:t>
            </a:r>
            <a:r>
              <a:rPr kumimoji="0" lang="en-US" altLang="zh-CN" b="1" dirty="0"/>
              <a:t>= x;  </a:t>
            </a:r>
            <a:r>
              <a:rPr kumimoji="0" lang="en-US" altLang="zh-CN" b="1" dirty="0">
                <a:solidFill>
                  <a:schemeClr val="accent1"/>
                </a:solidFill>
              </a:rPr>
              <a:t>A::b </a:t>
            </a:r>
            <a:r>
              <a:rPr kumimoji="0" lang="en-US" altLang="zh-CN" b="1" dirty="0"/>
              <a:t>= x;  </a:t>
            </a:r>
            <a:r>
              <a:rPr kumimoji="0" lang="en-US" altLang="zh-CN" b="1" dirty="0">
                <a:solidFill>
                  <a:schemeClr val="hlink"/>
                </a:solidFill>
              </a:rPr>
              <a:t>a </a:t>
            </a:r>
            <a:r>
              <a:rPr kumimoji="0" lang="en-US" altLang="zh-CN" b="1" dirty="0"/>
              <a:t>+= 3; }   </a:t>
            </a:r>
            <a:r>
              <a:rPr kumimoji="0" lang="en-US" altLang="zh-CN" b="1" dirty="0">
                <a:solidFill>
                  <a:schemeClr val="hlink"/>
                </a:solidFill>
              </a:rPr>
              <a:t>//</a:t>
            </a:r>
            <a:r>
              <a:rPr kumimoji="0" lang="zh-CN" altLang="en-US" b="1" dirty="0">
                <a:solidFill>
                  <a:schemeClr val="hlink"/>
                </a:solidFill>
              </a:rPr>
              <a:t>可访问私有成员</a:t>
            </a:r>
            <a:r>
              <a:rPr kumimoji="0" lang="en-US" altLang="zh-CN" b="1" dirty="0">
                <a:solidFill>
                  <a:schemeClr val="hlink"/>
                </a:solidFill>
              </a:rPr>
              <a:t>A::a, A::b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b="1" dirty="0"/>
              <a:t>};</a:t>
            </a:r>
          </a:p>
          <a:p>
            <a:pPr algn="l" fontAlgn="base">
              <a:spcBef>
                <a:spcPts val="600"/>
              </a:spcBef>
              <a:buClrTx/>
              <a:buFontTx/>
              <a:buNone/>
            </a:pPr>
            <a:r>
              <a:rPr kumimoji="0" lang="en-US" altLang="zh-CN" b="1" dirty="0"/>
              <a:t>void main(void) { B x(7); }</a:t>
            </a:r>
          </a:p>
        </p:txBody>
      </p:sp>
    </p:spTree>
    <p:extLst>
      <p:ext uri="{BB962C8B-B14F-4D97-AF65-F5344CB8AC3E}">
        <p14:creationId xmlns:p14="http://schemas.microsoft.com/office/powerpoint/2010/main" val="4982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6.4  </a:t>
            </a:r>
            <a:r>
              <a:rPr lang="zh-CN" altLang="en-US" dirty="0"/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8650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单继承派生类的构造顺序比较容易确定：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调用虚基类的构造函数；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调用基类的构造函数；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按照派生类中数据成员的声明顺序，依次调用数据成员的构造函数或初始化数据成员；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最后执行派生类的构造函数构造派生类。 </a:t>
            </a:r>
            <a:endParaRPr lang="en-US" altLang="zh-CN" dirty="0"/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析构是构造的逆序。</a:t>
            </a:r>
          </a:p>
          <a:p>
            <a:pPr algn="just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</a:rPr>
              <a:t>以下情况派生类必须定义自己的构造函数：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虚基类或基类只定义了带参数的构造函数；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派生类自身定义了引用成员或只读成员；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派生类需要使用带参数构造函数初始化的对象成员。</a:t>
            </a:r>
          </a:p>
        </p:txBody>
      </p:sp>
    </p:spTree>
    <p:extLst>
      <p:ext uri="{BB962C8B-B14F-4D97-AF65-F5344CB8AC3E}">
        <p14:creationId xmlns:p14="http://schemas.microsoft.com/office/powerpoint/2010/main" val="41037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B845EF-357E-4F54-ADEB-220856BC50DF}"/>
              </a:ext>
            </a:extLst>
          </p:cNvPr>
          <p:cNvSpPr txBox="1">
            <a:spLocks noChangeArrowheads="1"/>
          </p:cNvSpPr>
          <p:nvPr/>
        </p:nvSpPr>
        <p:spPr>
          <a:xfrm>
            <a:off x="938868" y="1511941"/>
            <a:ext cx="9167157" cy="5107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 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a;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a(x) </a:t>
            </a:r>
            <a:r>
              <a:rPr lang="en-US" altLang="zh-CN" sz="2000" b="1" dirty="0">
                <a:latin typeface="Times New Roman" panose="02020603050405020304" pitchFamily="18" charset="0"/>
              </a:rPr>
              <a:t>{ std::cout &lt;&lt; a; }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也可在构造函数体内再次对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赋值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~A( ) { std::cout &lt;&lt; a; 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B:A {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私有继承，等价于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B: private A 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b, c;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const int d;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中定义有只读成员，故必须定义构造函数初始化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A x, y;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B(int v):b(v),y(b+2),x(b+1),d(b),A(v) {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注意构造与出现顺序无关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 = v;  std::cout &lt;&lt; b &lt;&lt; c &lt;&lt; d;   std::cout &lt;&lt;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~B( ) {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std::cout &lt;&lt;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000" b="1" dirty="0">
                <a:latin typeface="Times New Roman" panose="02020603050405020304" pitchFamily="18" charset="0"/>
              </a:rPr>
              <a:t>; }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派生类成员实际构造顺序为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b, d, x, y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 B z(1); }	        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输出结果：？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77D997-A241-4198-BDFC-552AE01B2C2A}"/>
              </a:ext>
            </a:extLst>
          </p:cNvPr>
          <p:cNvSpPr txBox="1"/>
          <p:nvPr/>
        </p:nvSpPr>
        <p:spPr>
          <a:xfrm>
            <a:off x="8378066" y="1422336"/>
            <a:ext cx="1924705" cy="84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输出结果：</a:t>
            </a:r>
            <a:endParaRPr lang="en-US" altLang="zh-CN" sz="2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123111CD321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9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6.4  </a:t>
            </a:r>
            <a:r>
              <a:rPr lang="zh-CN" altLang="en-US" dirty="0"/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13483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如果虚基类和基类的构造函数是无参的，则构造派生类对象时，构造函数可以不用显式调用它们的构造函数，编译程序会自动调用虚基类或基类的无参构造函数。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如果引用变量</a:t>
            </a:r>
            <a:r>
              <a:rPr lang="en-US" altLang="zh-CN" dirty="0"/>
              <a:t>r</a:t>
            </a:r>
            <a:r>
              <a:rPr lang="zh-CN" altLang="en-US" dirty="0"/>
              <a:t>引用的是一个对象</a:t>
            </a:r>
            <a:r>
              <a:rPr lang="en-US" altLang="zh-CN" dirty="0"/>
              <a:t>v</a:t>
            </a:r>
            <a:r>
              <a:rPr lang="zh-CN" altLang="en-US" dirty="0"/>
              <a:t>，则对象的构造和析构由对象</a:t>
            </a:r>
            <a:r>
              <a:rPr lang="en-US" altLang="zh-CN" dirty="0"/>
              <a:t>v</a:t>
            </a:r>
            <a:r>
              <a:rPr lang="zh-CN" altLang="en-US" dirty="0"/>
              <a:t>完成，而不应该由引用变量</a:t>
            </a:r>
            <a:r>
              <a:rPr lang="en-US" altLang="zh-CN" dirty="0"/>
              <a:t>r</a:t>
            </a:r>
            <a:r>
              <a:rPr lang="zh-CN" altLang="en-US" dirty="0"/>
              <a:t>完成。如果被引用的对象是用</a:t>
            </a:r>
            <a:r>
              <a:rPr lang="en-US" altLang="zh-CN" dirty="0"/>
              <a:t>new</a:t>
            </a:r>
            <a:r>
              <a:rPr lang="zh-CN" altLang="en-US" dirty="0"/>
              <a:t>生成的，则引用变量</a:t>
            </a:r>
            <a:r>
              <a:rPr lang="en-US" altLang="zh-CN" dirty="0"/>
              <a:t>r</a:t>
            </a:r>
            <a:r>
              <a:rPr lang="zh-CN" altLang="en-US" dirty="0"/>
              <a:t>必须用</a:t>
            </a:r>
            <a:r>
              <a:rPr lang="en-US" altLang="zh-CN" dirty="0"/>
              <a:t>delete &amp;r</a:t>
            </a:r>
            <a:r>
              <a:rPr lang="zh-CN" altLang="en-US" dirty="0"/>
              <a:t>析构对象，否则被引用的对象将因无法完全释放空间（为对象申请的空间）而产生内存泄漏。</a:t>
            </a:r>
          </a:p>
        </p:txBody>
      </p:sp>
    </p:spTree>
    <p:extLst>
      <p:ext uri="{BB962C8B-B14F-4D97-AF65-F5344CB8AC3E}">
        <p14:creationId xmlns:p14="http://schemas.microsoft.com/office/powerpoint/2010/main" val="7525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3C5BC4-FF28-4DE6-B9EA-1ED027DDDBBC}"/>
              </a:ext>
            </a:extLst>
          </p:cNvPr>
          <p:cNvSpPr txBox="1">
            <a:spLocks noChangeArrowheads="1"/>
          </p:cNvSpPr>
          <p:nvPr/>
        </p:nvSpPr>
        <p:spPr>
          <a:xfrm>
            <a:off x="1039535" y="2133600"/>
            <a:ext cx="3737873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i;   int *s;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s = new int[i=x];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cout &lt;&lt; "(C): " &lt;&lt; i &lt;&lt; 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~A( 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delete s;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cout &lt;&lt; "(D): " &lt;&lt; i &lt;&lt; 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F703E06-3CCF-4F2A-B4C0-521F04833909}"/>
              </a:ext>
            </a:extLst>
          </p:cNvPr>
          <p:cNvSpPr txBox="1">
            <a:spLocks noChangeArrowheads="1"/>
          </p:cNvSpPr>
          <p:nvPr/>
        </p:nvSpPr>
        <p:spPr>
          <a:xfrm>
            <a:off x="6704351" y="752475"/>
            <a:ext cx="2770467" cy="59055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sub1(void) {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&amp;p = *new A(1);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}//</a:t>
            </a:r>
            <a:r>
              <a:rPr lang="zh-CN" altLang="en-US" sz="2000" b="1" dirty="0">
                <a:latin typeface="Times New Roman" panose="02020603050405020304" pitchFamily="18" charset="0"/>
              </a:rPr>
              <a:t>内存泄露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sub2(void) {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*q = new A(2);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内存泄露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sub3(void)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&amp;p = *new A(3);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&amp;p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sub4(void)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*q = new A(4);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q</a:t>
            </a:r>
            <a:r>
              <a:rPr lang="en-US" altLang="zh-CN" sz="2000" b="1" dirty="0">
                <a:latin typeface="Times New Roman" panose="02020603050405020304" pitchFamily="18" charset="0"/>
              </a:rPr>
              <a:t>; 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sub1( );   sub2(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sub3( );   sub4( );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221C8A9-0B90-49CD-8E70-59F87805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24" y="1524000"/>
            <a:ext cx="45481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6.6】</a:t>
            </a:r>
            <a:r>
              <a:rPr lang="zh-CN" altLang="en-US" sz="2400" dirty="0"/>
              <a:t>被引用的对象的析构</a:t>
            </a:r>
            <a:r>
              <a:rPr kumimoji="0" lang="zh-CN" altLang="en-US" sz="2400" dirty="0"/>
              <a:t>。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EB9972E-6E22-4F23-A943-D023A9E6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406" y="1944688"/>
            <a:ext cx="1295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输出：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1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2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(D):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4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(D): 4</a:t>
            </a:r>
          </a:p>
        </p:txBody>
      </p:sp>
    </p:spTree>
    <p:extLst>
      <p:ext uri="{BB962C8B-B14F-4D97-AF65-F5344CB8AC3E}">
        <p14:creationId xmlns:p14="http://schemas.microsoft.com/office/powerpoint/2010/main" val="316041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6.5  </a:t>
            </a:r>
            <a:r>
              <a:rPr lang="zh-CN" altLang="en-US" dirty="0"/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2398086"/>
            <a:ext cx="8086725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如果派生类的继承方式为</a:t>
            </a:r>
            <a:r>
              <a:rPr lang="en-US" altLang="zh-CN" dirty="0"/>
              <a:t>public</a:t>
            </a:r>
            <a:r>
              <a:rPr lang="zh-CN" altLang="en-US" dirty="0"/>
              <a:t>，则这样的派生类称为基类的</a:t>
            </a:r>
            <a:r>
              <a:rPr lang="zh-CN" altLang="en-US" b="1" dirty="0">
                <a:solidFill>
                  <a:srgbClr val="C00000"/>
                </a:solidFill>
              </a:rPr>
              <a:t>子类</a:t>
            </a:r>
            <a:r>
              <a:rPr lang="zh-CN" altLang="en-US" dirty="0"/>
              <a:t>，而相应的基类则称为派生类的</a:t>
            </a:r>
            <a:r>
              <a:rPr lang="zh-CN" altLang="en-US" b="1" dirty="0">
                <a:solidFill>
                  <a:srgbClr val="C00000"/>
                </a:solidFill>
              </a:rPr>
              <a:t>父类</a:t>
            </a:r>
            <a:r>
              <a:rPr lang="zh-CN" altLang="en-US" dirty="0"/>
              <a:t>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FF"/>
                </a:solidFill>
              </a:rPr>
              <a:t>C++</a:t>
            </a:r>
            <a:r>
              <a:rPr lang="zh-CN" altLang="en-US" dirty="0">
                <a:solidFill>
                  <a:srgbClr val="0000FF"/>
                </a:solidFill>
              </a:rPr>
              <a:t>允许父类指针直接指向子类对象，也允许父类引用直接引用子类对象。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通过父类指针调用虚函数时晚期绑定，根据对象的实际类型绑定到合适的成员函数。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父类指针实际指向的对象的类型不同，虚函数绑定的函数的行为就不同，从而产生多态。</a:t>
            </a:r>
          </a:p>
        </p:txBody>
      </p:sp>
    </p:spTree>
    <p:extLst>
      <p:ext uri="{BB962C8B-B14F-4D97-AF65-F5344CB8AC3E}">
        <p14:creationId xmlns:p14="http://schemas.microsoft.com/office/powerpoint/2010/main" val="32266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75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6.5  </a:t>
            </a:r>
            <a:r>
              <a:rPr lang="zh-CN" altLang="en-US" dirty="0"/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8"/>
            <a:ext cx="8982075" cy="4309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编译程序只能根据类型定义静态地检查语义。由于父类指针可以直接指向子类对象，而到底是指向父类对象还是子类对象只能在运行时确定。</a:t>
            </a:r>
          </a:p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编译时，只能把父类指针指向的对象都当作父类对象。</a:t>
            </a:r>
            <a:r>
              <a:rPr lang="zh-CN" altLang="en-US" dirty="0"/>
              <a:t>因此编译时：</a:t>
            </a:r>
          </a:p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父类指针访问对象的数据成员或函数成员时，不能超越父类为相应对象成员规定的访问权限；</a:t>
            </a:r>
          </a:p>
          <a:p>
            <a:pPr algn="just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也不能通过父类指针访问子类新增的成员，因为这些成员在父类中不存在，编译程序无法识别。</a:t>
            </a:r>
          </a:p>
        </p:txBody>
      </p:sp>
    </p:spTree>
    <p:extLst>
      <p:ext uri="{BB962C8B-B14F-4D97-AF65-F5344CB8AC3E}">
        <p14:creationId xmlns:p14="http://schemas.microsoft.com/office/powerpoint/2010/main" val="20999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348503" cy="3627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多继承的派生类有多于一个的基类，派生类将是所有基类行为的组合。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派生类与基类：接受成员的新类称为派生类，如例中的</a:t>
            </a:r>
            <a:r>
              <a:rPr lang="en-US" altLang="zh-CN" sz="2400" b="1" dirty="0">
                <a:latin typeface="Times New Roman" panose="02020603050405020304" pitchFamily="18" charset="0"/>
              </a:rPr>
              <a:t>Point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类；提供成员的类称为基类，如例中的</a:t>
            </a:r>
            <a:r>
              <a:rPr lang="en-US" altLang="zh-CN" sz="24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2400" b="1" dirty="0">
                <a:latin typeface="Times New Roman" panose="02020603050405020304" pitchFamily="18" charset="0"/>
              </a:rPr>
              <a:t>类。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基类是对若干个派生类的抽象，提取了派生类的公共特征；而派生类是基类的具体化，通过增加属性或行为变为更有用的类型。</a:t>
            </a:r>
          </a:p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派生类可以看作基类定义的延续，先定义一个抽象程度较高的基类，该基类中有些操作并未实现；然后定义更为具体的派生类，实现抽象基类中未实现的操作。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81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79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71F8D6E-6616-4ACE-9982-C5FDA62C2594}"/>
              </a:ext>
            </a:extLst>
          </p:cNvPr>
          <p:cNvSpPr txBox="1">
            <a:spLocks noChangeArrowheads="1"/>
          </p:cNvSpPr>
          <p:nvPr/>
        </p:nvSpPr>
        <p:spPr>
          <a:xfrm>
            <a:off x="981512" y="1604670"/>
            <a:ext cx="7781488" cy="500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 eaLnBrk="0" hangingPunct="0"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POINT 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x, y;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getx( ) { return x;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gety( ) { return 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show( ) { cout &lt;&lt; “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Show a point</a:t>
            </a:r>
            <a:r>
              <a:rPr lang="en-US" altLang="zh-CN" sz="2000" b="1" dirty="0">
                <a:latin typeface="Times New Roman" panose="02020603050405020304" pitchFamily="18" charset="0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POINT(int x, int y)  { POINT::x = x;  POINT::y = 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0" hangingPunct="0">
              <a:spcBef>
                <a:spcPts val="60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CIRCLE: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POINT {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r; 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getr( )  { return 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show( )  { cout &lt;&lt; “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Show a circle</a:t>
            </a:r>
            <a:r>
              <a:rPr lang="en-US" altLang="zh-CN" sz="2000" b="1" dirty="0">
                <a:latin typeface="Times New Roman" panose="02020603050405020304" pitchFamily="18" charset="0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CIRCLE(int x, int y, int r)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:POINT(x, y)  </a:t>
            </a:r>
            <a:r>
              <a:rPr lang="en-US" altLang="zh-CN" sz="2000" b="1" dirty="0">
                <a:latin typeface="Times New Roman" panose="02020603050405020304" pitchFamily="18" charset="0"/>
              </a:rPr>
              <a:t>{ CIRCLE::r = 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93556C2-DD84-4101-B66E-A5DDDCA4B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47" y="1084193"/>
            <a:ext cx="8214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6.7】</a:t>
            </a:r>
            <a:r>
              <a:rPr kumimoji="0" lang="zh-CN" altLang="en-US" sz="2400" dirty="0">
                <a:latin typeface="宋体" panose="02010600030101010101" pitchFamily="2" charset="-122"/>
              </a:rPr>
              <a:t>定义点类，并通过点类派生出圆类</a:t>
            </a:r>
            <a:r>
              <a:rPr kumimoji="0"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4412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8475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CC1ED0-6B18-494B-BC3A-EB3E8B32E31D}"/>
              </a:ext>
            </a:extLst>
          </p:cNvPr>
          <p:cNvSpPr txBox="1">
            <a:spLocks noChangeArrowheads="1"/>
          </p:cNvSpPr>
          <p:nvPr/>
        </p:nvSpPr>
        <p:spPr>
          <a:xfrm>
            <a:off x="971549" y="1583596"/>
            <a:ext cx="8953501" cy="4214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CIRCLE c(3, 7, 8);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POINT *p = &amp;c;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父类对象指针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可以直接指向子类对象，不用类型转换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cout &lt;&lt;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c.getr</a:t>
            </a:r>
            <a:r>
              <a:rPr lang="en-US" altLang="zh-CN" sz="2000" b="1" dirty="0">
                <a:latin typeface="Times New Roman" panose="02020603050405020304" pitchFamily="18" charset="0"/>
              </a:rPr>
              <a:t>();   //CIRCLE::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getr</a:t>
            </a:r>
            <a:r>
              <a:rPr lang="en-US" altLang="zh-CN" sz="2000" b="1" dirty="0">
                <a:latin typeface="Times New Roman" panose="02020603050405020304" pitchFamily="18" charset="0"/>
              </a:rPr>
              <a:t>()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p-&gt;getr( );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错误，因为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getr( 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函数不是父类的函数成员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&lt;&lt;  p-&gt;getx( )</a:t>
            </a:r>
            <a:r>
              <a:rPr lang="zh-CN" altLang="en-US" sz="2000" b="1" dirty="0">
                <a:latin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 &lt;&lt;  p-&gt;gety( );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p-&gt;show( );   //POINT::show( )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2364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781"/>
            <a:ext cx="10515600" cy="867327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6112B5-6731-42F5-B311-87AB256AF1B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62108"/>
            <a:ext cx="8146774" cy="251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若基类和派生类没有构成父子关系，则：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基类指针不能直接指向派生类对象，必须通过强制类型转换才能指向派生类对象。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基类引用也不能直接引用派生类对象，而必须通过强制类型转换才能引用派生类对象。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【</a:t>
            </a:r>
            <a:r>
              <a:rPr lang="zh-CN" altLang="en-US" sz="2200" b="1" dirty="0">
                <a:latin typeface="Times New Roman" panose="02020603050405020304" pitchFamily="18" charset="0"/>
              </a:rPr>
              <a:t>例</a:t>
            </a:r>
            <a:r>
              <a:rPr lang="en-US" altLang="zh-CN" sz="2200" b="1" dirty="0">
                <a:latin typeface="Times New Roman" panose="02020603050405020304" pitchFamily="18" charset="0"/>
              </a:rPr>
              <a:t>6.7】</a:t>
            </a:r>
            <a:r>
              <a:rPr lang="zh-CN" altLang="en-US" sz="2200" b="1" dirty="0">
                <a:latin typeface="宋体" panose="02010600030101010101" pitchFamily="2" charset="-122"/>
              </a:rPr>
              <a:t>引用父类对象的引用变量引用子类对象</a:t>
            </a:r>
            <a:r>
              <a:rPr lang="zh-CN" altLang="en-US" sz="2200" b="1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4605F54-6188-4C0F-9AA5-2F62BB119D5D}"/>
              </a:ext>
            </a:extLst>
          </p:cNvPr>
          <p:cNvGrpSpPr>
            <a:grpSpLocks/>
          </p:cNvGrpSpPr>
          <p:nvPr/>
        </p:nvGrpSpPr>
        <p:grpSpPr bwMode="auto">
          <a:xfrm>
            <a:off x="1242378" y="3546274"/>
            <a:ext cx="9274752" cy="2862413"/>
            <a:chOff x="502" y="2497"/>
            <a:chExt cx="4558" cy="153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848269C-721F-43DC-8968-8B378FCB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2505"/>
              <a:ext cx="2143" cy="1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#include &lt;iostream&gt;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using namespace std;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A {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int a;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public: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int getv( ) { return a;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A( ) { a = 0;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A(int x) { a = x;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~A( ) { cout &lt;&lt;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"~A\n";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};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687DB10-B52B-4DDD-8071-AD766FC93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2497"/>
              <a:ext cx="2195" cy="1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 B: A {  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非父子：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int b;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public: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int getv( ) { 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return b + A::getv( ); 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}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B( ) { b = 0; }  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</a:t>
              </a:r>
              <a:r>
                <a:rPr lang="zh-CN" altLang="en-US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等于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B( ):A( )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B(int x):</a:t>
              </a: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A(x)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{ b = x; }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~B( ) { cout &lt;&lt; 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"~B\n";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}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610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5D5927-8768-4B30-A8DC-A80D0BB16064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40079"/>
            <a:ext cx="10075877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A { 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c;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getv( ) { return c + A::getv( );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C( ) { c = 0; }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C( ):A( ) { c = 0;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C(int x):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 { c = x;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~C( ) { cout &lt;&lt; 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~C\n</a:t>
            </a:r>
            <a:r>
              <a:rPr lang="en-US" altLang="zh-CN" sz="2000" b="1" dirty="0">
                <a:latin typeface="Times New Roman" panose="02020603050405020304" pitchFamily="18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&amp;p 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*new C(3)</a:t>
            </a:r>
            <a:r>
              <a:rPr lang="en-US" altLang="zh-CN" sz="2000" b="1" dirty="0">
                <a:latin typeface="Times New Roman" panose="02020603050405020304" pitchFamily="18" charset="0"/>
              </a:rPr>
              <a:t>;	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直接引用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A &amp;q = *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(A *</a:t>
            </a:r>
            <a:r>
              <a:rPr lang="en-US" altLang="zh-CN" sz="2000" b="1" dirty="0">
                <a:latin typeface="Times New Roman" panose="02020603050405020304" pitchFamily="18" charset="0"/>
              </a:rPr>
              <a:t>)new B(5);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强制转换引用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非父子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p.getv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		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//A::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q.getv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 		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//A::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getv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delete &amp;p;		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C(3)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delete &amp;q;		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B(5)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114D70C-87BA-4DDA-8EF6-340E7F1B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300" y="1631113"/>
            <a:ext cx="1914417" cy="1752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输出：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p.getv( ) = 3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q.getv( ) = 5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~A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~A</a:t>
            </a:r>
          </a:p>
        </p:txBody>
      </p:sp>
    </p:spTree>
    <p:extLst>
      <p:ext uri="{BB962C8B-B14F-4D97-AF65-F5344CB8AC3E}">
        <p14:creationId xmlns:p14="http://schemas.microsoft.com/office/powerpoint/2010/main" val="70510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895AAD-3F01-481B-BA3E-19340253D5D7}"/>
              </a:ext>
            </a:extLst>
          </p:cNvPr>
          <p:cNvSpPr txBox="1">
            <a:spLocks noChangeArrowheads="1"/>
          </p:cNvSpPr>
          <p:nvPr/>
        </p:nvSpPr>
        <p:spPr>
          <a:xfrm>
            <a:off x="944459" y="1495425"/>
            <a:ext cx="9273331" cy="496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00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在派生类函数成员内部，基类指针可以直接指向该派生类对象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即对派生类函数成员而言，基类被等同地当作父类。</a:t>
            </a:r>
          </a:p>
          <a:p>
            <a:pPr algn="just" fontAlgn="t">
              <a:lnSpc>
                <a:spcPct val="100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如果函数声明为派生类的友元，则该友元定义的基类指针也可以直接指向该基类的派生类对象</a:t>
            </a:r>
            <a:r>
              <a:rPr lang="zh-CN" altLang="en-US" dirty="0">
                <a:latin typeface="宋体" panose="02010600030101010101" pitchFamily="2" charset="-122"/>
              </a:rPr>
              <a:t>，也不必通过强制类型转换。</a:t>
            </a:r>
          </a:p>
          <a:p>
            <a:pPr algn="just" fontAlgn="t">
              <a:lnSpc>
                <a:spcPct val="85000"/>
              </a:lnSpc>
              <a:spcBef>
                <a:spcPts val="18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6.9】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定义机车类</a:t>
            </a:r>
            <a:r>
              <a:rPr lang="en-US" altLang="zh-CN" sz="2400" b="1" dirty="0">
                <a:latin typeface="Times New Roman" panose="02020603050405020304" pitchFamily="18" charset="0"/>
              </a:rPr>
              <a:t>VEHICLE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，并派生出汽车类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CAR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eaLnBrk="0" hangingPunct="0">
              <a:spcBef>
                <a:spcPts val="120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</a:rPr>
              <a:t>class VEHICLE {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    int speed, weight, wheels;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public:	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    VEHICLE(int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spd</a:t>
            </a:r>
            <a:r>
              <a:rPr lang="en-US" altLang="zh-CN" sz="18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wgt</a:t>
            </a:r>
            <a:r>
              <a:rPr lang="en-US" altLang="zh-CN" sz="18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whl</a:t>
            </a:r>
            <a:r>
              <a:rPr lang="en-US" altLang="zh-CN" sz="1800" b="1" dirty="0">
                <a:latin typeface="Times New Roman" panose="02020603050405020304" pitchFamily="18" charset="0"/>
              </a:rPr>
              <a:t>);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};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00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56832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BBE507-1DDA-4717-B8BC-73E07F2E37E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914399"/>
            <a:ext cx="9622872" cy="5819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VEHICLE::VEHICLE(int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spd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wgt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whl</a:t>
            </a:r>
            <a:r>
              <a:rPr lang="en-US" altLang="zh-CN" sz="2000" b="1" dirty="0">
                <a:latin typeface="Times New Roman" panose="02020603050405020304" pitchFamily="18" charset="0"/>
              </a:rPr>
              <a:t>) {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speed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spd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weight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wgt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wheels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whl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CAR: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Times New Roman" panose="02020603050405020304" pitchFamily="18" charset="0"/>
              </a:rPr>
              <a:t> VEHICLE {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seats;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VEHICLE *who( );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CAR(int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sd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wt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 void main( );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CAR::CAR(int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sd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wt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Times New Roman" panose="02020603050405020304" pitchFamily="18" charset="0"/>
              </a:rPr>
              <a:t>):VEHICLE(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sd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wt</a:t>
            </a:r>
            <a:r>
              <a:rPr lang="en-US" altLang="zh-CN" sz="2000" b="1" dirty="0">
                <a:latin typeface="Times New Roman" panose="02020603050405020304" pitchFamily="18" charset="0"/>
              </a:rPr>
              <a:t>, 4) { seats =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VEHICLE *CAR::who( ) {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VEHICLE *p </a:t>
            </a:r>
            <a:r>
              <a:rPr lang="en-US" altLang="zh-CN" sz="2000" b="1" dirty="0">
                <a:latin typeface="Times New Roman" panose="02020603050405020304" pitchFamily="18" charset="0"/>
              </a:rPr>
              <a:t>= this;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派生类内的基类指针直接指向派生类对象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VEHICLE &amp;q </a:t>
            </a:r>
            <a:r>
              <a:rPr lang="en-US" altLang="zh-CN" sz="2000" b="1" dirty="0">
                <a:latin typeface="Times New Roman" panose="02020603050405020304" pitchFamily="18" charset="0"/>
              </a:rPr>
              <a:t>=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*this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派生类内的基类引用直接引用派生类对象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return  p;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</a:rPr>
              <a:t>在派生类的友元</a:t>
            </a:r>
            <a:r>
              <a:rPr lang="en-US" altLang="zh-CN" sz="2000" b="1" dirty="0">
                <a:latin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</a:rPr>
              <a:t>中，基类和派生类构成父子关系</a:t>
            </a:r>
          </a:p>
          <a:p>
            <a:pPr>
              <a:lnSpc>
                <a:spcPct val="10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 CAR c(1, 2, 3);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VEHICLE *p = &amp;c</a:t>
            </a:r>
            <a:r>
              <a:rPr lang="en-US" altLang="zh-CN" sz="2000" b="1" dirty="0">
                <a:latin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115747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6.6  </a:t>
            </a:r>
            <a:r>
              <a:rPr lang="zh-CN" altLang="en-US" dirty="0"/>
              <a:t>派生类的存储空间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481264"/>
            <a:ext cx="8896350" cy="301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派生类的成员一部分是新定义的，另一部分是从基类派生而来的，因此，在派生类对象的存储空间中必然包含了基类的成员。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在构造派生类对象之前，首先构造的匿名的基类对象的存储空间，作为派生类对象存储空间的一部分。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在计算派生类对象存储空间时，</a:t>
            </a:r>
            <a:r>
              <a:rPr lang="zh-CN" altLang="en-US" sz="2400" b="1" dirty="0">
                <a:solidFill>
                  <a:srgbClr val="C00000"/>
                </a:solidFill>
              </a:rPr>
              <a:t>基类和派生类的静态数据成员都不应计算在内。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9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2">
            <a:extLst>
              <a:ext uri="{FF2B5EF4-FFF2-40B4-BE49-F238E27FC236}">
                <a16:creationId xmlns:a16="http://schemas.microsoft.com/office/drawing/2014/main" id="{E62CD96C-DFC7-4174-BC0C-848A142C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91" y="2515241"/>
            <a:ext cx="1836738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AF4BDB3D-CB2B-4D71-B572-CF0605B3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55850"/>
            <a:ext cx="179705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32">
            <a:extLst>
              <a:ext uri="{FF2B5EF4-FFF2-40B4-BE49-F238E27FC236}">
                <a16:creationId xmlns:a16="http://schemas.microsoft.com/office/drawing/2014/main" id="{E7D4C44F-0C8D-48A7-A2EE-81F77AB6F397}"/>
              </a:ext>
            </a:extLst>
          </p:cNvPr>
          <p:cNvGrpSpPr>
            <a:grpSpLocks/>
          </p:cNvGrpSpPr>
          <p:nvPr/>
        </p:nvGrpSpPr>
        <p:grpSpPr bwMode="auto">
          <a:xfrm>
            <a:off x="7612063" y="2736850"/>
            <a:ext cx="393700" cy="1890713"/>
            <a:chOff x="4795" y="1724"/>
            <a:chExt cx="248" cy="1191"/>
          </a:xfrm>
        </p:grpSpPr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E84A76C9-805F-46ED-B4C7-8EA22DC0C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1724"/>
              <a:ext cx="17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E5D2EBA6-EFB6-48F6-9AA0-DF352DE7C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" y="2684"/>
              <a:ext cx="14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0">
                  <a:latin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27" name="Rectangle 10">
            <a:extLst>
              <a:ext uri="{FF2B5EF4-FFF2-40B4-BE49-F238E27FC236}">
                <a16:creationId xmlns:a16="http://schemas.microsoft.com/office/drawing/2014/main" id="{EB13A0D1-8EF2-43AB-94C8-EC75EAF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55850"/>
            <a:ext cx="21336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2107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E57D2D-65EF-4AF6-A835-A635D387938D}"/>
              </a:ext>
            </a:extLst>
          </p:cNvPr>
          <p:cNvSpPr txBox="1">
            <a:spLocks noChangeArrowheads="1"/>
          </p:cNvSpPr>
          <p:nvPr/>
        </p:nvSpPr>
        <p:spPr>
          <a:xfrm>
            <a:off x="1040060" y="1552575"/>
            <a:ext cx="7029450" cy="4923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h, i, j;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000" b="1" dirty="0">
                <a:latin typeface="Times New Roman" panose="02020603050405020304" pitchFamily="18" charset="0"/>
              </a:rPr>
              <a:t> int k;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 A {          </a:t>
            </a:r>
            <a:r>
              <a:rPr lang="en-US" altLang="zh-CN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B:  private A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m, n, p;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000" b="1" dirty="0">
                <a:latin typeface="Times New Roman" panose="02020603050405020304" pitchFamily="18" charset="0"/>
              </a:rPr>
              <a:t> int q;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A::k = 0; 	</a:t>
            </a:r>
            <a:r>
              <a:rPr lang="en-US" altLang="zh-CN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静态数据成员必须初始化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B::q = 0;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std::cout &lt;&lt; "Size of int = " &lt;&lt; sizeof(int) &lt;&lt; "\n";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std::cout &lt;&lt; "Size of A = "   &lt;&lt; sizeof(A)   &lt;&lt; "\n";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std::cout &lt;&lt; "Size of B = "   &lt;&lt; sizeof(B)   &lt;&lt; "\n";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67C0818-754B-48C6-96F9-193EA2A8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26551"/>
            <a:ext cx="631031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6.10】</a:t>
            </a:r>
            <a:r>
              <a:rPr kumimoji="0" lang="zh-CN" altLang="en-US" sz="2400" dirty="0">
                <a:latin typeface="宋体" panose="02010600030101010101" pitchFamily="2" charset="-122"/>
              </a:rPr>
              <a:t>派生类对象存储空间的计算方法</a:t>
            </a:r>
            <a:r>
              <a:rPr kumimoji="0" lang="zh-CN" altLang="en-US" sz="2400" dirty="0"/>
              <a:t>。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32FAB02-724B-4AD8-8D97-3471ED26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510" y="880991"/>
            <a:ext cx="1600200" cy="1295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输出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 of int=2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 of A=6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 of B=12</a:t>
            </a: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235711DD-227E-4C49-8A48-73138378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760" y="2552702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1800" dirty="0">
                <a:solidFill>
                  <a:schemeClr val="hlink"/>
                </a:solidFill>
                <a:latin typeface="宋体" panose="02010600030101010101" pitchFamily="2" charset="-122"/>
              </a:rPr>
              <a:t>派生类存储空间示意图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D6E923-9F4B-4259-8DEC-F1F193709149}"/>
              </a:ext>
            </a:extLst>
          </p:cNvPr>
          <p:cNvGrpSpPr/>
          <p:nvPr/>
        </p:nvGrpSpPr>
        <p:grpSpPr>
          <a:xfrm>
            <a:off x="8111573" y="3044506"/>
            <a:ext cx="2133600" cy="2667000"/>
            <a:chOff x="6096000" y="2355850"/>
            <a:chExt cx="2133600" cy="2667000"/>
          </a:xfrm>
          <a:noFill/>
        </p:grpSpPr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B9F94A5-E99E-4BCB-A796-C60EDFC5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355850"/>
              <a:ext cx="2133600" cy="2667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4902284C-68FD-480F-8027-95B34230C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355850"/>
              <a:ext cx="1460500" cy="1143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2B680B45-831D-4E89-B49B-353DFDAF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1460500" cy="15176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" name="Group 32">
              <a:extLst>
                <a:ext uri="{FF2B5EF4-FFF2-40B4-BE49-F238E27FC236}">
                  <a16:creationId xmlns:a16="http://schemas.microsoft.com/office/drawing/2014/main" id="{010D2DD6-4C3A-4E43-94DB-AF6ECF949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2063" y="2736850"/>
              <a:ext cx="393700" cy="1890713"/>
              <a:chOff x="4795" y="1724"/>
              <a:chExt cx="248" cy="1191"/>
            </a:xfrm>
            <a:grpFill/>
          </p:grpSpPr>
          <p:sp>
            <p:nvSpPr>
              <p:cNvPr id="44" name="Text Box 25">
                <a:extLst>
                  <a:ext uri="{FF2B5EF4-FFF2-40B4-BE49-F238E27FC236}">
                    <a16:creationId xmlns:a16="http://schemas.microsoft.com/office/drawing/2014/main" id="{DF715C01-F480-46F8-B4A0-99AA2E010D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5" y="1724"/>
                <a:ext cx="177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5" name="Text Box 26">
                <a:extLst>
                  <a:ext uri="{FF2B5EF4-FFF2-40B4-BE49-F238E27FC236}">
                    <a16:creationId xmlns:a16="http://schemas.microsoft.com/office/drawing/2014/main" id="{C2C94A5A-F645-4D84-9905-14F1F130C8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1" y="2684"/>
                <a:ext cx="142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37" name="Group 30">
              <a:extLst>
                <a:ext uri="{FF2B5EF4-FFF2-40B4-BE49-F238E27FC236}">
                  <a16:creationId xmlns:a16="http://schemas.microsoft.com/office/drawing/2014/main" id="{D5CFD4CE-C153-4045-95C9-12D248343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2362200"/>
              <a:ext cx="990600" cy="2624138"/>
              <a:chOff x="4032" y="1493"/>
              <a:chExt cx="624" cy="1653"/>
            </a:xfrm>
            <a:grpFill/>
          </p:grpSpPr>
          <p:sp>
            <p:nvSpPr>
              <p:cNvPr id="38" name="Text Box 13">
                <a:extLst>
                  <a:ext uri="{FF2B5EF4-FFF2-40B4-BE49-F238E27FC236}">
                    <a16:creationId xmlns:a16="http://schemas.microsoft.com/office/drawing/2014/main" id="{7B01069C-AAB9-4323-9D31-59BB595F0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5" y="1493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h;</a:t>
                </a:r>
              </a:p>
            </p:txBody>
          </p:sp>
          <p:sp>
            <p:nvSpPr>
              <p:cNvPr id="39" name="Text Box 20">
                <a:extLst>
                  <a:ext uri="{FF2B5EF4-FFF2-40B4-BE49-F238E27FC236}">
                    <a16:creationId xmlns:a16="http://schemas.microsoft.com/office/drawing/2014/main" id="{06ADCB92-4BE0-484A-9B1B-E7221B7F4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715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i;</a:t>
                </a:r>
              </a:p>
            </p:txBody>
          </p:sp>
          <p:sp>
            <p:nvSpPr>
              <p:cNvPr id="40" name="Text Box 21">
                <a:extLst>
                  <a:ext uri="{FF2B5EF4-FFF2-40B4-BE49-F238E27FC236}">
                    <a16:creationId xmlns:a16="http://schemas.microsoft.com/office/drawing/2014/main" id="{B2819DFE-0038-4F0E-9460-23F39EAB2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964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j;</a:t>
                </a:r>
              </a:p>
            </p:txBody>
          </p:sp>
          <p:sp>
            <p:nvSpPr>
              <p:cNvPr id="41" name="Text Box 23">
                <a:extLst>
                  <a:ext uri="{FF2B5EF4-FFF2-40B4-BE49-F238E27FC236}">
                    <a16:creationId xmlns:a16="http://schemas.microsoft.com/office/drawing/2014/main" id="{580BB9CF-683B-476C-8BEA-82F8F39E8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448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m;</a:t>
                </a:r>
              </a:p>
            </p:txBody>
          </p:sp>
          <p:sp>
            <p:nvSpPr>
              <p:cNvPr id="42" name="Text Box 24">
                <a:extLst>
                  <a:ext uri="{FF2B5EF4-FFF2-40B4-BE49-F238E27FC236}">
                    <a16:creationId xmlns:a16="http://schemas.microsoft.com/office/drawing/2014/main" id="{7F53DB4A-9148-46C6-83C1-63C48AEB1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6" y="2915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p;</a:t>
                </a:r>
              </a:p>
            </p:txBody>
          </p:sp>
          <p:sp>
            <p:nvSpPr>
              <p:cNvPr id="43" name="Text Box 29">
                <a:extLst>
                  <a:ext uri="{FF2B5EF4-FFF2-40B4-BE49-F238E27FC236}">
                    <a16:creationId xmlns:a16="http://schemas.microsoft.com/office/drawing/2014/main" id="{8E8ED295-AA3A-49FB-9E32-28C3CFEE7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697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n;</a:t>
                </a:r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5A8F0BE6-6FBF-4EF9-83BA-3C593D33A934}"/>
              </a:ext>
            </a:extLst>
          </p:cNvPr>
          <p:cNvSpPr/>
          <p:nvPr/>
        </p:nvSpPr>
        <p:spPr>
          <a:xfrm>
            <a:off x="8112154" y="3044506"/>
            <a:ext cx="1796469" cy="114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55689"/>
            <a:ext cx="10157117" cy="194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通过多种控制派生的方法获得新的派生类，可在定义派生类时：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添加新的数据成员和函数成员；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修改继承来的基类成员的访问权限；</a:t>
            </a:r>
          </a:p>
          <a:p>
            <a:pPr marL="1143000" lvl="2" indent="-228600">
              <a:lnSpc>
                <a:spcPct val="114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重新定义同名的数据和函数成员。</a:t>
            </a:r>
          </a:p>
        </p:txBody>
      </p:sp>
    </p:spTree>
    <p:extLst>
      <p:ext uri="{BB962C8B-B14F-4D97-AF65-F5344CB8AC3E}">
        <p14:creationId xmlns:p14="http://schemas.microsoft.com/office/powerpoint/2010/main" val="60776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736"/>
            <a:ext cx="10515600" cy="5420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D2A9C2-9D44-4F3D-A1BA-6C105DA855A5}"/>
              </a:ext>
            </a:extLst>
          </p:cNvPr>
          <p:cNvSpPr txBox="1">
            <a:spLocks noChangeArrowheads="1"/>
          </p:cNvSpPr>
          <p:nvPr/>
        </p:nvSpPr>
        <p:spPr>
          <a:xfrm>
            <a:off x="931569" y="2055814"/>
            <a:ext cx="7539036" cy="4353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lnSpc>
                <a:spcPct val="134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单继承的定义格式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</a:p>
          <a:p>
            <a:pPr lvl="1" algn="just" eaLnBrk="0" hangingPunct="0">
              <a:lnSpc>
                <a:spcPct val="134000"/>
              </a:lnSpc>
              <a:spcBef>
                <a:spcPct val="1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class &lt;</a:t>
            </a:r>
            <a:r>
              <a:rPr lang="zh-CN" altLang="en-US" b="1" dirty="0">
                <a:latin typeface="Times New Roman" panose="02020603050405020304" pitchFamily="18" charset="0"/>
              </a:rPr>
              <a:t>派生类名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继承方式</a:t>
            </a:r>
            <a:r>
              <a:rPr lang="en-US" altLang="zh-CN" b="1" dirty="0">
                <a:latin typeface="Times New Roman" panose="02020603050405020304" pitchFamily="18" charset="0"/>
              </a:rPr>
              <a:t>&gt; &lt;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基类名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派生类新定义成员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派生类重定义基类同名的数据和函数成员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派生类声明修改基类成员访问权限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};</a:t>
            </a:r>
          </a:p>
          <a:p>
            <a:pPr lvl="1" algn="just" eaLnBrk="0" hangingPunct="0">
              <a:lnSpc>
                <a:spcPct val="134000"/>
              </a:lnSpc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</a:rPr>
              <a:t>继承方式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指明派生类采用什么继承方式从基类获得成员，分为三种：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</a:rPr>
              <a:t>表示私有基类；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  <a:r>
              <a:rPr lang="zh-CN" altLang="en-US" dirty="0">
                <a:latin typeface="Times New Roman" panose="02020603050405020304" pitchFamily="18" charset="0"/>
              </a:rPr>
              <a:t>表示保护基类；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表示公有基类。 </a:t>
            </a:r>
          </a:p>
          <a:p>
            <a:pPr algn="just" eaLnBrk="0" hangingPunct="0">
              <a:lnSpc>
                <a:spcPct val="134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注意区别继承方式和访问权限。</a:t>
            </a:r>
          </a:p>
        </p:txBody>
      </p:sp>
    </p:spTree>
    <p:extLst>
      <p:ext uri="{BB962C8B-B14F-4D97-AF65-F5344CB8AC3E}">
        <p14:creationId xmlns:p14="http://schemas.microsoft.com/office/powerpoint/2010/main" val="37222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DC8316-A44A-4B25-B8C6-64CD9D280DC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79958"/>
            <a:ext cx="6996223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6.1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6.2】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分别定义定位坐标</a:t>
            </a:r>
            <a:r>
              <a:rPr lang="en-US" altLang="zh-CN" sz="24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类和其派生的点</a:t>
            </a:r>
            <a:r>
              <a:rPr lang="en-US" altLang="zh-CN" sz="2400" b="1" dirty="0">
                <a:latin typeface="Times New Roman" panose="02020603050405020304" pitchFamily="18" charset="0"/>
              </a:rPr>
              <a:t>POINT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类。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5C78DF-49CF-49C7-B236-B0E8DF03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41958"/>
            <a:ext cx="809537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#include &lt;</a:t>
            </a:r>
            <a:r>
              <a:rPr lang="en-US" altLang="zh-CN" dirty="0" err="1">
                <a:latin typeface="Times New Roman" panose="02020603050405020304" pitchFamily="18" charset="0"/>
              </a:rPr>
              <a:t>graphics.h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class LOCATION {		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定义定位坐标类</a:t>
            </a:r>
          </a:p>
          <a:p>
            <a:pPr algn="just" fontAlgn="t"/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int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public: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int getx( );  int gety( );	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//gety( )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获得当前坐标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</a:rPr>
              <a:t>moveto</a:t>
            </a:r>
            <a:r>
              <a:rPr lang="en-US" altLang="zh-CN" dirty="0">
                <a:latin typeface="Times New Roman" panose="02020603050405020304" pitchFamily="18" charset="0"/>
              </a:rPr>
              <a:t>(int x, int y);	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定义移动坐标函数成员</a:t>
            </a:r>
          </a:p>
          <a:p>
            <a:pPr algn="just" fontAlgn="t"/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LOCATION(int x, int y);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~LOCATION( );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};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void LOCATION::</a:t>
            </a:r>
            <a:r>
              <a:rPr lang="en-US" altLang="zh-CN" dirty="0" err="1">
                <a:latin typeface="Times New Roman" panose="02020603050405020304" pitchFamily="18" charset="0"/>
              </a:rPr>
              <a:t>moveto</a:t>
            </a:r>
            <a:r>
              <a:rPr lang="en-US" altLang="zh-CN" dirty="0">
                <a:latin typeface="Times New Roman" panose="02020603050405020304" pitchFamily="18" charset="0"/>
              </a:rPr>
              <a:t>(int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int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{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LOCATION::x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LOCATION::y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int LOCATION::getx( ) { return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; }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int LOCATION::gety( ) { return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11356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4504CBC0-7809-48CE-AFBE-0F5E47C9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3270"/>
            <a:ext cx="9455092" cy="496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LOCATION::LOCATION(int x, int y)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  LOCATION::x = x;    LOCATION::y = y;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LOCATION::~LOCATION( ) { }</a:t>
            </a:r>
          </a:p>
          <a:p>
            <a:pPr eaLnBrk="0" hangingPunct="0">
              <a:lnSpc>
                <a:spcPct val="85000"/>
              </a:lnSpc>
              <a:spcBef>
                <a:spcPts val="12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class POINT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 public</a:t>
            </a:r>
            <a:r>
              <a:rPr kumimoji="0"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LOCATION </a:t>
            </a:r>
            <a:r>
              <a:rPr kumimoji="0" lang="en-US" altLang="zh-CN" dirty="0">
                <a:latin typeface="Times New Roman" panose="02020603050405020304" pitchFamily="18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定义点类，从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类继承，继承方式为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int visible;		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新增可见属性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 { return visible; } 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新增函数成员</a:t>
            </a:r>
            <a:endParaRPr kumimoji="0" lang="zh-CN" altLang="en-US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>
                <a:latin typeface="Times New Roman" panose="02020603050405020304" pitchFamily="18" charset="0"/>
              </a:rPr>
              <a:t>void show( ), 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(int x, int y);	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重新定义与基类同名函数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>
                <a:latin typeface="Times New Roman" panose="02020603050405020304" pitchFamily="18" charset="0"/>
              </a:rPr>
              <a:t>POINT(int x, int y): 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LOCATION(x, y) </a:t>
            </a:r>
            <a:r>
              <a:rPr kumimoji="0" lang="en-US" altLang="zh-CN" dirty="0">
                <a:latin typeface="Times New Roman" panose="02020603050405020304" pitchFamily="18" charset="0"/>
              </a:rPr>
              <a:t>{ visible = 0;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在构造派生类对象前先构造基类对象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>
                <a:latin typeface="Times New Roman" panose="02020603050405020304" pitchFamily="18" charset="0"/>
              </a:rPr>
              <a:t>~POINT( ) { hide( );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POINT::show( 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visible = 1;</a:t>
            </a:r>
          </a:p>
        </p:txBody>
      </p:sp>
    </p:spTree>
    <p:extLst>
      <p:ext uri="{BB962C8B-B14F-4D97-AF65-F5344CB8AC3E}">
        <p14:creationId xmlns:p14="http://schemas.microsoft.com/office/powerpoint/2010/main" val="408373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F0D91BF0-B632-40D2-B3AD-D244FF0B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8943975" cy="452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putpixel</a:t>
            </a:r>
            <a:r>
              <a:rPr kumimoji="0" lang="en-US" altLang="zh-CN" dirty="0">
                <a:latin typeface="Times New Roman" panose="02020603050405020304" pitchFamily="18" charset="0"/>
              </a:rPr>
              <a:t>(getx( ), gety( ),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getcolor</a:t>
            </a:r>
            <a:r>
              <a:rPr kumimoji="0" lang="en-US" altLang="zh-CN" dirty="0">
                <a:latin typeface="Times New Roman" panose="02020603050405020304" pitchFamily="18" charset="0"/>
              </a:rPr>
              <a:t>( ));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POINT::hide( 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visible = 0;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putpixel</a:t>
            </a:r>
            <a:r>
              <a:rPr kumimoji="0" lang="en-US" altLang="zh-CN" dirty="0">
                <a:latin typeface="Times New Roman" panose="02020603050405020304" pitchFamily="18" charset="0"/>
              </a:rPr>
              <a:t>(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getx</a:t>
            </a:r>
            <a:r>
              <a:rPr kumimoji="0" lang="en-US" altLang="zh-CN" dirty="0">
                <a:latin typeface="Times New Roman" panose="02020603050405020304" pitchFamily="18" charset="0"/>
              </a:rPr>
              <a:t>( ),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gety</a:t>
            </a:r>
            <a:r>
              <a:rPr kumimoji="0" lang="en-US" altLang="zh-CN" dirty="0">
                <a:latin typeface="Times New Roman" panose="02020603050405020304" pitchFamily="18" charset="0"/>
              </a:rPr>
              <a:t>( ),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getbkcolor</a:t>
            </a:r>
            <a:r>
              <a:rPr kumimoji="0" lang="en-US" altLang="zh-CN" dirty="0">
                <a:latin typeface="Times New Roman" panose="02020603050405020304" pitchFamily="18" charset="0"/>
              </a:rPr>
              <a:t>( )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POINT::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(int x, int y)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int v =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if(v) 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LOCATION::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(x, y);   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不能去掉</a:t>
            </a:r>
            <a:r>
              <a:rPr lang="en-US" altLang="zh-CN" dirty="0">
                <a:latin typeface="Times New Roman" panose="02020603050405020304" pitchFamily="18" charset="0"/>
              </a:rPr>
              <a:t>LOCATION::</a:t>
            </a:r>
            <a:r>
              <a:rPr lang="zh-CN" altLang="en-US" dirty="0">
                <a:latin typeface="Times New Roman" panose="02020603050405020304" pitchFamily="18" charset="0"/>
              </a:rPr>
              <a:t>，会自递归</a:t>
            </a:r>
            <a:endParaRPr kumimoji="0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if(v) show( );	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main(void) 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POINT p(3, 6);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p.LOCATION</a:t>
            </a:r>
            <a:r>
              <a:rPr kumimoji="0" lang="en-US" altLang="zh-CN" dirty="0">
                <a:latin typeface="Times New Roman" panose="02020603050405020304" pitchFamily="18" charset="0"/>
              </a:rPr>
              <a:t>::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(7, 8); 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调用基类</a:t>
            </a:r>
            <a:r>
              <a:rPr kumimoji="0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p.moveto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(9, 18);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			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调用派生类</a:t>
            </a:r>
            <a:r>
              <a:rPr kumimoji="0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7" name="Group 1031">
            <a:extLst>
              <a:ext uri="{FF2B5EF4-FFF2-40B4-BE49-F238E27FC236}">
                <a16:creationId xmlns:a16="http://schemas.microsoft.com/office/drawing/2014/main" id="{DEBA4D65-9CBA-419C-B53E-23DE779EDADD}"/>
              </a:ext>
            </a:extLst>
          </p:cNvPr>
          <p:cNvGrpSpPr>
            <a:grpSpLocks/>
          </p:cNvGrpSpPr>
          <p:nvPr/>
        </p:nvGrpSpPr>
        <p:grpSpPr bwMode="auto">
          <a:xfrm>
            <a:off x="2672180" y="2498442"/>
            <a:ext cx="5838825" cy="1236663"/>
            <a:chOff x="1650" y="1968"/>
            <a:chExt cx="3678" cy="779"/>
          </a:xfrm>
        </p:grpSpPr>
        <p:sp>
          <p:nvSpPr>
            <p:cNvPr id="8" name="Text Box 1028">
              <a:extLst>
                <a:ext uri="{FF2B5EF4-FFF2-40B4-BE49-F238E27FC236}">
                  <a16:creationId xmlns:a16="http://schemas.microsoft.com/office/drawing/2014/main" id="{4D7D69BC-B761-431A-8A42-653DA5D96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68"/>
              <a:ext cx="2160" cy="64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/>
                <a:t>带类名访问基类的</a:t>
              </a:r>
              <a:r>
                <a:rPr kumimoji="0" lang="en-US" altLang="zh-CN"/>
                <a:t>moveto</a:t>
              </a:r>
              <a:r>
                <a:rPr kumimoji="0" lang="zh-CN" altLang="en-US"/>
                <a:t>函数，如果不带类名会导致无休止的递归调用。</a:t>
              </a:r>
            </a:p>
          </p:txBody>
        </p:sp>
        <p:sp>
          <p:nvSpPr>
            <p:cNvPr id="9" name="Line 1029">
              <a:extLst>
                <a:ext uri="{FF2B5EF4-FFF2-40B4-BE49-F238E27FC236}">
                  <a16:creationId xmlns:a16="http://schemas.microsoft.com/office/drawing/2014/main" id="{2D519991-0ED4-4EAC-9227-8384237A1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0" y="2256"/>
              <a:ext cx="1518" cy="49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035">
            <a:extLst>
              <a:ext uri="{FF2B5EF4-FFF2-40B4-BE49-F238E27FC236}">
                <a16:creationId xmlns:a16="http://schemas.microsoft.com/office/drawing/2014/main" id="{6FC7DF93-8F98-46C6-90F1-6E1F51C82379}"/>
              </a:ext>
            </a:extLst>
          </p:cNvPr>
          <p:cNvGrpSpPr>
            <a:grpSpLocks/>
          </p:cNvGrpSpPr>
          <p:nvPr/>
        </p:nvGrpSpPr>
        <p:grpSpPr bwMode="auto">
          <a:xfrm>
            <a:off x="3083897" y="4089117"/>
            <a:ext cx="5356225" cy="844550"/>
            <a:chOff x="1954" y="2768"/>
            <a:chExt cx="3374" cy="532"/>
          </a:xfrm>
        </p:grpSpPr>
        <p:sp>
          <p:nvSpPr>
            <p:cNvPr id="11" name="Text Box 1033">
              <a:extLst>
                <a:ext uri="{FF2B5EF4-FFF2-40B4-BE49-F238E27FC236}">
                  <a16:creationId xmlns:a16="http://schemas.microsoft.com/office/drawing/2014/main" id="{F31176AA-4EF9-4D0E-B107-1819B6E6F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68"/>
              <a:ext cx="2160" cy="4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solidFill>
                    <a:schemeClr val="hlink"/>
                  </a:solidFill>
                </a:rPr>
                <a:t>问题</a:t>
              </a:r>
              <a:r>
                <a:rPr kumimoji="0" lang="zh-CN" altLang="en-US"/>
                <a:t>：调用基类</a:t>
              </a:r>
              <a:r>
                <a:rPr kumimoji="0" lang="en-US" altLang="zh-CN"/>
                <a:t>moveto</a:t>
              </a:r>
              <a:r>
                <a:rPr kumimoji="0" lang="zh-CN" altLang="en-US"/>
                <a:t>函数会导致什么问题？</a:t>
              </a: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F2C68B7-E9EC-44A7-B771-F85758F9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4" y="3008"/>
              <a:ext cx="1214" cy="29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0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C134E1-0599-4BFF-BF34-808B2987C05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9349"/>
            <a:ext cx="8801986" cy="397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关于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struct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说明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</a:rPr>
              <a:t>声明的类的继承方式缺省为</a:t>
            </a:r>
            <a:r>
              <a:rPr lang="en-US" altLang="zh-CN" dirty="0">
                <a:latin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</a:rPr>
              <a:t>，声明 </a:t>
            </a:r>
            <a:r>
              <a:rPr lang="en-US" altLang="zh-CN" sz="2000" b="1" dirty="0">
                <a:latin typeface="Times New Roman" panose="02020603050405020304" pitchFamily="18" charset="0"/>
              </a:rPr>
              <a:t>class POINT: private LOCATION</a:t>
            </a:r>
            <a:r>
              <a:rPr lang="zh-CN" altLang="en-US" dirty="0">
                <a:latin typeface="Times New Roman" panose="02020603050405020304" pitchFamily="18" charset="0"/>
              </a:rPr>
              <a:t>等价于声明</a:t>
            </a:r>
            <a:r>
              <a:rPr lang="en-US" altLang="zh-CN" sz="2000" b="1" dirty="0">
                <a:latin typeface="Times New Roman" panose="02020603050405020304" pitchFamily="18" charset="0"/>
              </a:rPr>
              <a:t>class POINT: LOCATION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</a:rPr>
              <a:t>派生类也可以用</a:t>
            </a:r>
            <a:r>
              <a:rPr lang="en-US" altLang="zh-CN" dirty="0">
                <a:latin typeface="Times New Roman" panose="02020603050405020304" pitchFamily="18" charset="0"/>
              </a:rPr>
              <a:t>struct</a:t>
            </a:r>
            <a:r>
              <a:rPr lang="zh-CN" altLang="en-US" dirty="0">
                <a:latin typeface="Times New Roman" panose="02020603050405020304" pitchFamily="18" charset="0"/>
              </a:rPr>
              <a:t>声明，不同之处在于：用</a:t>
            </a:r>
            <a:r>
              <a:rPr lang="en-US" altLang="zh-CN" dirty="0">
                <a:latin typeface="Times New Roman" panose="02020603050405020304" pitchFamily="18" charset="0"/>
              </a:rPr>
              <a:t>struct</a:t>
            </a:r>
            <a:r>
              <a:rPr lang="zh-CN" altLang="en-US" dirty="0">
                <a:latin typeface="Times New Roman" panose="02020603050405020304" pitchFamily="18" charset="0"/>
              </a:rPr>
              <a:t>声明的继承方式和访问权限缺省为</a:t>
            </a:r>
            <a:r>
              <a:rPr lang="en-US" altLang="zh-CN" dirty="0"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声明的类既不能作派生类的基类，也不能作任何基类的派生类。</a:t>
            </a: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</a:rPr>
              <a:t>当基类成员被继承到派生类时，该成员在派生类中的访问权限由继承方式决定。必须慎重的选择继承方式，它是面向对象程序设计的一个非常重要的环节</a:t>
            </a:r>
          </a:p>
        </p:txBody>
      </p:sp>
    </p:spTree>
    <p:extLst>
      <p:ext uri="{BB962C8B-B14F-4D97-AF65-F5344CB8AC3E}">
        <p14:creationId xmlns:p14="http://schemas.microsoft.com/office/powerpoint/2010/main" val="11581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5425</Words>
  <Application>Microsoft Office PowerPoint</Application>
  <PresentationFormat>宽屏</PresentationFormat>
  <Paragraphs>572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等线 Light</vt:lpstr>
      <vt:lpstr>隶书</vt:lpstr>
      <vt:lpstr>宋体</vt:lpstr>
      <vt:lpstr>Arial</vt:lpstr>
      <vt:lpstr>Tahoma</vt:lpstr>
      <vt:lpstr>Times New Roman</vt:lpstr>
      <vt:lpstr>Wingdings</vt:lpstr>
      <vt:lpstr>Office 主题​​</vt:lpstr>
      <vt:lpstr>PowerPoint 演示文稿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Jin-Home</cp:lastModifiedBy>
  <cp:revision>472</cp:revision>
  <dcterms:created xsi:type="dcterms:W3CDTF">2020-04-22T10:23:54Z</dcterms:created>
  <dcterms:modified xsi:type="dcterms:W3CDTF">2021-11-02T03:56:33Z</dcterms:modified>
</cp:coreProperties>
</file>