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402" r:id="rId4"/>
    <p:sldId id="403" r:id="rId5"/>
    <p:sldId id="408" r:id="rId6"/>
    <p:sldId id="409" r:id="rId7"/>
    <p:sldId id="410" r:id="rId8"/>
    <p:sldId id="404" r:id="rId9"/>
    <p:sldId id="405" r:id="rId10"/>
    <p:sldId id="411" r:id="rId11"/>
    <p:sldId id="412" r:id="rId12"/>
    <p:sldId id="406" r:id="rId13"/>
    <p:sldId id="413" r:id="rId14"/>
    <p:sldId id="414" r:id="rId15"/>
    <p:sldId id="415" r:id="rId16"/>
    <p:sldId id="416" r:id="rId17"/>
    <p:sldId id="419" r:id="rId18"/>
    <p:sldId id="417" r:id="rId19"/>
    <p:sldId id="418" r:id="rId20"/>
    <p:sldId id="422" r:id="rId21"/>
    <p:sldId id="423" r:id="rId22"/>
    <p:sldId id="424" r:id="rId23"/>
    <p:sldId id="421" r:id="rId24"/>
    <p:sldId id="425" r:id="rId25"/>
    <p:sldId id="420" r:id="rId26"/>
    <p:sldId id="427" r:id="rId27"/>
    <p:sldId id="428" r:id="rId28"/>
    <p:sldId id="429" r:id="rId29"/>
    <p:sldId id="432" r:id="rId30"/>
    <p:sldId id="433" r:id="rId31"/>
    <p:sldId id="431" r:id="rId32"/>
    <p:sldId id="43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6" autoAdjust="0"/>
    <p:restoredTop sz="94660"/>
  </p:normalViewPr>
  <p:slideViewPr>
    <p:cSldViewPr snapToGrid="0">
      <p:cViewPr>
        <p:scale>
          <a:sx n="60" d="100"/>
          <a:sy n="60" d="100"/>
        </p:scale>
        <p:origin x="2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8.1   </a:t>
            </a:r>
            <a:r>
              <a:rPr lang="zh-CN" altLang="zh-CN" dirty="0"/>
              <a:t>虚函数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84684" cy="3878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重载函数使用静态联编（早期绑定）机制；虚函数采用动态联编（晚期绑定）机制；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早期绑定：在程序运行之前的绑定；晚期绑定：在程序运行中，由程序自己完成的绑定。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对于父类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中声明的虚函数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，若在子类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中重定义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，必须确保子类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B::f(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与父类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A::f(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具有完全相同的函数原型，才能覆盖原虚函数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而产生虚特性，执行动态联编机制。否则，只要有一个参数不同，编译系统就认为它是一个全新的（函数名相同时重载）函数，而不实现动态联编。</a:t>
            </a:r>
          </a:p>
        </p:txBody>
      </p:sp>
    </p:spTree>
    <p:extLst>
      <p:ext uri="{BB962C8B-B14F-4D97-AF65-F5344CB8AC3E}">
        <p14:creationId xmlns:p14="http://schemas.microsoft.com/office/powerpoint/2010/main" val="292112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8.2   </a:t>
            </a:r>
            <a:r>
              <a:rPr lang="zh-CN" altLang="zh-CN" dirty="0"/>
              <a:t>虚</a:t>
            </a:r>
            <a:r>
              <a:rPr lang="zh-CN" altLang="en-US" dirty="0"/>
              <a:t>析构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422709" cy="3563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如果基类的析构函数定义为虚析构函数，则派生类的析构函数就会自动成为虚析构函数（原型不同）。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说明虚析构函数的目的在于在使用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运算符释放一个对象时，能够保证所执行的析构函数就是该对象的析构函数；最好将所有的析构函数都定义为虚析构函数。对象数组指针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应用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 [] p</a:t>
            </a:r>
            <a:r>
              <a:rPr lang="zh-CN" altLang="en-US" sz="2400" b="1" dirty="0">
                <a:latin typeface="Times New Roman" panose="02020603050405020304" pitchFamily="18" charset="0"/>
              </a:rPr>
              <a:t>释放。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如果为基类和派生类的对象分配了动态内存，或者为派生类的对象成员分配了动态内存，则一定要将基类和派生类的析构函数定义为虚析构函数，否则便可能造成内存泄漏，导致系统出现内存保护错误。</a:t>
            </a:r>
          </a:p>
        </p:txBody>
      </p:sp>
    </p:spTree>
    <p:extLst>
      <p:ext uri="{BB962C8B-B14F-4D97-AF65-F5344CB8AC3E}">
        <p14:creationId xmlns:p14="http://schemas.microsoft.com/office/powerpoint/2010/main" val="92575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24" y="244475"/>
            <a:ext cx="5772152" cy="1127125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0C796ED-AACE-464A-9DBD-78C97EB81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6" y="1584325"/>
            <a:ext cx="494506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*s;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A(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this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-&gt;s =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[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strlen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)+1];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strcpy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this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-&gt;s, 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}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virtual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~A( ) {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delete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ADF3895-957C-4748-B5F0-491A69177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1196657"/>
            <a:ext cx="6273652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*s;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B(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): </a:t>
            </a:r>
            <a:r>
              <a:rPr lang="en-US" altLang="zh-CN" sz="2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this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-&gt;s =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[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strlen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)+1];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strcpy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this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-&gt;s, 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~B( ) {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delete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s; }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自动称为虚函数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*a[2] = {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"123"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};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delete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a[0];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//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执行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~B()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delete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a[1];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//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执行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~A()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~A()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非虚，结果怎样？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0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589" y="1547330"/>
            <a:ext cx="10515600" cy="5930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8.3   </a:t>
            </a:r>
            <a:r>
              <a:rPr lang="zh-CN" altLang="en-US" dirty="0"/>
              <a:t>类的引用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23505" y="2270621"/>
            <a:ext cx="10930295" cy="4165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用父类引用实现动态多态性时需要注意，若被</a:t>
            </a:r>
            <a:r>
              <a:rPr lang="en-US" altLang="zh-CN" sz="2400" b="1" dirty="0">
                <a:latin typeface="Times New Roman" panose="02020603050405020304" pitchFamily="18" charset="0"/>
              </a:rPr>
              <a:t>(new</a:t>
            </a:r>
            <a:r>
              <a:rPr lang="zh-CN" altLang="en-US" sz="2400" b="1" dirty="0">
                <a:latin typeface="Times New Roman" panose="02020603050405020304" pitchFamily="18" charset="0"/>
              </a:rPr>
              <a:t>产生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引用对象自身不能析构，则必须用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 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析构：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     		</a:t>
            </a:r>
            <a:r>
              <a:rPr lang="en-US" altLang="zh-CN" sz="2400" b="1" dirty="0">
                <a:latin typeface="Times New Roman" panose="02020603050405020304" pitchFamily="18" charset="0"/>
              </a:rPr>
              <a:t>A  &amp;z = *new B(“123");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  		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delete &amp;z;</a:t>
            </a:r>
            <a:r>
              <a:rPr lang="en-US" altLang="zh-CN" sz="2400" b="1" dirty="0">
                <a:latin typeface="Times New Roman" panose="02020603050405020304" pitchFamily="18" charset="0"/>
              </a:rPr>
              <a:t>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析构对象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</a:rPr>
              <a:t>并释放对象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</a:rPr>
              <a:t>占用的内存</a:t>
            </a:r>
          </a:p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上述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 &amp;z</a:t>
            </a:r>
            <a:r>
              <a:rPr lang="zh-CN" altLang="en-US" sz="2400" b="1" dirty="0">
                <a:latin typeface="Times New Roman" panose="02020603050405020304" pitchFamily="18" charset="0"/>
              </a:rPr>
              <a:t>完成了两个任务：①调用该对象析构函数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~B(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，释放其基类和对象成员各自为字符指针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</a:rPr>
              <a:t>分配的空间；②释放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对象自身占用的存储空间。</a:t>
            </a:r>
          </a:p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如将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 &amp;z</a:t>
            </a:r>
            <a:r>
              <a:rPr lang="zh-CN" altLang="en-US" sz="2400" b="1" dirty="0">
                <a:latin typeface="Times New Roman" panose="02020603050405020304" pitchFamily="18" charset="0"/>
              </a:rPr>
              <a:t>改为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z.~A</a:t>
            </a:r>
            <a:r>
              <a:rPr lang="en-US" altLang="zh-CN" sz="2400" b="1" dirty="0">
                <a:latin typeface="Times New Roman" panose="02020603050405020304" pitchFamily="18" charset="0"/>
              </a:rPr>
              <a:t>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，则只完成任务①而没完成②；如果改为</a:t>
            </a:r>
            <a:r>
              <a:rPr lang="en-US" altLang="zh-CN" sz="2400" b="1" dirty="0">
                <a:latin typeface="Times New Roman" panose="02020603050405020304" pitchFamily="18" charset="0"/>
              </a:rPr>
              <a:t>free(&amp;z)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，则只完成任务②而没完成①。造成内存泄露。为什么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z.~A</a:t>
            </a:r>
            <a:r>
              <a:rPr lang="en-US" altLang="zh-CN" sz="2400" b="1" dirty="0">
                <a:latin typeface="Times New Roman" panose="02020603050405020304" pitchFamily="18" charset="0"/>
              </a:rPr>
              <a:t>( ) </a:t>
            </a:r>
            <a:r>
              <a:rPr lang="zh-CN" altLang="en-US" sz="2400" b="1" dirty="0">
                <a:latin typeface="Times New Roman" panose="02020603050405020304" pitchFamily="18" charset="0"/>
              </a:rPr>
              <a:t>执行</a:t>
            </a:r>
            <a:r>
              <a:rPr lang="en-US" altLang="zh-CN" sz="2400" b="1" dirty="0">
                <a:latin typeface="Times New Roman" panose="02020603050405020304" pitchFamily="18" charset="0"/>
              </a:rPr>
              <a:t>~B(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？ </a:t>
            </a:r>
            <a:r>
              <a:rPr lang="en-US" altLang="zh-CN" sz="2400" b="1" dirty="0">
                <a:latin typeface="Times New Roman" panose="02020603050405020304" pitchFamily="18" charset="0"/>
              </a:rPr>
              <a:t>(z</a:t>
            </a:r>
            <a:r>
              <a:rPr lang="zh-CN" altLang="en-US" sz="2400" b="1" dirty="0">
                <a:latin typeface="Times New Roman" panose="02020603050405020304" pitchFamily="18" charset="0"/>
              </a:rPr>
              <a:t>实现为指针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193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8.3   </a:t>
            </a:r>
            <a:r>
              <a:rPr lang="zh-CN" altLang="en-US" dirty="0"/>
              <a:t>类的引用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9851209" cy="2955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 algn="just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引用变量引用类的变量、函数参数或者常量，一般不需要引用变量负责构造和析构。由被引用的类的变量、参数或常量自动完成析构。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 algn="just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当用常量对象、类型为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的返回对象作为实参调用函数时，优先调用的函数是带有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参数的函数。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685800" lvl="1" indent="-228600" algn="just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常量对象既可以被有址变量引用（分配对象内存），也可以被无址变量引用（分配对象缓存），但优先被无址形参引用。</a:t>
            </a:r>
          </a:p>
        </p:txBody>
      </p:sp>
    </p:spTree>
    <p:extLst>
      <p:ext uri="{BB962C8B-B14F-4D97-AF65-F5344CB8AC3E}">
        <p14:creationId xmlns:p14="http://schemas.microsoft.com/office/powerpoint/2010/main" val="399142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2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B3BEB5-68C9-48D8-B4FD-3A79C7CD112C}"/>
              </a:ext>
            </a:extLst>
          </p:cNvPr>
          <p:cNvSpPr txBox="1"/>
          <p:nvPr/>
        </p:nvSpPr>
        <p:spPr>
          <a:xfrm>
            <a:off x="952501" y="2052036"/>
            <a:ext cx="690423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 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x;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A(int x): x(x) { cout &lt;&lt; "A" &lt;&lt; x;  };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~A( )  { cout &lt;&lt; "~A" &lt;&lt; x; };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f(A &amp;a) { cout &lt;&lt; “f(A &amp;)"; } 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f(A &amp;&amp;a = A(0)) { cout &lt;&lt; “f(A &amp;&amp;)"; }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4CCFB0-B20C-4F18-8871-9A763822EFDC}"/>
              </a:ext>
            </a:extLst>
          </p:cNvPr>
          <p:cNvSpPr txBox="1"/>
          <p:nvPr/>
        </p:nvSpPr>
        <p:spPr>
          <a:xfrm>
            <a:off x="838200" y="1459938"/>
            <a:ext cx="8956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8.7】</a:t>
            </a:r>
            <a:r>
              <a:rPr lang="zh-CN" altLang="en-US" dirty="0"/>
              <a:t>应用</a:t>
            </a:r>
            <a:r>
              <a:rPr lang="en-US" altLang="zh-CN" dirty="0"/>
              <a:t>delete</a:t>
            </a:r>
            <a:r>
              <a:rPr lang="zh-CN" altLang="en-US" dirty="0"/>
              <a:t>析构有址引用变量引用的通过</a:t>
            </a:r>
            <a:r>
              <a:rPr lang="en-US" altLang="zh-CN" dirty="0"/>
              <a:t>new</a:t>
            </a:r>
            <a:r>
              <a:rPr lang="zh-CN" altLang="en-US" dirty="0"/>
              <a:t>生成的对象</a:t>
            </a:r>
          </a:p>
        </p:txBody>
      </p:sp>
    </p:spTree>
    <p:extLst>
      <p:ext uri="{BB962C8B-B14F-4D97-AF65-F5344CB8AC3E}">
        <p14:creationId xmlns:p14="http://schemas.microsoft.com/office/powerpoint/2010/main" val="351558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6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8BD38F-50A1-434F-9261-312CFF474B9B}"/>
              </a:ext>
            </a:extLst>
          </p:cNvPr>
          <p:cNvSpPr txBox="1"/>
          <p:nvPr/>
        </p:nvSpPr>
        <p:spPr>
          <a:xfrm>
            <a:off x="937421" y="1291414"/>
            <a:ext cx="9888279" cy="523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a(1), b(2);	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自动调用构造函数构造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spcBef>
                <a:spcPts val="2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&amp;p = a;		//p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本身不用负责构造和析构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spcBef>
                <a:spcPts val="2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&amp;q = *new A(3);	//q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有址引用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生成的无名对象</a:t>
            </a:r>
          </a:p>
          <a:p>
            <a:pPr>
              <a:spcBef>
                <a:spcPts val="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&amp;r = p;		//r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有址引用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所引用的对象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spcBef>
                <a:spcPts val="2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f(a);			//f(A &amp;)</a:t>
            </a:r>
          </a:p>
          <a:p>
            <a:pPr>
              <a:spcBef>
                <a:spcPts val="2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f(r);			//f(A &amp;)</a:t>
            </a:r>
          </a:p>
          <a:p>
            <a:pPr>
              <a:spcBef>
                <a:spcPts val="2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f((A&amp;&amp;)a);		//f(A &amp;&amp;)</a:t>
            </a:r>
          </a:p>
          <a:p>
            <a:pPr>
              <a:spcBef>
                <a:spcPts val="2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f( );			//f(A&amp;&amp;)</a:t>
            </a:r>
          </a:p>
          <a:p>
            <a:pPr>
              <a:spcBef>
                <a:spcPts val="2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f(A(1));		//f(A &amp;&amp;)</a:t>
            </a:r>
          </a:p>
          <a:p>
            <a:pPr>
              <a:spcBef>
                <a:spcPts val="2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delete &amp;q;		//q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析构并释放通过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产生的对象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A(3)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		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时依次自动析构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8532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265609"/>
            <a:ext cx="10515600" cy="4413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8.3   </a:t>
            </a:r>
            <a:r>
              <a:rPr lang="zh-CN" altLang="en-US" dirty="0"/>
              <a:t>类的引用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230222" y="1972417"/>
            <a:ext cx="11302184" cy="446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 algn="just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当类的内部包含指针成员时，为了防止内存泄漏，不应使用编译自动生成的构造函数、赋值运算符函数和析构函数。</a:t>
            </a:r>
          </a:p>
          <a:p>
            <a:pPr marL="685800" lvl="1" indent="-228600" algn="just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对于类型为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且内部有指针的类，应自定义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A()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A(A&amp;&amp;) noexcept 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A(const A&amp;)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A&amp; operator=(const A&amp;)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 A&amp; operator=(A&amp;&amp;) noexcept</a:t>
            </a:r>
            <a:r>
              <a:rPr lang="zh-CN" altLang="en-US" sz="2400" b="1" dirty="0">
                <a:latin typeface="Times New Roman" panose="02020603050405020304" pitchFamily="18" charset="0"/>
              </a:rPr>
              <a:t>以及</a:t>
            </a:r>
            <a:r>
              <a:rPr lang="en-US" altLang="zh-CN" sz="2400" b="1" dirty="0">
                <a:latin typeface="Times New Roman" panose="02020603050405020304" pitchFamily="18" charset="0"/>
              </a:rPr>
              <a:t>~A(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 algn="just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A(A&amp;&amp;)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A&amp; operator=(A&amp;&amp;)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通常应按移动语义实现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构造和赋值分别是浅拷贝移动构造和浅拷贝移动赋值。“移动”即将一个对象（通常是常量）内部的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分配内存的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 指针成员浅拷贝赋给新对象的内部指针成员，而前者的内部指针成员设置为空指针（即内存被移走了）。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 algn="just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的派生类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，在构造和赋值以基类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相关的对象时，若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类参数为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，则应对用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类参数为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的拷贝和赋值运算函数。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52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3"/>
            <a:ext cx="10515600" cy="978287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38B60F-36C9-4922-9C93-82F4D4DCA1A3}"/>
              </a:ext>
            </a:extLst>
          </p:cNvPr>
          <p:cNvSpPr txBox="1"/>
          <p:nvPr/>
        </p:nvSpPr>
        <p:spPr>
          <a:xfrm>
            <a:off x="942328" y="983620"/>
            <a:ext cx="1058976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 {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*p = 0;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m = 0;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 ): p(nullptr), m(0) { }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A(int m): m(p?m:0), p(new int[m]) { }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有问题吗？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&amp;a): p(new int[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]), m(p?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0)  {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深拷贝构造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x = 0; x &lt; m; x++) p[x] =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a.p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A(A &amp;&amp;a) noexcept: p(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a.p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m(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{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移动拷贝构造不要为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重新分配内存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a.p = nullptr;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~A( ) {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(p) { delete p; p = nullptr; m = 0; } 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97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8111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034395-A357-4A1C-97AE-3C6B3DFB6F9E}"/>
              </a:ext>
            </a:extLst>
          </p:cNvPr>
          <p:cNvSpPr txBox="1"/>
          <p:nvPr/>
        </p:nvSpPr>
        <p:spPr>
          <a:xfrm>
            <a:off x="759658" y="828111"/>
            <a:ext cx="1079906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&amp;operator=(</a:t>
            </a:r>
            <a:r>
              <a:rPr lang="en-US" altLang="zh-C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&amp;a) {  //</a:t>
            </a:r>
            <a:r>
              <a:rPr lang="zh-C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浅拷贝移动构造不为</a:t>
            </a:r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重新分配内存</a:t>
            </a:r>
          </a:p>
          <a:p>
            <a:r>
              <a:rPr lang="zh-C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(&amp;a == this) return *this;</a:t>
            </a:r>
          </a:p>
          <a:p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(p) delete p;</a:t>
            </a:r>
          </a:p>
          <a:p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 = new int[</a:t>
            </a:r>
            <a:r>
              <a:rPr lang="en-US" altLang="zh-C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	</a:t>
            </a:r>
          </a:p>
          <a:p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 = p ? </a:t>
            </a:r>
            <a:r>
              <a:rPr lang="en-US" altLang="zh-C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0;    	 </a:t>
            </a:r>
          </a:p>
          <a:p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(int x = 0; x &lt; m; x++) p[x] = </a:t>
            </a:r>
            <a:r>
              <a:rPr lang="en-US" altLang="zh-C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a.p</a:t>
            </a:r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[x];</a:t>
            </a:r>
          </a:p>
          <a:p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*this;</a:t>
            </a:r>
          </a:p>
          <a:p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&amp;operator=(A &amp;&amp;a) noexcept  {  //</a:t>
            </a:r>
            <a:r>
              <a:rPr lang="zh-C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浅拷贝移动构造不为</a:t>
            </a:r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重新分配内存</a:t>
            </a:r>
          </a:p>
          <a:p>
            <a:r>
              <a:rPr lang="zh-C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(&amp;a == this) return *this;</a:t>
            </a:r>
          </a:p>
          <a:p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(p) delete p;</a:t>
            </a:r>
          </a:p>
          <a:p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 = a.p;    m = p ? a.m : 0;   //</a:t>
            </a:r>
            <a:r>
              <a:rPr lang="zh-C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移动语义：资源</a:t>
            </a:r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a.p</a:t>
            </a:r>
            <a:r>
              <a:rPr lang="zh-C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</a:t>
            </a:r>
            <a:endParaRPr lang="en-US" altLang="zh-C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a.p = nullptr;  a.m = 0;        //</a:t>
            </a:r>
            <a:r>
              <a:rPr lang="zh-C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移动语义：资源</a:t>
            </a:r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a.p</a:t>
            </a:r>
            <a:r>
              <a:rPr lang="zh-C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已经转移，故资源数量设为 </a:t>
            </a:r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*this;</a:t>
            </a:r>
          </a:p>
          <a:p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4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3"/>
            <a:ext cx="10515600" cy="4699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8.1   </a:t>
            </a:r>
            <a:r>
              <a:rPr lang="zh-CN" altLang="zh-CN" dirty="0"/>
              <a:t>虚函数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26266" y="1966069"/>
            <a:ext cx="9813109" cy="446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虚函数：即用</a:t>
            </a:r>
            <a:r>
              <a:rPr lang="en-US" altLang="zh-CN" sz="2400" b="1" dirty="0">
                <a:latin typeface="Times New Roman" panose="02020603050405020304" pitchFamily="18" charset="0"/>
              </a:rPr>
              <a:t>virtual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定义的成员函数。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几乎所有函数都默认为虚函数。当基类对象指针或引用指向或引用不同类型派生类对象时，通过虚函数到基类或派生类中同名函数的映射实现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动态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多态。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动态多态：重载函数表现的是静态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编译时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多态性，虚函数表现的是动态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运行时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多态性：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重载函数是静态多态函数，通过静态绑定调用重载函数；虚函数是动态多态函数，通过动态绑定调用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虚映射到实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函数。动态绑定是程序运行时自己完成的，静态绑定是编译或操作系统完成的。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虚函数的动态绑定通过存储在对象中的一个指针完成，因此虚函数一定有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this(</a:t>
            </a:r>
            <a:r>
              <a:rPr lang="zh-CN" altLang="en-US" sz="2400" b="1" dirty="0">
                <a:latin typeface="Times New Roman" panose="02020603050405020304" pitchFamily="18" charset="0"/>
              </a:rPr>
              <a:t>指向这个对象）。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该指针指向虚函数入口地址表</a:t>
            </a:r>
            <a:r>
              <a:rPr lang="en-US" altLang="zh-CN" sz="2400" b="1" dirty="0">
                <a:latin typeface="Times New Roman" panose="02020603050405020304" pitchFamily="18" charset="0"/>
              </a:rPr>
              <a:t>VFT)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9D897D-D3B9-4591-B6AB-81E3077B3EC4}"/>
              </a:ext>
            </a:extLst>
          </p:cNvPr>
          <p:cNvSpPr txBox="1"/>
          <p:nvPr/>
        </p:nvSpPr>
        <p:spPr>
          <a:xfrm>
            <a:off x="977900" y="1568880"/>
            <a:ext cx="103759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&amp;f(A &amp;&amp;x) 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//A &amp;&amp;a = static_cast&lt;A &amp;&amp;&gt;(x);  //a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所引用的对象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//return a;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A&amp;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：参数有名有址，类型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自动转换为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都不负责析构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x;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结果同上述两条语句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  A &amp;c = f(A(30));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A(30 }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9499EB-E99B-4091-96FB-DC4E486A4B8C}"/>
              </a:ext>
            </a:extLst>
          </p:cNvPr>
          <p:cNvSpPr txBox="1"/>
          <p:nvPr/>
        </p:nvSpPr>
        <p:spPr>
          <a:xfrm>
            <a:off x="977900" y="3507872"/>
            <a:ext cx="1010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在函数</a:t>
            </a:r>
            <a:r>
              <a:rPr lang="en-US" altLang="zh-CN" sz="2400" dirty="0"/>
              <a:t>f</a:t>
            </a:r>
            <a:r>
              <a:rPr lang="zh-CN" altLang="en-US" sz="2400" dirty="0"/>
              <a:t>中，移动构造或赋值新变量，不用反复释放和申请内存，提高了程序执行效率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5AD2E8-C1D0-4161-8025-6160BF30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78" y="4558894"/>
            <a:ext cx="990748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39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7" y="2413744"/>
            <a:ext cx="9460684" cy="3609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纯虚函数：不必定义函数体的虚函数，也可以重载、缺省参数、省略参数、内联等，相当于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</a:rPr>
              <a:t>interface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定义格式：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virtual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函数原型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 0</a:t>
            </a:r>
            <a:r>
              <a:rPr lang="zh-CN" altLang="en-US" sz="2400" b="1" dirty="0">
                <a:latin typeface="Times New Roman" panose="02020603050405020304" pitchFamily="18" charset="0"/>
              </a:rPr>
              <a:t>。 </a:t>
            </a:r>
            <a:r>
              <a:rPr lang="en-US" altLang="zh-CN" sz="2400" b="1" dirty="0">
                <a:latin typeface="Times New Roman" panose="02020603050405020304" pitchFamily="18" charset="0"/>
              </a:rPr>
              <a:t>(0</a:t>
            </a:r>
            <a:r>
              <a:rPr lang="zh-CN" altLang="en-US" sz="2400" b="1" dirty="0">
                <a:latin typeface="Times New Roman" panose="02020603050405020304" pitchFamily="18" charset="0"/>
              </a:rPr>
              <a:t>即函数体为空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纯虚函数有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，不能同时用</a:t>
            </a:r>
            <a:r>
              <a:rPr lang="en-US" altLang="zh-CN" sz="2400" b="1" dirty="0"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表示无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构造函数不能定义为虚函数，同样也不能定义为纯虚函数。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析构函数可以定义为虚函数，也可定义为纯虚函数。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函数体定义应在派生类中实现，成为非纯虚函数。</a:t>
            </a:r>
          </a:p>
        </p:txBody>
      </p:sp>
    </p:spTree>
    <p:extLst>
      <p:ext uri="{BB962C8B-B14F-4D97-AF65-F5344CB8AC3E}">
        <p14:creationId xmlns:p14="http://schemas.microsoft.com/office/powerpoint/2010/main" val="125473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785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抽象类：含有纯虚函数的类。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抽象类常用作派生类的基类，不应该有对象或类实例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相当于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</a:rPr>
              <a:t>interface)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如果派生类继承了抽象类的纯虚函数，却没有在派生类中重新定义该原型虚函数，或者派生类定义了基类所没有的纯虚函数，则派生类就会自动成为抽象类。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在多级派生的过程中，如果到某个派生类为止，所有纯虚函数都已在派生类中全部重新定义，则该派生类就会成为非抽象类（具体类）。</a:t>
            </a:r>
          </a:p>
        </p:txBody>
      </p:sp>
    </p:spTree>
    <p:extLst>
      <p:ext uri="{BB962C8B-B14F-4D97-AF65-F5344CB8AC3E}">
        <p14:creationId xmlns:p14="http://schemas.microsoft.com/office/powerpoint/2010/main" val="428862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  <a:ln w="25400"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B1A7D3-95D7-4531-BB2D-692321557299}"/>
              </a:ext>
            </a:extLst>
          </p:cNvPr>
          <p:cNvSpPr txBox="1">
            <a:spLocks noChangeArrowheads="1"/>
          </p:cNvSpPr>
          <p:nvPr/>
        </p:nvSpPr>
        <p:spPr>
          <a:xfrm>
            <a:off x="690659" y="1185863"/>
            <a:ext cx="4431757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8.10】</a:t>
            </a:r>
            <a:r>
              <a:rPr lang="zh-CN" altLang="en-US" sz="2400" b="1" dirty="0"/>
              <a:t>多级派生中的抽象类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2FC3FEF-CF0E-4906-B272-6CE950899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48" y="1747548"/>
            <a:ext cx="6351547" cy="487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A {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被定义为抽象类</a:t>
            </a:r>
            <a:r>
              <a:rPr lang="zh-CN" altLang="en-US" sz="2000" b="1" dirty="0">
                <a:latin typeface="Times New Roman" panose="02020603050405020304" pitchFamily="18" charset="0"/>
              </a:rPr>
              <a:t>	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virtual void f1( ) = 0;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virtual void f2( ) = 0;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A::f1( ) { cout &lt;&lt; "A1"; }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不是在派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A::f2( ) { cout &lt;&lt; "A2"; }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生类中定义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B: public A {</a:t>
            </a:r>
          </a:p>
          <a:p>
            <a:pPr>
              <a:lnSpc>
                <a:spcPct val="85000"/>
              </a:lnSpc>
              <a:spcBef>
                <a:spcPct val="20000"/>
              </a:spcBef>
              <a:spcAft>
                <a:spcPts val="300"/>
              </a:spcAft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重新定义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f2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，未定义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f1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为抽象类</a:t>
            </a:r>
            <a:r>
              <a:rPr lang="zh-CN" altLang="en-US" sz="2000" b="1" dirty="0">
                <a:latin typeface="Times New Roman" panose="02020603050405020304" pitchFamily="18" charset="0"/>
              </a:rPr>
              <a:t>	</a:t>
            </a:r>
          </a:p>
          <a:p>
            <a:pPr>
              <a:lnSpc>
                <a:spcPct val="8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void f2( ) {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A::f2( );</a:t>
            </a:r>
            <a:r>
              <a:rPr lang="en-US" altLang="zh-CN" sz="2000" b="1" dirty="0">
                <a:latin typeface="Times New Roman" panose="02020603050405020304" pitchFamily="18" charset="0"/>
              </a:rPr>
              <a:t>  cout &lt;&lt; "B2"; }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C: public B {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 f1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f2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均重定义，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为具体类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void f1( ) { cout &lt;&lt; "C1"; }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自动虚函数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内联失败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D97F7DE-165D-41BD-BAE2-397523F9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764" y="3096144"/>
            <a:ext cx="3329388" cy="330327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C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A *p = &amp;c;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p-&gt;f1( );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//C::f1( 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p-&gt;f2( );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//B::f2( 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B *q = (B *)&amp;c;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q-&gt;f1( );    //C::f1( 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q-&gt;f2( );    //error, private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EB6160B-BE53-4BBB-9212-F7177C81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231" y="1364845"/>
            <a:ext cx="5264427" cy="144783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69875" indent="-269875">
              <a:lnSpc>
                <a:spcPct val="105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纯虚函数表示在各种继承关系中所有派生类都需要遵循的公共行为。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69875" indent="-269875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类外定义的纯虚函数体，相当于缺省行为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可以在成员函数中调用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1346A9-2695-4E2B-8A64-0193C5F996A8}"/>
              </a:ext>
            </a:extLst>
          </p:cNvPr>
          <p:cNvCxnSpPr>
            <a:cxnSpLocks/>
          </p:cNvCxnSpPr>
          <p:nvPr/>
        </p:nvCxnSpPr>
        <p:spPr>
          <a:xfrm flipH="1">
            <a:off x="3705311" y="2309233"/>
            <a:ext cx="2118440" cy="136427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317934" cy="3563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抽象类不能定义或产生任何对象，包括用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创建的对象，故不能用作函数参数的类型和函数的返回类型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调用前后要产生该类型的对象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抽象类可作派生类的基类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父类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，若定义相应的基类引用和指针，就可引用或指向非抽象派生类对象。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通过抽象类指针或引用可调用抽象类的纯虚函数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，根据多态性，实际调用的应是该类的非抽象派生类的虚函数。如果该派生类没有重新定义被调虚函数，则会导致程序出现不可意料的运行错误。调用抽象类的普通函数成员不会出现该问题。</a:t>
            </a:r>
          </a:p>
        </p:txBody>
      </p:sp>
    </p:spTree>
    <p:extLst>
      <p:ext uri="{BB962C8B-B14F-4D97-AF65-F5344CB8AC3E}">
        <p14:creationId xmlns:p14="http://schemas.microsoft.com/office/powerpoint/2010/main" val="4188583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89ED8B-E3D5-47CD-A105-04FB0B246F8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447800"/>
            <a:ext cx="7848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8.11】</a:t>
            </a:r>
            <a:r>
              <a:rPr lang="zh-CN" altLang="en-US" sz="2400" b="1" dirty="0"/>
              <a:t>本例说明抽象类不能产生对象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EA1F91E-EC8B-4C1A-8054-3D7D5B3FD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9" y="2025650"/>
            <a:ext cx="4031311" cy="471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A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为抽象类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virtual void f1( ) = 0;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f2( ) { };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B: A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的非抽象子类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f1( ) { };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A  f( );        //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000" b="1" dirty="0">
                <a:latin typeface="Times New Roman" panose="02020603050405020304" pitchFamily="18" charset="0"/>
              </a:rPr>
              <a:t>，返回类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意味着抽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</a:rPr>
              <a:t>象类要产生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类对象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int g(A  x); //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000" b="1" dirty="0">
                <a:latin typeface="Times New Roman" panose="02020603050405020304" pitchFamily="18" charset="0"/>
              </a:rPr>
              <a:t>，调用时要传递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	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</a:rPr>
              <a:t>一个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类的对象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36D6220-03CB-432B-B35C-102984F8A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6946" y="2011073"/>
            <a:ext cx="5734879" cy="334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A &amp;h(A &amp;y);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，可以引用非抽象子类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的对象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A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，抽象类不能产生对象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 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             //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不是抽象类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</a:rPr>
              <a:t> A *p = &amp;b;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//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，可以指向非抽象子类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的对象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p-&gt;f1( );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B::f1( )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p-&gt;f2( );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A::f2( )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9949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9803584" cy="3814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内存管理函数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可以为抽象类分配空间，但不调用构造函数，因此，内存管理函数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400" b="1" dirty="0">
                <a:latin typeface="Times New Roman" panose="02020603050405020304" pitchFamily="18" charset="0"/>
              </a:rPr>
              <a:t>实质上不产生抽象类对象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(VFT</a:t>
            </a:r>
            <a:r>
              <a:rPr lang="zh-CN" altLang="en-US" sz="2400" b="1" dirty="0">
                <a:latin typeface="Times New Roman" panose="02020603050405020304" pitchFamily="18" charset="0"/>
              </a:rPr>
              <a:t>没有填好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。只有成功地构造了某个类的对象，才能通过抽象类指针或引用访问 </a:t>
            </a:r>
            <a:r>
              <a:rPr lang="en-US" altLang="zh-CN" sz="2400" b="1" dirty="0">
                <a:latin typeface="Times New Roman" panose="02020603050405020304" pitchFamily="18" charset="0"/>
              </a:rPr>
              <a:t>(VFT), </a:t>
            </a:r>
            <a:r>
              <a:rPr lang="zh-CN" altLang="en-US" sz="2400" b="1" dirty="0">
                <a:latin typeface="Times New Roman" panose="02020603050405020304" pitchFamily="18" charset="0"/>
              </a:rPr>
              <a:t>进而通过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调用这个类的虚函数。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作为抽象级别最高的类，主要用于定义派生类共有的数据和函数成员。抽象类的纯虚函数没有函数体，意味目前尚无法描述该函数的功能。例如，如果图形是点、线和圆等类的抽象类，那么抽象类的绘图函数就无法绘出具体的图形。 </a:t>
            </a:r>
          </a:p>
        </p:txBody>
      </p:sp>
    </p:spTree>
    <p:extLst>
      <p:ext uri="{BB962C8B-B14F-4D97-AF65-F5344CB8AC3E}">
        <p14:creationId xmlns:p14="http://schemas.microsoft.com/office/powerpoint/2010/main" val="86660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079809" cy="2464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纯虚函数和虚函数都能定义成另一个类的成员友元。由于纯虚函数一般不会定义函数体，故纯虚函数一般不要定义为其他类的成员友元。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的函数成员</a:t>
            </a:r>
            <a:r>
              <a:rPr lang="en-US" altLang="zh-CN" sz="2400" b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的友元，那么</a:t>
            </a:r>
            <a:r>
              <a:rPr lang="en-US" altLang="zh-CN" sz="2400" b="1" dirty="0">
                <a:latin typeface="Times New Roman" panose="02020603050405020304" pitchFamily="18" charset="0"/>
              </a:rPr>
              <a:t>f </a:t>
            </a:r>
            <a:r>
              <a:rPr lang="zh-CN" altLang="en-US" sz="2400" b="1" dirty="0">
                <a:latin typeface="Times New Roman" panose="02020603050405020304" pitchFamily="18" charset="0"/>
              </a:rPr>
              <a:t>就可以访问类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的所有成员，但是，</a:t>
            </a:r>
            <a:r>
              <a:rPr lang="en-US" altLang="zh-CN" sz="2400" b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并不能访问从类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派生的类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的所有成员，除非</a:t>
            </a:r>
            <a:r>
              <a:rPr lang="en-US" altLang="zh-CN" sz="2400" b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也定义为类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的友元或者类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就是类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。（即友元对派生不具备传递性） </a:t>
            </a:r>
          </a:p>
        </p:txBody>
      </p:sp>
    </p:spTree>
    <p:extLst>
      <p:ext uri="{BB962C8B-B14F-4D97-AF65-F5344CB8AC3E}">
        <p14:creationId xmlns:p14="http://schemas.microsoft.com/office/powerpoint/2010/main" val="1114861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70" y="178146"/>
            <a:ext cx="7599556" cy="909917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69E0FA4-4339-4772-8272-C8632B37DCC2}"/>
              </a:ext>
            </a:extLst>
          </p:cNvPr>
          <p:cNvSpPr txBox="1">
            <a:spLocks noChangeArrowheads="1"/>
          </p:cNvSpPr>
          <p:nvPr/>
        </p:nvSpPr>
        <p:spPr>
          <a:xfrm>
            <a:off x="750848" y="1088063"/>
            <a:ext cx="7848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8.13】</a:t>
            </a:r>
            <a:r>
              <a:rPr lang="zh-CN" altLang="en-US" sz="2400" b="1" dirty="0"/>
              <a:t>说明纯虚函数和虚函数定义为友元的用法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60A8C1B-DE49-4411-B810-8977DB588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1767778"/>
            <a:ext cx="4114800" cy="471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std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class  C;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 A 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virtual void f1(C &amp;c) = 0;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virtual void f2(C &amp;c);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class  B: A 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f1(C &amp;c);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//f1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自动成虚函数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class  C 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char  c;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允许但无意义，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A::f1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无函数体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friend</a:t>
            </a:r>
            <a:r>
              <a:rPr lang="en-US" altLang="zh-CN" sz="2000" b="1" dirty="0">
                <a:latin typeface="Times New Roman" panose="02020603050405020304" pitchFamily="18" charset="0"/>
              </a:rPr>
              <a:t> void A::f1(C &amp;c);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friend</a:t>
            </a:r>
            <a:r>
              <a:rPr lang="en-US" altLang="zh-CN" sz="2000" b="1" dirty="0">
                <a:latin typeface="Times New Roman" panose="02020603050405020304" pitchFamily="18" charset="0"/>
              </a:rPr>
              <a:t> void A::f2(C &amp;c);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2D5FFEF-3A73-4BA9-952C-C83CEF101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165" y="1767778"/>
            <a:ext cx="4834565" cy="478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C(char c) { C::c = c; }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A::f1(C &amp;c)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{ cout &lt;&lt; "B:: " &lt;&lt;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c.c</a:t>
            </a:r>
            <a:r>
              <a:rPr lang="en-US" altLang="zh-CN" sz="2000" b="1" dirty="0">
                <a:latin typeface="Times New Roman" panose="02020603050405020304" pitchFamily="18" charset="0"/>
              </a:rPr>
              <a:t> &lt;&lt; "\n"; }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A::f2(C &amp;c) 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{ cout &lt;&lt; "A:: " &lt;&lt;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c.c</a:t>
            </a:r>
            <a:r>
              <a:rPr lang="en-US" altLang="zh-CN" sz="2000" b="1" dirty="0">
                <a:latin typeface="Times New Roman" panose="02020603050405020304" pitchFamily="18" charset="0"/>
              </a:rPr>
              <a:t> &lt;&lt; "\n"; }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B::f1(C &amp;c) 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{ cout &lt;&lt;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c.c</a:t>
            </a:r>
            <a:r>
              <a:rPr lang="en-US" altLang="zh-CN" sz="2000" b="1" dirty="0">
                <a:latin typeface="Times New Roman" panose="02020603050405020304" pitchFamily="18" charset="0"/>
              </a:rPr>
              <a:t>; }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B::f1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不是</a:t>
            </a:r>
            <a:r>
              <a:rPr lang="en-US" altLang="zh-CN" b="1" dirty="0">
                <a:solidFill>
                  <a:srgbClr val="C00000"/>
                </a:solidFill>
              </a:rPr>
              <a:t>C</a:t>
            </a:r>
            <a:r>
              <a:rPr lang="zh-CN" altLang="en-US" b="1" dirty="0">
                <a:solidFill>
                  <a:srgbClr val="C00000"/>
                </a:solidFill>
              </a:rPr>
              <a:t>的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	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友元，不能访问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c.c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 ) 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B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C c('C');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A *p = (A *) new B;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p-&gt;f1(c);	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B::f1( 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p-&gt;f2(c);	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A::f2( 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2781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8.5  </a:t>
            </a:r>
            <a:r>
              <a:rPr lang="zh-CN" altLang="en-US" dirty="0"/>
              <a:t>虚函数友元与晚期绑定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498909" cy="404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虚函数动态绑定：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使用虚函数地址表</a:t>
            </a:r>
            <a:r>
              <a:rPr lang="en-US" altLang="zh-CN" sz="2400" b="1" dirty="0">
                <a:latin typeface="Times New Roman" panose="02020603050405020304" pitchFamily="18" charset="0"/>
              </a:rPr>
              <a:t>(VFT)</a:t>
            </a:r>
            <a:r>
              <a:rPr lang="zh-CN" altLang="en-US" sz="2400" b="1" dirty="0">
                <a:latin typeface="Times New Roman" panose="02020603050405020304" pitchFamily="18" charset="0"/>
              </a:rPr>
              <a:t>来实现虚函数的动态绑定。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是一个函数指针列表，存放对象的所有虚函数的入口地址。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编译程序为有虚函数的类创建一个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，其首地址通常存放在对象的起始单元中。</a:t>
            </a:r>
            <a:r>
              <a:rPr lang="zh-CN" altLang="en-US" sz="2400" b="1" dirty="0">
                <a:latin typeface="Times New Roman" panose="02020603050405020304" pitchFamily="18" charset="0"/>
              </a:rPr>
              <a:t>调用虚函数的对象通过起始单元的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动态绑定相应的函数成员，从而使虚函数随调用对象的不同而表现多态特性。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动态绑定比静态绑定多一次地址访问，在一定程度上降低了程序的执行效率，但同虚函数的多态特性带来的优点相比，效率降低所产生的影响是微不足道的。</a:t>
            </a:r>
          </a:p>
        </p:txBody>
      </p:sp>
    </p:spTree>
    <p:extLst>
      <p:ext uri="{BB962C8B-B14F-4D97-AF65-F5344CB8AC3E}">
        <p14:creationId xmlns:p14="http://schemas.microsoft.com/office/powerpoint/2010/main" val="234352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982173-98EC-48DA-B63F-A6AC1C9A6EED}"/>
              </a:ext>
            </a:extLst>
          </p:cNvPr>
          <p:cNvSpPr txBox="1"/>
          <p:nvPr/>
        </p:nvSpPr>
        <p:spPr>
          <a:xfrm>
            <a:off x="965200" y="2131537"/>
            <a:ext cx="10515600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 POINT2D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int  x, y;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public: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int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) { return x;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int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) { return y;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virtual POINT2D *show( )  { cout&lt;&lt;"Show a point\n"; return this;}  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定义虚函数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POINT2D(int x, int y) { POINT2D::x=x; POINT2D::y=y;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 CIRCLE: public POINT2D {   //POINT2D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CIRCE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满足父子关系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r;</a:t>
            </a: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0FB7CE-5805-4093-BF9E-5DEE6D03E161}"/>
              </a:ext>
            </a:extLst>
          </p:cNvPr>
          <p:cNvSpPr txBox="1"/>
          <p:nvPr/>
        </p:nvSpPr>
        <p:spPr>
          <a:xfrm>
            <a:off x="838200" y="1711045"/>
            <a:ext cx="8200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8.1】</a:t>
            </a:r>
            <a:r>
              <a:rPr lang="zh-CN" altLang="en-US" dirty="0"/>
              <a:t>定义父类</a:t>
            </a:r>
            <a:r>
              <a:rPr lang="en-US" altLang="zh-CN" dirty="0"/>
              <a:t>POINT2D</a:t>
            </a:r>
            <a:r>
              <a:rPr lang="zh-CN" altLang="en-US" dirty="0"/>
              <a:t>和子类</a:t>
            </a:r>
            <a:r>
              <a:rPr lang="en-US" altLang="zh-CN" dirty="0"/>
              <a:t>CIRCLE</a:t>
            </a:r>
            <a:r>
              <a:rPr lang="zh-CN" altLang="en-US" dirty="0"/>
              <a:t>的绘图函数成员</a:t>
            </a:r>
            <a:r>
              <a:rPr lang="en-US" altLang="zh-CN" dirty="0"/>
              <a:t>show()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760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695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8.5  </a:t>
            </a:r>
            <a:r>
              <a:rPr lang="zh-CN" altLang="en-US" dirty="0"/>
              <a:t>虚函数友元与晚期绑定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07216" y="2170305"/>
            <a:ext cx="11184709" cy="4682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虚函数动态绑定过程：设基类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和派生类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对应的虚函数表分别为</a:t>
            </a:r>
            <a:r>
              <a:rPr lang="en-US" altLang="zh-CN" sz="2400" b="1" dirty="0">
                <a:latin typeface="Times New Roman" panose="02020603050405020304" pitchFamily="18" charset="0"/>
              </a:rPr>
              <a:t>VFTA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VFTB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。则派生类对象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的虚函数动态绑定过程如下：</a:t>
            </a:r>
          </a:p>
          <a:p>
            <a:pPr marL="1143000" lvl="2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对象构造：先将</a:t>
            </a:r>
            <a:r>
              <a:rPr lang="en-US" altLang="zh-CN" sz="2000" b="1" dirty="0">
                <a:latin typeface="Times New Roman" panose="02020603050405020304" pitchFamily="18" charset="0"/>
              </a:rPr>
              <a:t>VFTA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的首地址存放到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的起始单元，在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类构造函数的函数体执行前甚至初试化前，使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类对象调用的虚函数与</a:t>
            </a:r>
            <a:r>
              <a:rPr lang="en-US" altLang="zh-CN" sz="2000" b="1" dirty="0">
                <a:latin typeface="Times New Roman" panose="02020603050405020304" pitchFamily="18" charset="0"/>
              </a:rPr>
              <a:t>VFTA</a:t>
            </a:r>
            <a:r>
              <a:rPr lang="zh-CN" altLang="en-US" sz="2000" b="1" dirty="0">
                <a:latin typeface="Times New Roman" panose="02020603050405020304" pitchFamily="18" charset="0"/>
              </a:rPr>
              <a:t>绑定，可使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类构造函数执行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的虚函数；在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类构造函数的函数体执行前（甚至初试化前），将</a:t>
            </a:r>
            <a:r>
              <a:rPr lang="en-US" altLang="zh-CN" sz="2000" b="1" dirty="0">
                <a:latin typeface="Times New Roman" panose="02020603050405020304" pitchFamily="18" charset="0"/>
              </a:rPr>
              <a:t>VFTB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的首地址存放到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的起始单元，使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类对象调用的虚函数与</a:t>
            </a:r>
            <a:r>
              <a:rPr lang="en-US" altLang="zh-CN" sz="2000" b="1" dirty="0">
                <a:latin typeface="Times New Roman" panose="02020603050405020304" pitchFamily="18" charset="0"/>
              </a:rPr>
              <a:t>VFTB</a:t>
            </a:r>
            <a:r>
              <a:rPr lang="zh-CN" altLang="en-US" sz="2000" b="1" dirty="0">
                <a:latin typeface="Times New Roman" panose="02020603050405020304" pitchFamily="18" charset="0"/>
              </a:rPr>
              <a:t>绑定，可使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类构造函数执行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的虚函数。</a:t>
            </a:r>
          </a:p>
          <a:p>
            <a:pPr marL="1143000" lvl="2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对象使用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生成期间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的起始单元指向</a:t>
            </a:r>
            <a:r>
              <a:rPr lang="en-US" altLang="zh-CN" sz="2000" b="1" dirty="0">
                <a:latin typeface="Times New Roman" panose="02020603050405020304" pitchFamily="18" charset="0"/>
              </a:rPr>
              <a:t>VFTB</a:t>
            </a:r>
            <a:r>
              <a:rPr lang="zh-CN" altLang="en-US" sz="2000" b="1" dirty="0">
                <a:latin typeface="Times New Roman" panose="02020603050405020304" pitchFamily="18" charset="0"/>
              </a:rPr>
              <a:t>，执行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的虚函数。</a:t>
            </a:r>
          </a:p>
          <a:p>
            <a:pPr marL="1143000" lvl="2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对象析构：由于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的起始单元已指向</a:t>
            </a:r>
            <a:r>
              <a:rPr lang="en-US" altLang="zh-CN" sz="2000" b="1" dirty="0">
                <a:latin typeface="Times New Roman" panose="02020603050405020304" pitchFamily="18" charset="0"/>
              </a:rPr>
              <a:t>VFTB</a:t>
            </a:r>
            <a:r>
              <a:rPr lang="zh-CN" altLang="en-US" sz="2000" b="1" dirty="0">
                <a:latin typeface="Times New Roman" panose="02020603050405020304" pitchFamily="18" charset="0"/>
              </a:rPr>
              <a:t>，故析构函数调用的是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的虚函数；然后将</a:t>
            </a:r>
            <a:r>
              <a:rPr lang="en-US" altLang="zh-CN" sz="2000" b="1" dirty="0">
                <a:latin typeface="Times New Roman" panose="02020603050405020304" pitchFamily="18" charset="0"/>
              </a:rPr>
              <a:t>VFTA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的首地址存放到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的起始单元，使基类析构函数调用的虚函数与</a:t>
            </a:r>
            <a:r>
              <a:rPr lang="en-US" altLang="zh-CN" sz="2000" b="1" dirty="0">
                <a:latin typeface="Times New Roman" panose="02020603050405020304" pitchFamily="18" charset="0"/>
              </a:rPr>
              <a:t>VFTA</a:t>
            </a:r>
            <a:r>
              <a:rPr lang="zh-CN" altLang="en-US" sz="2000" b="1" dirty="0">
                <a:latin typeface="Times New Roman" panose="02020603050405020304" pitchFamily="18" charset="0"/>
              </a:rPr>
              <a:t>绑定，使基类析构函数调用基类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82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00"/>
            <a:ext cx="10515600" cy="44036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3CDF40-8FF6-45B4-8E81-765281285B93}"/>
              </a:ext>
            </a:extLst>
          </p:cNvPr>
          <p:cNvSpPr txBox="1"/>
          <p:nvPr/>
        </p:nvSpPr>
        <p:spPr>
          <a:xfrm>
            <a:off x="638258" y="935412"/>
            <a:ext cx="6184900" cy="5513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#include &lt;iostream&gt;   //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例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8.14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using namespace std;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class A {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void c( ) { cout&lt;&lt;"Construct A\n";   }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void d( ) { cout&lt;&lt;"Deconstruct A\n"; }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void e( ) { };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public: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A( ) { c( ); };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~A( ) { d( ); };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};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class B: A {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void c( ) { cout&lt;&lt;"Construct B\n";   }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void d( ) { cout&lt;&lt;"Deconstruct B\n"; }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public: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B( ) { c( ); };   //</a:t>
            </a:r>
            <a:r>
              <a:rPr lang="zh-CN" altLang="zh-CN" sz="16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等价于</a:t>
            </a:r>
            <a:r>
              <a:rPr lang="en-US" altLang="zh-CN" sz="16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B( ): A( ) { c( ); };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~B( ) { d( ); };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};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54D404C-3189-437E-A52B-03144DF78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4394557"/>
            <a:ext cx="3429000" cy="18351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main(void){  B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;  }</a:t>
            </a:r>
          </a:p>
          <a:p>
            <a:pPr>
              <a:lnSpc>
                <a:spcPct val="9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输出结果：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Construct A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Construct B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Deconstruct B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Deconstruct A</a:t>
            </a:r>
          </a:p>
        </p:txBody>
      </p:sp>
      <p:pic>
        <p:nvPicPr>
          <p:cNvPr id="1026" name="图片 3">
            <a:extLst>
              <a:ext uri="{FF2B5EF4-FFF2-40B4-BE49-F238E27FC236}">
                <a16:creationId xmlns:a16="http://schemas.microsoft.com/office/drawing/2014/main" id="{0178767B-7F92-44A1-A12E-872023FDD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564659"/>
            <a:ext cx="3429000" cy="216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5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64096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8.6   </a:t>
            </a:r>
            <a:r>
              <a:rPr lang="zh-CN" altLang="en-US" dirty="0"/>
              <a:t>有虚函数时的内存布局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54841" y="2151637"/>
            <a:ext cx="10470334" cy="39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派生类的存储空间由基类和派生类的非静态数据成员构成。当基类或派生类包含虚函数或纯虚函数时，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派生类的存储空间还包括虚函数入口地址表首址所占存储单元。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如果基类定义了虚函数或者纯虚函数，则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派生类对象将基类的起始单元作为共享单元，用于存放基类和派生类的虚函数地址表首址。</a:t>
            </a: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7.10】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基类没有定义虚函数，而派生类定义了虚函数，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则派生类的存储空间由三部分组成：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第一部分为基类存储空间，第二部分为派生类虚函数入口地址表首址，第三部分为该派生类新定义的数据成员。</a:t>
            </a:r>
          </a:p>
        </p:txBody>
      </p:sp>
    </p:spTree>
    <p:extLst>
      <p:ext uri="{BB962C8B-B14F-4D97-AF65-F5344CB8AC3E}">
        <p14:creationId xmlns:p14="http://schemas.microsoft.com/office/powerpoint/2010/main" val="198648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DBE882-D48F-450F-BBE8-7578F21582BD}"/>
              </a:ext>
            </a:extLst>
          </p:cNvPr>
          <p:cNvSpPr txBox="1"/>
          <p:nvPr/>
        </p:nvSpPr>
        <p:spPr>
          <a:xfrm>
            <a:off x="957249" y="1790260"/>
            <a:ext cx="979291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public: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int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getr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) { return r;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CIRCLE *show( ) { cout&lt;&lt;“Show a circle\n”; return this; } 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原型相同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成为虚函数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CIRCLE(int x, int y, int r):POINT2D(x, y) { CIRCLE::r = r;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main(void)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CIRCLE c(3, 7, 8);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POINT2D *p = &amp;c;	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父类指针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可以直接指向子类对象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c.getr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);    		//CIRCLE::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getr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p-&gt;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);		//POINT2D::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p-&gt;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);		//POINT2D::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p-&gt;show( );		//CIRCLE::show()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8.1   </a:t>
            </a:r>
            <a:r>
              <a:rPr lang="zh-CN" altLang="zh-CN" dirty="0"/>
              <a:t>虚函数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7" y="2413744"/>
            <a:ext cx="9727384" cy="394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虚函数必须是类的成员函数，非成员函数不能说明为虚函数，</a:t>
            </a:r>
            <a:r>
              <a:rPr lang="zh-CN" altLang="en-US" sz="2400" b="1" dirty="0">
                <a:latin typeface="Times New Roman" panose="02020603050405020304" pitchFamily="18" charset="0"/>
              </a:rPr>
              <a:t>普通函数如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不能说明为虚函数（与编译器有关）。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虚函数一般在基类的</a:t>
            </a:r>
            <a:r>
              <a:rPr lang="en-US" altLang="zh-CN" sz="2400" b="1" dirty="0">
                <a:latin typeface="Times New Roman" panose="02020603050405020304" pitchFamily="18" charset="0"/>
              </a:rPr>
              <a:t>public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protected</a:t>
            </a:r>
            <a:r>
              <a:rPr lang="zh-CN" altLang="en-US" sz="2400" b="1" dirty="0">
                <a:latin typeface="Times New Roman" panose="02020603050405020304" pitchFamily="18" charset="0"/>
              </a:rPr>
              <a:t>部分。在派生类中重新定义成员函数时，函数原型必须完全相同；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虚函数只有在具有继承关系的类层次结构中定义才有意义，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否则引起额外开销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需要通过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访问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一般用父类指针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或引用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访问虚函数。根据父类指针所指对象类型的不同，动态绑定相应对象的虚函数；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虚函数的动态多态性</a:t>
            </a:r>
            <a:r>
              <a:rPr lang="en-US" altLang="zh-CN" sz="2400" b="1" dirty="0">
                <a:latin typeface="Times New Roman" panose="02020603050405020304" pitchFamily="18" charset="0"/>
              </a:rPr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221439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8.1   </a:t>
            </a:r>
            <a:r>
              <a:rPr lang="zh-CN" altLang="zh-CN" dirty="0"/>
              <a:t>虚函数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584633" cy="341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虚函数有隐含的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参数，参数表后可出现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volatile</a:t>
            </a:r>
            <a:r>
              <a:rPr lang="zh-CN" altLang="en-US" sz="2400" b="1" dirty="0">
                <a:latin typeface="Times New Roman" panose="02020603050405020304" pitchFamily="18" charset="0"/>
              </a:rPr>
              <a:t>，静态函数成员没有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参数，不能定义为虚函数：即不能有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virtual 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之类的说明；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构造函数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构造对象的类型是确定的，不需根据类型表现出多态性，故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不能定义为虚函数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；析构函数可通过父类指针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引用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400" b="1" dirty="0">
                <a:latin typeface="Times New Roman" panose="02020603050405020304" pitchFamily="18" charset="0"/>
              </a:rPr>
              <a:t>调用，父类指针指向的对象类型可能是不确定的，因此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析构函数可定义为虚函数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一旦父类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定义了虚函数，即使没有 </a:t>
            </a:r>
            <a:r>
              <a:rPr lang="en-US" altLang="zh-CN" sz="2400" b="1" dirty="0">
                <a:latin typeface="Times New Roman" panose="02020603050405020304" pitchFamily="18" charset="0"/>
              </a:rPr>
              <a:t>virtual </a:t>
            </a:r>
            <a:r>
              <a:rPr lang="zh-CN" altLang="en-US" sz="2400" b="1" dirty="0">
                <a:latin typeface="Times New Roman" panose="02020603050405020304" pitchFamily="18" charset="0"/>
              </a:rPr>
              <a:t>声明，所有派生类中原型相同的非静态成员函数自动成为虚函数；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虚函数特性的无限传递性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5791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8.1   </a:t>
            </a:r>
            <a:r>
              <a:rPr lang="zh-CN" altLang="zh-CN" dirty="0"/>
              <a:t>虚函数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7" y="2413744"/>
            <a:ext cx="9668018" cy="394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虚函数同普通函数成员一样，可声明为或自动成为</a:t>
            </a:r>
            <a:r>
              <a:rPr lang="en-US" altLang="zh-CN" sz="2400" b="1" dirty="0">
                <a:latin typeface="Times New Roman" panose="02020603050405020304" pitchFamily="18" charset="0"/>
              </a:rPr>
              <a:t>inline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函数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但内联会失败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也可重载、缺省和省略参数。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虚函数能根据对象类型适当地绑定函数成员，且绑定函数成员的效率非常之高，因此，最好将普通函数成员全部定义为虚函数。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注意：虚函数主要通过基类和派生类表现出多态特性，由于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union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既不能定义基类又不能定义派生类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，故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不能在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union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中定义虚函数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可以在虚函数原型的最后加上 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final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声明，表示派生类不能再定义这个虚函数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不能被派生类覆盖</a:t>
            </a:r>
            <a:r>
              <a:rPr lang="en-US" altLang="zh-CN" sz="2400" b="1" dirty="0">
                <a:latin typeface="Times New Roman" panose="02020603050405020304" pitchFamily="18" charset="0"/>
              </a:rPr>
              <a:t>)  </a:t>
            </a:r>
            <a:r>
              <a:rPr lang="en-US" altLang="zh-CN" sz="24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(final</a:t>
            </a:r>
            <a:r>
              <a:rPr lang="zh-CN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只能修饰虚函数</a:t>
            </a:r>
            <a:r>
              <a:rPr lang="en-US" altLang="zh-CN" sz="24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5216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7CCAB6-19AE-41A9-8193-91EF00EFA48E}"/>
              </a:ext>
            </a:extLst>
          </p:cNvPr>
          <p:cNvSpPr txBox="1"/>
          <p:nvPr/>
        </p:nvSpPr>
        <p:spPr>
          <a:xfrm>
            <a:off x="930275" y="1399173"/>
            <a:ext cx="10637948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	//【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8.2】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虚函数的使用方法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void f1( )  { };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定义虚函数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f1( 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void f2( ) const { };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定义虚函数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f2( 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void f3( )  { };  	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定义虚函数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f3( 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void f4( ) 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};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子孙类不能覆盖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f4( 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B: public A {  	       //A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满足父子关系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f1( )  { } 	       //virtual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可省略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f1( 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自动成为虚函数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f2( ) 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noexcept final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} //f2( 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和基类函数原型相同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自动成为虚函数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子孙类不能覆盖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f2( 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633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359"/>
            <a:ext cx="10515600" cy="1006475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A305F6-96A4-41B4-BD64-FF5E8D3E695F}"/>
              </a:ext>
            </a:extLst>
          </p:cNvPr>
          <p:cNvSpPr txBox="1"/>
          <p:nvPr/>
        </p:nvSpPr>
        <p:spPr>
          <a:xfrm>
            <a:off x="838200" y="1213834"/>
            <a:ext cx="919893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C: B {	     //B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不满足父子关系，故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也不满足父子关系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f2( )  { }        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f2( )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不能被覆盖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应当删除此函数</a:t>
            </a: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f3( )  {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f4( )  { }	     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f4( )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不能被覆盖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应当删除此函数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*p = (A *)&amp;c;    //A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不满足父子关系，需要进行强制类型转换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p-&gt;f1( );	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B::f1( 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p-&gt;f2( );	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B::f2( 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p-&gt;A::f2( );	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明确调用实函数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A::f2( 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p-&gt;f3( );	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C::f3( 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c.f3( );	      //error, why ?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p-&gt;f4( );	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A::f4( 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38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5370</Words>
  <Application>Microsoft Office PowerPoint</Application>
  <PresentationFormat>宽屏</PresentationFormat>
  <Paragraphs>361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等线 Light</vt:lpstr>
      <vt:lpstr>隶书</vt:lpstr>
      <vt:lpstr>Arial</vt:lpstr>
      <vt:lpstr>Times New Roman</vt:lpstr>
      <vt:lpstr>Wingdings</vt:lpstr>
      <vt:lpstr>Office 主题​​</vt:lpstr>
      <vt:lpstr>PowerPoint 演示文稿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Lianghai Jin</cp:lastModifiedBy>
  <cp:revision>563</cp:revision>
  <dcterms:created xsi:type="dcterms:W3CDTF">2020-04-22T10:23:54Z</dcterms:created>
  <dcterms:modified xsi:type="dcterms:W3CDTF">2023-11-03T09:31:53Z</dcterms:modified>
</cp:coreProperties>
</file>