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6" r:id="rId5"/>
    <p:sldId id="377" r:id="rId6"/>
    <p:sldId id="373" r:id="rId7"/>
    <p:sldId id="375" r:id="rId8"/>
    <p:sldId id="399" r:id="rId9"/>
    <p:sldId id="400" r:id="rId10"/>
    <p:sldId id="398" r:id="rId11"/>
    <p:sldId id="401" r:id="rId12"/>
    <p:sldId id="402" r:id="rId13"/>
    <p:sldId id="403" r:id="rId14"/>
    <p:sldId id="378" r:id="rId15"/>
    <p:sldId id="379" r:id="rId16"/>
    <p:sldId id="380" r:id="rId17"/>
    <p:sldId id="381" r:id="rId18"/>
    <p:sldId id="409" r:id="rId19"/>
    <p:sldId id="407" r:id="rId20"/>
    <p:sldId id="404" r:id="rId21"/>
    <p:sldId id="382" r:id="rId22"/>
    <p:sldId id="405" r:id="rId23"/>
    <p:sldId id="406" r:id="rId24"/>
    <p:sldId id="3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83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7DAD3A-7A54-43F6-985A-29E1C1DD0BE3}"/>
              </a:ext>
            </a:extLst>
          </p:cNvPr>
          <p:cNvSpPr txBox="1">
            <a:spLocks noChangeArrowheads="1"/>
          </p:cNvSpPr>
          <p:nvPr/>
        </p:nvSpPr>
        <p:spPr>
          <a:xfrm>
            <a:off x="716300" y="1207358"/>
            <a:ext cx="6302375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9.3】</a:t>
            </a:r>
            <a:r>
              <a:rPr lang="zh-CN" altLang="en-US" sz="2400" b="1" dirty="0"/>
              <a:t>说明虚基类的二义性访问问题。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90CA0D9-3DE3-45DF-B0AD-D3C10D413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93" y="1773784"/>
            <a:ext cx="448713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 { a = x;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B: A </a:t>
            </a:r>
            <a:r>
              <a:rPr lang="en-US" altLang="zh-CN" sz="2000" b="1" dirty="0">
                <a:latin typeface="Times New Roman" panose="02020603050405020304" pitchFamily="18" charset="0"/>
              </a:rPr>
              <a:t>{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等于</a:t>
            </a:r>
            <a:r>
              <a:rPr lang="en-US" altLang="zh-CN" sz="2000" b="1" dirty="0">
                <a:latin typeface="Times New Roman" panose="02020603050405020304" pitchFamily="18" charset="0"/>
              </a:rPr>
              <a:t>struct B:public A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x):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A(x) </a:t>
            </a:r>
            <a:r>
              <a:rPr lang="en-US" altLang="zh-CN" sz="2000" b="1" dirty="0">
                <a:latin typeface="Times New Roman" panose="02020603050405020304" pitchFamily="18" charset="0"/>
              </a:rPr>
              <a:t>{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C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C( ) </a:t>
            </a:r>
            <a:r>
              <a:rPr lang="en-US" altLang="zh-CN" sz="2000" b="1" dirty="0">
                <a:latin typeface="Times New Roman" panose="02020603050405020304" pitchFamily="18" charset="0"/>
              </a:rPr>
              <a:t>{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D: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virtual A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D(int x):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  {  }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同样调用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C( 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E: B, D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E(int x):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, B(x+5), D(x+10) {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en-US" altLang="zh-CN" sz="2000" b="1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B616239E-6A4B-473A-8E99-2C521432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101" y="1997978"/>
            <a:ext cx="4307373" cy="201061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E  e(0);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//  cout &lt;&lt; "a=" &lt;&lt; e.a;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二义性访问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cout &lt;&lt; "a=" &lt;&lt; e.B::a;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cout &lt;&lt; "a=" &lt;&lt; e.D::a;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05E2FA3-569D-44AE-B564-885E8BA05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513" y="4174441"/>
            <a:ext cx="4307373" cy="175746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为解决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产生的二义性，要么将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说明为对象成员，要么将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说明为虚基类。若将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说明为虚基类，则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e.B::a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及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e.D::a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都表示虚基类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的成员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959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9.3  </a:t>
            </a:r>
            <a:r>
              <a:rPr lang="zh-CN" altLang="en-US" dirty="0"/>
              <a:t>派生类成员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类成员同名问题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9184405" cy="363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当派生类有多个基类或虚基类时，基类或虚基类的成员之间可能出现同名；派生类和基类或虚基类的成员之间也可能出现同名。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出现上述同名问题时，必须通过面向对象的作用域解析，或者用作用域运算符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指定要访问的成员，否则就会引起二义性问题。</a:t>
            </a:r>
          </a:p>
          <a:p>
            <a:pPr marL="685800" lvl="1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9.2】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基类成员间的同名问题。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9.4】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派生类成员与基类成员同名问题。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9.5】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虚基类与基类的成员同名问题。</a:t>
            </a:r>
          </a:p>
        </p:txBody>
      </p:sp>
    </p:spTree>
    <p:extLst>
      <p:ext uri="{BB962C8B-B14F-4D97-AF65-F5344CB8AC3E}">
        <p14:creationId xmlns:p14="http://schemas.microsoft.com/office/powerpoint/2010/main" val="392893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5" y="1598296"/>
            <a:ext cx="10515600" cy="621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9.4  </a:t>
            </a:r>
            <a:r>
              <a:rPr lang="zh-CN" altLang="en-US" dirty="0"/>
              <a:t>单重及多重继承的构造与析构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219971"/>
            <a:ext cx="9352045" cy="392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在考虑多继承派生类构造函数的执行顺序时，必须注意派生类可能有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虚基类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基类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对象成员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引用成员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。当虚基类、基类和对象成员只有带参数的构造函数时，派生类必须定义自己的构造函数，而不能利用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提供的缺省构造函数。类有非静态对象成员、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成员时，也必须定义构造函数。</a:t>
            </a: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虚基类、基类和对象成员来说，如果它们没有定义自己的构造函数，则编译程序就会为它们提供缺省的无参构造函数。对于虚基类、基类和对象成员的无参构造函数，无论它们是自定义的还是由编译程序提供的，可被派生类构造函数按定义顺序自动地调用。</a:t>
            </a:r>
          </a:p>
        </p:txBody>
      </p:sp>
    </p:spTree>
    <p:extLst>
      <p:ext uri="{BB962C8B-B14F-4D97-AF65-F5344CB8AC3E}">
        <p14:creationId xmlns:p14="http://schemas.microsoft.com/office/powerpoint/2010/main" val="364457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09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545"/>
            <a:ext cx="10515600" cy="506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9.4  </a:t>
            </a:r>
            <a:r>
              <a:rPr lang="zh-CN" altLang="en-US" dirty="0"/>
              <a:t>单重及多重继承的构造与析构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65435" y="1713965"/>
            <a:ext cx="8315725" cy="466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派生类对象的构造顺序描述：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按定义顺序自左至右、自下而上地构造所有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虚基类；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按定义顺序构造派生类的所有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直接基类；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按定义顺序构造（初始化）派生类的所有数据成员，包括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对象成员、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成员和引用成员；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执行派生类自身的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构造函数体；</a:t>
            </a: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如果虚基类、基类、对象成员、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成员以及引用成员又是派生类对象，重复上述派生类对象的构造过程，但同名虚基类对象在同一棵派生树中仅构造一次。</a:t>
            </a: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析构派生类对象的顺序同构造逆序。</a:t>
            </a:r>
          </a:p>
        </p:txBody>
      </p:sp>
    </p:spTree>
    <p:extLst>
      <p:ext uri="{BB962C8B-B14F-4D97-AF65-F5344CB8AC3E}">
        <p14:creationId xmlns:p14="http://schemas.microsoft.com/office/powerpoint/2010/main" val="11993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6A5198-BD31-4A55-8E84-80D67D1D18D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371600"/>
            <a:ext cx="57150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9.6】</a:t>
            </a:r>
            <a:r>
              <a:rPr lang="zh-CN" altLang="en-US" sz="2400" b="1" dirty="0"/>
              <a:t>多继承派生类的构造过程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E35722F-F65F-4D11-8FBA-E32B82B5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033588"/>
            <a:ext cx="3063875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A( ) { cout&lt;&lt;'A’; }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B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B( ) { cout&lt;&lt;'B’; }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C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   int &amp;b;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const int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C(char d): 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c(d), b(a)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    { a = d; cout &lt;&lt; d;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D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D( ) { cout &lt;&lt; 'D';}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97AEFCF-FFDF-4763-9FD9-406156D0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683" y="1965325"/>
            <a:ext cx="40802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struct E: A, virtual B, C, virtual D 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A x, y;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B z;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E( ): z( ), y( ), C('C')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    cout &lt;&lt; 'E';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void main(void)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E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2881BC9F-0364-49D3-9803-80809CE67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4283" y="2057400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22AB8C8-6CF2-4729-93CD-C1211147D2A0}"/>
              </a:ext>
            </a:extLst>
          </p:cNvPr>
          <p:cNvGrpSpPr>
            <a:grpSpLocks/>
          </p:cNvGrpSpPr>
          <p:nvPr/>
        </p:nvGrpSpPr>
        <p:grpSpPr bwMode="auto">
          <a:xfrm>
            <a:off x="8678786" y="3794032"/>
            <a:ext cx="2994025" cy="1263650"/>
            <a:chOff x="3878" y="1865"/>
            <a:chExt cx="1886" cy="796"/>
          </a:xfrm>
        </p:grpSpPr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B6FBC33-BB56-43AD-A5D6-C48F73C12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865"/>
              <a:ext cx="1105" cy="794"/>
              <a:chOff x="3952" y="1865"/>
              <a:chExt cx="1105" cy="794"/>
            </a:xfrm>
          </p:grpSpPr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8AE8C803-8B53-47EA-A26F-F376943C4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" y="186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2676C7D6-A071-4106-8647-799E9BDA5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9" y="1865"/>
                <a:ext cx="229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5" name="Text Box 10">
                <a:extLst>
                  <a:ext uri="{FF2B5EF4-FFF2-40B4-BE49-F238E27FC236}">
                    <a16:creationId xmlns:a16="http://schemas.microsoft.com/office/drawing/2014/main" id="{0EC4181E-AE06-42B5-AE6B-5C465C251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1" y="186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B087CB9B-EDB3-4BBA-ACFA-E43E0AB25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9" y="1865"/>
                <a:ext cx="238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7A9E72BD-98FF-47D5-B922-3F5705992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" y="2409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B7E1C941-0903-4338-82B1-9D3112F17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2137"/>
                <a:ext cx="31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3A9D5E39-CCEB-4DBA-9748-2AF5E3B3E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137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62281919-665A-4027-AC5C-25EA81D10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1" y="2092"/>
                <a:ext cx="13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09221FEA-5CF1-4E16-9483-C6B44F02D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7" y="2137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FD83D6F9-B5E6-487D-9096-4F9F76295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409"/>
              <a:ext cx="1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 x(A), y(A), z(B)}</a:t>
              </a:r>
            </a:p>
          </p:txBody>
        </p:sp>
      </p:grpSp>
      <p:sp>
        <p:nvSpPr>
          <p:cNvPr id="22" name="Text Box 18">
            <a:extLst>
              <a:ext uri="{FF2B5EF4-FFF2-40B4-BE49-F238E27FC236}">
                <a16:creationId xmlns:a16="http://schemas.microsoft.com/office/drawing/2014/main" id="{6299BFB7-0E49-4E45-93D6-8239889B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725" y="5161822"/>
            <a:ext cx="1614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</a:rPr>
              <a:t>输出：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BDACAABE</a:t>
            </a:r>
          </a:p>
        </p:txBody>
      </p:sp>
    </p:spTree>
    <p:extLst>
      <p:ext uri="{BB962C8B-B14F-4D97-AF65-F5344CB8AC3E}">
        <p14:creationId xmlns:p14="http://schemas.microsoft.com/office/powerpoint/2010/main" val="1169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FB2DF5-3C21-48E4-866E-4950432503FB}"/>
              </a:ext>
            </a:extLst>
          </p:cNvPr>
          <p:cNvSpPr txBox="1">
            <a:spLocks noChangeArrowheads="1"/>
          </p:cNvSpPr>
          <p:nvPr/>
        </p:nvSpPr>
        <p:spPr>
          <a:xfrm>
            <a:off x="670136" y="1582738"/>
            <a:ext cx="80772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9.7】</a:t>
            </a:r>
            <a:r>
              <a:rPr lang="zh-CN" altLang="en-US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多继承派生类的构造过程。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#include &lt;iostream&gt;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using namespace std;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A { A( ) { cout &lt;&lt; 'A’;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B { const A </a:t>
            </a:r>
            <a:r>
              <a:rPr lang="en-US" altLang="zh-CN" sz="2800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  B( ) { cout &lt;&lt; 'B’;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C { C( ) { cout &lt;&lt; 'C’;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D { D( ) { cout &lt;&lt; 'D’;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 { E( ) { cout &lt;&lt; 'E’;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B, virtual C { F( ) { cout &lt;&lt; 'F’; }  };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F47862-42AF-46D1-A66C-6130814A6ED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1017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B { G( ) { cout &lt;&lt; 'G’; }  };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virtual C, virtual D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{  H( ) { cout &lt;&lt; 'H’;  }  };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E, F, virtual G, H {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E  </a:t>
            </a:r>
            <a:r>
              <a:rPr lang="en-US" altLang="zh-CN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F  </a:t>
            </a:r>
            <a:r>
              <a:rPr lang="en-US" altLang="zh-CN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I( ): f( ), e( ) , F( ), E( ) { cout &lt;&lt; 'I’; }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};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void main(void) { I  </a:t>
            </a:r>
            <a:r>
              <a:rPr lang="en-US" altLang="zh-CN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 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8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4999-9104-41E0-B0AE-CC35ECC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508" y="5759875"/>
            <a:ext cx="37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9.7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六棵派生树 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康简宋" charset="-122"/>
              </a:rPr>
              <a:t>根红色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A7130-9805-4DE4-8345-48F5634F73EB}"/>
              </a:ext>
            </a:extLst>
          </p:cNvPr>
          <p:cNvSpPr txBox="1"/>
          <p:nvPr/>
        </p:nvSpPr>
        <p:spPr>
          <a:xfrm>
            <a:off x="5392530" y="3817476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943A70-3D8E-4429-A118-9BD7C50CEE8F}"/>
              </a:ext>
            </a:extLst>
          </p:cNvPr>
          <p:cNvSpPr txBox="1"/>
          <p:nvPr/>
        </p:nvSpPr>
        <p:spPr>
          <a:xfrm>
            <a:off x="7587759" y="3758449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488B4-4BFE-4DDA-9E4C-231D602B2309}"/>
              </a:ext>
            </a:extLst>
          </p:cNvPr>
          <p:cNvSpPr txBox="1"/>
          <p:nvPr/>
        </p:nvSpPr>
        <p:spPr>
          <a:xfrm>
            <a:off x="3374855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407E32-2F74-47C3-A204-00E00EC70288}"/>
              </a:ext>
            </a:extLst>
          </p:cNvPr>
          <p:cNvSpPr txBox="1"/>
          <p:nvPr/>
        </p:nvSpPr>
        <p:spPr>
          <a:xfrm>
            <a:off x="2813836" y="254753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9FD7C5-1F8A-447C-8086-2130184FA5E5}"/>
              </a:ext>
            </a:extLst>
          </p:cNvPr>
          <p:cNvSpPr txBox="1"/>
          <p:nvPr/>
        </p:nvSpPr>
        <p:spPr>
          <a:xfrm>
            <a:off x="2207182" y="2547536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FAA22C-42EF-427F-94B5-1D93A0FD66D4}"/>
              </a:ext>
            </a:extLst>
          </p:cNvPr>
          <p:cNvSpPr txBox="1"/>
          <p:nvPr/>
        </p:nvSpPr>
        <p:spPr>
          <a:xfrm>
            <a:off x="2217530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28978C-E2B9-4364-AC7E-9769036AB5A5}"/>
              </a:ext>
            </a:extLst>
          </p:cNvPr>
          <p:cNvSpPr txBox="1"/>
          <p:nvPr/>
        </p:nvSpPr>
        <p:spPr>
          <a:xfrm>
            <a:off x="4649064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B1FF1C-BD2F-456A-AA42-393C8B9C20D0}"/>
              </a:ext>
            </a:extLst>
          </p:cNvPr>
          <p:cNvSpPr txBox="1"/>
          <p:nvPr/>
        </p:nvSpPr>
        <p:spPr>
          <a:xfrm>
            <a:off x="7219949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D9E35C-43EA-472F-B5E2-082386D9FCD6}"/>
              </a:ext>
            </a:extLst>
          </p:cNvPr>
          <p:cNvCxnSpPr>
            <a:cxnSpLocks/>
          </p:cNvCxnSpPr>
          <p:nvPr/>
        </p:nvCxnSpPr>
        <p:spPr>
          <a:xfrm flipV="1">
            <a:off x="2418637" y="3043648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ACA3CB-927D-47B7-93CB-E73774D6DF4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2219" y="3024589"/>
            <a:ext cx="355516" cy="73619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028500-2827-4E2D-87A9-AE426F1FB9F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57735" y="3097220"/>
            <a:ext cx="1244544" cy="66356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0A793F-257A-46A0-A76F-60A583C413F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438847" y="3043649"/>
            <a:ext cx="331792" cy="71480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3E540FA-C048-4040-B732-FB63DD9DCD87}"/>
              </a:ext>
            </a:extLst>
          </p:cNvPr>
          <p:cNvSpPr txBox="1"/>
          <p:nvPr/>
        </p:nvSpPr>
        <p:spPr>
          <a:xfrm>
            <a:off x="5354302" y="255602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D4A937-3FC5-46F1-A5BD-0C825364D8AB}"/>
              </a:ext>
            </a:extLst>
          </p:cNvPr>
          <p:cNvCxnSpPr>
            <a:cxnSpLocks/>
          </p:cNvCxnSpPr>
          <p:nvPr/>
        </p:nvCxnSpPr>
        <p:spPr>
          <a:xfrm flipV="1">
            <a:off x="5576337" y="3043647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032CED-4EC6-4571-8F10-07D6F1EE2CCF}"/>
              </a:ext>
            </a:extLst>
          </p:cNvPr>
          <p:cNvSpPr txBox="1"/>
          <p:nvPr/>
        </p:nvSpPr>
        <p:spPr>
          <a:xfrm>
            <a:off x="8096428" y="2593701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4AF9DE-1EEC-4DC6-A7AD-8B8DF43ECC4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770639" y="3079246"/>
            <a:ext cx="544686" cy="67920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A415B2A-6E79-449A-A506-9023E6CFB9FA}"/>
              </a:ext>
            </a:extLst>
          </p:cNvPr>
          <p:cNvCxnSpPr>
            <a:cxnSpLocks/>
          </p:cNvCxnSpPr>
          <p:nvPr/>
        </p:nvCxnSpPr>
        <p:spPr>
          <a:xfrm flipH="1" flipV="1">
            <a:off x="2431833" y="4241271"/>
            <a:ext cx="2568792" cy="787929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FC1F19-6F7C-43DE-884C-1DF7A9554BDC}"/>
              </a:ext>
            </a:extLst>
          </p:cNvPr>
          <p:cNvCxnSpPr>
            <a:cxnSpLocks/>
          </p:cNvCxnSpPr>
          <p:nvPr/>
        </p:nvCxnSpPr>
        <p:spPr>
          <a:xfrm flipH="1" flipV="1">
            <a:off x="3557735" y="4212067"/>
            <a:ext cx="1442890" cy="81713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888E42-7246-4854-8D5F-E908B48E6EE6}"/>
              </a:ext>
            </a:extLst>
          </p:cNvPr>
          <p:cNvCxnSpPr>
            <a:cxnSpLocks/>
          </p:cNvCxnSpPr>
          <p:nvPr/>
        </p:nvCxnSpPr>
        <p:spPr>
          <a:xfrm flipV="1">
            <a:off x="5000625" y="4306415"/>
            <a:ext cx="575712" cy="722786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75B000-D5FC-4C5E-8D89-8B1C5CFBD77E}"/>
              </a:ext>
            </a:extLst>
          </p:cNvPr>
          <p:cNvCxnSpPr>
            <a:cxnSpLocks/>
          </p:cNvCxnSpPr>
          <p:nvPr/>
        </p:nvCxnSpPr>
        <p:spPr>
          <a:xfrm flipV="1">
            <a:off x="5000625" y="4212068"/>
            <a:ext cx="2802260" cy="817132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F9A9B6E-9E81-49C5-BF55-96F7C77E538A}"/>
              </a:ext>
            </a:extLst>
          </p:cNvPr>
          <p:cNvSpPr txBox="1"/>
          <p:nvPr/>
        </p:nvSpPr>
        <p:spPr>
          <a:xfrm>
            <a:off x="4802279" y="5055624"/>
            <a:ext cx="232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e(E), f(F)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4999-9104-41E0-B0AE-CC35ECC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71" y="5937142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9.7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六棵派生树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康简宋" charset="-122"/>
              </a:rPr>
              <a:t>根红色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输出：</a:t>
            </a:r>
            <a:r>
              <a:rPr lang="en-US" altLang="zh-CN" sz="2400" dirty="0">
                <a:latin typeface="宋体" panose="02010600030101010101" pitchFamily="2" charset="-122"/>
              </a:rPr>
              <a:t>CABGDAEABFHAECABFI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A7130-9805-4DE4-8345-48F5634F73EB}"/>
              </a:ext>
            </a:extLst>
          </p:cNvPr>
          <p:cNvSpPr txBox="1"/>
          <p:nvPr/>
        </p:nvSpPr>
        <p:spPr>
          <a:xfrm>
            <a:off x="5392530" y="3817476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943A70-3D8E-4429-A118-9BD7C50CEE8F}"/>
              </a:ext>
            </a:extLst>
          </p:cNvPr>
          <p:cNvSpPr txBox="1"/>
          <p:nvPr/>
        </p:nvSpPr>
        <p:spPr>
          <a:xfrm>
            <a:off x="7587759" y="3758449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488B4-4BFE-4DDA-9E4C-231D602B2309}"/>
              </a:ext>
            </a:extLst>
          </p:cNvPr>
          <p:cNvSpPr txBox="1"/>
          <p:nvPr/>
        </p:nvSpPr>
        <p:spPr>
          <a:xfrm>
            <a:off x="3374855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407E32-2F74-47C3-A204-00E00EC70288}"/>
              </a:ext>
            </a:extLst>
          </p:cNvPr>
          <p:cNvSpPr txBox="1"/>
          <p:nvPr/>
        </p:nvSpPr>
        <p:spPr>
          <a:xfrm>
            <a:off x="2813836" y="254753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9FD7C5-1F8A-447C-8086-2130184FA5E5}"/>
              </a:ext>
            </a:extLst>
          </p:cNvPr>
          <p:cNvSpPr txBox="1"/>
          <p:nvPr/>
        </p:nvSpPr>
        <p:spPr>
          <a:xfrm>
            <a:off x="2207182" y="2547536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FAA22C-42EF-427F-94B5-1D93A0FD66D4}"/>
              </a:ext>
            </a:extLst>
          </p:cNvPr>
          <p:cNvSpPr txBox="1"/>
          <p:nvPr/>
        </p:nvSpPr>
        <p:spPr>
          <a:xfrm>
            <a:off x="2217530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28978C-E2B9-4364-AC7E-9769036AB5A5}"/>
              </a:ext>
            </a:extLst>
          </p:cNvPr>
          <p:cNvSpPr txBox="1"/>
          <p:nvPr/>
        </p:nvSpPr>
        <p:spPr>
          <a:xfrm>
            <a:off x="4649064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B1FF1C-BD2F-456A-AA42-393C8B9C20D0}"/>
              </a:ext>
            </a:extLst>
          </p:cNvPr>
          <p:cNvSpPr txBox="1"/>
          <p:nvPr/>
        </p:nvSpPr>
        <p:spPr>
          <a:xfrm>
            <a:off x="7219949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D9E35C-43EA-472F-B5E2-082386D9FCD6}"/>
              </a:ext>
            </a:extLst>
          </p:cNvPr>
          <p:cNvCxnSpPr>
            <a:cxnSpLocks/>
          </p:cNvCxnSpPr>
          <p:nvPr/>
        </p:nvCxnSpPr>
        <p:spPr>
          <a:xfrm flipV="1">
            <a:off x="2418637" y="3043648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ACA3CB-927D-47B7-93CB-E73774D6DF4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2219" y="3024589"/>
            <a:ext cx="355516" cy="73619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028500-2827-4E2D-87A9-AE426F1FB9F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57735" y="3097220"/>
            <a:ext cx="1244544" cy="66356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0A793F-257A-46A0-A76F-60A583C413F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438847" y="3043649"/>
            <a:ext cx="331792" cy="71480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3E540FA-C048-4040-B732-FB63DD9DCD87}"/>
              </a:ext>
            </a:extLst>
          </p:cNvPr>
          <p:cNvSpPr txBox="1"/>
          <p:nvPr/>
        </p:nvSpPr>
        <p:spPr>
          <a:xfrm>
            <a:off x="5354302" y="255602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D4A937-3FC5-46F1-A5BD-0C825364D8AB}"/>
              </a:ext>
            </a:extLst>
          </p:cNvPr>
          <p:cNvCxnSpPr>
            <a:cxnSpLocks/>
          </p:cNvCxnSpPr>
          <p:nvPr/>
        </p:nvCxnSpPr>
        <p:spPr>
          <a:xfrm flipV="1">
            <a:off x="5576337" y="3043647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032CED-4EC6-4571-8F10-07D6F1EE2CCF}"/>
              </a:ext>
            </a:extLst>
          </p:cNvPr>
          <p:cNvSpPr txBox="1"/>
          <p:nvPr/>
        </p:nvSpPr>
        <p:spPr>
          <a:xfrm>
            <a:off x="8096428" y="2593701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4AF9DE-1EEC-4DC6-A7AD-8B8DF43ECC4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770639" y="3079246"/>
            <a:ext cx="544686" cy="67920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A415B2A-6E79-449A-A506-9023E6CFB9FA}"/>
              </a:ext>
            </a:extLst>
          </p:cNvPr>
          <p:cNvCxnSpPr>
            <a:cxnSpLocks/>
          </p:cNvCxnSpPr>
          <p:nvPr/>
        </p:nvCxnSpPr>
        <p:spPr>
          <a:xfrm flipH="1" flipV="1">
            <a:off x="2431833" y="4241271"/>
            <a:ext cx="2568792" cy="787929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FC1F19-6F7C-43DE-884C-1DF7A9554BDC}"/>
              </a:ext>
            </a:extLst>
          </p:cNvPr>
          <p:cNvCxnSpPr>
            <a:cxnSpLocks/>
          </p:cNvCxnSpPr>
          <p:nvPr/>
        </p:nvCxnSpPr>
        <p:spPr>
          <a:xfrm flipH="1" flipV="1">
            <a:off x="3557735" y="4212067"/>
            <a:ext cx="1442890" cy="81713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888E42-7246-4854-8D5F-E908B48E6EE6}"/>
              </a:ext>
            </a:extLst>
          </p:cNvPr>
          <p:cNvCxnSpPr>
            <a:cxnSpLocks/>
          </p:cNvCxnSpPr>
          <p:nvPr/>
        </p:nvCxnSpPr>
        <p:spPr>
          <a:xfrm flipV="1">
            <a:off x="5000625" y="4306415"/>
            <a:ext cx="575712" cy="722786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75B000-D5FC-4C5E-8D89-8B1C5CFBD77E}"/>
              </a:ext>
            </a:extLst>
          </p:cNvPr>
          <p:cNvCxnSpPr>
            <a:cxnSpLocks/>
          </p:cNvCxnSpPr>
          <p:nvPr/>
        </p:nvCxnSpPr>
        <p:spPr>
          <a:xfrm flipV="1">
            <a:off x="5000625" y="4212068"/>
            <a:ext cx="2802260" cy="817132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F9A9B6E-9E81-49C5-BF55-96F7C77E538A}"/>
              </a:ext>
            </a:extLst>
          </p:cNvPr>
          <p:cNvSpPr txBox="1"/>
          <p:nvPr/>
        </p:nvSpPr>
        <p:spPr>
          <a:xfrm>
            <a:off x="4802279" y="5055624"/>
            <a:ext cx="232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e(E), f(F)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766DF5-3D2A-4358-AA03-432C31527B47}"/>
              </a:ext>
            </a:extLst>
          </p:cNvPr>
          <p:cNvSpPr txBox="1"/>
          <p:nvPr/>
        </p:nvSpPr>
        <p:spPr>
          <a:xfrm>
            <a:off x="2053287" y="3817476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E5F156-9E7B-4C0D-80AD-CDCB8CBC5FFA}"/>
              </a:ext>
            </a:extLst>
          </p:cNvPr>
          <p:cNvSpPr txBox="1"/>
          <p:nvPr/>
        </p:nvSpPr>
        <p:spPr>
          <a:xfrm>
            <a:off x="8159483" y="2230454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9CAE6D-0B41-4B36-9B1B-CDD88D7C3DFB}"/>
              </a:ext>
            </a:extLst>
          </p:cNvPr>
          <p:cNvSpPr txBox="1"/>
          <p:nvPr/>
        </p:nvSpPr>
        <p:spPr>
          <a:xfrm>
            <a:off x="5105307" y="3723416"/>
            <a:ext cx="287223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DC796C-3C23-4C26-9CA2-75B45FF3B665}"/>
              </a:ext>
            </a:extLst>
          </p:cNvPr>
          <p:cNvSpPr txBox="1"/>
          <p:nvPr/>
        </p:nvSpPr>
        <p:spPr>
          <a:xfrm>
            <a:off x="7209195" y="2219290"/>
            <a:ext cx="4377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13375C-5501-4CA7-AA46-C8ADC01A8421}"/>
              </a:ext>
            </a:extLst>
          </p:cNvPr>
          <p:cNvSpPr txBox="1"/>
          <p:nvPr/>
        </p:nvSpPr>
        <p:spPr>
          <a:xfrm>
            <a:off x="4735320" y="2242001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B27C5B-495E-43EC-833E-62EBEEE8C79C}"/>
              </a:ext>
            </a:extLst>
          </p:cNvPr>
          <p:cNvSpPr txBox="1"/>
          <p:nvPr/>
        </p:nvSpPr>
        <p:spPr>
          <a:xfrm>
            <a:off x="5343548" y="2314780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1953E3-C70F-4AE6-8CB6-D3BB9B6385DD}"/>
              </a:ext>
            </a:extLst>
          </p:cNvPr>
          <p:cNvSpPr txBox="1"/>
          <p:nvPr/>
        </p:nvSpPr>
        <p:spPr>
          <a:xfrm>
            <a:off x="6022175" y="2302755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9A2796D-BEE4-4BFB-856D-479DCAD6B7A7}"/>
              </a:ext>
            </a:extLst>
          </p:cNvPr>
          <p:cNvSpPr txBox="1"/>
          <p:nvPr/>
        </p:nvSpPr>
        <p:spPr>
          <a:xfrm>
            <a:off x="3200188" y="3803230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19456D8-4B99-4E8D-9D6C-1794992BD080}"/>
              </a:ext>
            </a:extLst>
          </p:cNvPr>
          <p:cNvSpPr txBox="1"/>
          <p:nvPr/>
        </p:nvSpPr>
        <p:spPr>
          <a:xfrm>
            <a:off x="4839372" y="5481078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63C03B3-1864-41C4-B9E4-1CA77AA804E8}"/>
              </a:ext>
            </a:extLst>
          </p:cNvPr>
          <p:cNvSpPr txBox="1"/>
          <p:nvPr/>
        </p:nvSpPr>
        <p:spPr>
          <a:xfrm>
            <a:off x="7953519" y="3758449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9A7D801-4635-4622-83E7-1A5BBC6054C0}"/>
              </a:ext>
            </a:extLst>
          </p:cNvPr>
          <p:cNvSpPr txBox="1"/>
          <p:nvPr/>
        </p:nvSpPr>
        <p:spPr>
          <a:xfrm>
            <a:off x="2146688" y="2306453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4a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2D2D71-66CA-4CDF-8361-BB2BE05CEECD}"/>
              </a:ext>
            </a:extLst>
          </p:cNvPr>
          <p:cNvSpPr txBox="1"/>
          <p:nvPr/>
        </p:nvSpPr>
        <p:spPr>
          <a:xfrm>
            <a:off x="2794546" y="2295860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C9AC11-1D4D-40DF-BC10-1C62975E629D}"/>
              </a:ext>
            </a:extLst>
          </p:cNvPr>
          <p:cNvSpPr txBox="1"/>
          <p:nvPr/>
        </p:nvSpPr>
        <p:spPr>
          <a:xfrm>
            <a:off x="3511673" y="2283249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42960CB-2F5E-442F-ADBB-8D296E1F42F1}"/>
              </a:ext>
            </a:extLst>
          </p:cNvPr>
          <p:cNvSpPr txBox="1"/>
          <p:nvPr/>
        </p:nvSpPr>
        <p:spPr>
          <a:xfrm>
            <a:off x="6287856" y="5476178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844EFA-DC69-4042-9CB6-EB64949DE1EA}"/>
              </a:ext>
            </a:extLst>
          </p:cNvPr>
          <p:cNvSpPr txBox="1"/>
          <p:nvPr/>
        </p:nvSpPr>
        <p:spPr>
          <a:xfrm>
            <a:off x="5533856" y="5487739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/>
      <p:bldP spid="40" grpId="0"/>
      <p:bldP spid="43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29"/>
            <a:ext cx="10515600" cy="68358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F47862-42AF-46D1-A66C-6130814A6ED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03446"/>
            <a:ext cx="8703365" cy="534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关于包含虚基类的多继承说明（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在一个派生树中，同名的虚基类和非虚基类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不能同时存在。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A { };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B: A { };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C: A { };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D: B { };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E: A, C { };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F: virtual  A, C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错：虚基类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和非虚基类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同时存在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G: virtual B, D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错：虚基类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和非虚基类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同时存在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H: virtual B, C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 I:  virtual B, E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 J: virtual C, E { }; 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错：虚基类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和非虚基类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同时存在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9.1    </a:t>
            </a:r>
            <a:r>
              <a:rPr lang="zh-CN" altLang="en-US" dirty="0"/>
              <a:t>多继承类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9778765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单继承是多继承的一种特例，多继承派生类具有更强的类型表达能力。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多继承派生类有多个基类或虚基类。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派生类继承所有基类的数据成员和成员函数。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派生类在继承多个基类时，不同的基类可以采用不同的派生控制。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基类之间的成员可能同名，基类与派生类的成员也可能同名。在出现同名时，如面向对象的作用域不能解析，应该使用作用域运算符来指明所要访问的类的</a:t>
            </a:r>
            <a:r>
              <a:rPr lang="zh-CN" altLang="en-US" sz="2400" b="1">
                <a:latin typeface="Times New Roman" panose="02020603050405020304" pitchFamily="18" charset="0"/>
              </a:rPr>
              <a:t>成员。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5" y="1466817"/>
            <a:ext cx="10515600" cy="588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275289"/>
            <a:ext cx="8696725" cy="369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派生类无虚基类的情况下：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若派生类的第一个基类建立了虚函数入口地址表（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），则派生类就共用该表首址所占用的存储单元；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若派生类的第一个基类没有定义虚函数，派生类就在建立完所有基类的存储空间之后，根据派生类中是否定义了新的虚函数，确定是否为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表首址分配一个存储单元，然后为新定义的数据成员建立存储空间。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静态数据成员不包括在内。</a:t>
            </a:r>
          </a:p>
        </p:txBody>
      </p:sp>
    </p:spTree>
    <p:extLst>
      <p:ext uri="{BB962C8B-B14F-4D97-AF65-F5344CB8AC3E}">
        <p14:creationId xmlns:p14="http://schemas.microsoft.com/office/powerpoint/2010/main" val="427439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28" y="103230"/>
            <a:ext cx="10515600" cy="49294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9963B-5E84-46FE-B1D9-89A00B9338A0}"/>
              </a:ext>
            </a:extLst>
          </p:cNvPr>
          <p:cNvSpPr txBox="1">
            <a:spLocks noChangeArrowheads="1"/>
          </p:cNvSpPr>
          <p:nvPr/>
        </p:nvSpPr>
        <p:spPr>
          <a:xfrm>
            <a:off x="842314" y="787636"/>
            <a:ext cx="8243888" cy="44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9.8】</a:t>
            </a:r>
            <a:r>
              <a:rPr lang="zh-CN" altLang="en-US" sz="2400" b="1" dirty="0"/>
              <a:t>无虚基类的多继承派生类存储空间的建立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C24ECE-68E1-4F2A-8829-27EC9D9E4E4F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" y="1383810"/>
            <a:ext cx="3436411" cy="5370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A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virtual void f1(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B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b,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virtual void f2(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C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void f3(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D: A, B, C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virtual void f4(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</p:txBody>
      </p:sp>
      <p:grpSp>
        <p:nvGrpSpPr>
          <p:cNvPr id="7" name="Group 58">
            <a:extLst>
              <a:ext uri="{FF2B5EF4-FFF2-40B4-BE49-F238E27FC236}">
                <a16:creationId xmlns:a16="http://schemas.microsoft.com/office/drawing/2014/main" id="{818B2C51-525F-4371-A011-5D827996C75E}"/>
              </a:ext>
            </a:extLst>
          </p:cNvPr>
          <p:cNvGrpSpPr>
            <a:grpSpLocks/>
          </p:cNvGrpSpPr>
          <p:nvPr/>
        </p:nvGrpSpPr>
        <p:grpSpPr bwMode="auto">
          <a:xfrm>
            <a:off x="4226674" y="2115338"/>
            <a:ext cx="3303593" cy="3329117"/>
            <a:chOff x="2245" y="450"/>
            <a:chExt cx="2081" cy="2622"/>
          </a:xfrm>
        </p:grpSpPr>
        <p:grpSp>
          <p:nvGrpSpPr>
            <p:cNvPr id="8" name="Group 57">
              <a:extLst>
                <a:ext uri="{FF2B5EF4-FFF2-40B4-BE49-F238E27FC236}">
                  <a16:creationId xmlns:a16="http://schemas.microsoft.com/office/drawing/2014/main" id="{862B2DAE-69A2-4A07-A4E0-C04297EED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0" y="450"/>
              <a:ext cx="1954" cy="2346"/>
              <a:chOff x="2310" y="450"/>
              <a:chExt cx="1954" cy="2346"/>
            </a:xfrm>
          </p:grpSpPr>
          <p:grpSp>
            <p:nvGrpSpPr>
              <p:cNvPr id="25" name="Group 50">
                <a:extLst>
                  <a:ext uri="{FF2B5EF4-FFF2-40B4-BE49-F238E27FC236}">
                    <a16:creationId xmlns:a16="http://schemas.microsoft.com/office/drawing/2014/main" id="{2760CDA8-244B-407C-9FE3-CDB04E2F4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0" y="450"/>
                <a:ext cx="1954" cy="2346"/>
                <a:chOff x="2426" y="404"/>
                <a:chExt cx="1954" cy="2346"/>
              </a:xfrm>
            </p:grpSpPr>
            <p:sp>
              <p:nvSpPr>
                <p:cNvPr id="27" name="Rectangle 6">
                  <a:extLst>
                    <a:ext uri="{FF2B5EF4-FFF2-40B4-BE49-F238E27FC236}">
                      <a16:creationId xmlns:a16="http://schemas.microsoft.com/office/drawing/2014/main" id="{B231CFC4-3766-4181-9B10-AB832D3EE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954" cy="2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816720C3-7D49-433E-9E38-B386DCBB2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954" cy="2346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03767A6F-9A1A-4144-B707-FF190F93E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228"/>
                  <a:ext cx="165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" name="Rectangle 11">
                  <a:extLst>
                    <a:ext uri="{FF2B5EF4-FFF2-40B4-BE49-F238E27FC236}">
                      <a16:creationId xmlns:a16="http://schemas.microsoft.com/office/drawing/2014/main" id="{3B9DCB23-2081-496C-9B45-77D54D1C2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653" cy="78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" name="Rectangle 13">
                  <a:extLst>
                    <a:ext uri="{FF2B5EF4-FFF2-40B4-BE49-F238E27FC236}">
                      <a16:creationId xmlns:a16="http://schemas.microsoft.com/office/drawing/2014/main" id="{80103890-A9D8-4200-BA23-82DC1255B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186"/>
                  <a:ext cx="1653" cy="104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" name="Rectangle 15">
                  <a:extLst>
                    <a:ext uri="{FF2B5EF4-FFF2-40B4-BE49-F238E27FC236}">
                      <a16:creationId xmlns:a16="http://schemas.microsoft.com/office/drawing/2014/main" id="{0E89A3B3-883E-4155-8F7C-E17FB94EE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203" cy="78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C8530B54-15F7-4DE6-BF9F-2EC4FB8C8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228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" name="Rectangle 21">
                  <a:extLst>
                    <a:ext uri="{FF2B5EF4-FFF2-40B4-BE49-F238E27FC236}">
                      <a16:creationId xmlns:a16="http://schemas.microsoft.com/office/drawing/2014/main" id="{8E08F736-5589-48AA-B572-756150B0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489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" name="Rectangle 23">
                  <a:extLst>
                    <a:ext uri="{FF2B5EF4-FFF2-40B4-BE49-F238E27FC236}">
                      <a16:creationId xmlns:a16="http://schemas.microsoft.com/office/drawing/2014/main" id="{B412FCEC-A8FA-43A0-ACCD-EF74F038A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186"/>
                  <a:ext cx="1203" cy="52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DB7FA481-870E-47CA-9EB4-29BE7AA69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707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A92FADC5-3972-4271-9402-5AD42F31F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203" cy="52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6" name="Line 54">
                <a:extLst>
                  <a:ext uri="{FF2B5EF4-FFF2-40B4-BE49-F238E27FC236}">
                    <a16:creationId xmlns:a16="http://schemas.microsoft.com/office/drawing/2014/main" id="{5B5D1F42-9DEF-4D2F-91CC-1DE58857D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3" y="201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FA83F38D-E64D-4784-9DD2-740E21353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490"/>
              <a:ext cx="2081" cy="2582"/>
              <a:chOff x="2335" y="444"/>
              <a:chExt cx="2081" cy="2582"/>
            </a:xfrm>
          </p:grpSpPr>
          <p:grpSp>
            <p:nvGrpSpPr>
              <p:cNvPr id="10" name="Group 51">
                <a:extLst>
                  <a:ext uri="{FF2B5EF4-FFF2-40B4-BE49-F238E27FC236}">
                    <a16:creationId xmlns:a16="http://schemas.microsoft.com/office/drawing/2014/main" id="{49871F26-1C44-4D3E-8224-547C5A0E9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9" y="444"/>
                <a:ext cx="1987" cy="2271"/>
                <a:chOff x="2429" y="444"/>
                <a:chExt cx="1987" cy="2271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5DC0D08B-E242-4EF6-83ED-217BB3481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444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虚函数入口</a:t>
                  </a:r>
                  <a:endParaRPr lang="zh-CN" altLang="en-US" b="1" dirty="0"/>
                </a:p>
              </p:txBody>
            </p:sp>
            <p:sp>
              <p:nvSpPr>
                <p:cNvPr id="13" name="Rectangle 29">
                  <a:extLst>
                    <a:ext uri="{FF2B5EF4-FFF2-40B4-BE49-F238E27FC236}">
                      <a16:creationId xmlns:a16="http://schemas.microsoft.com/office/drawing/2014/main" id="{124797AC-B9EB-47C4-A985-97B1843DD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705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地址表首址</a:t>
                  </a:r>
                  <a:endParaRPr lang="zh-CN" altLang="en-US" b="1" dirty="0"/>
                </a:p>
              </p:txBody>
            </p:sp>
            <p:sp>
              <p:nvSpPr>
                <p:cNvPr id="14" name="Rectangle 30">
                  <a:extLst>
                    <a:ext uri="{FF2B5EF4-FFF2-40B4-BE49-F238E27FC236}">
                      <a16:creationId xmlns:a16="http://schemas.microsoft.com/office/drawing/2014/main" id="{7A7FAB54-1AD0-444E-A141-A82DFCEBB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956"/>
                  <a:ext cx="58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a    </a:t>
                  </a:r>
                  <a:endParaRPr lang="en-US" altLang="zh-CN" sz="2000" b="1" dirty="0"/>
                </a:p>
              </p:txBody>
            </p:sp>
            <p:sp>
              <p:nvSpPr>
                <p:cNvPr id="15" name="Rectangle 31">
                  <a:extLst>
                    <a:ext uri="{FF2B5EF4-FFF2-40B4-BE49-F238E27FC236}">
                      <a16:creationId xmlns:a16="http://schemas.microsoft.com/office/drawing/2014/main" id="{1A097F9A-6615-4E39-BD4F-5002977C7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956"/>
                  <a:ext cx="35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      </a:t>
                  </a:r>
                  <a:endParaRPr lang="en-US" altLang="zh-CN" sz="2000" b="1"/>
                </a:p>
              </p:txBody>
            </p:sp>
            <p:sp>
              <p:nvSpPr>
                <p:cNvPr id="16" name="Rectangle 32">
                  <a:extLst>
                    <a:ext uri="{FF2B5EF4-FFF2-40B4-BE49-F238E27FC236}">
                      <a16:creationId xmlns:a16="http://schemas.microsoft.com/office/drawing/2014/main" id="{EA05F75C-B2AA-449C-AA8E-DA89BCA9F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1226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虚函数入口</a:t>
                  </a:r>
                  <a:endParaRPr lang="zh-CN" altLang="en-US" b="1"/>
                </a:p>
              </p:txBody>
            </p:sp>
            <p:sp>
              <p:nvSpPr>
                <p:cNvPr id="17" name="Rectangle 33">
                  <a:extLst>
                    <a:ext uri="{FF2B5EF4-FFF2-40B4-BE49-F238E27FC236}">
                      <a16:creationId xmlns:a16="http://schemas.microsoft.com/office/drawing/2014/main" id="{3777981D-4696-4567-80F7-147CDF275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1486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地址表首址</a:t>
                  </a:r>
                  <a:endParaRPr lang="zh-CN" altLang="en-US" b="1" dirty="0"/>
                </a:p>
              </p:txBody>
            </p:sp>
            <p:sp>
              <p:nvSpPr>
                <p:cNvPr id="18" name="Rectangle 34">
                  <a:extLst>
                    <a:ext uri="{FF2B5EF4-FFF2-40B4-BE49-F238E27FC236}">
                      <a16:creationId xmlns:a16="http://schemas.microsoft.com/office/drawing/2014/main" id="{D2B26F07-89F3-44F5-8134-422477BD5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1738"/>
                  <a:ext cx="68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b                       </a:t>
                  </a:r>
                  <a:endParaRPr lang="en-US" altLang="zh-CN" sz="2000" b="1" dirty="0"/>
                </a:p>
              </p:txBody>
            </p:sp>
            <p:sp>
              <p:nvSpPr>
                <p:cNvPr id="19" name="Rectangle 35">
                  <a:extLst>
                    <a:ext uri="{FF2B5EF4-FFF2-40B4-BE49-F238E27FC236}">
                      <a16:creationId xmlns:a16="http://schemas.microsoft.com/office/drawing/2014/main" id="{3B9BA223-058B-4E43-AE06-EE4E10C88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1998"/>
                  <a:ext cx="57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c    </a:t>
                  </a:r>
                  <a:endParaRPr lang="en-US" altLang="zh-CN" sz="2000" b="1"/>
                </a:p>
              </p:txBody>
            </p:sp>
            <p:sp>
              <p:nvSpPr>
                <p:cNvPr id="20" name="Rectangle 36">
                  <a:extLst>
                    <a:ext uri="{FF2B5EF4-FFF2-40B4-BE49-F238E27FC236}">
                      <a16:creationId xmlns:a16="http://schemas.microsoft.com/office/drawing/2014/main" id="{4E768B87-F48E-4E5D-B179-D9B2BF0CC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1998"/>
                  <a:ext cx="2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              </a:t>
                  </a:r>
                  <a:endParaRPr lang="en-US" altLang="zh-CN" sz="2000" b="1"/>
                </a:p>
              </p:txBody>
            </p:sp>
            <p:sp>
              <p:nvSpPr>
                <p:cNvPr id="21" name="Rectangle 37">
                  <a:extLst>
                    <a:ext uri="{FF2B5EF4-FFF2-40B4-BE49-F238E27FC236}">
                      <a16:creationId xmlns:a16="http://schemas.microsoft.com/office/drawing/2014/main" id="{947CBF09-C7AD-460A-BD47-B376BE2CB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2262"/>
                  <a:ext cx="59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d    </a:t>
                  </a:r>
                  <a:endParaRPr lang="en-US" altLang="zh-CN" sz="2000" b="1"/>
                </a:p>
              </p:txBody>
            </p:sp>
            <p:sp>
              <p:nvSpPr>
                <p:cNvPr id="22" name="Rectangle 38">
                  <a:extLst>
                    <a:ext uri="{FF2B5EF4-FFF2-40B4-BE49-F238E27FC236}">
                      <a16:creationId xmlns:a16="http://schemas.microsoft.com/office/drawing/2014/main" id="{EC126D9A-39BE-45CD-B4D8-D1440D341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2262"/>
                  <a:ext cx="35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             </a:t>
                  </a:r>
                  <a:endParaRPr lang="en-US" altLang="zh-CN" sz="2000" b="1"/>
                </a:p>
              </p:txBody>
            </p:sp>
            <p:sp>
              <p:nvSpPr>
                <p:cNvPr id="23" name="Rectangle 39">
                  <a:extLst>
                    <a:ext uri="{FF2B5EF4-FFF2-40B4-BE49-F238E27FC236}">
                      <a16:creationId xmlns:a16="http://schemas.microsoft.com/office/drawing/2014/main" id="{908E6E18-7FD9-4F0F-98B0-7E4B04CED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2523"/>
                  <a:ext cx="6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e     </a:t>
                  </a:r>
                  <a:endParaRPr lang="en-US" altLang="zh-CN" sz="2000" b="1"/>
                </a:p>
              </p:txBody>
            </p:sp>
            <p:sp>
              <p:nvSpPr>
                <p:cNvPr id="24" name="Rectangle 40">
                  <a:extLst>
                    <a:ext uri="{FF2B5EF4-FFF2-40B4-BE49-F238E27FC236}">
                      <a16:creationId xmlns:a16="http://schemas.microsoft.com/office/drawing/2014/main" id="{FF528E8F-5985-4336-A1C4-319D414E7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4" y="2523"/>
                  <a:ext cx="26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             </a:t>
                  </a:r>
                  <a:endParaRPr lang="en-US" altLang="zh-CN" sz="2000" b="1"/>
                </a:p>
              </p:txBody>
            </p:sp>
          </p:grpSp>
          <p:sp>
            <p:nvSpPr>
              <p:cNvPr id="11" name="Text Box 41">
                <a:extLst>
                  <a:ext uri="{FF2B5EF4-FFF2-40B4-BE49-F238E27FC236}">
                    <a16:creationId xmlns:a16="http://schemas.microsoft.com/office/drawing/2014/main" id="{5D27B6FF-E17E-47D3-9599-F62023F71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5" y="2795"/>
                <a:ext cx="19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派生类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的存储空间示意图</a:t>
                </a:r>
              </a:p>
            </p:txBody>
          </p:sp>
        </p:grpSp>
      </p:grpSp>
      <p:grpSp>
        <p:nvGrpSpPr>
          <p:cNvPr id="38" name="Group 59">
            <a:extLst>
              <a:ext uri="{FF2B5EF4-FFF2-40B4-BE49-F238E27FC236}">
                <a16:creationId xmlns:a16="http://schemas.microsoft.com/office/drawing/2014/main" id="{8F19AC42-C2DD-42F6-903E-944685AE0955}"/>
              </a:ext>
            </a:extLst>
          </p:cNvPr>
          <p:cNvGrpSpPr>
            <a:grpSpLocks/>
          </p:cNvGrpSpPr>
          <p:nvPr/>
        </p:nvGrpSpPr>
        <p:grpSpPr bwMode="auto">
          <a:xfrm>
            <a:off x="4258828" y="5417762"/>
            <a:ext cx="5980326" cy="1337008"/>
            <a:chOff x="2149" y="3027"/>
            <a:chExt cx="3325" cy="1015"/>
          </a:xfrm>
        </p:grpSpPr>
        <p:sp>
          <p:nvSpPr>
            <p:cNvPr id="39" name="Text Box 44">
              <a:extLst>
                <a:ext uri="{FF2B5EF4-FFF2-40B4-BE49-F238E27FC236}">
                  <a16:creationId xmlns:a16="http://schemas.microsoft.com/office/drawing/2014/main" id="{92FB22FE-E9BC-45FC-84B8-4A2C61B0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027"/>
              <a:ext cx="3320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sizeof(D) = sizeof(A) + sizeof(B) + sizeof(C) + sizeof(e)</a:t>
              </a:r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533DB88A-485C-4E91-88E4-E13604FAF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71"/>
              <a:ext cx="223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sizeof(A) = sizeof(void *) + sizeof(a)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47">
              <a:extLst>
                <a:ext uri="{FF2B5EF4-FFF2-40B4-BE49-F238E27FC236}">
                  <a16:creationId xmlns:a16="http://schemas.microsoft.com/office/drawing/2014/main" id="{97CD5131-2235-4A22-AA50-C8489F76E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" y="3484"/>
              <a:ext cx="28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sizeof(B) = sizeof(void *) + sizeof(b) + sizeof(c)</a:t>
              </a:r>
            </a:p>
          </p:txBody>
        </p:sp>
        <p:sp>
          <p:nvSpPr>
            <p:cNvPr id="42" name="Text Box 48">
              <a:extLst>
                <a:ext uri="{FF2B5EF4-FFF2-40B4-BE49-F238E27FC236}">
                  <a16:creationId xmlns:a16="http://schemas.microsoft.com/office/drawing/2014/main" id="{2D3EC156-48CB-4225-9F51-26DAFC9AA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702"/>
              <a:ext cx="129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sizeof(C) = sizeof(d)</a:t>
              </a:r>
            </a:p>
          </p:txBody>
        </p:sp>
      </p:grpSp>
      <p:sp>
        <p:nvSpPr>
          <p:cNvPr id="43" name="Text Box 49">
            <a:extLst>
              <a:ext uri="{FF2B5EF4-FFF2-40B4-BE49-F238E27FC236}">
                <a16:creationId xmlns:a16="http://schemas.microsoft.com/office/drawing/2014/main" id="{07982784-338F-4473-9EBC-5C88A84F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571" y="2050251"/>
            <a:ext cx="2065156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的第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已建立了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首址。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en-US" sz="2000" b="1" dirty="0"/>
              <a:t>共用该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/>
              <a:t>表首址所占用的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/>
              <a:t>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395986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5" y="1468291"/>
            <a:ext cx="10515600" cy="5797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139049"/>
            <a:ext cx="9672085" cy="398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25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派生类有虚基类的情况下，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虚基类的存储空间建于派生类的尾部，且按虚基类的构造顺序建立：</a:t>
            </a:r>
          </a:p>
          <a:p>
            <a:pPr lvl="1" algn="just" eaLnBrk="1" hangingPunct="1">
              <a:lnSpc>
                <a:spcPct val="125000"/>
              </a:lnSpc>
              <a:spcBef>
                <a:spcPts val="600"/>
              </a:spcBef>
              <a:buClr>
                <a:schemeClr val="hlink"/>
              </a:buClr>
              <a:buFont typeface="Times New Roman" panose="02020603050405020304" pitchFamily="18" charset="0"/>
              <a:buChar char="①"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派生类依次处理每个直接基类或虚基类，如果为直接基类，则为其建立存储空间，如果为直接虚基类则建立一个到虚基类的偏移。</a:t>
            </a:r>
          </a:p>
          <a:p>
            <a:pPr lvl="1" algn="just" eaLnBrk="1" hangingPunct="1">
              <a:lnSpc>
                <a:spcPct val="125000"/>
              </a:lnSpc>
              <a:spcBef>
                <a:spcPts val="600"/>
              </a:spcBef>
              <a:buClr>
                <a:schemeClr val="hlink"/>
              </a:buClr>
              <a:buFont typeface="Times New Roman" panose="02020603050405020304" pitchFamily="18" charset="0"/>
              <a:buChar char="②"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派生类继承的第一个类为非虚基类，且该基类定义了虚函数地址表，则派生类就共享该表首址占用的存储单元。对于其他任何情形，派生类在处理完所有基类或虚基类后，根据派生类是否新定义了虚函数，确定是否为该表首址分配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273880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84"/>
            <a:ext cx="10515600" cy="5797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95915" y="2207235"/>
            <a:ext cx="8437645" cy="4157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派生类有虚基类的情况下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虚基类的存储空间建于派生类的尾部，且按虚基类的构造顺序建立：</a:t>
            </a: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  <a:buFont typeface="Times New Roman" panose="02020603050405020304" pitchFamily="18" charset="0"/>
              <a:buChar char="③"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派生类依次处理自定义的数据成员，为每个数据成员建立相应的存储空间。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④派生类根据虚基类偏移的建立顺序，依次为虚基类建立存储空间，同名虚基类仅在派生类存储空间内建立一次。</a:t>
            </a: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⑤如果直接基类和虚基类又是派生类，则在派生类的存储空间内重复步骤①至⑤。如果数据成员又为派生类类型，则在数据成员的存储空间内重复步骤①至⑤。</a:t>
            </a:r>
          </a:p>
        </p:txBody>
      </p:sp>
    </p:spTree>
    <p:extLst>
      <p:ext uri="{BB962C8B-B14F-4D97-AF65-F5344CB8AC3E}">
        <p14:creationId xmlns:p14="http://schemas.microsoft.com/office/powerpoint/2010/main" val="182456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57" y="16311"/>
            <a:ext cx="10515600" cy="6732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635F57-F572-4DB8-B8F8-7D4D06604A5A}"/>
              </a:ext>
            </a:extLst>
          </p:cNvPr>
          <p:cNvSpPr txBox="1">
            <a:spLocks noChangeArrowheads="1"/>
          </p:cNvSpPr>
          <p:nvPr/>
        </p:nvSpPr>
        <p:spPr>
          <a:xfrm>
            <a:off x="713407" y="779992"/>
            <a:ext cx="7705312" cy="44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含有虚基类的多继承派生类存储空间的建立</a:t>
            </a:r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D335D250-641A-454C-A8F0-6E59781E5417}"/>
              </a:ext>
            </a:extLst>
          </p:cNvPr>
          <p:cNvSpPr txBox="1">
            <a:spLocks noChangeArrowheads="1"/>
          </p:cNvSpPr>
          <p:nvPr/>
        </p:nvSpPr>
        <p:spPr>
          <a:xfrm>
            <a:off x="619276" y="1300245"/>
            <a:ext cx="3479477" cy="540535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#include &lt;iostream&gt;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A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virtual void fa( )  {  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B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int  b;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void fb( 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E: virtual A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int  x;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virtual void </a:t>
            </a:r>
            <a:r>
              <a:rPr lang="en-US" altLang="zh-CN" sz="2000" b="1" dirty="0" err="1"/>
              <a:t>fe</a:t>
            </a:r>
            <a:r>
              <a:rPr lang="en-US" altLang="zh-CN" sz="2000" b="1" dirty="0"/>
              <a:t>( )  {  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F: virtual A, virtual B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int  x;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void ff( )  {  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</p:txBody>
      </p:sp>
      <p:grpSp>
        <p:nvGrpSpPr>
          <p:cNvPr id="7" name="Group 251">
            <a:extLst>
              <a:ext uri="{FF2B5EF4-FFF2-40B4-BE49-F238E27FC236}">
                <a16:creationId xmlns:a16="http://schemas.microsoft.com/office/drawing/2014/main" id="{38D055A9-843F-43AD-B904-11CB009D8FE0}"/>
              </a:ext>
            </a:extLst>
          </p:cNvPr>
          <p:cNvGrpSpPr>
            <a:grpSpLocks/>
          </p:cNvGrpSpPr>
          <p:nvPr/>
        </p:nvGrpSpPr>
        <p:grpSpPr bwMode="auto">
          <a:xfrm>
            <a:off x="4799957" y="3678560"/>
            <a:ext cx="2555875" cy="2696869"/>
            <a:chOff x="2268" y="391"/>
            <a:chExt cx="1610" cy="1648"/>
          </a:xfrm>
        </p:grpSpPr>
        <p:sp>
          <p:nvSpPr>
            <p:cNvPr id="8" name="Rectangle 141">
              <a:extLst>
                <a:ext uri="{FF2B5EF4-FFF2-40B4-BE49-F238E27FC236}">
                  <a16:creationId xmlns:a16="http://schemas.microsoft.com/office/drawing/2014/main" id="{7A5CB30D-DC0D-4713-9996-8C9C70CCD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1"/>
              <a:ext cx="1610" cy="164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" name="Rectangle 142">
              <a:extLst>
                <a:ext uri="{FF2B5EF4-FFF2-40B4-BE49-F238E27FC236}">
                  <a16:creationId xmlns:a16="http://schemas.microsoft.com/office/drawing/2014/main" id="{075C5B7F-93AD-4BA8-B57D-C8FE2CFCA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404"/>
              <a:ext cx="975" cy="5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43">
              <a:extLst>
                <a:ext uri="{FF2B5EF4-FFF2-40B4-BE49-F238E27FC236}">
                  <a16:creationId xmlns:a16="http://schemas.microsoft.com/office/drawing/2014/main" id="{F9C27548-017F-4857-98C0-4319014F4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644"/>
              <a:ext cx="970" cy="50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44">
              <a:extLst>
                <a:ext uri="{FF2B5EF4-FFF2-40B4-BE49-F238E27FC236}">
                  <a16:creationId xmlns:a16="http://schemas.microsoft.com/office/drawing/2014/main" id="{3E9B9CB3-9BFD-4729-8259-D424C761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1"/>
              <a:ext cx="975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45">
              <a:extLst>
                <a:ext uri="{FF2B5EF4-FFF2-40B4-BE49-F238E27FC236}">
                  <a16:creationId xmlns:a16="http://schemas.microsoft.com/office/drawing/2014/main" id="{E460967B-2D9D-4519-89CC-A0E8F30F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151"/>
              <a:ext cx="975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47">
              <a:extLst>
                <a:ext uri="{FF2B5EF4-FFF2-40B4-BE49-F238E27FC236}">
                  <a16:creationId xmlns:a16="http://schemas.microsoft.com/office/drawing/2014/main" id="{DA0BA3F9-2BEE-49C7-9C0A-AE57EBE03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406"/>
              <a:ext cx="5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 dirty="0"/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934802E2-1985-4B22-A1FB-21BD4AB75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677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E: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15" name="Rectangle 150">
              <a:extLst>
                <a:ext uri="{FF2B5EF4-FFF2-40B4-BE49-F238E27FC236}">
                  <a16:creationId xmlns:a16="http://schemas.microsoft.com/office/drawing/2014/main" id="{7BDEFEB5-BF10-42F0-A931-995E58B0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678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 dirty="0"/>
            </a:p>
          </p:txBody>
        </p:sp>
        <p:sp>
          <p:nvSpPr>
            <p:cNvPr id="16" name="Rectangle 151">
              <a:extLst>
                <a:ext uri="{FF2B5EF4-FFF2-40B4-BE49-F238E27FC236}">
                  <a16:creationId xmlns:a16="http://schemas.microsoft.com/office/drawing/2014/main" id="{A91BA044-0AAE-4C4E-91F1-CF557B48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67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E6E6C8DA-379F-4B27-88D9-AEAE3AE9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97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18" name="Rectangle 153">
              <a:extLst>
                <a:ext uri="{FF2B5EF4-FFF2-40B4-BE49-F238E27FC236}">
                  <a16:creationId xmlns:a16="http://schemas.microsoft.com/office/drawing/2014/main" id="{EF8C8836-F970-4764-A78B-D31B75BD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951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/>
            </a:p>
          </p:txBody>
        </p:sp>
        <p:sp>
          <p:nvSpPr>
            <p:cNvPr id="19" name="Rectangle 155">
              <a:extLst>
                <a:ext uri="{FF2B5EF4-FFF2-40B4-BE49-F238E27FC236}">
                  <a16:creationId xmlns:a16="http://schemas.microsoft.com/office/drawing/2014/main" id="{EAB98643-31EB-4200-ADE4-FC5212B33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184"/>
              <a:ext cx="5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E:</a:t>
              </a:r>
              <a:r>
                <a:rPr lang="en-US" altLang="zh-CN" sz="210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x</a:t>
              </a:r>
              <a:endParaRPr lang="en-US" altLang="zh-CN"/>
            </a:p>
          </p:txBody>
        </p:sp>
        <p:sp>
          <p:nvSpPr>
            <p:cNvPr id="20" name="Rectangle 156">
              <a:extLst>
                <a:ext uri="{FF2B5EF4-FFF2-40B4-BE49-F238E27FC236}">
                  <a16:creationId xmlns:a16="http://schemas.microsoft.com/office/drawing/2014/main" id="{911C06FE-EAC3-4CF9-A875-3CAE0D74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18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1" name="Rectangle 157">
              <a:extLst>
                <a:ext uri="{FF2B5EF4-FFF2-40B4-BE49-F238E27FC236}">
                  <a16:creationId xmlns:a16="http://schemas.microsoft.com/office/drawing/2014/main" id="{83F312D4-EDD1-4BD1-8F48-A98AC361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18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2" name="Rectangle 158">
              <a:extLst>
                <a:ext uri="{FF2B5EF4-FFF2-40B4-BE49-F238E27FC236}">
                  <a16:creationId xmlns:a16="http://schemas.microsoft.com/office/drawing/2014/main" id="{4B3DF831-3ECB-450C-A1BB-8D0F4BE3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439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A: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23" name="Rectangle 159">
              <a:extLst>
                <a:ext uri="{FF2B5EF4-FFF2-40B4-BE49-F238E27FC236}">
                  <a16:creationId xmlns:a16="http://schemas.microsoft.com/office/drawing/2014/main" id="{F8BE6CF2-A285-40A8-811D-BE4DAC26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450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/>
            </a:p>
          </p:txBody>
        </p:sp>
        <p:sp>
          <p:nvSpPr>
            <p:cNvPr id="24" name="Rectangle 160">
              <a:extLst>
                <a:ext uri="{FF2B5EF4-FFF2-40B4-BE49-F238E27FC236}">
                  <a16:creationId xmlns:a16="http://schemas.microsoft.com/office/drawing/2014/main" id="{D95C7ACB-CF50-4470-9F27-BF2364AE2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5" name="Rectangle 161">
              <a:extLst>
                <a:ext uri="{FF2B5EF4-FFF2-40B4-BE49-F238E27FC236}">
                  <a16:creationId xmlns:a16="http://schemas.microsoft.com/office/drawing/2014/main" id="{DCD03826-4034-4706-A7C2-AD6925A2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71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26" name="Rectangle 162">
              <a:extLst>
                <a:ext uri="{FF2B5EF4-FFF2-40B4-BE49-F238E27FC236}">
                  <a16:creationId xmlns:a16="http://schemas.microsoft.com/office/drawing/2014/main" id="{72EC54A7-5805-47EF-B5F9-9699125DD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22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/>
            </a:p>
          </p:txBody>
        </p:sp>
        <p:sp>
          <p:nvSpPr>
            <p:cNvPr id="27" name="Rectangle 163">
              <a:extLst>
                <a:ext uri="{FF2B5EF4-FFF2-40B4-BE49-F238E27FC236}">
                  <a16:creationId xmlns:a16="http://schemas.microsoft.com/office/drawing/2014/main" id="{060AD170-D413-446C-B4E2-91384205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690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8" name="Rectangle 164">
              <a:extLst>
                <a:ext uri="{FF2B5EF4-FFF2-40B4-BE49-F238E27FC236}">
                  <a16:creationId xmlns:a16="http://schemas.microsoft.com/office/drawing/2014/main" id="{61EFB6EB-73C4-4CAB-8384-D353148AC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90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29" name="Line 165">
              <a:extLst>
                <a:ext uri="{FF2B5EF4-FFF2-40B4-BE49-F238E27FC236}">
                  <a16:creationId xmlns:a16="http://schemas.microsoft.com/office/drawing/2014/main" id="{A695FD53-1FAB-4206-A3FA-3726A6700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519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6">
              <a:extLst>
                <a:ext uri="{FF2B5EF4-FFF2-40B4-BE49-F238E27FC236}">
                  <a16:creationId xmlns:a16="http://schemas.microsoft.com/office/drawing/2014/main" id="{4CF8A189-6DCF-4CD6-83F6-F0868D4B0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497"/>
              <a:ext cx="0" cy="11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173">
              <a:extLst>
                <a:ext uri="{FF2B5EF4-FFF2-40B4-BE49-F238E27FC236}">
                  <a16:creationId xmlns:a16="http://schemas.microsoft.com/office/drawing/2014/main" id="{9E6D7862-28F2-4793-888C-2F3A8CD6E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1540"/>
              <a:ext cx="182" cy="127"/>
              <a:chOff x="3242" y="1692"/>
              <a:chExt cx="293" cy="127"/>
            </a:xfrm>
          </p:grpSpPr>
          <p:sp>
            <p:nvSpPr>
              <p:cNvPr id="32" name="Line 174">
                <a:extLst>
                  <a:ext uri="{FF2B5EF4-FFF2-40B4-BE49-F238E27FC236}">
                    <a16:creationId xmlns:a16="http://schemas.microsoft.com/office/drawing/2014/main" id="{BE45601C-4B9A-4416-AD83-154EF88E0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754"/>
                <a:ext cx="17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75">
                <a:extLst>
                  <a:ext uri="{FF2B5EF4-FFF2-40B4-BE49-F238E27FC236}">
                    <a16:creationId xmlns:a16="http://schemas.microsoft.com/office/drawing/2014/main" id="{F7E38F6B-3F3E-4CE1-9795-DA8E364EF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692"/>
                <a:ext cx="129" cy="127"/>
              </a:xfrm>
              <a:custGeom>
                <a:avLst/>
                <a:gdLst>
                  <a:gd name="T0" fmla="*/ 129 w 129"/>
                  <a:gd name="T1" fmla="*/ 0 h 127"/>
                  <a:gd name="T2" fmla="*/ 0 w 129"/>
                  <a:gd name="T3" fmla="*/ 64 h 127"/>
                  <a:gd name="T4" fmla="*/ 129 w 129"/>
                  <a:gd name="T5" fmla="*/ 127 h 127"/>
                  <a:gd name="T6" fmla="*/ 129 w 129"/>
                  <a:gd name="T7" fmla="*/ 0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7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Group 288">
            <a:extLst>
              <a:ext uri="{FF2B5EF4-FFF2-40B4-BE49-F238E27FC236}">
                <a16:creationId xmlns:a16="http://schemas.microsoft.com/office/drawing/2014/main" id="{92378221-0BAE-489F-9B66-6EF986E1AB07}"/>
              </a:ext>
            </a:extLst>
          </p:cNvPr>
          <p:cNvGrpSpPr>
            <a:grpSpLocks/>
          </p:cNvGrpSpPr>
          <p:nvPr/>
        </p:nvGrpSpPr>
        <p:grpSpPr bwMode="auto">
          <a:xfrm>
            <a:off x="8728871" y="921277"/>
            <a:ext cx="2570163" cy="2507723"/>
            <a:chOff x="4049" y="376"/>
            <a:chExt cx="1619" cy="1603"/>
          </a:xfrm>
        </p:grpSpPr>
        <p:sp>
          <p:nvSpPr>
            <p:cNvPr id="35" name="Rectangle 176">
              <a:extLst>
                <a:ext uri="{FF2B5EF4-FFF2-40B4-BE49-F238E27FC236}">
                  <a16:creationId xmlns:a16="http://schemas.microsoft.com/office/drawing/2014/main" id="{0852C8F8-1D71-4088-AB0F-1A29E18E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76"/>
              <a:ext cx="1619" cy="160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177">
              <a:extLst>
                <a:ext uri="{FF2B5EF4-FFF2-40B4-BE49-F238E27FC236}">
                  <a16:creationId xmlns:a16="http://schemas.microsoft.com/office/drawing/2014/main" id="{6F2C5284-AF1E-4178-9E91-CD1FBF733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152"/>
              <a:ext cx="960" cy="5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78">
              <a:extLst>
                <a:ext uri="{FF2B5EF4-FFF2-40B4-BE49-F238E27FC236}">
                  <a16:creationId xmlns:a16="http://schemas.microsoft.com/office/drawing/2014/main" id="{0E474DD7-2255-4E2A-9236-F1B1DF8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58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Rectangle 179">
              <a:extLst>
                <a:ext uri="{FF2B5EF4-FFF2-40B4-BE49-F238E27FC236}">
                  <a16:creationId xmlns:a16="http://schemas.microsoft.com/office/drawing/2014/main" id="{C2958109-D231-4618-A0CE-AA5A622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898"/>
              <a:ext cx="960" cy="25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180">
              <a:extLst>
                <a:ext uri="{FF2B5EF4-FFF2-40B4-BE49-F238E27FC236}">
                  <a16:creationId xmlns:a16="http://schemas.microsoft.com/office/drawing/2014/main" id="{CC540EB9-9136-4B4A-BAEB-7BFE1855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645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181">
              <a:extLst>
                <a:ext uri="{FF2B5EF4-FFF2-40B4-BE49-F238E27FC236}">
                  <a16:creationId xmlns:a16="http://schemas.microsoft.com/office/drawing/2014/main" id="{87018E31-8748-4394-95B3-3CE81888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91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1" name="Rectangle 182">
              <a:extLst>
                <a:ext uri="{FF2B5EF4-FFF2-40B4-BE49-F238E27FC236}">
                  <a16:creationId xmlns:a16="http://schemas.microsoft.com/office/drawing/2014/main" id="{FC1BAE3B-5F6E-4D14-BE05-606BA1180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42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solidFill>
                  <a:srgbClr val="FF3300"/>
                </a:solidFill>
              </a:endParaRPr>
            </a:p>
          </p:txBody>
        </p:sp>
        <p:sp>
          <p:nvSpPr>
            <p:cNvPr id="42" name="Rectangle 183">
              <a:extLst>
                <a:ext uri="{FF2B5EF4-FFF2-40B4-BE49-F238E27FC236}">
                  <a16:creationId xmlns:a16="http://schemas.microsoft.com/office/drawing/2014/main" id="{58588CBF-E50D-408D-AD11-BF515D41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4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/>
            </a:p>
          </p:txBody>
        </p:sp>
        <p:sp>
          <p:nvSpPr>
            <p:cNvPr id="43" name="Rectangle 184">
              <a:extLst>
                <a:ext uri="{FF2B5EF4-FFF2-40B4-BE49-F238E27FC236}">
                  <a16:creationId xmlns:a16="http://schemas.microsoft.com/office/drawing/2014/main" id="{C678F234-D441-4704-BB81-638240BF8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42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4" name="Rectangle 186">
              <a:extLst>
                <a:ext uri="{FF2B5EF4-FFF2-40B4-BE49-F238E27FC236}">
                  <a16:creationId xmlns:a16="http://schemas.microsoft.com/office/drawing/2014/main" id="{63249536-4E63-494B-BDA9-E7BDC41B9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42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5" name="Rectangle 188">
              <a:extLst>
                <a:ext uri="{FF2B5EF4-FFF2-40B4-BE49-F238E27FC236}">
                  <a16:creationId xmlns:a16="http://schemas.microsoft.com/office/drawing/2014/main" id="{BCB91CA8-CA5C-463D-B577-E579D0AB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678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6" name="Rectangle 189">
              <a:extLst>
                <a:ext uri="{FF2B5EF4-FFF2-40B4-BE49-F238E27FC236}">
                  <a16:creationId xmlns:a16="http://schemas.microsoft.com/office/drawing/2014/main" id="{48C0E459-005C-420C-B6FA-77968B2E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67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/>
            </a:p>
          </p:txBody>
        </p:sp>
        <p:sp>
          <p:nvSpPr>
            <p:cNvPr id="47" name="Rectangle 190">
              <a:extLst>
                <a:ext uri="{FF2B5EF4-FFF2-40B4-BE49-F238E27FC236}">
                  <a16:creationId xmlns:a16="http://schemas.microsoft.com/office/drawing/2014/main" id="{1E9AA20D-A0F1-476D-9170-64A13AFD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67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8" name="Rectangle 192">
              <a:extLst>
                <a:ext uri="{FF2B5EF4-FFF2-40B4-BE49-F238E27FC236}">
                  <a16:creationId xmlns:a16="http://schemas.microsoft.com/office/drawing/2014/main" id="{078850F7-87C7-49CD-9BE4-06A777582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67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" name="Rectangle 194">
              <a:extLst>
                <a:ext uri="{FF2B5EF4-FFF2-40B4-BE49-F238E27FC236}">
                  <a16:creationId xmlns:a16="http://schemas.microsoft.com/office/drawing/2014/main" id="{B2814733-2B4B-46B7-BDB8-0A86C72D1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932"/>
              <a:ext cx="5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F:</a:t>
              </a:r>
              <a:r>
                <a:rPr lang="en-US" altLang="zh-CN" sz="21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x</a:t>
              </a:r>
              <a:endParaRPr lang="en-US" altLang="zh-CN" dirty="0"/>
            </a:p>
          </p:txBody>
        </p:sp>
        <p:sp>
          <p:nvSpPr>
            <p:cNvPr id="50" name="Rectangle 195">
              <a:extLst>
                <a:ext uri="{FF2B5EF4-FFF2-40B4-BE49-F238E27FC236}">
                  <a16:creationId xmlns:a16="http://schemas.microsoft.com/office/drawing/2014/main" id="{40D282B0-402D-4508-AD6C-3A627E86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9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1" name="Rectangle 197">
              <a:extLst>
                <a:ext uri="{FF2B5EF4-FFF2-40B4-BE49-F238E27FC236}">
                  <a16:creationId xmlns:a16="http://schemas.microsoft.com/office/drawing/2014/main" id="{B197E8D7-6150-494F-8D0F-36CAB64B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9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D31505A1-549B-47A4-B0F3-9402D6A9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185"/>
              <a:ext cx="1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A: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9DC1F89-5AB3-465C-82C7-E181CE6C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171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 dirty="0"/>
            </a:p>
          </p:txBody>
        </p:sp>
        <p:sp>
          <p:nvSpPr>
            <p:cNvPr id="54" name="Rectangle 202">
              <a:extLst>
                <a:ext uri="{FF2B5EF4-FFF2-40B4-BE49-F238E27FC236}">
                  <a16:creationId xmlns:a16="http://schemas.microsoft.com/office/drawing/2014/main" id="{A5A0EA8D-DCEE-478F-9D13-AC70437E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18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AA67298A-49DB-4E15-80FD-A4B83D04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4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C7939FDA-95F0-42EC-B930-D0EAA54F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34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 dirty="0"/>
            </a:p>
          </p:txBody>
        </p:sp>
        <p:sp>
          <p:nvSpPr>
            <p:cNvPr id="57" name="Rectangle 207">
              <a:extLst>
                <a:ext uri="{FF2B5EF4-FFF2-40B4-BE49-F238E27FC236}">
                  <a16:creationId xmlns:a16="http://schemas.microsoft.com/office/drawing/2014/main" id="{E6B38435-F410-4AD3-BBB0-E16028E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43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8" name="Rectangle 209">
              <a:extLst>
                <a:ext uri="{FF2B5EF4-FFF2-40B4-BE49-F238E27FC236}">
                  <a16:creationId xmlns:a16="http://schemas.microsoft.com/office/drawing/2014/main" id="{AECD206F-F1D7-4AC9-8150-4D2E246AF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691"/>
              <a:ext cx="5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B:</a:t>
              </a: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int  b</a:t>
              </a:r>
              <a:endParaRPr lang="en-US" altLang="zh-CN"/>
            </a:p>
          </p:txBody>
        </p:sp>
        <p:sp>
          <p:nvSpPr>
            <p:cNvPr id="59" name="Rectangle 210">
              <a:extLst>
                <a:ext uri="{FF2B5EF4-FFF2-40B4-BE49-F238E27FC236}">
                  <a16:creationId xmlns:a16="http://schemas.microsoft.com/office/drawing/2014/main" id="{E7944F32-4A77-4A0D-9697-5F79B115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60" name="Rectangle 212">
              <a:extLst>
                <a:ext uri="{FF2B5EF4-FFF2-40B4-BE49-F238E27FC236}">
                  <a16:creationId xmlns:a16="http://schemas.microsoft.com/office/drawing/2014/main" id="{0CF31B95-8D54-409C-9900-8A9E647F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61" name="Rectangle 213">
              <a:extLst>
                <a:ext uri="{FF2B5EF4-FFF2-40B4-BE49-F238E27FC236}">
                  <a16:creationId xmlns:a16="http://schemas.microsoft.com/office/drawing/2014/main" id="{B9228055-EC65-4F73-8E48-E1724D20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1691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62" name="Rectangle 214">
              <a:extLst>
                <a:ext uri="{FF2B5EF4-FFF2-40B4-BE49-F238E27FC236}">
                  <a16:creationId xmlns:a16="http://schemas.microsoft.com/office/drawing/2014/main" id="{54ABBFB4-C5AD-4868-884C-329DF69D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63" name="Group 215">
              <a:extLst>
                <a:ext uri="{FF2B5EF4-FFF2-40B4-BE49-F238E27FC236}">
                  <a16:creationId xmlns:a16="http://schemas.microsoft.com/office/drawing/2014/main" id="{C4C41617-4283-4216-BB1F-B17506966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216"/>
              <a:ext cx="146" cy="126"/>
              <a:chOff x="3242" y="1186"/>
              <a:chExt cx="146" cy="126"/>
            </a:xfrm>
          </p:grpSpPr>
          <p:sp>
            <p:nvSpPr>
              <p:cNvPr id="71" name="Line 216">
                <a:extLst>
                  <a:ext uri="{FF2B5EF4-FFF2-40B4-BE49-F238E27FC236}">
                    <a16:creationId xmlns:a16="http://schemas.microsoft.com/office/drawing/2014/main" id="{E3EF3581-549E-4CDB-BEE8-5C7CCF4D0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248"/>
                <a:ext cx="2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17">
                <a:extLst>
                  <a:ext uri="{FF2B5EF4-FFF2-40B4-BE49-F238E27FC236}">
                    <a16:creationId xmlns:a16="http://schemas.microsoft.com/office/drawing/2014/main" id="{5FDFE020-4FB4-492B-8E96-5EE12726D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186"/>
                <a:ext cx="129" cy="126"/>
              </a:xfrm>
              <a:custGeom>
                <a:avLst/>
                <a:gdLst>
                  <a:gd name="T0" fmla="*/ 129 w 129"/>
                  <a:gd name="T1" fmla="*/ 0 h 126"/>
                  <a:gd name="T2" fmla="*/ 0 w 129"/>
                  <a:gd name="T3" fmla="*/ 64 h 126"/>
                  <a:gd name="T4" fmla="*/ 129 w 129"/>
                  <a:gd name="T5" fmla="*/ 126 h 126"/>
                  <a:gd name="T6" fmla="*/ 129 w 129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6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6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218">
              <a:extLst>
                <a:ext uri="{FF2B5EF4-FFF2-40B4-BE49-F238E27FC236}">
                  <a16:creationId xmlns:a16="http://schemas.microsoft.com/office/drawing/2014/main" id="{20B67551-AE33-42BD-977B-76F4B2A4C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722"/>
              <a:ext cx="293" cy="127"/>
              <a:chOff x="3242" y="1692"/>
              <a:chExt cx="293" cy="127"/>
            </a:xfrm>
          </p:grpSpPr>
          <p:sp>
            <p:nvSpPr>
              <p:cNvPr id="69" name="Line 219">
                <a:extLst>
                  <a:ext uri="{FF2B5EF4-FFF2-40B4-BE49-F238E27FC236}">
                    <a16:creationId xmlns:a16="http://schemas.microsoft.com/office/drawing/2014/main" id="{FCF35049-88C1-4D4A-887C-A6211DE6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754"/>
                <a:ext cx="17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220">
                <a:extLst>
                  <a:ext uri="{FF2B5EF4-FFF2-40B4-BE49-F238E27FC236}">
                    <a16:creationId xmlns:a16="http://schemas.microsoft.com/office/drawing/2014/main" id="{7E71DA4B-A944-4013-85BA-1A04E6F01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692"/>
                <a:ext cx="129" cy="127"/>
              </a:xfrm>
              <a:custGeom>
                <a:avLst/>
                <a:gdLst>
                  <a:gd name="T0" fmla="*/ 129 w 129"/>
                  <a:gd name="T1" fmla="*/ 0 h 127"/>
                  <a:gd name="T2" fmla="*/ 0 w 129"/>
                  <a:gd name="T3" fmla="*/ 64 h 127"/>
                  <a:gd name="T4" fmla="*/ 129 w 129"/>
                  <a:gd name="T5" fmla="*/ 127 h 127"/>
                  <a:gd name="T6" fmla="*/ 129 w 129"/>
                  <a:gd name="T7" fmla="*/ 0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7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Line 221">
              <a:extLst>
                <a:ext uri="{FF2B5EF4-FFF2-40B4-BE49-F238E27FC236}">
                  <a16:creationId xmlns:a16="http://schemas.microsoft.com/office/drawing/2014/main" id="{57CACD41-CDDF-4F67-94D4-8DB89E14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519"/>
              <a:ext cx="14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2">
              <a:extLst>
                <a:ext uri="{FF2B5EF4-FFF2-40B4-BE49-F238E27FC236}">
                  <a16:creationId xmlns:a16="http://schemas.microsoft.com/office/drawing/2014/main" id="{68E9F829-536B-4CFD-98B0-82BD827B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" y="519"/>
              <a:ext cx="1" cy="7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3">
              <a:extLst>
                <a:ext uri="{FF2B5EF4-FFF2-40B4-BE49-F238E27FC236}">
                  <a16:creationId xmlns:a16="http://schemas.microsoft.com/office/drawing/2014/main" id="{5E0F02CA-D486-497B-A072-29BACBDAE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772"/>
              <a:ext cx="2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4">
              <a:extLst>
                <a:ext uri="{FF2B5EF4-FFF2-40B4-BE49-F238E27FC236}">
                  <a16:creationId xmlns:a16="http://schemas.microsoft.com/office/drawing/2014/main" id="{E71FF6FB-8435-470E-B60F-CFC6B89C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5" y="772"/>
              <a:ext cx="1" cy="1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" name="Group 290">
            <a:extLst>
              <a:ext uri="{FF2B5EF4-FFF2-40B4-BE49-F238E27FC236}">
                <a16:creationId xmlns:a16="http://schemas.microsoft.com/office/drawing/2014/main" id="{C1842A1D-8126-418D-8382-873CB8ABB4EC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3678764"/>
            <a:ext cx="2555875" cy="2696869"/>
            <a:chOff x="2268" y="2164"/>
            <a:chExt cx="1610" cy="1901"/>
          </a:xfrm>
        </p:grpSpPr>
        <p:sp>
          <p:nvSpPr>
            <p:cNvPr id="74" name="Rectangle 252">
              <a:extLst>
                <a:ext uri="{FF2B5EF4-FFF2-40B4-BE49-F238E27FC236}">
                  <a16:creationId xmlns:a16="http://schemas.microsoft.com/office/drawing/2014/main" id="{297EFB27-C98F-4E19-BC4E-FEA95348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164"/>
              <a:ext cx="1610" cy="190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5" name="Group 289">
              <a:extLst>
                <a:ext uri="{FF2B5EF4-FFF2-40B4-BE49-F238E27FC236}">
                  <a16:creationId xmlns:a16="http://schemas.microsoft.com/office/drawing/2014/main" id="{0F335631-1983-4544-9091-9D0DB51BC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2164"/>
              <a:ext cx="1501" cy="1774"/>
              <a:chOff x="2268" y="2164"/>
              <a:chExt cx="1501" cy="1774"/>
            </a:xfrm>
          </p:grpSpPr>
          <p:sp>
            <p:nvSpPr>
              <p:cNvPr id="76" name="Rectangle 253">
                <a:extLst>
                  <a:ext uri="{FF2B5EF4-FFF2-40B4-BE49-F238E27FC236}">
                    <a16:creationId xmlns:a16="http://schemas.microsoft.com/office/drawing/2014/main" id="{498795D4-600A-4529-92F7-7ADB1D8D5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671"/>
                <a:ext cx="975" cy="50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7" name="Rectangle 254">
                <a:extLst>
                  <a:ext uri="{FF2B5EF4-FFF2-40B4-BE49-F238E27FC236}">
                    <a16:creationId xmlns:a16="http://schemas.microsoft.com/office/drawing/2014/main" id="{3231CC3C-A6AA-446C-AE18-7A36B5D12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430"/>
                <a:ext cx="975" cy="50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Rectangle 255">
                <a:extLst>
                  <a:ext uri="{FF2B5EF4-FFF2-40B4-BE49-F238E27FC236}">
                    <a16:creationId xmlns:a16="http://schemas.microsoft.com/office/drawing/2014/main" id="{4C4539C8-84A3-4AED-8CEF-910B00A54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417"/>
                <a:ext cx="975" cy="25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" name="Rectangle 256">
                <a:extLst>
                  <a:ext uri="{FF2B5EF4-FFF2-40B4-BE49-F238E27FC236}">
                    <a16:creationId xmlns:a16="http://schemas.microsoft.com/office/drawing/2014/main" id="{EAE7E3F3-D7DC-46FE-9D33-B0014EDD6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164"/>
                <a:ext cx="975" cy="25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Rectangle 257">
                <a:extLst>
                  <a:ext uri="{FF2B5EF4-FFF2-40B4-BE49-F238E27FC236}">
                    <a16:creationId xmlns:a16="http://schemas.microsoft.com/office/drawing/2014/main" id="{19FC1F44-9BDF-46B0-9B4F-F74D676AA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177"/>
                <a:ext cx="975" cy="25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Rectangle 258">
                <a:extLst>
                  <a:ext uri="{FF2B5EF4-FFF2-40B4-BE49-F238E27FC236}">
                    <a16:creationId xmlns:a16="http://schemas.microsoft.com/office/drawing/2014/main" id="{D189D1C0-EB50-4482-9BCD-315317F72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2197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B: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  b</a:t>
                </a:r>
                <a:endParaRPr lang="en-US" altLang="zh-CN" sz="2000"/>
              </a:p>
            </p:txBody>
          </p:sp>
          <p:sp>
            <p:nvSpPr>
              <p:cNvPr id="82" name="Rectangle 259">
                <a:extLst>
                  <a:ext uri="{FF2B5EF4-FFF2-40B4-BE49-F238E27FC236}">
                    <a16:creationId xmlns:a16="http://schemas.microsoft.com/office/drawing/2014/main" id="{52236003-D425-442F-B060-C0B85293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6" y="2197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83" name="Rectangle 262">
                <a:extLst>
                  <a:ext uri="{FF2B5EF4-FFF2-40B4-BE49-F238E27FC236}">
                    <a16:creationId xmlns:a16="http://schemas.microsoft.com/office/drawing/2014/main" id="{EA48B5D3-DE73-475E-B2CE-AD9FACBCC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2432"/>
                <a:ext cx="59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的偏移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266">
                <a:extLst>
                  <a:ext uri="{FF2B5EF4-FFF2-40B4-BE49-F238E27FC236}">
                    <a16:creationId xmlns:a16="http://schemas.microsoft.com/office/drawing/2014/main" id="{588962FC-4440-413A-ACBA-CADAED38F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704"/>
                <a:ext cx="8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G:</a:t>
                </a:r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虚函数入口</a:t>
                </a:r>
                <a:endParaRPr lang="zh-CN" altLang="en-US"/>
              </a:p>
            </p:txBody>
          </p:sp>
          <p:sp>
            <p:nvSpPr>
              <p:cNvPr id="85" name="Rectangle 268">
                <a:extLst>
                  <a:ext uri="{FF2B5EF4-FFF2-40B4-BE49-F238E27FC236}">
                    <a16:creationId xmlns:a16="http://schemas.microsoft.com/office/drawing/2014/main" id="{A0BF6D5C-7B08-47C2-9578-F3BE0940B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002"/>
                <a:ext cx="9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/>
              </a:p>
            </p:txBody>
          </p:sp>
          <p:sp>
            <p:nvSpPr>
              <p:cNvPr id="86" name="Rectangle 269">
                <a:extLst>
                  <a:ext uri="{FF2B5EF4-FFF2-40B4-BE49-F238E27FC236}">
                    <a16:creationId xmlns:a16="http://schemas.microsoft.com/office/drawing/2014/main" id="{EAE15807-E4CB-47A2-8C22-F94E83F5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2958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地址表首址</a:t>
                </a:r>
                <a:endParaRPr lang="zh-CN" altLang="en-US" dirty="0"/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75435EA3-9A82-44DF-AF90-46AF50437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3210"/>
                <a:ext cx="575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G:</a:t>
                </a:r>
                <a:r>
                  <a:rPr lang="en-US" altLang="zh-CN" sz="2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  x</a:t>
                </a:r>
                <a:endParaRPr lang="en-US" altLang="zh-CN" dirty="0"/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ECC753FE-F749-4B7D-9811-BFE2B37A1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210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89" name="Rectangle 275">
                <a:extLst>
                  <a:ext uri="{FF2B5EF4-FFF2-40B4-BE49-F238E27FC236}">
                    <a16:creationId xmlns:a16="http://schemas.microsoft.com/office/drawing/2014/main" id="{03941278-CEFD-4E6B-A477-59EEFE574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512"/>
                <a:ext cx="8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A:</a:t>
                </a:r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虚函数入口</a:t>
                </a:r>
                <a:endParaRPr lang="zh-CN" altLang="en-US"/>
              </a:p>
            </p:txBody>
          </p:sp>
          <p:sp>
            <p:nvSpPr>
              <p:cNvPr id="90" name="Rectangle 277">
                <a:extLst>
                  <a:ext uri="{FF2B5EF4-FFF2-40B4-BE49-F238E27FC236}">
                    <a16:creationId xmlns:a16="http://schemas.microsoft.com/office/drawing/2014/main" id="{C1DF07D5-6CF6-43E4-BD4D-89E1138A9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761"/>
                <a:ext cx="9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/>
              </a:p>
            </p:txBody>
          </p:sp>
          <p:sp>
            <p:nvSpPr>
              <p:cNvPr id="91" name="Rectangle 278">
                <a:extLst>
                  <a:ext uri="{FF2B5EF4-FFF2-40B4-BE49-F238E27FC236}">
                    <a16:creationId xmlns:a16="http://schemas.microsoft.com/office/drawing/2014/main" id="{739A37E8-FEBC-4976-B69D-42697870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70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地址表首址</a:t>
                </a:r>
                <a:endParaRPr lang="zh-CN" altLang="en-US"/>
              </a:p>
            </p:txBody>
          </p:sp>
          <p:sp>
            <p:nvSpPr>
              <p:cNvPr id="92" name="Rectangle 280">
                <a:extLst>
                  <a:ext uri="{FF2B5EF4-FFF2-40B4-BE49-F238E27FC236}">
                    <a16:creationId xmlns:a16="http://schemas.microsoft.com/office/drawing/2014/main" id="{94854D49-E30B-4F1E-AD91-C0599C3CB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716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/>
              </a:p>
            </p:txBody>
          </p:sp>
          <p:sp>
            <p:nvSpPr>
              <p:cNvPr id="93" name="Line 281">
                <a:extLst>
                  <a:ext uri="{FF2B5EF4-FFF2-40B4-BE49-F238E27FC236}">
                    <a16:creationId xmlns:a16="http://schemas.microsoft.com/office/drawing/2014/main" id="{CB772504-A287-4932-8389-FB043737A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540"/>
                <a:ext cx="1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82">
                <a:extLst>
                  <a:ext uri="{FF2B5EF4-FFF2-40B4-BE49-F238E27FC236}">
                    <a16:creationId xmlns:a16="http://schemas.microsoft.com/office/drawing/2014/main" id="{59B4C05D-432A-461E-9809-E589E09B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2523"/>
                <a:ext cx="0" cy="1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5" name="Group 284">
                <a:extLst>
                  <a:ext uri="{FF2B5EF4-FFF2-40B4-BE49-F238E27FC236}">
                    <a16:creationId xmlns:a16="http://schemas.microsoft.com/office/drawing/2014/main" id="{836CDB1A-24CA-4F98-A731-CCB9CD62D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3" y="3657"/>
                <a:ext cx="146" cy="91"/>
                <a:chOff x="3242" y="1186"/>
                <a:chExt cx="146" cy="126"/>
              </a:xfrm>
            </p:grpSpPr>
            <p:sp>
              <p:nvSpPr>
                <p:cNvPr id="97" name="Line 285">
                  <a:extLst>
                    <a:ext uri="{FF2B5EF4-FFF2-40B4-BE49-F238E27FC236}">
                      <a16:creationId xmlns:a16="http://schemas.microsoft.com/office/drawing/2014/main" id="{8CA6EB2D-7EB8-4A36-8046-1696F5B00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5" y="1248"/>
                  <a:ext cx="2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86">
                  <a:extLst>
                    <a:ext uri="{FF2B5EF4-FFF2-40B4-BE49-F238E27FC236}">
                      <a16:creationId xmlns:a16="http://schemas.microsoft.com/office/drawing/2014/main" id="{FB0CC4ED-F9CB-4394-8BF5-5ADA6FFC6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2" y="1186"/>
                  <a:ext cx="129" cy="126"/>
                </a:xfrm>
                <a:custGeom>
                  <a:avLst/>
                  <a:gdLst>
                    <a:gd name="T0" fmla="*/ 129 w 129"/>
                    <a:gd name="T1" fmla="*/ 0 h 126"/>
                    <a:gd name="T2" fmla="*/ 0 w 129"/>
                    <a:gd name="T3" fmla="*/ 64 h 126"/>
                    <a:gd name="T4" fmla="*/ 129 w 129"/>
                    <a:gd name="T5" fmla="*/ 126 h 126"/>
                    <a:gd name="T6" fmla="*/ 129 w 129"/>
                    <a:gd name="T7" fmla="*/ 0 h 12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9" h="126">
                      <a:moveTo>
                        <a:pt x="129" y="0"/>
                      </a:moveTo>
                      <a:lnTo>
                        <a:pt x="0" y="64"/>
                      </a:lnTo>
                      <a:lnTo>
                        <a:pt x="129" y="12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Line 287">
                <a:extLst>
                  <a:ext uri="{FF2B5EF4-FFF2-40B4-BE49-F238E27FC236}">
                    <a16:creationId xmlns:a16="http://schemas.microsoft.com/office/drawing/2014/main" id="{90654C65-200A-46C1-B165-82527F040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702"/>
                <a:ext cx="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F4A4C61B-E3C8-49EE-BDCB-93FB8E53D257}"/>
              </a:ext>
            </a:extLst>
          </p:cNvPr>
          <p:cNvSpPr txBox="1"/>
          <p:nvPr/>
        </p:nvSpPr>
        <p:spPr>
          <a:xfrm>
            <a:off x="4724850" y="1540777"/>
            <a:ext cx="315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struct G: B, virtual A  {</a:t>
            </a:r>
          </a:p>
          <a:p>
            <a:r>
              <a:rPr lang="en-US" altLang="zh-CN" sz="2000" b="1" dirty="0"/>
              <a:t>     int  x;</a:t>
            </a:r>
          </a:p>
          <a:p>
            <a:r>
              <a:rPr lang="en-US" altLang="zh-CN" sz="2000" b="1" dirty="0"/>
              <a:t>     virtual void </a:t>
            </a:r>
            <a:r>
              <a:rPr lang="en-US" altLang="zh-CN" sz="2000" b="1" dirty="0" err="1"/>
              <a:t>fg</a:t>
            </a:r>
            <a:r>
              <a:rPr lang="en-US" altLang="zh-CN" sz="2000" b="1" dirty="0"/>
              <a:t>( )  {  };</a:t>
            </a:r>
          </a:p>
          <a:p>
            <a:r>
              <a:rPr lang="en-US" altLang="zh-CN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22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hlink"/>
                </a:solidFill>
              </a:rPr>
              <a:t>通过单继承模拟多继承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13744"/>
            <a:ext cx="9138685" cy="341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多继承机制是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语言所特有的 </a:t>
            </a:r>
            <a:r>
              <a:rPr lang="en-US" altLang="zh-CN" sz="2400" b="1" dirty="0">
                <a:latin typeface="Times New Roman" panose="02020603050405020304" pitchFamily="18" charset="0"/>
              </a:rPr>
              <a:t>(Java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C#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SmallTalk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等没有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。其他面向对象语言需要描述多继承类的对象时，常常通过对象成员或委托代理实现多继承。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委托代理在多数情况下能够满足需要，但当对象成员和基类类型相同或存在共同的基类时，就可能对同一个物理对象重复进行初始化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可能是危险的和不需要的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通常需要重新设计类，使派生类不包含重复的基类或对象成员。</a:t>
            </a:r>
          </a:p>
        </p:txBody>
      </p:sp>
    </p:spTree>
    <p:extLst>
      <p:ext uri="{BB962C8B-B14F-4D97-AF65-F5344CB8AC3E}">
        <p14:creationId xmlns:p14="http://schemas.microsoft.com/office/powerpoint/2010/main" val="30378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A5A47F2-76FA-4D36-9DCA-957A8B51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10261134" cy="516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9.1】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定义具有水平滚动条和垂直滚动条的窗口类。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Window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Window(int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~Window(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HScrollbar</a:t>
            </a:r>
            <a:r>
              <a:rPr lang="en-US" altLang="zh-CN" b="1" dirty="0">
                <a:latin typeface="Times New Roman" panose="02020603050405020304" pitchFamily="18" charset="0"/>
              </a:rPr>
              <a:t>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 HScrollbar(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VScrollbar</a:t>
            </a:r>
            <a:r>
              <a:rPr lang="en-US" altLang="zh-CN" b="1" dirty="0">
                <a:latin typeface="Times New Roman" panose="02020603050405020304" pitchFamily="18" charset="0"/>
              </a:rPr>
              <a:t> 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 VScrollbar(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062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E9C2DC-7DFD-478E-BB3E-E3D475A17C9D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127760"/>
            <a:ext cx="9589317" cy="5365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class ScrollableWind</a:t>
            </a:r>
            <a:r>
              <a:rPr lang="en-US" altLang="zh-CN" sz="1800" b="1" dirty="0"/>
              <a:t>: public </a:t>
            </a:r>
            <a:r>
              <a:rPr lang="en-US" altLang="zh-CN" sz="1800" b="1" dirty="0">
                <a:solidFill>
                  <a:schemeClr val="hlink"/>
                </a:solidFill>
              </a:rPr>
              <a:t>Window </a:t>
            </a:r>
            <a:r>
              <a:rPr lang="en-US" altLang="zh-CN" sz="18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chemeClr val="hlink"/>
                </a:solidFill>
              </a:rPr>
              <a:t>HScrollbar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hScrollBar</a:t>
            </a:r>
            <a:r>
              <a:rPr lang="en-US" altLang="zh-CN" sz="1800" b="1" dirty="0"/>
              <a:t>;  	</a:t>
            </a:r>
            <a:r>
              <a:rPr lang="en-US" altLang="zh-CN" sz="1800" b="1" dirty="0">
                <a:solidFill>
                  <a:schemeClr val="hlink"/>
                </a:solidFill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</a:rPr>
              <a:t>委托</a:t>
            </a:r>
            <a:r>
              <a:rPr lang="en-US" altLang="zh-CN" sz="1800" b="1" dirty="0" err="1">
                <a:solidFill>
                  <a:schemeClr val="hlink"/>
                </a:solidFill>
              </a:rPr>
              <a:t>hScrollBar</a:t>
            </a:r>
            <a:r>
              <a:rPr lang="zh-CN" altLang="en-US" sz="1800" b="1" dirty="0">
                <a:solidFill>
                  <a:schemeClr val="hlink"/>
                </a:solidFill>
              </a:rPr>
              <a:t>代理水平滚动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>
                <a:solidFill>
                  <a:schemeClr val="hlink"/>
                </a:solidFill>
              </a:rPr>
              <a:t>VScrollbar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vScrollBar</a:t>
            </a:r>
            <a:r>
              <a:rPr lang="en-US" altLang="zh-CN" sz="1800" b="1" dirty="0"/>
              <a:t>;  	</a:t>
            </a:r>
            <a:r>
              <a:rPr lang="en-US" altLang="zh-CN" sz="1800" b="1" dirty="0">
                <a:solidFill>
                  <a:schemeClr val="hlink"/>
                </a:solidFill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</a:rPr>
              <a:t>委托</a:t>
            </a:r>
            <a:r>
              <a:rPr lang="en-US" altLang="zh-CN" sz="1800" b="1" dirty="0" err="1">
                <a:solidFill>
                  <a:schemeClr val="hlink"/>
                </a:solidFill>
              </a:rPr>
              <a:t>vScrollBar</a:t>
            </a:r>
            <a:r>
              <a:rPr lang="zh-CN" altLang="en-US" sz="1800" b="1" dirty="0">
                <a:solidFill>
                  <a:schemeClr val="hlink"/>
                </a:solidFill>
              </a:rPr>
              <a:t>代理垂直滚动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//...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ScrollableWind(int top, int left, int bottom, int right);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~</a:t>
            </a:r>
            <a:r>
              <a:rPr lang="en-US" altLang="zh-CN" sz="1800" b="1" dirty="0" err="1"/>
              <a:t>ScrollableWind</a:t>
            </a:r>
            <a:r>
              <a:rPr lang="en-US" altLang="zh-CN" sz="1800" b="1" dirty="0"/>
              <a:t>(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};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1800" b="1" dirty="0"/>
              <a:t>ScrollableWind::ScrollableWind (int t, int l, int b, int r):</a:t>
            </a:r>
            <a:r>
              <a:rPr lang="en-US" altLang="zh-CN" sz="1800" b="1" dirty="0">
                <a:solidFill>
                  <a:schemeClr val="hlink"/>
                </a:solidFill>
              </a:rPr>
              <a:t>Window</a:t>
            </a:r>
            <a:r>
              <a:rPr lang="en-US" altLang="zh-CN" sz="1800" b="1" dirty="0"/>
              <a:t>(t, l, b, r), </a:t>
            </a:r>
            <a:r>
              <a:rPr lang="en-US" altLang="zh-CN" sz="1800" b="1" dirty="0" err="1">
                <a:solidFill>
                  <a:schemeClr val="hlink"/>
                </a:solidFill>
              </a:rPr>
              <a:t>hScrollbar</a:t>
            </a:r>
            <a:r>
              <a:rPr lang="en-US" altLang="zh-CN" sz="1800" b="1" dirty="0"/>
              <a:t>(t, r+1, b-1, r), </a:t>
            </a:r>
            <a:r>
              <a:rPr lang="en-US" altLang="zh-CN" sz="1800" b="1" dirty="0" err="1">
                <a:solidFill>
                  <a:schemeClr val="hlink"/>
                </a:solidFill>
              </a:rPr>
              <a:t>vScrollbar</a:t>
            </a:r>
            <a:r>
              <a:rPr lang="en-US" altLang="zh-CN" sz="1800" b="1" dirty="0"/>
              <a:t>(b-1,l-1,b,r+1)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//...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Window</a:t>
            </a:r>
            <a:r>
              <a:rPr lang="zh-CN" altLang="en-US" sz="1800" b="1" dirty="0"/>
              <a:t>、</a:t>
            </a:r>
            <a:r>
              <a:rPr lang="en-US" altLang="zh-CN" sz="1800" b="1" dirty="0" err="1"/>
              <a:t>hScrollBar</a:t>
            </a:r>
            <a:r>
              <a:rPr lang="zh-CN" altLang="en-US" sz="1800" b="1" dirty="0"/>
              <a:t>和</a:t>
            </a:r>
            <a:r>
              <a:rPr lang="en-US" altLang="zh-CN" sz="1800" b="1" dirty="0" err="1"/>
              <a:t>vScrollBar</a:t>
            </a:r>
            <a:r>
              <a:rPr lang="zh-CN" altLang="en-US" sz="1800" b="1" dirty="0"/>
              <a:t>分别初始化显示端口，则派生类</a:t>
            </a:r>
            <a:r>
              <a:rPr lang="en-US" altLang="zh-CN" sz="1800" b="1" dirty="0"/>
              <a:t>ScrollableWind</a:t>
            </a:r>
            <a:r>
              <a:rPr lang="zh-CN" altLang="en-US" sz="1800" b="1" dirty="0"/>
              <a:t>的对象就会多次初始化显示端口，从而导致显示屏出现多次闪烁。</a:t>
            </a:r>
          </a:p>
        </p:txBody>
      </p:sp>
    </p:spTree>
    <p:extLst>
      <p:ext uri="{BB962C8B-B14F-4D97-AF65-F5344CB8AC3E}">
        <p14:creationId xmlns:p14="http://schemas.microsoft.com/office/powerpoint/2010/main" val="199671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24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F9C7333-9ED4-450F-80DC-FD3042B30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0" y="4849361"/>
            <a:ext cx="8077200" cy="1625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多继承派生类的定义：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zh-CN" altLang="en-US" sz="2000" b="1" dirty="0">
                <a:latin typeface="Times New Roman" panose="02020603050405020304" pitchFamily="18" charset="0"/>
              </a:rPr>
              <a:t>派生类名</a:t>
            </a:r>
            <a:r>
              <a:rPr lang="en-US" altLang="zh-CN" sz="2000" b="1" dirty="0">
                <a:latin typeface="Times New Roman" panose="02020603050405020304" pitchFamily="18" charset="0"/>
              </a:rPr>
              <a:t>:&lt;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1,&lt;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2, … 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</a:rPr>
              <a:t>类体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存在派生类对象多次初始化同一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物理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基类对象问题。 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9FB85D2C-64E7-45AB-8F68-900E3FD7F20B}"/>
              </a:ext>
            </a:extLst>
          </p:cNvPr>
          <p:cNvGrpSpPr>
            <a:grpSpLocks/>
          </p:cNvGrpSpPr>
          <p:nvPr/>
        </p:nvGrpSpPr>
        <p:grpSpPr bwMode="auto">
          <a:xfrm>
            <a:off x="2857850" y="4868411"/>
            <a:ext cx="5727700" cy="877888"/>
            <a:chOff x="3120" y="2505"/>
            <a:chExt cx="1887" cy="2152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543B0FC-9497-4EEE-9FBC-667CB1ACF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2505"/>
              <a:ext cx="402" cy="21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public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protected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private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76D1EFF-8D59-48FA-9D82-16F091181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832"/>
              <a:ext cx="432" cy="41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D31F35C-A657-4EA9-9D66-81B14098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736"/>
              <a:ext cx="1488" cy="51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id="{8B69E827-BCED-4AD8-96AC-BD67640C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0" y="1538802"/>
            <a:ext cx="9047526" cy="32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用多继承方式定义派生类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ScrollableWind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ScrollableWind(int top, int left, int bottom, int right);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ScrollableWind::ScrollableWind (int t, int l, int b, int r):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>
                <a:latin typeface="Times New Roman" panose="02020603050405020304" pitchFamily="18" charset="0"/>
              </a:rPr>
              <a:t>(t, l, b, r),   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(t, r+1, b-1, r),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(b-1,l-1,b,r+1)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0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4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F7F09F5-8513-48E0-987D-51254FF4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40" y="1121728"/>
            <a:ext cx="9430660" cy="22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派生类对象多次初始化同一基类成员问题（多次闪烁）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假设类</a:t>
            </a:r>
            <a:r>
              <a:rPr lang="en-US" altLang="zh-CN" sz="2000" b="1" dirty="0">
                <a:latin typeface="Times New Roman" panose="02020603050405020304" pitchFamily="18" charset="0"/>
              </a:rPr>
              <a:t>Window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HScrollbar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VScrollbar </a:t>
            </a:r>
            <a:r>
              <a:rPr lang="zh-CN" altLang="en-US" sz="2000" b="1" dirty="0">
                <a:latin typeface="Times New Roman" panose="02020603050405020304" pitchFamily="18" charset="0"/>
              </a:rPr>
              <a:t>都是从基类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</a:t>
            </a:r>
            <a:r>
              <a:rPr lang="zh-CN" altLang="en-US" sz="2000" b="1" dirty="0">
                <a:latin typeface="Times New Roman" panose="02020603050405020304" pitchFamily="18" charset="0"/>
              </a:rPr>
              <a:t>派生，即：</a:t>
            </a:r>
          </a:p>
          <a:p>
            <a:pPr eaLnBrk="1" hangingPunct="1">
              <a:lnSpc>
                <a:spcPct val="114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Port  { … }; 		      		</a:t>
            </a:r>
          </a:p>
          <a:p>
            <a:pPr eaLnBrk="1" hangingPunct="1">
              <a:lnSpc>
                <a:spcPct val="114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Window: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HScrollbar: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… };   class VScrollbar: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… };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ScrollableWind: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{…};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B6B3B9C3-CC2D-4CA0-946B-0C97BB5BC5E2}"/>
              </a:ext>
            </a:extLst>
          </p:cNvPr>
          <p:cNvGrpSpPr>
            <a:grpSpLocks/>
          </p:cNvGrpSpPr>
          <p:nvPr/>
        </p:nvGrpSpPr>
        <p:grpSpPr bwMode="auto">
          <a:xfrm>
            <a:off x="1061208" y="3581400"/>
            <a:ext cx="4824413" cy="2732088"/>
            <a:chOff x="488" y="2256"/>
            <a:chExt cx="3039" cy="1721"/>
          </a:xfrm>
        </p:grpSpPr>
        <p:grpSp>
          <p:nvGrpSpPr>
            <p:cNvPr id="7" name="Group 38">
              <a:extLst>
                <a:ext uri="{FF2B5EF4-FFF2-40B4-BE49-F238E27FC236}">
                  <a16:creationId xmlns:a16="http://schemas.microsoft.com/office/drawing/2014/main" id="{81F22347-588E-409B-9FDB-96DC8C21E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2256"/>
              <a:ext cx="2529" cy="1721"/>
              <a:chOff x="488" y="2256"/>
              <a:chExt cx="2529" cy="1721"/>
            </a:xfrm>
          </p:grpSpPr>
          <p:grpSp>
            <p:nvGrpSpPr>
              <p:cNvPr id="12" name="Group 35">
                <a:extLst>
                  <a:ext uri="{FF2B5EF4-FFF2-40B4-BE49-F238E27FC236}">
                    <a16:creationId xmlns:a16="http://schemas.microsoft.com/office/drawing/2014/main" id="{B2FDEA9B-991F-4C32-B1C8-33CD239A83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5" y="2528"/>
                <a:ext cx="1713" cy="816"/>
                <a:chOff x="845" y="2528"/>
                <a:chExt cx="1713" cy="816"/>
              </a:xfrm>
            </p:grpSpPr>
            <p:sp>
              <p:nvSpPr>
                <p:cNvPr id="22" name="Line 23">
                  <a:extLst>
                    <a:ext uri="{FF2B5EF4-FFF2-40B4-BE49-F238E27FC236}">
                      <a16:creationId xmlns:a16="http://schemas.microsoft.com/office/drawing/2014/main" id="{E39F4981-E14E-4C8D-8165-49A304A21E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5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4">
                  <a:extLst>
                    <a:ext uri="{FF2B5EF4-FFF2-40B4-BE49-F238E27FC236}">
                      <a16:creationId xmlns:a16="http://schemas.microsoft.com/office/drawing/2014/main" id="{BA3B84DA-1B3C-48D5-82E9-B7F087C20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5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25">
                  <a:extLst>
                    <a:ext uri="{FF2B5EF4-FFF2-40B4-BE49-F238E27FC236}">
                      <a16:creationId xmlns:a16="http://schemas.microsoft.com/office/drawing/2014/main" id="{940C3D1A-20D3-455D-AB9D-1FEEBC55A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8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6">
                  <a:extLst>
                    <a:ext uri="{FF2B5EF4-FFF2-40B4-BE49-F238E27FC236}">
                      <a16:creationId xmlns:a16="http://schemas.microsoft.com/office/drawing/2014/main" id="{99861A68-7F34-4583-A560-E6C54FE26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0" y="3027"/>
                  <a:ext cx="625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7">
                  <a:extLst>
                    <a:ext uri="{FF2B5EF4-FFF2-40B4-BE49-F238E27FC236}">
                      <a16:creationId xmlns:a16="http://schemas.microsoft.com/office/drawing/2014/main" id="{18A547A1-3060-4156-A050-A80B283F3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3" y="3027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8">
                  <a:extLst>
                    <a:ext uri="{FF2B5EF4-FFF2-40B4-BE49-F238E27FC236}">
                      <a16:creationId xmlns:a16="http://schemas.microsoft.com/office/drawing/2014/main" id="{EAE66380-E2D1-41F6-BFC5-960EAF4205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73" y="3027"/>
                  <a:ext cx="669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03AD166B-7BAE-40F8-A59D-919911931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2256"/>
                <a:ext cx="2529" cy="1721"/>
                <a:chOff x="488" y="2256"/>
                <a:chExt cx="2529" cy="1721"/>
              </a:xfrm>
            </p:grpSpPr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8E1485FA-41EB-45BB-8E8D-C8871AB108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5" name="Text Box 17">
                  <a:extLst>
                    <a:ext uri="{FF2B5EF4-FFF2-40B4-BE49-F238E27FC236}">
                      <a16:creationId xmlns:a16="http://schemas.microsoft.com/office/drawing/2014/main" id="{16D7A75C-5724-4855-A414-76FE8DFE80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1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6" name="Text Box 18">
                  <a:extLst>
                    <a:ext uri="{FF2B5EF4-FFF2-40B4-BE49-F238E27FC236}">
                      <a16:creationId xmlns:a16="http://schemas.microsoft.com/office/drawing/2014/main" id="{F12B52D8-BD12-466B-B23F-2412A8D1C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4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7" name="Text Box 19">
                  <a:extLst>
                    <a:ext uri="{FF2B5EF4-FFF2-40B4-BE49-F238E27FC236}">
                      <a16:creationId xmlns:a16="http://schemas.microsoft.com/office/drawing/2014/main" id="{31C6E50C-2A04-44C4-8163-218B40573C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" y="2755"/>
                  <a:ext cx="700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Window</a:t>
                  </a:r>
                </a:p>
              </p:txBody>
            </p:sp>
            <p:sp>
              <p:nvSpPr>
                <p:cNvPr id="18" name="Text Box 20">
                  <a:extLst>
                    <a:ext uri="{FF2B5EF4-FFF2-40B4-BE49-F238E27FC236}">
                      <a16:creationId xmlns:a16="http://schemas.microsoft.com/office/drawing/2014/main" id="{27B7EDBD-4D6A-4078-BAF8-F98D0B429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5" y="2755"/>
                  <a:ext cx="885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HScrollbar</a:t>
                  </a:r>
                </a:p>
              </p:txBody>
            </p:sp>
            <p:sp>
              <p:nvSpPr>
                <p:cNvPr id="19" name="Text Box 21">
                  <a:extLst>
                    <a:ext uri="{FF2B5EF4-FFF2-40B4-BE49-F238E27FC236}">
                      <a16:creationId xmlns:a16="http://schemas.microsoft.com/office/drawing/2014/main" id="{3D84BD83-2599-4B1D-AEF5-01B3B72FA8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0" y="2755"/>
                  <a:ext cx="877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VScrollbar</a:t>
                  </a:r>
                </a:p>
              </p:txBody>
            </p:sp>
            <p:sp>
              <p:nvSpPr>
                <p:cNvPr id="20" name="Text Box 22">
                  <a:extLst>
                    <a:ext uri="{FF2B5EF4-FFF2-40B4-BE49-F238E27FC236}">
                      <a16:creationId xmlns:a16="http://schemas.microsoft.com/office/drawing/2014/main" id="{9ADC95A3-C07A-48ED-B9B6-54BB5FA174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8" y="3344"/>
                  <a:ext cx="1187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ScrollableWind</a:t>
                  </a: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5393894C-6921-4142-A848-3EF800F5A7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" y="3744"/>
                  <a:ext cx="155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dirty="0" err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ScrollableWind</a:t>
                  </a:r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派生树</a:t>
                  </a:r>
                </a:p>
              </p:txBody>
            </p:sp>
          </p:grpSp>
        </p:grpSp>
        <p:grpSp>
          <p:nvGrpSpPr>
            <p:cNvPr id="8" name="Group 37">
              <a:extLst>
                <a:ext uri="{FF2B5EF4-FFF2-40B4-BE49-F238E27FC236}">
                  <a16:creationId xmlns:a16="http://schemas.microsoft.com/office/drawing/2014/main" id="{3FC9D38A-E7AD-431D-9DBA-24400518E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259"/>
              <a:ext cx="551" cy="1316"/>
              <a:chOff x="2976" y="2259"/>
              <a:chExt cx="551" cy="1316"/>
            </a:xfrm>
          </p:grpSpPr>
          <p:sp>
            <p:nvSpPr>
              <p:cNvPr id="9" name="Text Box 30">
                <a:extLst>
                  <a:ext uri="{FF2B5EF4-FFF2-40B4-BE49-F238E27FC236}">
                    <a16:creationId xmlns:a16="http://schemas.microsoft.com/office/drawing/2014/main" id="{8EDC8D38-7196-4817-B5BA-759692E1B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25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祖先类</a:t>
                </a:r>
              </a:p>
            </p:txBody>
          </p:sp>
          <p:sp>
            <p:nvSpPr>
              <p:cNvPr id="10" name="Text Box 31">
                <a:extLst>
                  <a:ext uri="{FF2B5EF4-FFF2-40B4-BE49-F238E27FC236}">
                    <a16:creationId xmlns:a16="http://schemas.microsoft.com/office/drawing/2014/main" id="{A2659ECF-6C8B-4974-B591-7EA2CE426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" y="2755"/>
                <a:ext cx="4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父类</a:t>
                </a:r>
              </a:p>
            </p:txBody>
          </p:sp>
          <p:sp>
            <p:nvSpPr>
              <p:cNvPr id="11" name="Text Box 32">
                <a:extLst>
                  <a:ext uri="{FF2B5EF4-FFF2-40B4-BE49-F238E27FC236}">
                    <a16:creationId xmlns:a16="http://schemas.microsoft.com/office/drawing/2014/main" id="{279311A5-48AF-4FAF-A493-A0E6F7A45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" y="3344"/>
                <a:ext cx="4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子类</a:t>
                </a:r>
              </a:p>
            </p:txBody>
          </p:sp>
        </p:grpSp>
      </p:grpSp>
      <p:sp>
        <p:nvSpPr>
          <p:cNvPr id="28" name="Text Box 34">
            <a:extLst>
              <a:ext uri="{FF2B5EF4-FFF2-40B4-BE49-F238E27FC236}">
                <a16:creationId xmlns:a16="http://schemas.microsoft.com/office/drawing/2014/main" id="{64B10127-BAFD-4BF5-911B-9B784CFAC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649" y="3581400"/>
            <a:ext cx="2819400" cy="27813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创建</a:t>
            </a:r>
            <a:r>
              <a:rPr lang="en-US" altLang="zh-CN" sz="2000" b="1" dirty="0">
                <a:latin typeface="Times New Roman" panose="02020603050405020304" pitchFamily="18" charset="0"/>
              </a:rPr>
              <a:t>ScrollableWind</a:t>
            </a:r>
            <a:r>
              <a:rPr lang="zh-CN" altLang="en-US" sz="2000" b="1" dirty="0">
                <a:latin typeface="Times New Roman" panose="02020603050405020304" pitchFamily="18" charset="0"/>
              </a:rPr>
              <a:t>对象时，</a:t>
            </a:r>
            <a:r>
              <a:rPr lang="en-US" altLang="zh-CN" sz="2000" b="1" dirty="0">
                <a:latin typeface="Times New Roman" panose="02020603050405020304" pitchFamily="18" charset="0"/>
              </a:rPr>
              <a:t>Port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的构造函数通过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条不同的路径，被调用了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次，从而将显示端口初始化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次。即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个子类有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个同名祖先类，而物理显示端口只有一个！</a:t>
            </a:r>
          </a:p>
        </p:txBody>
      </p:sp>
    </p:spTree>
    <p:extLst>
      <p:ext uri="{BB962C8B-B14F-4D97-AF65-F5344CB8AC3E}">
        <p14:creationId xmlns:p14="http://schemas.microsoft.com/office/powerpoint/2010/main" val="19896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99" y="1568885"/>
            <a:ext cx="10515600" cy="4797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9.2   </a:t>
            </a:r>
            <a:r>
              <a:rPr lang="zh-CN" altLang="en-US" dirty="0"/>
              <a:t>虚基类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AFAB56CA-BC43-4ACE-AF1F-4987ABB2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80" y="2321616"/>
            <a:ext cx="3442568" cy="138499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如何实现：创建</a:t>
            </a:r>
            <a:r>
              <a:rPr lang="en-US" altLang="zh-CN" sz="2000" b="1" dirty="0">
                <a:latin typeface="Times New Roman" panose="02020603050405020304" pitchFamily="18" charset="0"/>
              </a:rPr>
              <a:t>ScrollableWind </a:t>
            </a:r>
            <a:r>
              <a:rPr lang="zh-CN" altLang="en-US" sz="2000" b="1" dirty="0">
                <a:latin typeface="Times New Roman" panose="02020603050405020304" pitchFamily="18" charset="0"/>
              </a:rPr>
              <a:t>对象时，显示端口</a:t>
            </a:r>
            <a:r>
              <a:rPr lang="en-US" altLang="zh-CN" sz="2000" b="1" dirty="0">
                <a:latin typeface="Times New Roman" panose="02020603050405020304" pitchFamily="18" charset="0"/>
              </a:rPr>
              <a:t>Port</a:t>
            </a:r>
            <a:r>
              <a:rPr lang="zh-CN" altLang="en-US" sz="2000" b="1" dirty="0">
                <a:latin typeface="Times New Roman" panose="02020603050405020304" pitchFamily="18" charset="0"/>
              </a:rPr>
              <a:t>仅被初始化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次？用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定义虚基类。</a:t>
            </a: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394047CE-A7AB-4182-BF61-277CBD86BFC1}"/>
              </a:ext>
            </a:extLst>
          </p:cNvPr>
          <p:cNvGrpSpPr>
            <a:grpSpLocks/>
          </p:cNvGrpSpPr>
          <p:nvPr/>
        </p:nvGrpSpPr>
        <p:grpSpPr bwMode="auto">
          <a:xfrm>
            <a:off x="5502437" y="1844954"/>
            <a:ext cx="4976812" cy="3271837"/>
            <a:chOff x="417" y="816"/>
            <a:chExt cx="3135" cy="2061"/>
          </a:xfrm>
        </p:grpSpPr>
        <p:grpSp>
          <p:nvGrpSpPr>
            <p:cNvPr id="9" name="Group 55">
              <a:extLst>
                <a:ext uri="{FF2B5EF4-FFF2-40B4-BE49-F238E27FC236}">
                  <a16:creationId xmlns:a16="http://schemas.microsoft.com/office/drawing/2014/main" id="{E3F85918-017D-40DA-981D-2E268DD1A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816"/>
              <a:ext cx="348" cy="363"/>
              <a:chOff x="1042" y="768"/>
              <a:chExt cx="348" cy="363"/>
            </a:xfrm>
          </p:grpSpPr>
          <p:sp>
            <p:nvSpPr>
              <p:cNvPr id="29" name="Text Box 16">
                <a:extLst>
                  <a:ext uri="{FF2B5EF4-FFF2-40B4-BE49-F238E27FC236}">
                    <a16:creationId xmlns:a16="http://schemas.microsoft.com/office/drawing/2014/main" id="{DCDAD16D-FBCE-463D-8D85-A658C77AF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" y="768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FE0636EA-1853-4E34-A8B6-03445964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94" y="813"/>
                <a:ext cx="196" cy="318"/>
              </a:xfrm>
              <a:prstGeom prst="downArrow">
                <a:avLst>
                  <a:gd name="adj1" fmla="val 50000"/>
                  <a:gd name="adj2" fmla="val 4056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" name="Group 53">
              <a:extLst>
                <a:ext uri="{FF2B5EF4-FFF2-40B4-BE49-F238E27FC236}">
                  <a16:creationId xmlns:a16="http://schemas.microsoft.com/office/drawing/2014/main" id="{A8169D0C-9609-4CCA-BDD8-6E31EDEBC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3" y="1248"/>
              <a:ext cx="599" cy="1316"/>
              <a:chOff x="2649" y="1184"/>
              <a:chExt cx="599" cy="1316"/>
            </a:xfrm>
          </p:grpSpPr>
          <p:sp>
            <p:nvSpPr>
              <p:cNvPr id="26" name="Text Box 38">
                <a:extLst>
                  <a:ext uri="{FF2B5EF4-FFF2-40B4-BE49-F238E27FC236}">
                    <a16:creationId xmlns:a16="http://schemas.microsoft.com/office/drawing/2014/main" id="{DD7DD0B9-CAFE-44E3-9798-770382BB5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118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祖先类</a:t>
                </a:r>
              </a:p>
            </p:txBody>
          </p:sp>
          <p:sp>
            <p:nvSpPr>
              <p:cNvPr id="27" name="Text Box 39">
                <a:extLst>
                  <a:ext uri="{FF2B5EF4-FFF2-40B4-BE49-F238E27FC236}">
                    <a16:creationId xmlns:a16="http://schemas.microsoft.com/office/drawing/2014/main" id="{19A4E67E-CE03-47FF-A530-6C410FCDF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1661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父类</a:t>
                </a:r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2C56BD79-B7AE-4479-958E-FAD654918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5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子类</a:t>
                </a:r>
              </a:p>
            </p:txBody>
          </p:sp>
        </p:grpSp>
        <p:grpSp>
          <p:nvGrpSpPr>
            <p:cNvPr id="11" name="Group 63">
              <a:extLst>
                <a:ext uri="{FF2B5EF4-FFF2-40B4-BE49-F238E27FC236}">
                  <a16:creationId xmlns:a16="http://schemas.microsoft.com/office/drawing/2014/main" id="{FFB3880B-EFD2-4AAE-B837-5E90F64BE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1498"/>
              <a:ext cx="1776" cy="817"/>
              <a:chOff x="780" y="1498"/>
              <a:chExt cx="1776" cy="817"/>
            </a:xfrm>
          </p:grpSpPr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CC776E06-C2F8-4B82-BDE2-6345F8BD7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0" y="1499"/>
                <a:ext cx="726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59">
                <a:extLst>
                  <a:ext uri="{FF2B5EF4-FFF2-40B4-BE49-F238E27FC236}">
                    <a16:creationId xmlns:a16="http://schemas.microsoft.com/office/drawing/2014/main" id="{BB8B73B1-BEE4-46AE-BC99-F193610D4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1498"/>
                <a:ext cx="952" cy="226"/>
                <a:chOff x="1604" y="1498"/>
                <a:chExt cx="952" cy="226"/>
              </a:xfrm>
            </p:grpSpPr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DFCE0620-C099-4A9B-AF83-3775E488D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4" y="149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9B0CE211-A540-4E7C-8C76-2F0A277E3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42" y="1499"/>
                  <a:ext cx="914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4FEBA68-CF0F-456D-AF23-BF58B81E9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5" y="1997"/>
                <a:ext cx="635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22A74E44-04A9-4361-A738-5766432B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99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5">
                <a:extLst>
                  <a:ext uri="{FF2B5EF4-FFF2-40B4-BE49-F238E27FC236}">
                    <a16:creationId xmlns:a16="http://schemas.microsoft.com/office/drawing/2014/main" id="{2EBE3826-4D50-46B8-8DAC-DF0B5251C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0" y="1998"/>
                <a:ext cx="77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57">
              <a:extLst>
                <a:ext uri="{FF2B5EF4-FFF2-40B4-BE49-F238E27FC236}">
                  <a16:creationId xmlns:a16="http://schemas.microsoft.com/office/drawing/2014/main" id="{27C6A2F4-7E7D-4380-86FB-2FEFFE053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" y="1226"/>
              <a:ext cx="2593" cy="1651"/>
              <a:chOff x="417" y="1253"/>
              <a:chExt cx="2593" cy="1651"/>
            </a:xfrm>
          </p:grpSpPr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325E83BB-86D1-494C-B7DE-3C3A7E506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" y="1253"/>
                <a:ext cx="424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Port</a:t>
                </a:r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715805D2-66AC-4A74-9D48-EAD6681F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1752"/>
                <a:ext cx="700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Window</a:t>
                </a: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8864F3D7-94D5-486D-B372-E992E55D7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1" y="1752"/>
                <a:ext cx="885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HScrollbar</a:t>
                </a:r>
              </a:p>
            </p:txBody>
          </p:sp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0ABB177E-7E28-4767-AFB0-C60BCF226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1752"/>
                <a:ext cx="877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VScrollbar</a:t>
                </a:r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B8E50DA2-7E48-4A26-876D-D62E19BBA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" y="2341"/>
                <a:ext cx="1187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ScrollableWind</a:t>
                </a:r>
              </a:p>
            </p:txBody>
          </p:sp>
          <p:sp>
            <p:nvSpPr>
              <p:cNvPr id="18" name="Text Box 42">
                <a:extLst>
                  <a:ext uri="{FF2B5EF4-FFF2-40B4-BE49-F238E27FC236}">
                    <a16:creationId xmlns:a16="http://schemas.microsoft.com/office/drawing/2014/main" id="{E908A02F-76CB-439B-AAA6-6128D9744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9" y="2673"/>
                <a:ext cx="15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ScrollableWind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派生树</a:t>
                </a:r>
              </a:p>
            </p:txBody>
          </p:sp>
        </p:grpSp>
      </p:grpSp>
      <p:sp>
        <p:nvSpPr>
          <p:cNvPr id="31" name="Text Box 44">
            <a:extLst>
              <a:ext uri="{FF2B5EF4-FFF2-40B4-BE49-F238E27FC236}">
                <a16:creationId xmlns:a16="http://schemas.microsoft.com/office/drawing/2014/main" id="{6907511D-36AC-4590-A1A9-2FE30327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21466"/>
            <a:ext cx="9296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class Window: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public Port  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HScrollbar: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Port  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VScrollbar: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Port  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ScrollableWind: public Window, public HScrollbar, public VScrollbar   {  …  };</a:t>
            </a:r>
          </a:p>
        </p:txBody>
      </p:sp>
    </p:spTree>
    <p:extLst>
      <p:ext uri="{BB962C8B-B14F-4D97-AF65-F5344CB8AC3E}">
        <p14:creationId xmlns:p14="http://schemas.microsoft.com/office/powerpoint/2010/main" val="2560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4"/>
            <a:ext cx="10515600" cy="488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9.2    </a:t>
            </a:r>
            <a:r>
              <a:rPr lang="zh-CN" altLang="en-US" dirty="0"/>
              <a:t>虚基类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1958983"/>
            <a:ext cx="10723645" cy="4404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同一个类不能多次作为某个派生类的直接基类，但可多次作为其间接基类，从而引起存储空间的浪费和其他问题。此时，这些间接基类可定义为虚基类。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同一颗派生树中的同名虚基类，共享同一个存储空间；其构造函数和析构函数仅执行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次，且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构造函数尽可能最早执行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，而析构函数尽可能最晚执行。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如果虚基类与基类同名，则它们将分别拥有各自的存储空间，只有同名虚基类才共享存储空间，而同名基类则拥有各自的存储空间。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虚基类和基类同名必然会导致二义性访问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，编译程序会对这种二义性访问提出警告。当出现这种情况时，建议：要么将基类说明为对象成员，要么将基类都说明为虚基类。可用作用域运算符限定要访问的成员。</a:t>
            </a:r>
          </a:p>
        </p:txBody>
      </p:sp>
    </p:spTree>
    <p:extLst>
      <p:ext uri="{BB962C8B-B14F-4D97-AF65-F5344CB8AC3E}">
        <p14:creationId xmlns:p14="http://schemas.microsoft.com/office/powerpoint/2010/main" val="364499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3444</Words>
  <Application>Microsoft Office PowerPoint</Application>
  <PresentationFormat>宽屏</PresentationFormat>
  <Paragraphs>398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隶书</vt:lpstr>
      <vt:lpstr>宋体</vt:lpstr>
      <vt:lpstr>Arial</vt:lpstr>
      <vt:lpstr>Tahoma</vt:lpstr>
      <vt:lpstr>Times New Roman</vt:lpstr>
      <vt:lpstr>Wingdings</vt:lpstr>
      <vt:lpstr>Office 主题​​</vt:lpstr>
      <vt:lpstr>PowerPoint 演示文稿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 Lianghai</cp:lastModifiedBy>
  <cp:revision>508</cp:revision>
  <dcterms:created xsi:type="dcterms:W3CDTF">2020-04-22T10:23:54Z</dcterms:created>
  <dcterms:modified xsi:type="dcterms:W3CDTF">2021-11-18T03:34:20Z</dcterms:modified>
</cp:coreProperties>
</file>