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Bebas Neu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BebasNeu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92b987f4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92b987f4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92b987f4a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92b987f4a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92b9ca3f2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92b9ca3f2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152ed8e82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152ed8e82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52ed8e82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52ed8e82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92b9ca3f2f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92b9ca3f2f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en.wikipedia.org/wiki/Engineering_tolerance" TargetMode="External"/><Relationship Id="rId10" Type="http://schemas.openxmlformats.org/officeDocument/2006/relationships/hyperlink" Target="https://en.wikipedia.org/wiki/Significant_figures" TargetMode="External"/><Relationship Id="rId13" Type="http://schemas.openxmlformats.org/officeDocument/2006/relationships/hyperlink" Target="https://en.wikipedia.org/wiki/Foot_(unit)#Survey_foot" TargetMode="External"/><Relationship Id="rId12" Type="http://schemas.openxmlformats.org/officeDocument/2006/relationships/hyperlink" Target="https://en.wikipedia.org/wiki/International_foot" TargetMode="External"/><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s://en.wikipedia.org/wiki/Contract" TargetMode="External"/><Relationship Id="rId4" Type="http://schemas.openxmlformats.org/officeDocument/2006/relationships/hyperlink" Target="https://en.wikipedia.org/wiki/Technical_specifications" TargetMode="External"/><Relationship Id="rId9" Type="http://schemas.openxmlformats.org/officeDocument/2006/relationships/hyperlink" Target="https://en.wikipedia.org/wiki/Tolerance_interval" TargetMode="External"/><Relationship Id="rId5" Type="http://schemas.openxmlformats.org/officeDocument/2006/relationships/hyperlink" Target="https://en.wikipedia.org/wiki/Technical_standard" TargetMode="External"/><Relationship Id="rId6" Type="http://schemas.openxmlformats.org/officeDocument/2006/relationships/hyperlink" Target="https://en.wikipedia.org/wiki/Precision_and_accuracy" TargetMode="External"/><Relationship Id="rId7" Type="http://schemas.openxmlformats.org/officeDocument/2006/relationships/hyperlink" Target="https://en.wikipedia.org/wiki/Uncertainty_of_measurement" TargetMode="External"/><Relationship Id="rId8" Type="http://schemas.openxmlformats.org/officeDocument/2006/relationships/hyperlink" Target="https://en.wikipedia.org/wiki/Confidence_interv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871175" y="1346675"/>
            <a:ext cx="7994700" cy="238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8100">
                <a:solidFill>
                  <a:schemeClr val="dk2"/>
                </a:solidFill>
              </a:rPr>
              <a:t>Simple</a:t>
            </a:r>
            <a:r>
              <a:rPr lang="en" sz="8100">
                <a:solidFill>
                  <a:schemeClr val="dk2"/>
                </a:solidFill>
              </a:rPr>
              <a:t> Unit Conversion</a:t>
            </a:r>
            <a:endParaRPr sz="8100">
              <a:solidFill>
                <a:schemeClr val="dk2"/>
              </a:solidFill>
            </a:endParaRPr>
          </a:p>
        </p:txBody>
      </p:sp>
      <p:sp>
        <p:nvSpPr>
          <p:cNvPr id="1852" name="Google Shape;1852;p22"/>
          <p:cNvSpPr txBox="1"/>
          <p:nvPr>
            <p:ph idx="1" type="subTitle"/>
          </p:nvPr>
        </p:nvSpPr>
        <p:spPr>
          <a:xfrm>
            <a:off x="947375" y="3029300"/>
            <a:ext cx="3610800" cy="140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F2F2F2"/>
                </a:solidFill>
              </a:rPr>
              <a:t>Presented by</a:t>
            </a:r>
            <a:endParaRPr sz="1800">
              <a:solidFill>
                <a:srgbClr val="F2F2F2"/>
              </a:solidFill>
            </a:endParaRPr>
          </a:p>
          <a:p>
            <a:pPr indent="0" lvl="0" marL="0" rtl="0" algn="l">
              <a:spcBef>
                <a:spcPts val="0"/>
              </a:spcBef>
              <a:spcAft>
                <a:spcPts val="0"/>
              </a:spcAft>
              <a:buNone/>
            </a:pPr>
            <a:r>
              <a:rPr lang="en" sz="1800">
                <a:solidFill>
                  <a:srgbClr val="F2F2F2"/>
                </a:solidFill>
              </a:rPr>
              <a:t>Md. Nobiul Haque Riyad </a:t>
            </a:r>
            <a:endParaRPr sz="1800">
              <a:solidFill>
                <a:srgbClr val="F2F2F2"/>
              </a:solidFill>
            </a:endParaRPr>
          </a:p>
          <a:p>
            <a:pPr indent="0" lvl="0" marL="0" rtl="0" algn="l">
              <a:spcBef>
                <a:spcPts val="0"/>
              </a:spcBef>
              <a:spcAft>
                <a:spcPts val="0"/>
              </a:spcAft>
              <a:buClr>
                <a:srgbClr val="000000"/>
              </a:buClr>
              <a:buSzPts val="3680"/>
              <a:buFont typeface="Arial"/>
              <a:buNone/>
            </a:pPr>
            <a:r>
              <a:rPr lang="en" sz="1800">
                <a:solidFill>
                  <a:srgbClr val="F2F2F2"/>
                </a:solidFill>
              </a:rPr>
              <a:t>ID: 221902093</a:t>
            </a:r>
            <a:endParaRPr sz="1800">
              <a:solidFill>
                <a:srgbClr val="F2F2F2"/>
              </a:solidFill>
            </a:endParaRPr>
          </a:p>
        </p:txBody>
      </p:sp>
      <p:grpSp>
        <p:nvGrpSpPr>
          <p:cNvPr id="1853" name="Google Shape;1853;p22"/>
          <p:cNvGrpSpPr/>
          <p:nvPr/>
        </p:nvGrpSpPr>
        <p:grpSpPr>
          <a:xfrm>
            <a:off x="-228609"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rot="10800000">
            <a:off x="-89935" y="22517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74" name="Google Shape;1874;p23"/>
          <p:cNvSpPr txBox="1"/>
          <p:nvPr>
            <p:ph idx="8" type="title"/>
          </p:nvPr>
        </p:nvSpPr>
        <p:spPr>
          <a:xfrm>
            <a:off x="3659000" y="2864750"/>
            <a:ext cx="1751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implementation</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7" name="Google Shape;1877;p2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OBjective</a:t>
            </a:r>
            <a:endParaRPr/>
          </a:p>
        </p:txBody>
      </p:sp>
      <p:sp>
        <p:nvSpPr>
          <p:cNvPr id="1878" name="Google Shape;1878;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879" name="Google Shape;1879;p23"/>
          <p:cNvSpPr txBox="1"/>
          <p:nvPr>
            <p:ph idx="1" type="subTitle"/>
          </p:nvPr>
        </p:nvSpPr>
        <p:spPr>
          <a:xfrm>
            <a:off x="720000" y="3349577"/>
            <a:ext cx="17517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Main objective of my project</a:t>
            </a:r>
            <a:endParaRPr/>
          </a:p>
        </p:txBody>
      </p:sp>
      <p:sp>
        <p:nvSpPr>
          <p:cNvPr id="1880" name="Google Shape;1880;p23"/>
          <p:cNvSpPr txBox="1"/>
          <p:nvPr>
            <p:ph idx="1" type="subTitle"/>
          </p:nvPr>
        </p:nvSpPr>
        <p:spPr>
          <a:xfrm>
            <a:off x="3659000" y="3315502"/>
            <a:ext cx="17517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the project was made </a:t>
            </a:r>
            <a:endParaRPr/>
          </a:p>
        </p:txBody>
      </p:sp>
      <p:sp>
        <p:nvSpPr>
          <p:cNvPr id="1881" name="Google Shape;1881;p23"/>
          <p:cNvSpPr txBox="1"/>
          <p:nvPr>
            <p:ph idx="1" type="subTitle"/>
          </p:nvPr>
        </p:nvSpPr>
        <p:spPr>
          <a:xfrm>
            <a:off x="6674200" y="3428602"/>
            <a:ext cx="17517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 and some small discussion about the project</a:t>
            </a:r>
            <a:endParaRPr/>
          </a:p>
        </p:txBody>
      </p:sp>
      <p:sp>
        <p:nvSpPr>
          <p:cNvPr id="1882" name="Google Shape;1882;p23"/>
          <p:cNvSpPr txBox="1"/>
          <p:nvPr>
            <p:ph idx="2" type="title"/>
          </p:nvPr>
        </p:nvSpPr>
        <p:spPr>
          <a:xfrm>
            <a:off x="6674200" y="2720450"/>
            <a:ext cx="1653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 &amp; Discussion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88" name="Google Shape;1888;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89" name="Google Shape;1889;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90" name="Google Shape;1890;p24"/>
          <p:cNvSpPr txBox="1"/>
          <p:nvPr>
            <p:ph idx="8" type="title"/>
          </p:nvPr>
        </p:nvSpPr>
        <p:spPr>
          <a:xfrm>
            <a:off x="3697475" y="2796175"/>
            <a:ext cx="1344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1891" name="Google Shape;1891;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
        <p:nvSpPr>
          <p:cNvPr id="1892" name="Google Shape;1892;p24"/>
          <p:cNvSpPr txBox="1"/>
          <p:nvPr>
            <p:ph idx="7" type="subTitle"/>
          </p:nvPr>
        </p:nvSpPr>
        <p:spPr>
          <a:xfrm>
            <a:off x="3697475" y="3428100"/>
            <a:ext cx="1491600" cy="76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Overall conclusion of the project</a:t>
            </a:r>
            <a:endParaRPr/>
          </a:p>
        </p:txBody>
      </p:sp>
      <p:sp>
        <p:nvSpPr>
          <p:cNvPr id="1893" name="Google Shape;1893;p24"/>
          <p:cNvSpPr txBox="1"/>
          <p:nvPr>
            <p:ph idx="1" type="subTitle"/>
          </p:nvPr>
        </p:nvSpPr>
        <p:spPr>
          <a:xfrm>
            <a:off x="720000" y="3504327"/>
            <a:ext cx="1751700" cy="84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Application that I have used for my project</a:t>
            </a:r>
            <a:endParaRPr/>
          </a:p>
        </p:txBody>
      </p:sp>
      <p:sp>
        <p:nvSpPr>
          <p:cNvPr id="1894" name="Google Shape;1894;p24"/>
          <p:cNvSpPr txBox="1"/>
          <p:nvPr>
            <p:ph idx="2" type="title"/>
          </p:nvPr>
        </p:nvSpPr>
        <p:spPr>
          <a:xfrm>
            <a:off x="720000" y="2796175"/>
            <a:ext cx="1653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rPr lang="en"/>
              <a:t>(tools &amp; tech.)</a:t>
            </a:r>
            <a:endParaRPr/>
          </a:p>
        </p:txBody>
      </p:sp>
      <p:sp>
        <p:nvSpPr>
          <p:cNvPr id="1895" name="Google Shape;1895;p24"/>
          <p:cNvSpPr txBox="1"/>
          <p:nvPr>
            <p:ph idx="2" type="title"/>
          </p:nvPr>
        </p:nvSpPr>
        <p:spPr>
          <a:xfrm>
            <a:off x="6672300" y="2809125"/>
            <a:ext cx="1653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25"/>
          <p:cNvSpPr txBox="1"/>
          <p:nvPr>
            <p:ph idx="1" type="subTitle"/>
          </p:nvPr>
        </p:nvSpPr>
        <p:spPr>
          <a:xfrm>
            <a:off x="514225" y="1323651"/>
            <a:ext cx="8175000" cy="3485700"/>
          </a:xfrm>
          <a:prstGeom prst="rect">
            <a:avLst/>
          </a:prstGeom>
        </p:spPr>
        <p:txBody>
          <a:bodyPr anchorCtr="0" anchor="ctr" bIns="0" lIns="0" spcFirstLastPara="1" rIns="0" wrap="square" tIns="0">
            <a:noAutofit/>
          </a:bodyPr>
          <a:lstStyle/>
          <a:p>
            <a:pPr indent="0" lvl="0" marL="0" rtl="0" algn="just">
              <a:lnSpc>
                <a:spcPct val="115000"/>
              </a:lnSpc>
              <a:spcBef>
                <a:spcPts val="0"/>
              </a:spcBef>
              <a:spcAft>
                <a:spcPts val="0"/>
              </a:spcAft>
              <a:buNone/>
            </a:pPr>
            <a:r>
              <a:rPr lang="en"/>
              <a:t>The scope of this project covers a wide area and clearly defines the boundaries of the proposed application. System provides the following features to the user, Basically this application helps to show another person the exact amount you have. Assist in solving mathematical problems, especially in chemistry, where you can follow the units to get to the answer Show Which measurement system the person is using</a:t>
            </a:r>
            <a:endParaRPr/>
          </a:p>
          <a:p>
            <a:pPr indent="0" lvl="0" marL="0" rtl="0" algn="just">
              <a:lnSpc>
                <a:spcPct val="115000"/>
              </a:lnSpc>
              <a:spcBef>
                <a:spcPts val="0"/>
              </a:spcBef>
              <a:spcAft>
                <a:spcPts val="0"/>
              </a:spcAft>
              <a:buNone/>
            </a:pPr>
            <a:r>
              <a:rPr lang="en"/>
              <a:t>(i.e. metric or standard).</a:t>
            </a:r>
            <a:endParaRPr/>
          </a:p>
        </p:txBody>
      </p:sp>
      <p:sp>
        <p:nvSpPr>
          <p:cNvPr id="1901" name="Google Shape;1901;p25"/>
          <p:cNvSpPr txBox="1"/>
          <p:nvPr>
            <p:ph idx="4294967295" type="title"/>
          </p:nvPr>
        </p:nvSpPr>
        <p:spPr>
          <a:xfrm>
            <a:off x="567725" y="879150"/>
            <a:ext cx="8038800" cy="719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500"/>
              <a:t>OBjective</a:t>
            </a:r>
            <a:endParaRPr sz="4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26"/>
          <p:cNvSpPr txBox="1"/>
          <p:nvPr>
            <p:ph type="title"/>
          </p:nvPr>
        </p:nvSpPr>
        <p:spPr>
          <a:xfrm>
            <a:off x="215725" y="449500"/>
            <a:ext cx="8368200" cy="508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000"/>
              <a:t>implementation</a:t>
            </a:r>
            <a:endParaRPr sz="4000"/>
          </a:p>
        </p:txBody>
      </p:sp>
      <p:sp>
        <p:nvSpPr>
          <p:cNvPr id="1907" name="Google Shape;1907;p26"/>
          <p:cNvSpPr txBox="1"/>
          <p:nvPr>
            <p:ph idx="1" type="subTitle"/>
          </p:nvPr>
        </p:nvSpPr>
        <p:spPr>
          <a:xfrm flipH="1">
            <a:off x="-187750" y="935700"/>
            <a:ext cx="9196500" cy="4019400"/>
          </a:xfrm>
          <a:prstGeom prst="rect">
            <a:avLst/>
          </a:prstGeom>
        </p:spPr>
        <p:txBody>
          <a:bodyPr anchorCtr="0" anchor="ctr" bIns="0" lIns="0" spcFirstLastPara="1" rIns="0" wrap="square" tIns="0">
            <a:noAutofit/>
          </a:bodyPr>
          <a:lstStyle/>
          <a:p>
            <a:pPr indent="-342900" lvl="0" marL="914400" rtl="0" algn="l">
              <a:lnSpc>
                <a:spcPct val="107000"/>
              </a:lnSpc>
              <a:spcBef>
                <a:spcPts val="0"/>
              </a:spcBef>
              <a:spcAft>
                <a:spcPts val="0"/>
              </a:spcAft>
              <a:buClr>
                <a:srgbClr val="FFFFFF"/>
              </a:buClr>
              <a:buSzPts val="1800"/>
              <a:buChar char="●"/>
            </a:pPr>
            <a:r>
              <a:rPr lang="en" sz="1800">
                <a:solidFill>
                  <a:srgbClr val="FFFFFF"/>
                </a:solidFill>
              </a:rPr>
              <a:t>There are several layer of structure is used like user defined function(call by reference),conditional statement, Global declaration , integer database, string, switch case, </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Process: in this project ,the expected outcome is three unite conversion systems.</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Project was built for the user to take value from the user. </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Integer data type variable Used for selecting different choices and for the user input float data type variable was used.</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To use the unit converter type first you need a converter. </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Then again select the conversion that you wanted to make.</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Input the value.</a:t>
            </a:r>
            <a:endParaRPr sz="1800">
              <a:solidFill>
                <a:srgbClr val="FFFFFF"/>
              </a:solidFill>
            </a:endParaRPr>
          </a:p>
          <a:p>
            <a:pPr indent="-342900" lvl="0" marL="914400" rtl="0" algn="l">
              <a:lnSpc>
                <a:spcPct val="107000"/>
              </a:lnSpc>
              <a:spcBef>
                <a:spcPts val="0"/>
              </a:spcBef>
              <a:spcAft>
                <a:spcPts val="0"/>
              </a:spcAft>
              <a:buClr>
                <a:srgbClr val="FFFFFF"/>
              </a:buClr>
              <a:buSzPts val="1800"/>
              <a:buChar char="●"/>
            </a:pPr>
            <a:r>
              <a:rPr lang="en" sz="1800">
                <a:solidFill>
                  <a:srgbClr val="FFFFFF"/>
                </a:solidFill>
              </a:rPr>
              <a:t>Your will get the ans and your value conversion is completed.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Discussion</a:t>
            </a:r>
            <a:endParaRPr/>
          </a:p>
        </p:txBody>
      </p:sp>
      <p:sp>
        <p:nvSpPr>
          <p:cNvPr id="1913" name="Google Shape;1913;p27"/>
          <p:cNvSpPr txBox="1"/>
          <p:nvPr/>
        </p:nvSpPr>
        <p:spPr>
          <a:xfrm>
            <a:off x="228600" y="1056300"/>
            <a:ext cx="8661900" cy="408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800">
                <a:solidFill>
                  <a:schemeClr val="dk1"/>
                </a:solidFill>
                <a:latin typeface="Roboto"/>
                <a:ea typeface="Roboto"/>
                <a:cs typeface="Roboto"/>
                <a:sym typeface="Roboto"/>
              </a:rPr>
              <a:t>The process of conversion depends on the specific situation and the intended purpose. This may be governed by regulation, </a:t>
            </a:r>
            <a:r>
              <a:rPr lang="en" sz="1800">
                <a:solidFill>
                  <a:schemeClr val="dk1"/>
                </a:solidFill>
                <a:uFill>
                  <a:noFill/>
                </a:uFill>
                <a:latin typeface="Roboto"/>
                <a:ea typeface="Roboto"/>
                <a:cs typeface="Roboto"/>
                <a:sym typeface="Roboto"/>
                <a:hlinkClick r:id="rId3">
                  <a:extLst>
                    <a:ext uri="{A12FA001-AC4F-418D-AE19-62706E023703}">
                      <ahyp:hlinkClr val="tx"/>
                    </a:ext>
                  </a:extLst>
                </a:hlinkClick>
              </a:rPr>
              <a:t>contract</a:t>
            </a:r>
            <a:r>
              <a:rPr lang="en" sz="1800">
                <a:solidFill>
                  <a:schemeClr val="dk1"/>
                </a:solidFill>
                <a:latin typeface="Roboto"/>
                <a:ea typeface="Roboto"/>
                <a:cs typeface="Roboto"/>
                <a:sym typeface="Roboto"/>
              </a:rPr>
              <a:t>, </a:t>
            </a:r>
            <a:r>
              <a:rPr lang="en" sz="1800">
                <a:solidFill>
                  <a:schemeClr val="dk1"/>
                </a:solidFill>
                <a:uFill>
                  <a:noFill/>
                </a:uFill>
                <a:latin typeface="Roboto"/>
                <a:ea typeface="Roboto"/>
                <a:cs typeface="Roboto"/>
                <a:sym typeface="Roboto"/>
                <a:hlinkClick r:id="rId4">
                  <a:extLst>
                    <a:ext uri="{A12FA001-AC4F-418D-AE19-62706E023703}">
                      <ahyp:hlinkClr val="tx"/>
                    </a:ext>
                  </a:extLst>
                </a:hlinkClick>
              </a:rPr>
              <a:t>technical specifications</a:t>
            </a:r>
            <a:r>
              <a:rPr lang="en" sz="1800">
                <a:solidFill>
                  <a:schemeClr val="dk1"/>
                </a:solidFill>
                <a:latin typeface="Roboto"/>
                <a:ea typeface="Roboto"/>
                <a:cs typeface="Roboto"/>
                <a:sym typeface="Roboto"/>
              </a:rPr>
              <a:t> or other published </a:t>
            </a:r>
            <a:r>
              <a:rPr lang="en" sz="1800">
                <a:solidFill>
                  <a:schemeClr val="dk1"/>
                </a:solidFill>
                <a:uFill>
                  <a:noFill/>
                </a:uFill>
                <a:latin typeface="Roboto"/>
                <a:ea typeface="Roboto"/>
                <a:cs typeface="Roboto"/>
                <a:sym typeface="Roboto"/>
                <a:hlinkClick r:id="rId5">
                  <a:extLst>
                    <a:ext uri="{A12FA001-AC4F-418D-AE19-62706E023703}">
                      <ahyp:hlinkClr val="tx"/>
                    </a:ext>
                  </a:extLst>
                </a:hlinkClick>
              </a:rPr>
              <a:t>standards</a:t>
            </a:r>
            <a:r>
              <a:rPr lang="en" sz="1800">
                <a:solidFill>
                  <a:schemeClr val="dk1"/>
                </a:solidFill>
                <a:latin typeface="Roboto"/>
                <a:ea typeface="Roboto"/>
                <a:cs typeface="Roboto"/>
                <a:sym typeface="Roboto"/>
              </a:rPr>
              <a:t>. Engineering judgment may include such factors as:</a:t>
            </a:r>
            <a:endParaRPr sz="1800">
              <a:solidFill>
                <a:schemeClr val="dk1"/>
              </a:solidFill>
              <a:latin typeface="Roboto"/>
              <a:ea typeface="Roboto"/>
              <a:cs typeface="Roboto"/>
              <a:sym typeface="Roboto"/>
            </a:endParaRPr>
          </a:p>
          <a:p>
            <a:pPr indent="-342900" lvl="0" marL="6858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a:t>
            </a:r>
            <a:r>
              <a:rPr lang="en" sz="1800">
                <a:solidFill>
                  <a:schemeClr val="dk1"/>
                </a:solidFill>
                <a:uFill>
                  <a:noFill/>
                </a:uFill>
                <a:latin typeface="Roboto"/>
                <a:ea typeface="Roboto"/>
                <a:cs typeface="Roboto"/>
                <a:sym typeface="Roboto"/>
                <a:hlinkClick r:id="rId6">
                  <a:extLst>
                    <a:ext uri="{A12FA001-AC4F-418D-AE19-62706E023703}">
                      <ahyp:hlinkClr val="tx"/>
                    </a:ext>
                  </a:extLst>
                </a:hlinkClick>
              </a:rPr>
              <a:t>precision and accuracy</a:t>
            </a:r>
            <a:r>
              <a:rPr lang="en" sz="1800">
                <a:solidFill>
                  <a:schemeClr val="dk1"/>
                </a:solidFill>
                <a:latin typeface="Roboto"/>
                <a:ea typeface="Roboto"/>
                <a:cs typeface="Roboto"/>
                <a:sym typeface="Roboto"/>
              </a:rPr>
              <a:t> of measurement and the associated </a:t>
            </a:r>
            <a:r>
              <a:rPr lang="en" sz="1800">
                <a:solidFill>
                  <a:schemeClr val="dk1"/>
                </a:solidFill>
                <a:uFill>
                  <a:noFill/>
                </a:uFill>
                <a:latin typeface="Roboto"/>
                <a:ea typeface="Roboto"/>
                <a:cs typeface="Roboto"/>
                <a:sym typeface="Roboto"/>
                <a:hlinkClick r:id="rId7">
                  <a:extLst>
                    <a:ext uri="{A12FA001-AC4F-418D-AE19-62706E023703}">
                      <ahyp:hlinkClr val="tx"/>
                    </a:ext>
                  </a:extLst>
                </a:hlinkClick>
              </a:rPr>
              <a:t>uncertainty of measurement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342900" lvl="0" marL="6858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statistical </a:t>
            </a:r>
            <a:r>
              <a:rPr lang="en" sz="1800">
                <a:solidFill>
                  <a:schemeClr val="dk1"/>
                </a:solidFill>
                <a:uFill>
                  <a:noFill/>
                </a:uFill>
                <a:latin typeface="Roboto"/>
                <a:ea typeface="Roboto"/>
                <a:cs typeface="Roboto"/>
                <a:sym typeface="Roboto"/>
                <a:hlinkClick r:id="rId8">
                  <a:extLst>
                    <a:ext uri="{A12FA001-AC4F-418D-AE19-62706E023703}">
                      <ahyp:hlinkClr val="tx"/>
                    </a:ext>
                  </a:extLst>
                </a:hlinkClick>
              </a:rPr>
              <a:t>confidence interval</a:t>
            </a:r>
            <a:r>
              <a:rPr lang="en" sz="1800">
                <a:solidFill>
                  <a:schemeClr val="dk1"/>
                </a:solidFill>
                <a:latin typeface="Roboto"/>
                <a:ea typeface="Roboto"/>
                <a:cs typeface="Roboto"/>
                <a:sym typeface="Roboto"/>
              </a:rPr>
              <a:t> or </a:t>
            </a:r>
            <a:r>
              <a:rPr lang="en" sz="1800">
                <a:solidFill>
                  <a:schemeClr val="dk1"/>
                </a:solidFill>
                <a:uFill>
                  <a:noFill/>
                </a:uFill>
                <a:latin typeface="Roboto"/>
                <a:ea typeface="Roboto"/>
                <a:cs typeface="Roboto"/>
                <a:sym typeface="Roboto"/>
                <a:hlinkClick r:id="rId9">
                  <a:extLst>
                    <a:ext uri="{A12FA001-AC4F-418D-AE19-62706E023703}">
                      <ahyp:hlinkClr val="tx"/>
                    </a:ext>
                  </a:extLst>
                </a:hlinkClick>
              </a:rPr>
              <a:t>tolerance interval</a:t>
            </a:r>
            <a:r>
              <a:rPr lang="en" sz="1800">
                <a:solidFill>
                  <a:schemeClr val="dk1"/>
                </a:solidFill>
                <a:latin typeface="Roboto"/>
                <a:ea typeface="Roboto"/>
                <a:cs typeface="Roboto"/>
                <a:sym typeface="Roboto"/>
              </a:rPr>
              <a:t> of the initial measurement.</a:t>
            </a:r>
            <a:endParaRPr sz="1800">
              <a:solidFill>
                <a:schemeClr val="dk1"/>
              </a:solidFill>
              <a:latin typeface="Roboto"/>
              <a:ea typeface="Roboto"/>
              <a:cs typeface="Roboto"/>
              <a:sym typeface="Roboto"/>
            </a:endParaRPr>
          </a:p>
          <a:p>
            <a:pPr indent="-342900" lvl="0" marL="6858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number of </a:t>
            </a:r>
            <a:r>
              <a:rPr lang="en" sz="1800">
                <a:solidFill>
                  <a:schemeClr val="dk1"/>
                </a:solidFill>
                <a:uFill>
                  <a:noFill/>
                </a:uFill>
                <a:latin typeface="Roboto"/>
                <a:ea typeface="Roboto"/>
                <a:cs typeface="Roboto"/>
                <a:sym typeface="Roboto"/>
                <a:hlinkClick r:id="rId10">
                  <a:extLst>
                    <a:ext uri="{A12FA001-AC4F-418D-AE19-62706E023703}">
                      <ahyp:hlinkClr val="tx"/>
                    </a:ext>
                  </a:extLst>
                </a:hlinkClick>
              </a:rPr>
              <a:t>significant figures</a:t>
            </a:r>
            <a:r>
              <a:rPr lang="en" sz="1800">
                <a:solidFill>
                  <a:schemeClr val="dk1"/>
                </a:solidFill>
                <a:latin typeface="Roboto"/>
                <a:ea typeface="Roboto"/>
                <a:cs typeface="Roboto"/>
                <a:sym typeface="Roboto"/>
              </a:rPr>
              <a:t> of the measurement.</a:t>
            </a:r>
            <a:endParaRPr sz="1800">
              <a:solidFill>
                <a:schemeClr val="dk1"/>
              </a:solidFill>
              <a:latin typeface="Roboto"/>
              <a:ea typeface="Roboto"/>
              <a:cs typeface="Roboto"/>
              <a:sym typeface="Roboto"/>
            </a:endParaRPr>
          </a:p>
          <a:p>
            <a:pPr indent="-342900" lvl="0" marL="6858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intended use of the measurement including the </a:t>
            </a:r>
            <a:r>
              <a:rPr lang="en" sz="1800">
                <a:solidFill>
                  <a:schemeClr val="dk1"/>
                </a:solidFill>
                <a:uFill>
                  <a:noFill/>
                </a:uFill>
                <a:latin typeface="Roboto"/>
                <a:ea typeface="Roboto"/>
                <a:cs typeface="Roboto"/>
                <a:sym typeface="Roboto"/>
                <a:hlinkClick r:id="rId11">
                  <a:extLst>
                    <a:ext uri="{A12FA001-AC4F-418D-AE19-62706E023703}">
                      <ahyp:hlinkClr val="tx"/>
                    </a:ext>
                  </a:extLst>
                </a:hlinkClick>
              </a:rPr>
              <a:t>engineering tolerances</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342900" lvl="0" marL="6858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Historical definitions of the units and their derivatives used in old measurements; e.g., </a:t>
            </a:r>
            <a:r>
              <a:rPr lang="en" sz="1800">
                <a:solidFill>
                  <a:schemeClr val="dk1"/>
                </a:solidFill>
                <a:uFill>
                  <a:noFill/>
                </a:uFill>
                <a:latin typeface="Roboto"/>
                <a:ea typeface="Roboto"/>
                <a:cs typeface="Roboto"/>
                <a:sym typeface="Roboto"/>
                <a:hlinkClick r:id="rId12">
                  <a:extLst>
                    <a:ext uri="{A12FA001-AC4F-418D-AE19-62706E023703}">
                      <ahyp:hlinkClr val="tx"/>
                    </a:ext>
                  </a:extLst>
                </a:hlinkClick>
              </a:rPr>
              <a:t>international foot</a:t>
            </a:r>
            <a:r>
              <a:rPr lang="en" sz="1800">
                <a:solidFill>
                  <a:schemeClr val="dk1"/>
                </a:solidFill>
                <a:latin typeface="Roboto"/>
                <a:ea typeface="Roboto"/>
                <a:cs typeface="Roboto"/>
                <a:sym typeface="Roboto"/>
              </a:rPr>
              <a:t> vs. US </a:t>
            </a:r>
            <a:r>
              <a:rPr lang="en" sz="1800">
                <a:solidFill>
                  <a:schemeClr val="dk1"/>
                </a:solidFill>
                <a:uFill>
                  <a:noFill/>
                </a:uFill>
                <a:latin typeface="Roboto"/>
                <a:ea typeface="Roboto"/>
                <a:cs typeface="Roboto"/>
                <a:sym typeface="Roboto"/>
                <a:hlinkClick r:id="rId13">
                  <a:extLst>
                    <a:ext uri="{A12FA001-AC4F-418D-AE19-62706E023703}">
                      <ahyp:hlinkClr val="tx"/>
                    </a:ext>
                  </a:extLst>
                </a:hlinkClick>
              </a:rPr>
              <a:t>survey foot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10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28"/>
          <p:cNvSpPr txBox="1"/>
          <p:nvPr>
            <p:ph idx="1" type="subTitle"/>
          </p:nvPr>
        </p:nvSpPr>
        <p:spPr>
          <a:xfrm>
            <a:off x="1123825" y="2444450"/>
            <a:ext cx="7153200" cy="1283100"/>
          </a:xfrm>
          <a:prstGeom prst="rect">
            <a:avLst/>
          </a:prstGeom>
        </p:spPr>
        <p:txBody>
          <a:bodyPr anchorCtr="0" anchor="ctr" bIns="0" lIns="0" spcFirstLastPara="1" rIns="0" wrap="square" tIns="0">
            <a:noAutofit/>
          </a:bodyPr>
          <a:lstStyle/>
          <a:p>
            <a:pPr indent="0" lvl="0" marL="285750" rtl="0" algn="l">
              <a:spcBef>
                <a:spcPts val="1080"/>
              </a:spcBef>
              <a:spcAft>
                <a:spcPts val="0"/>
              </a:spcAft>
              <a:buNone/>
            </a:pPr>
            <a:r>
              <a:rPr lang="en" sz="2200"/>
              <a:t>The tools That I have used on this project:</a:t>
            </a:r>
            <a:endParaRPr sz="2200"/>
          </a:p>
          <a:p>
            <a:pPr indent="-311150" lvl="0" marL="800100" rtl="0" algn="just">
              <a:lnSpc>
                <a:spcPct val="115000"/>
              </a:lnSpc>
              <a:spcBef>
                <a:spcPts val="0"/>
              </a:spcBef>
              <a:spcAft>
                <a:spcPts val="0"/>
              </a:spcAft>
              <a:buClr>
                <a:schemeClr val="dk1"/>
              </a:buClr>
              <a:buSzPts val="2200"/>
              <a:buFont typeface="Roboto"/>
              <a:buChar char="●"/>
            </a:pPr>
            <a:r>
              <a:rPr lang="en" sz="2200"/>
              <a:t>Vs Code.</a:t>
            </a:r>
            <a:endParaRPr sz="2200"/>
          </a:p>
          <a:p>
            <a:pPr indent="-311150" lvl="0" marL="800100" rtl="0" algn="just">
              <a:lnSpc>
                <a:spcPct val="115000"/>
              </a:lnSpc>
              <a:spcBef>
                <a:spcPts val="0"/>
              </a:spcBef>
              <a:spcAft>
                <a:spcPts val="0"/>
              </a:spcAft>
              <a:buClr>
                <a:schemeClr val="dk1"/>
              </a:buClr>
              <a:buSzPts val="2200"/>
              <a:buFont typeface="Roboto"/>
              <a:buChar char="●"/>
            </a:pPr>
            <a:r>
              <a:rPr lang="en" sz="2200"/>
              <a:t>Code Blocks.</a:t>
            </a:r>
            <a:endParaRPr sz="2200"/>
          </a:p>
          <a:p>
            <a:pPr indent="0" lvl="0" marL="0" rtl="0" algn="just">
              <a:lnSpc>
                <a:spcPct val="115000"/>
              </a:lnSpc>
              <a:spcBef>
                <a:spcPts val="1000"/>
              </a:spcBef>
              <a:spcAft>
                <a:spcPts val="0"/>
              </a:spcAft>
              <a:buNone/>
            </a:pPr>
            <a:r>
              <a:t/>
            </a:r>
            <a:endParaRPr/>
          </a:p>
        </p:txBody>
      </p:sp>
      <p:sp>
        <p:nvSpPr>
          <p:cNvPr id="1919" name="Google Shape;1919;p28"/>
          <p:cNvSpPr txBox="1"/>
          <p:nvPr>
            <p:ph idx="4294967295" type="title"/>
          </p:nvPr>
        </p:nvSpPr>
        <p:spPr>
          <a:xfrm>
            <a:off x="491525" y="1564950"/>
            <a:ext cx="8038800" cy="719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900"/>
              <a:t>requirements (tools &amp; tech.)</a:t>
            </a:r>
            <a:endParaRPr sz="3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29"/>
          <p:cNvSpPr txBox="1"/>
          <p:nvPr>
            <p:ph idx="1" type="subTitle"/>
          </p:nvPr>
        </p:nvSpPr>
        <p:spPr>
          <a:xfrm>
            <a:off x="679500" y="1525000"/>
            <a:ext cx="7902300" cy="2781900"/>
          </a:xfrm>
          <a:prstGeom prst="rect">
            <a:avLst/>
          </a:prstGeom>
        </p:spPr>
        <p:txBody>
          <a:bodyPr anchorCtr="0" anchor="ctr" bIns="0" lIns="0" spcFirstLastPara="1" rIns="0" wrap="square" tIns="0">
            <a:noAutofit/>
          </a:bodyPr>
          <a:lstStyle/>
          <a:p>
            <a:pPr indent="0" lvl="0" marL="0" rtl="0" algn="just">
              <a:lnSpc>
                <a:spcPct val="115000"/>
              </a:lnSpc>
              <a:spcBef>
                <a:spcPts val="0"/>
              </a:spcBef>
              <a:spcAft>
                <a:spcPts val="0"/>
              </a:spcAft>
              <a:buNone/>
            </a:pPr>
            <a:r>
              <a:rPr lang="en" sz="1800"/>
              <a:t>Algorithms are presented for converting units of measurement from a given form to a desired form. The algorithms are fast, are able to convert any combination of units to any equivalent combination, and perform dimensional analysis to ensure that the conversion is legitimate. Algorithms are also presented for simplification of symbolic combinations of units. Application of these techniques to perform automatic unit conversion and unit checking in a programming language is described.</a:t>
            </a:r>
            <a:endParaRPr sz="1800"/>
          </a:p>
        </p:txBody>
      </p:sp>
      <p:sp>
        <p:nvSpPr>
          <p:cNvPr id="1925" name="Google Shape;1925;p29"/>
          <p:cNvSpPr txBox="1"/>
          <p:nvPr>
            <p:ph idx="4294967295" type="title"/>
          </p:nvPr>
        </p:nvSpPr>
        <p:spPr>
          <a:xfrm>
            <a:off x="491525" y="879150"/>
            <a:ext cx="8038800" cy="719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800"/>
              <a:t>conclusion</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9" name="Shape 1929"/>
        <p:cNvGrpSpPr/>
        <p:nvPr/>
      </p:nvGrpSpPr>
      <p:grpSpPr>
        <a:xfrm>
          <a:off x="0" y="0"/>
          <a:ext cx="0" cy="0"/>
          <a:chOff x="0" y="0"/>
          <a:chExt cx="0" cy="0"/>
        </a:xfrm>
      </p:grpSpPr>
      <p:sp>
        <p:nvSpPr>
          <p:cNvPr id="1930" name="Google Shape;1930;p30"/>
          <p:cNvSpPr txBox="1"/>
          <p:nvPr>
            <p:ph type="title"/>
          </p:nvPr>
        </p:nvSpPr>
        <p:spPr>
          <a:xfrm>
            <a:off x="919700" y="1328450"/>
            <a:ext cx="7323600" cy="247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5100"/>
              <a:t>Thank you</a:t>
            </a:r>
            <a:endParaRPr sz="15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