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1"/>
  </p:sldMasterIdLst>
  <p:notesMasterIdLst>
    <p:notesMasterId r:id="rId20"/>
  </p:notesMasterIdLst>
  <p:handoutMasterIdLst>
    <p:handoutMasterId r:id="rId21"/>
  </p:handoutMasterIdLst>
  <p:sldIdLst>
    <p:sldId id="721" r:id="rId2"/>
    <p:sldId id="732" r:id="rId3"/>
    <p:sldId id="735" r:id="rId4"/>
    <p:sldId id="736" r:id="rId5"/>
    <p:sldId id="743" r:id="rId6"/>
    <p:sldId id="744" r:id="rId7"/>
    <p:sldId id="745" r:id="rId8"/>
    <p:sldId id="746" r:id="rId9"/>
    <p:sldId id="747" r:id="rId10"/>
    <p:sldId id="754" r:id="rId11"/>
    <p:sldId id="755" r:id="rId12"/>
    <p:sldId id="748" r:id="rId13"/>
    <p:sldId id="749" r:id="rId14"/>
    <p:sldId id="750" r:id="rId15"/>
    <p:sldId id="751" r:id="rId16"/>
    <p:sldId id="752" r:id="rId17"/>
    <p:sldId id="753" r:id="rId18"/>
    <p:sldId id="742" r:id="rId19"/>
  </p:sldIdLst>
  <p:sldSz cx="9144000" cy="6858000" type="screen4x3"/>
  <p:notesSz cx="6735763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8CC63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7D4A"/>
    <a:srgbClr val="E47028"/>
    <a:srgbClr val="FF0000"/>
    <a:srgbClr val="008000"/>
    <a:srgbClr val="709E32"/>
    <a:srgbClr val="FF6600"/>
    <a:srgbClr val="FF505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15C7B-45A5-4666-A831-057DE9CF185D}" v="1965" dt="2025-01-07T18:11:25.332"/>
    <p1510:client id="{A7D1DD95-0E1A-45F5-B4B3-F42EB23ED046}" v="1191" dt="2025-01-07T16:33:51.004"/>
    <p1510:client id="{E3568B0B-CDEB-4231-93B8-995B5AEF70E6}" v="799" dt="2025-01-08T12:24:2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F2F83B7-A24E-56A7-4DC2-80BEA06D8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l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15EC46F-F6E7-A96B-108C-56F4AF7B94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3CC63EF-C016-034F-7EC2-0E0A82BF56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l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Date:07/12/2013                                    PARUL INSTITUTE OF TECHNOLOGY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3EBE715-7EFC-CD27-4941-26CE1C6E1F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B15F2E-B995-4B35-B5F7-3085E1CD3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F330C80-11DD-935B-77BB-8E5B1FC00F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l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8053E33-8F77-6D0E-5957-0187F46313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02986EF-4A7C-CCD8-2F37-054D68A4B9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39775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A3800FF4-1C32-D1CD-6BC4-8F6B79E30A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5763" y="4530725"/>
            <a:ext cx="5943600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EFE7F95-5FA5-DCC3-EDCF-14B1269A6D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l" defTabSz="94456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Date:07/12/2013                                    PARUL INSTITUTE OF TECHNOLOGY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88FC9280-BD6A-4544-55FF-2FB6FF139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5775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ACD2F4-8E1B-45DA-80C7-84D8EBA68F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233363" indent="-233363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74675" indent="-227013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indent="-223838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254125" indent="-22225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604963" indent="-233363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D2F9-35A5-1E94-B3A8-48AAC51A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4C07F-6E07-4E42-803C-236E64F5595A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A748-9442-794D-A49B-084A2721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1E92-1C04-8FB5-E465-BC59343C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88937-C6AC-4960-988B-704D5FF34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83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9BAE-1529-8171-465D-F5133804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64A1A-2F02-4EEA-B400-CD8D58A76377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E2B2-2573-A98D-AF73-1C50989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623F-3185-F577-75A7-F3F43A28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CD68-D7C1-46C3-BA4A-C70839D19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3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ECB4-4A64-A975-AB69-336B360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2320-AE3A-4573-B36F-DCCFC151D6D1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C994-3FCC-74A5-8092-A83BD780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BBF2-8C74-0562-DF82-322EAEB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AF330-2D41-4062-8967-8AF71E10D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68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5CA9-D209-1FC9-42CC-472E1042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28135-6E11-48C5-B1D6-64AD2032FD09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AD46-0FCF-3EB8-E37B-C5FE02D7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AA65-EE36-E56B-2209-C5B7C8E5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430DE-52CE-445E-B203-373F4ED5E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0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3C9A-BB46-979E-345E-C89EB2B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F67B3-1695-4197-B948-BE2DCADD93AC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705F-7F1C-E38A-0957-E12D8F0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B11F-930C-0BFA-85FE-BF04D444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32E3F-2009-4E02-83C8-7446E8DE9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9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39F72E-075D-2E8E-9AB4-47304D09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A990-0AB9-436D-AAF4-283BCCBA9634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0BBD42-7747-1D6A-1102-E0C83AEF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D9A537-D231-3B91-E090-7C4DE69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CADA2-0D56-4852-93AE-F73B39E56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98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B759D3-C26D-3F8D-E604-44B02C33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8D4F7-0679-4198-A9D5-F622584CB0C8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0FD6F8-A232-CD6B-2737-57D83837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9304D-AB33-9CAC-44E5-673D4BB8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E7F2-D0C7-4589-82E0-3DDA42DA4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1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A47D424-C531-BD2C-958F-F390F7B0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6FBA-4C24-488F-AB85-D1D592ED63A8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9211AB-9826-E527-E10B-9288DD61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F3E56E-BD6F-C463-62A2-1EF78702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6D83-A5F3-4D2B-BCA7-B66427A8F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DEA5CF-B0E1-7B0E-CFAE-0895A51F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26AC4-D543-4A29-814A-0E67801A750F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1E0E1C-A2C4-3E1F-7528-B42C8FB6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35C46D-CB9E-18A6-9C3F-20568EB7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A6A0-0DD5-472B-BAE2-F43F1197F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5B3F43-8500-B604-9A7D-47E770A4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C32E-775A-43F7-BBAE-3C961BCD3E30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78EA20-7173-FAB1-3220-697691E4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A5AF2C-D916-A444-BB80-4A1180A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E3F52-F556-4CED-8CB4-B5DA8606C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3FD73-AA5F-483C-9620-9DC7CFDD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C55C6-B273-48F6-8D9C-EF8043DA08BA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C3201A-6A42-5A93-2D01-B0B7E6F0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9288D3-A0E3-E746-7D9D-477633F5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A3891-DF64-4301-9756-352197E70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5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1D46D06-3D63-6ABF-0D63-FE6A9E3A8C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434298E-3080-0BA6-A115-90C336141D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DE1B-32AC-D484-8D98-066EA9167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799B176-E5FA-4C10-A723-44DBC709C1E7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433D-FA42-E72F-0C20-D3B6BF72F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1560-5587-58D0-6E98-7C5BA110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9A2D519-B3EC-4B67-8AA9-A84E3CB6A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4FA6FCE-7BB0-BC48-BC52-08F2F7DE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3D5BD65A-C524-0A60-7973-EC65E4D8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C93F02-6D76-B243-CDC4-1FFDE1C6E78B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7E091B-0CBE-29C7-42B1-559A3F128D90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6AD78C-52D8-295C-AC4A-A92BE864B50D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103" name="Picture 6">
            <a:extLst>
              <a:ext uri="{FF2B5EF4-FFF2-40B4-BE49-F238E27FC236}">
                <a16:creationId xmlns:a16="http://schemas.microsoft.com/office/drawing/2014/main" id="{E5FD7EC8-BBF8-DB15-3CDD-7E15BA97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B01E307F-981A-2D28-B5C2-EF038BD1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19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PARUL INSTITUTE OF TECHNOLOGY, PARUL UNIVERSITY</a:t>
            </a:r>
          </a:p>
        </p:txBody>
      </p:sp>
      <p:sp>
        <p:nvSpPr>
          <p:cNvPr id="4105" name="Slide Number Placeholder 26">
            <a:extLst>
              <a:ext uri="{FF2B5EF4-FFF2-40B4-BE49-F238E27FC236}">
                <a16:creationId xmlns:a16="http://schemas.microsoft.com/office/drawing/2014/main" id="{83AC0B1C-AF68-9705-5163-B155E8E9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9A32C6-4E40-4479-A9AB-BDBC833CD96D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Rectangle 3">
            <a:extLst>
              <a:ext uri="{FF2B5EF4-FFF2-40B4-BE49-F238E27FC236}">
                <a16:creationId xmlns:a16="http://schemas.microsoft.com/office/drawing/2014/main" id="{22A872CF-38CF-59EA-C4AF-A7F602D3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936625"/>
            <a:ext cx="8778875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Times New Roman"/>
                <a:cs typeface="Times New Roman"/>
              </a:rPr>
              <a:t>B.Tech</a:t>
            </a:r>
            <a:r>
              <a:rPr lang="en-US" alt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 6</a:t>
            </a:r>
            <a:r>
              <a:rPr lang="en-US" altLang="en-US" b="1" baseline="30000" dirty="0">
                <a:solidFill>
                  <a:srgbClr val="C00000"/>
                </a:solidFill>
                <a:latin typeface="Times New Roman"/>
                <a:cs typeface="Times New Roman"/>
              </a:rPr>
              <a:t>th</a:t>
            </a:r>
            <a:r>
              <a:rPr lang="en-US" alt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 Semester Minor  project Presentation</a:t>
            </a:r>
            <a:endParaRPr lang="en-US" altLang="en-US" b="1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“</a:t>
            </a:r>
            <a:r>
              <a:rPr lang="en-US" altLang="en-US" sz="28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BookHive</a:t>
            </a:r>
            <a:r>
              <a:rPr lang="en-US" altLang="en-US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 - Online Book Club”</a:t>
            </a: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8CC6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dirty="0">
              <a:solidFill>
                <a:srgbClr val="8CC63F"/>
              </a:solidFill>
              <a:latin typeface="Times New Roman"/>
              <a:cs typeface="Times New Roman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rgbClr val="8CC63F"/>
              </a:solidFill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Presented by:		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Abhinav Pankajakshan (2203051240002)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Chinmay Joshi (2203051240022)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Gourang </a:t>
            </a:r>
            <a:r>
              <a:rPr lang="en-US" altLang="en-US" sz="2400" b="1" i="1" err="1">
                <a:solidFill>
                  <a:srgbClr val="C00000"/>
                </a:solidFill>
                <a:latin typeface="Times New Roman"/>
                <a:cs typeface="Times New Roman"/>
              </a:rPr>
              <a:t>Menaria</a:t>
            </a:r>
            <a:r>
              <a:rPr lang="en-US" altLang="en-US" sz="240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(2203051240125)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Lakshay Dave (2203051050901)</a:t>
            </a:r>
          </a:p>
        </p:txBody>
      </p:sp>
      <p:sp>
        <p:nvSpPr>
          <p:cNvPr id="4107" name="TextBox 11">
            <a:extLst>
              <a:ext uri="{FF2B5EF4-FFF2-40B4-BE49-F238E27FC236}">
                <a16:creationId xmlns:a16="http://schemas.microsoft.com/office/drawing/2014/main" id="{48398FE6-7700-B29B-6A31-42551916E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900" y="3698905"/>
            <a:ext cx="2863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360316"/>
            <a:ext cx="8015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endParaRPr lang="en-US" sz="240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ER Diagram</a:t>
            </a: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825B1A70-6357-0DC9-B0F6-243AC396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30" y="1594306"/>
            <a:ext cx="7285861" cy="40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360316"/>
            <a:ext cx="8015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endParaRPr lang="en-US" sz="240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Flow  Diagram</a:t>
            </a: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96EEE55-90E3-4ED3-9366-C24A51DC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63" y="1358828"/>
            <a:ext cx="5923472" cy="47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714102"/>
            <a:ext cx="80152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Client (User Side):</a:t>
            </a:r>
            <a:endParaRPr lang="en-US" b="1">
              <a:solidFill>
                <a:srgbClr val="00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Char char="•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Processor</a:t>
            </a:r>
            <a:r>
              <a:rPr lang="en-US" sz="12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: 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Intel i3 or equivalent</a:t>
            </a:r>
            <a:endParaRPr lang="en-US" sz="2000">
              <a:solidFill>
                <a:srgbClr val="00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Char char="•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RAM: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4GB or more</a:t>
            </a:r>
            <a:endParaRPr lang="en-US">
              <a:solidFill>
                <a:srgbClr val="00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Char char="•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Storage: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10GB or more</a:t>
            </a:r>
            <a:endParaRPr lang="en-US">
              <a:solidFill>
                <a:srgbClr val="00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Char char="•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Display: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1366x768 resolution or higher</a:t>
            </a:r>
            <a:endParaRPr lang="en-US">
              <a:solidFill>
                <a:srgbClr val="00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Char char="•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Internet: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Broadband connection for browsing and streaming virtual events</a:t>
            </a:r>
            <a:endParaRPr lang="en-US"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56361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183424"/>
            <a:ext cx="801528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Frontend Technologies:</a:t>
            </a:r>
            <a:endParaRPr lang="en-US" sz="2400" b="1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React.js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HTML/CSS/JavaScript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Bootstrap/Tailwind CSS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Axios or Fetch API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Backend Technologies:</a:t>
            </a:r>
            <a:endParaRPr lang="en-US" sz="2400" b="1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Node.js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Express.js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Socket.io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JWT (JSON Web Tokens)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Database:</a:t>
            </a: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MongoDB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Version Control:</a:t>
            </a:r>
            <a:endParaRPr lang="en-US" sz="2400" b="1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Git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GitHub/GitLab</a:t>
            </a:r>
            <a:endParaRPr lang="en-US" sz="2000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1832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496389"/>
            <a:ext cx="80152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Deployment and Hosting:</a:t>
            </a:r>
            <a:endParaRPr lang="en-US" sz="2400" b="1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Heroku/AWS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Nginx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Docker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Other Tools: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Postman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VS Code or IntelliJ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Figma/Adobe XD</a:t>
            </a:r>
            <a:endParaRPr lang="en-US" sz="2000" b="1">
              <a:solidFill>
                <a:srgbClr val="FF0000"/>
              </a:solidFill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1944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496389"/>
            <a:ext cx="80152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 global platform for book lovers to connect and discuss books.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Personalized book recommendations and engaging reading experiences.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Efficient management of virtual book clubs and events.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Improved access to authors via live Q&amp;A sessions.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 scalable, user-friendly system that promotes a reading culture.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85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40535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496389"/>
            <a:ext cx="80152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Requires a stable internet connection.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Performance may decline with a large user base.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No offline access to content.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Risk of data security breaches.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Dependency on third-party APIs.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Challenges in moderating user content at scale.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85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14012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496389"/>
            <a:ext cx="8015288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The Online Book Club Platform connects readers worldwide, offering features like personalized recommendations, forums, and virtual events to enhance the reading experience.</a:t>
            </a:r>
            <a:endParaRPr lang="en-US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endParaRPr lang="en-US" sz="24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Future Work:</a:t>
            </a:r>
          </a:p>
          <a:p>
            <a:pPr marL="1200150" lvl="1" indent="-457200" algn="just"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Develop a mobile app.</a:t>
            </a:r>
          </a:p>
          <a:p>
            <a:pPr marL="1200150" lvl="1" indent="-457200" algn="just"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Implement AI-based recommendations.</a:t>
            </a:r>
          </a:p>
          <a:p>
            <a:pPr marL="1200150" lvl="1" indent="-457200" algn="just"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Add offline access and multilingual support.</a:t>
            </a:r>
          </a:p>
          <a:p>
            <a:pPr marL="1200150" lvl="1" indent="-457200" algn="just"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Enhance security measures.</a:t>
            </a:r>
          </a:p>
          <a:p>
            <a:pPr marL="1200150" lvl="1" indent="-457200" algn="just"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Introduce gamification and more collaboration tools.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85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3143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0C56E451-D41B-619A-71CB-9368E152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982663"/>
            <a:ext cx="80152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Thomas, J. (2018). The Role of Online Communities in Promoting Reading Habits. Journal of Digital Learning, 12(4), 45-52.</a:t>
            </a:r>
            <a:endParaRPr lang="en-US" sz="2000">
              <a:latin typeface="Candara"/>
            </a:endParaRPr>
          </a:p>
          <a:p>
            <a:pPr marL="342900" indent="-342900" algn="just">
              <a:spcBef>
                <a:spcPct val="0"/>
              </a:spcBef>
            </a:pPr>
            <a:endParaRPr lang="en-US" sz="20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Zhang, L., et al. (2020). Recommendation Systems for Digital Libraries: A Case Study. International Journal of Computer Science, 34(2), 78-85.</a:t>
            </a:r>
            <a:endParaRPr lang="en-US" sz="2000">
              <a:latin typeface="Candara"/>
            </a:endParaRPr>
          </a:p>
          <a:p>
            <a:pPr marL="342900" indent="-342900" algn="just">
              <a:spcBef>
                <a:spcPct val="0"/>
              </a:spcBef>
            </a:pPr>
            <a:endParaRPr lang="en-US" sz="20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Hamari, J., Koivisto, J., &amp; Sarsa, H. (2019). Gamification: A Study on Engagement and Retention. Proceedings of the 52nd Hawaii International Conference on System Sciences, 1187-1196.</a:t>
            </a:r>
            <a:endParaRPr lang="en-US" sz="2000">
              <a:latin typeface="Candara"/>
            </a:endParaRPr>
          </a:p>
          <a:p>
            <a:pPr marL="342900" indent="-342900" algn="just">
              <a:spcBef>
                <a:spcPct val="0"/>
              </a:spcBef>
            </a:pPr>
            <a:endParaRPr lang="en-US" sz="20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Brown, A., &amp; Smith, R. (2017). Discussion Forums as a Tool for Collaborative Learning. Education and Technology Review, 25(3), 89-101.</a:t>
            </a:r>
            <a:endParaRPr lang="en-US" sz="2000">
              <a:solidFill>
                <a:srgbClr val="00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endParaRPr lang="en-US" sz="20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Johnson, K. (2021). Virtual Events: Engaging Readers in the Digital Age. Book Club Insights, 18(1), 33-40.</a:t>
            </a:r>
            <a:endParaRPr lang="en-US" sz="2000">
              <a:solidFill>
                <a:srgbClr val="000000"/>
              </a:solidFill>
              <a:latin typeface="Candara"/>
              <a:ea typeface="Calibri"/>
              <a:cs typeface="Calibri"/>
            </a:endParaRPr>
          </a:p>
          <a:p>
            <a:pPr algn="just">
              <a:spcBef>
                <a:spcPct val="0"/>
              </a:spcBef>
            </a:pPr>
            <a:endParaRPr lang="en-US" sz="2000" dirty="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FBEC8320-B898-F96A-8B72-75AF68CAD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8ECED5-BFB7-D8A3-DAF3-2AB05B5288DE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28098-F9AC-6ECE-B1EC-DB49B2CA1A02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0001-C00F-8DC6-44A2-ABF7057A742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199" name="Picture 6">
            <a:extLst>
              <a:ext uri="{FF2B5EF4-FFF2-40B4-BE49-F238E27FC236}">
                <a16:creationId xmlns:a16="http://schemas.microsoft.com/office/drawing/2014/main" id="{303FAE8D-8BA7-E8C6-3499-BC9598BC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1205906-5A06-A4F9-F108-24112288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8201" name="Slide Number Placeholder 26">
            <a:extLst>
              <a:ext uri="{FF2B5EF4-FFF2-40B4-BE49-F238E27FC236}">
                <a16:creationId xmlns:a16="http://schemas.microsoft.com/office/drawing/2014/main" id="{24EC3EFE-D30C-124D-3D3A-4E41AEE4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C63E8-FB97-45CC-BA65-A700FC4A3B4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Rectangle 6">
            <a:extLst>
              <a:ext uri="{FF2B5EF4-FFF2-40B4-BE49-F238E27FC236}">
                <a16:creationId xmlns:a16="http://schemas.microsoft.com/office/drawing/2014/main" id="{6D423E3B-FB87-9D6E-1707-31CFC910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475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7D0E6F7-2AC9-05A6-72F7-37EC35CE0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982663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bg2"/>
                </a:solidFill>
                <a:latin typeface="Palatino Linotype" panose="02040502050505030304" pitchFamily="18" charset="0"/>
              </a:rPr>
              <a:t>  </a:t>
            </a:r>
            <a:endParaRPr lang="en-IN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C2AC638D-D432-1C76-55AE-A255B0B60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9B42FB-E9C3-5FE4-94E2-261C84894B9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3FBE-F67A-EC7E-1C26-399636979BD9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AC09D-736D-C49F-BDD4-459D187E20CC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127" name="Picture 6">
            <a:extLst>
              <a:ext uri="{FF2B5EF4-FFF2-40B4-BE49-F238E27FC236}">
                <a16:creationId xmlns:a16="http://schemas.microsoft.com/office/drawing/2014/main" id="{E85BE5DD-53E2-86EC-A515-C0C02F10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B31F2736-11C7-8A6D-4207-64B51909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92" y="6401913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 anchor="t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2"/>
                </a:solidFill>
                <a:latin typeface="Arial"/>
                <a:cs typeface="Arial"/>
              </a:rPr>
              <a:t>                               PARUL INSTITUTE OF TECHNOLOGY, PARUL UNIVERSITY</a:t>
            </a:r>
          </a:p>
        </p:txBody>
      </p:sp>
      <p:sp>
        <p:nvSpPr>
          <p:cNvPr id="5129" name="Slide Number Placeholder 26">
            <a:extLst>
              <a:ext uri="{FF2B5EF4-FFF2-40B4-BE49-F238E27FC236}">
                <a16:creationId xmlns:a16="http://schemas.microsoft.com/office/drawing/2014/main" id="{688C7DC7-6540-25F9-C768-2AFB785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6ACAA-6654-4B74-909D-FA74B6AD54BF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30" name="Rectangle 6">
            <a:extLst>
              <a:ext uri="{FF2B5EF4-FFF2-40B4-BE49-F238E27FC236}">
                <a16:creationId xmlns:a16="http://schemas.microsoft.com/office/drawing/2014/main" id="{17973D0A-9127-9B75-92C4-E497891C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71162"/>
            <a:ext cx="7161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of Presentation</a:t>
            </a:r>
            <a:endParaRPr lang="en-IN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3530-DADB-5725-A18E-4A1A22CCF8EE}"/>
              </a:ext>
            </a:extLst>
          </p:cNvPr>
          <p:cNvSpPr txBox="1"/>
          <p:nvPr/>
        </p:nvSpPr>
        <p:spPr>
          <a:xfrm>
            <a:off x="889000" y="1214438"/>
            <a:ext cx="6393097" cy="489364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Abstract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Introduction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Problem Statement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dirty="0">
                <a:solidFill>
                  <a:srgbClr val="FF0000"/>
                </a:solidFill>
                <a:latin typeface="Candara"/>
                <a:cs typeface="Times New Roman"/>
              </a:rPr>
              <a:t>Literature Review</a:t>
            </a:r>
            <a:endParaRPr lang="en-US" dirty="0">
              <a:solidFill>
                <a:srgbClr val="FF0000"/>
              </a:solidFill>
              <a:latin typeface="Candara"/>
              <a:cs typeface="Times New Roman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Proposed Methodology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Project Module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Use case diagram/ER diagram/Flow diagram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Hardware and software Requirement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Excepted Outcome of the Project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Limitation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Conclusion and Future Work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Candara"/>
              </a:rPr>
              <a:t>References</a:t>
            </a:r>
          </a:p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F7F7AC6-2EE9-D060-841A-5D946850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01" y="1532302"/>
            <a:ext cx="80152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The Online Book Club Platform is a web application that connects book lovers globally. It allows users to explore books, join virtual book clubs, participate in discussions, and track their reading progress. </a:t>
            </a:r>
            <a:endParaRPr lang="en-IN" altLang="en-US" sz="2400">
              <a:solidFill>
                <a:srgbClr val="FF0000"/>
              </a:solidFill>
              <a:latin typeface="Candara"/>
              <a:ea typeface="Calibri"/>
              <a:cs typeface="Arial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Key features include personalized recommendations, reviews, ratings, and virtual events like author Q&amp;A sessions. </a:t>
            </a:r>
            <a:endParaRPr lang="en-IN" altLang="en-US" sz="2400">
              <a:solidFill>
                <a:srgbClr val="FF0000"/>
              </a:solidFill>
              <a:latin typeface="Candara"/>
              <a:ea typeface="Calibri"/>
              <a:cs typeface="Arial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The platform fosters community engagement through interactive forums, promoting a shared love for reading in a modern digital space.</a:t>
            </a:r>
            <a:endParaRPr lang="en-IN" altLang="en-US" sz="2400">
              <a:solidFill>
                <a:srgbClr val="FF0000"/>
              </a:solidFill>
              <a:latin typeface="Candara"/>
              <a:cs typeface="Arial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9DCCB74D-4DFE-D631-5F5D-62DB684FA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7A7A1-E49D-5428-4920-7BD6E436E3E5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CD4F0E-D7D0-AB45-9F62-ED83B1B73B83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B72A2-5D5D-4377-FC51-FCABA649F1D3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151" name="Picture 6">
            <a:extLst>
              <a:ext uri="{FF2B5EF4-FFF2-40B4-BE49-F238E27FC236}">
                <a16:creationId xmlns:a16="http://schemas.microsoft.com/office/drawing/2014/main" id="{5BDB974E-DAA4-2AB8-3AE9-A8D16CD2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128029E5-8FA8-1171-E752-A96E3325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6153" name="Slide Number Placeholder 26">
            <a:extLst>
              <a:ext uri="{FF2B5EF4-FFF2-40B4-BE49-F238E27FC236}">
                <a16:creationId xmlns:a16="http://schemas.microsoft.com/office/drawing/2014/main" id="{5F66B7D7-C242-0D95-8880-9CBA1EE7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9286C-A1FD-479D-9011-4E6A70CFD5EB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4" name="Rectangle 6">
            <a:extLst>
              <a:ext uri="{FF2B5EF4-FFF2-40B4-BE49-F238E27FC236}">
                <a16:creationId xmlns:a16="http://schemas.microsoft.com/office/drawing/2014/main" id="{D552CEE3-3F09-7E2E-CE22-22B14353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06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237852"/>
            <a:ext cx="8015288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The Online Book Club Platform is a web-based application aimed at connecting readers globally to explore, share, and discuss books. The platform features personalized recommendations, book clubs, interactive forums, and virtual events.</a:t>
            </a:r>
            <a:endParaRPr lang="en-US">
              <a:latin typeface="Candara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Technologies Used: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Frontend: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React.js for a dynamic user interface.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Backend: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Node.js with Express for server-side logic.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Database:</a:t>
            </a: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 MongoDB for storing user data and book details.</a:t>
            </a:r>
            <a:endParaRPr lang="en-US"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/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Aim and Objective: </a:t>
            </a: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To create a scalable and user-friendly platform that fosters community engagement, promotes reading, and enhances the literary experience through digital innovation.</a:t>
            </a:r>
            <a:endParaRPr lang="en-US">
              <a:latin typeface="Candara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/>
                <a:cs typeface="Arial"/>
              </a:rPr>
              <a:t>Introduction</a:t>
            </a:r>
            <a:endParaRPr lang="en-IN" altLang="en-US" sz="3600" b="1">
              <a:solidFill>
                <a:srgbClr val="FF0000"/>
              </a:solidFill>
              <a:latin typeface="Times New Roman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183424"/>
            <a:ext cx="80152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Online book clubs enhance social reading by connecting readers and fostering discussions (Thomas, 2018).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Personalized recommendation systems, like those on Goodreads, improve user engagement and satisfaction (Zhang et al., 2020).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Gamification elements, such as badges and reading challenges, boost motivation and retention (Hamari et al., 2019).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Discussion forums promote knowledge sharing and critical thinking, while features like spoiler alerts enhance user experience (Brown &amp; Smith, 2017).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Virtual events, including author Q&amp;A sessions, deepen reader engagement (Johnson, 2021).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/>
                <a:cs typeface="Arial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248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088174"/>
            <a:ext cx="80152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Requirement Analysis: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Define the scope, target audience, and technical requirements.</a:t>
            </a:r>
            <a:endParaRPr lang="en-US" sz="2000">
              <a:solidFill>
                <a:srgbClr val="00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System Design: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Create wireframes and UI/UX designs to define the user journey and layout of the platform.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Plan the database schema to handle user data, book details, and club activities.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Frontend Development: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 React.js to build a dynamic and responsive user interface.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Integrate design elements like book lists, user profiles, and discussion forums.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Backend Development: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 Node.js with Express to handle server-side operations and API requests.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Integrate third-party APIs (e.g., Google Books) for book information.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Proposed Methodology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101781"/>
            <a:ext cx="8015288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Database Setup:</a:t>
            </a:r>
            <a:endParaRPr lang="en-US" b="1">
              <a:latin typeface="Candara"/>
            </a:endParaRP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 MongoDB to store user profiles, book clubs, discussions, and user-generated content.</a:t>
            </a:r>
            <a:endParaRPr lang="en-US" sz="2000">
              <a:solidFill>
                <a:srgbClr val="000000"/>
              </a:solidFill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Testing: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Perform unit and integration tests to ensure functionality and user experience.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Conduct user testing to gather feedback and refine features.</a:t>
            </a:r>
            <a:endParaRPr lang="en-US">
              <a:latin typeface="Candara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Deployment: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Host the platform on a cloud service (e.g., AWS or Heroku).</a:t>
            </a:r>
            <a:endParaRPr lang="en-US">
              <a:latin typeface="Candara"/>
              <a:ea typeface="Calibri"/>
              <a:cs typeface="Calibri"/>
            </a:endParaRP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Set up continuous integration/continuous deployment (CI/CD) pipelines for updates and maintenance.</a:t>
            </a:r>
            <a:endParaRPr lang="en-US">
              <a:latin typeface="Candara"/>
              <a:ea typeface="Calibri"/>
              <a:cs typeface="Calibri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Launch and Evaluation:</a:t>
            </a:r>
          </a:p>
          <a:p>
            <a:pPr lvl="1" algn="just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Launch the platform, gather user feedback, and continuously improve based on user engagement and suggestions.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Proposed Methodology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360316"/>
            <a:ext cx="80152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User Authentication and Profile Management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Book Discovery and Search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Users can browse and search for books based on titles, authors, or genres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Book Club Management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Users can join or create book clubs based on their interests and track reading progress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Discussion and Interaction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Virtual Events and Author Interactions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Admin Panel and Moderation</a:t>
            </a:r>
          </a:p>
          <a:p>
            <a:pPr marL="1085850" lvl="1" indent="-342900" algn="just">
              <a:spcBef>
                <a:spcPct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0000"/>
                </a:solidFill>
                <a:latin typeface="Candara"/>
                <a:ea typeface="Calibri"/>
                <a:cs typeface="Calibri"/>
              </a:rPr>
              <a:t>Allows administrators to manage users, approve/disapprove content, and moderate discussions.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Project Module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26C2127-10EA-736B-6EF7-E28A3C1F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7" y="1360316"/>
            <a:ext cx="8015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endParaRPr lang="en-US" sz="2400">
              <a:solidFill>
                <a:srgbClr val="FF0000"/>
              </a:solidFill>
              <a:latin typeface="Candara"/>
              <a:ea typeface="Calibri"/>
              <a:cs typeface="Calibri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DE15A7B0-D5FD-E372-5C9C-4892B691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6435725"/>
            <a:ext cx="76866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2FC49-5DF2-4A59-3037-37F6CA6DE300}"/>
              </a:ext>
            </a:extLst>
          </p:cNvPr>
          <p:cNvCxnSpPr/>
          <p:nvPr/>
        </p:nvCxnSpPr>
        <p:spPr>
          <a:xfrm>
            <a:off x="0" y="960438"/>
            <a:ext cx="9144000" cy="15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F299F-D9DC-1EB7-4DAA-517F2C5F0B21}"/>
              </a:ext>
            </a:extLst>
          </p:cNvPr>
          <p:cNvSpPr/>
          <p:nvPr/>
        </p:nvSpPr>
        <p:spPr>
          <a:xfrm>
            <a:off x="0" y="6400800"/>
            <a:ext cx="8366125" cy="274638"/>
          </a:xfrm>
          <a:prstGeom prst="rect">
            <a:avLst/>
          </a:prstGeom>
          <a:solidFill>
            <a:srgbClr val="E47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612FE-0684-AB29-0BE4-74D406C11779}"/>
              </a:ext>
            </a:extLst>
          </p:cNvPr>
          <p:cNvSpPr/>
          <p:nvPr/>
        </p:nvSpPr>
        <p:spPr>
          <a:xfrm>
            <a:off x="8428038" y="6400800"/>
            <a:ext cx="715962" cy="274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5" name="Picture 6">
            <a:extLst>
              <a:ext uri="{FF2B5EF4-FFF2-40B4-BE49-F238E27FC236}">
                <a16:creationId xmlns:a16="http://schemas.microsoft.com/office/drawing/2014/main" id="{CF946FFD-F175-0D1E-94CC-89823324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82563"/>
            <a:ext cx="1306512" cy="655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13">
            <a:extLst>
              <a:ext uri="{FF2B5EF4-FFF2-40B4-BE49-F238E27FC236}">
                <a16:creationId xmlns:a16="http://schemas.microsoft.com/office/drawing/2014/main" id="{CBB05B3D-CE50-3A80-A245-06E34DF2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9688"/>
            <a:ext cx="768667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lIns="92075" tIns="46038" rIns="92075" bIns="46038">
            <a:spAutoFit/>
          </a:bodyPr>
          <a:lstStyle/>
          <a:p>
            <a:pPr algn="ctr" defTabSz="1744663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  <a:latin typeface="Arial" charset="0"/>
              </a:rPr>
              <a:t>                               PARUL INSTITUTE OF TECHNOLOGY, PARUL UNIVERSITY</a:t>
            </a:r>
          </a:p>
        </p:txBody>
      </p:sp>
      <p:sp>
        <p:nvSpPr>
          <p:cNvPr id="7177" name="Slide Number Placeholder 26">
            <a:extLst>
              <a:ext uri="{FF2B5EF4-FFF2-40B4-BE49-F238E27FC236}">
                <a16:creationId xmlns:a16="http://schemas.microsoft.com/office/drawing/2014/main" id="{F02D132C-EE79-A785-4801-6399DD2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1A267-CF5F-4CFE-9368-C7EBCD9FB6C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Rectangle 6">
            <a:extLst>
              <a:ext uri="{FF2B5EF4-FFF2-40B4-BE49-F238E27FC236}">
                <a16:creationId xmlns:a16="http://schemas.microsoft.com/office/drawing/2014/main" id="{D8181B54-170B-6388-A323-F077BA9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2" y="3103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cs typeface="Times New Roman"/>
              </a:rPr>
              <a:t>Use Case Diagram</a:t>
            </a:r>
          </a:p>
        </p:txBody>
      </p:sp>
      <p:pic>
        <p:nvPicPr>
          <p:cNvPr id="3" name="Picture 2" descr="A diagram of a website&#10;&#10;AI-generated content may be incorrect.">
            <a:extLst>
              <a:ext uri="{FF2B5EF4-FFF2-40B4-BE49-F238E27FC236}">
                <a16:creationId xmlns:a16="http://schemas.microsoft.com/office/drawing/2014/main" id="{E320DE7D-8025-BF8F-3F06-80F66CCD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3" y="1118333"/>
            <a:ext cx="7695467" cy="51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49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Thoson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CREILLY</dc:creator>
  <cp:revision>154</cp:revision>
  <dcterms:created xsi:type="dcterms:W3CDTF">2005-11-08T16:47:42Z</dcterms:created>
  <dcterms:modified xsi:type="dcterms:W3CDTF">2025-01-08T12:25:17Z</dcterms:modified>
</cp:coreProperties>
</file>