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6.jpg" ContentType="image/jpeg"/>
  <Override PartName="/ppt/media/image40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325" r:id="rId5"/>
    <p:sldId id="326" r:id="rId6"/>
    <p:sldId id="260" r:id="rId7"/>
    <p:sldId id="327" r:id="rId8"/>
    <p:sldId id="322" r:id="rId9"/>
    <p:sldId id="268" r:id="rId10"/>
    <p:sldId id="269" r:id="rId11"/>
    <p:sldId id="323" r:id="rId12"/>
    <p:sldId id="324" r:id="rId13"/>
    <p:sldId id="270" r:id="rId14"/>
    <p:sldId id="304" r:id="rId15"/>
    <p:sldId id="305" r:id="rId16"/>
    <p:sldId id="306" r:id="rId17"/>
    <p:sldId id="307" r:id="rId18"/>
    <p:sldId id="271" r:id="rId19"/>
    <p:sldId id="308" r:id="rId20"/>
    <p:sldId id="311" r:id="rId21"/>
    <p:sldId id="312" r:id="rId22"/>
    <p:sldId id="309" r:id="rId23"/>
    <p:sldId id="313" r:id="rId24"/>
    <p:sldId id="310" r:id="rId25"/>
    <p:sldId id="314" r:id="rId26"/>
    <p:sldId id="316" r:id="rId27"/>
    <p:sldId id="317" r:id="rId28"/>
    <p:sldId id="319" r:id="rId29"/>
    <p:sldId id="321" r:id="rId30"/>
    <p:sldId id="320" r:id="rId31"/>
    <p:sldId id="336" r:id="rId32"/>
    <p:sldId id="328" r:id="rId33"/>
    <p:sldId id="329" r:id="rId34"/>
    <p:sldId id="318" r:id="rId35"/>
    <p:sldId id="330" r:id="rId36"/>
    <p:sldId id="331" r:id="rId37"/>
    <p:sldId id="332" r:id="rId38"/>
    <p:sldId id="333" r:id="rId39"/>
    <p:sldId id="334" r:id="rId40"/>
    <p:sldId id="337" r:id="rId41"/>
    <p:sldId id="338" r:id="rId42"/>
    <p:sldId id="339" r:id="rId43"/>
    <p:sldId id="341" r:id="rId44"/>
    <p:sldId id="342" r:id="rId45"/>
    <p:sldId id="343" r:id="rId46"/>
    <p:sldId id="340" r:id="rId47"/>
    <p:sldId id="344" r:id="rId48"/>
    <p:sldId id="345" r:id="rId49"/>
    <p:sldId id="346" r:id="rId50"/>
    <p:sldId id="347" r:id="rId51"/>
    <p:sldId id="348" r:id="rId52"/>
    <p:sldId id="349" r:id="rId53"/>
    <p:sldId id="350" r:id="rId54"/>
    <p:sldId id="351" r:id="rId55"/>
    <p:sldId id="355" r:id="rId56"/>
    <p:sldId id="352" r:id="rId57"/>
    <p:sldId id="353" r:id="rId58"/>
    <p:sldId id="354" r:id="rId59"/>
    <p:sldId id="335" r:id="rId60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74370" y="212597"/>
            <a:ext cx="8195259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330183" y="4158358"/>
            <a:ext cx="813815" cy="208585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96240" y="929639"/>
            <a:ext cx="8351520" cy="70485"/>
          </a:xfrm>
          <a:custGeom>
            <a:avLst/>
            <a:gdLst/>
            <a:ahLst/>
            <a:cxnLst/>
            <a:rect l="l" t="t" r="r" b="b"/>
            <a:pathLst>
              <a:path w="8351520" h="70484">
                <a:moveTo>
                  <a:pt x="8351520" y="0"/>
                </a:moveTo>
                <a:lnTo>
                  <a:pt x="0" y="0"/>
                </a:lnTo>
                <a:lnTo>
                  <a:pt x="0" y="70103"/>
                </a:lnTo>
                <a:lnTo>
                  <a:pt x="8351520" y="70103"/>
                </a:lnTo>
                <a:lnTo>
                  <a:pt x="835152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20874" y="1720037"/>
            <a:ext cx="530225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4370" y="1111757"/>
            <a:ext cx="8195259" cy="16725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30234" y="6534708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oslab.jbnu.ac.kr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ko/sagemaker/" TargetMode="External"/><Relationship Id="rId7" Type="http://schemas.openxmlformats.org/officeDocument/2006/relationships/hyperlink" Target="https://aws.amazon.com/ko/machine-learning/?nc2=h_ql_prod_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ws.amazon.com/ko/rekognition/" TargetMode="External"/><Relationship Id="rId5" Type="http://schemas.openxmlformats.org/officeDocument/2006/relationships/hyperlink" Target="https://aws.amazon.com/ko/forecast/" TargetMode="External"/><Relationship Id="rId4" Type="http://schemas.openxmlformats.org/officeDocument/2006/relationships/hyperlink" Target="https://aws.amazon.com/ko/personalize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aws.amazon.com/ko/lex/" TargetMode="External"/><Relationship Id="rId3" Type="http://schemas.openxmlformats.org/officeDocument/2006/relationships/hyperlink" Target="https://aws.amazon.com/ko/comprehend/" TargetMode="External"/><Relationship Id="rId7" Type="http://schemas.openxmlformats.org/officeDocument/2006/relationships/hyperlink" Target="https://aws.amazon.com/what-is-a-chatbo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ws.amazon.com/ko/polly/" TargetMode="External"/><Relationship Id="rId5" Type="http://schemas.openxmlformats.org/officeDocument/2006/relationships/hyperlink" Target="https://aws.amazon.com/polly/what-is-text-to-speech/" TargetMode="External"/><Relationship Id="rId4" Type="http://schemas.openxmlformats.org/officeDocument/2006/relationships/hyperlink" Target="https://aws.amazon.com/ko/textract/" TargetMode="External"/><Relationship Id="rId9" Type="http://schemas.openxmlformats.org/officeDocument/2006/relationships/hyperlink" Target="https://aws.amazon.com/ko/machine-learning/?nc2=h_ql_prod_ml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ko/translate/" TargetMode="External"/><Relationship Id="rId7" Type="http://schemas.openxmlformats.org/officeDocument/2006/relationships/hyperlink" Target="https://aws.amazon.com/ko/machine-learning/?nc2=h_ql_prod_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ws.amazon.com/ko/fraud-detector/" TargetMode="External"/><Relationship Id="rId5" Type="http://schemas.openxmlformats.org/officeDocument/2006/relationships/hyperlink" Target="https://aws.amazon.com/ko/kendra/" TargetMode="External"/><Relationship Id="rId4" Type="http://schemas.openxmlformats.org/officeDocument/2006/relationships/hyperlink" Target="https://aws.amazon.com/ko/transcribe/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fre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6240" y="3520440"/>
            <a:ext cx="8351520" cy="71755"/>
          </a:xfrm>
          <a:custGeom>
            <a:avLst/>
            <a:gdLst/>
            <a:ahLst/>
            <a:cxnLst/>
            <a:rect l="l" t="t" r="r" b="b"/>
            <a:pathLst>
              <a:path w="8351520" h="71754">
                <a:moveTo>
                  <a:pt x="8351520" y="0"/>
                </a:moveTo>
                <a:lnTo>
                  <a:pt x="0" y="0"/>
                </a:lnTo>
                <a:lnTo>
                  <a:pt x="0" y="71627"/>
                </a:lnTo>
                <a:lnTo>
                  <a:pt x="8351520" y="71627"/>
                </a:lnTo>
                <a:lnTo>
                  <a:pt x="835152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20875" y="2507406"/>
            <a:ext cx="53022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 algn="ctr">
              <a:lnSpc>
                <a:spcPct val="100000"/>
              </a:lnSpc>
              <a:spcBef>
                <a:spcPts val="105"/>
              </a:spcBef>
            </a:pPr>
            <a:r>
              <a:rPr lang="en-US" spc="-135" dirty="0"/>
              <a:t>Amazon </a:t>
            </a:r>
            <a:r>
              <a:rPr lang="en-US" spc="-135" dirty="0" err="1"/>
              <a:t>Rekognition</a:t>
            </a:r>
            <a:endParaRPr spc="-290" dirty="0"/>
          </a:p>
        </p:txBody>
      </p:sp>
      <p:sp>
        <p:nvSpPr>
          <p:cNvPr id="5" name="object 5"/>
          <p:cNvSpPr txBox="1"/>
          <p:nvPr/>
        </p:nvSpPr>
        <p:spPr>
          <a:xfrm>
            <a:off x="2188845" y="3943350"/>
            <a:ext cx="4776470" cy="2443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175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Hyunchan,</a:t>
            </a:r>
            <a:r>
              <a:rPr sz="2400" spc="-15" dirty="0">
                <a:latin typeface="Carlito"/>
                <a:cs typeface="Carlito"/>
              </a:rPr>
              <a:t> Park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50">
              <a:latin typeface="Carlito"/>
              <a:cs typeface="Carlito"/>
            </a:endParaRPr>
          </a:p>
          <a:p>
            <a:pPr marR="635" algn="ctr">
              <a:lnSpc>
                <a:spcPct val="100000"/>
              </a:lnSpc>
            </a:pPr>
            <a:r>
              <a:rPr sz="20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2"/>
              </a:rPr>
              <a:t>http://oslab.jbnu.ac.kr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Carlito"/>
              <a:cs typeface="Carlito"/>
            </a:endParaRPr>
          </a:p>
          <a:p>
            <a:pPr marL="12700" marR="5080" algn="ctr">
              <a:lnSpc>
                <a:spcPct val="162000"/>
              </a:lnSpc>
            </a:pPr>
            <a:r>
              <a:rPr sz="2000" spc="-5" dirty="0">
                <a:latin typeface="Carlito"/>
                <a:cs typeface="Carlito"/>
              </a:rPr>
              <a:t>Division </a:t>
            </a:r>
            <a:r>
              <a:rPr sz="2000" dirty="0">
                <a:latin typeface="Carlito"/>
                <a:cs typeface="Carlito"/>
              </a:rPr>
              <a:t>of </a:t>
            </a:r>
            <a:r>
              <a:rPr sz="2000" spc="-5" dirty="0">
                <a:latin typeface="Carlito"/>
                <a:cs typeface="Carlito"/>
              </a:rPr>
              <a:t>Computer </a:t>
            </a:r>
            <a:r>
              <a:rPr sz="2000" dirty="0">
                <a:latin typeface="Carlito"/>
                <a:cs typeface="Carlito"/>
              </a:rPr>
              <a:t>Science and Engineering  Jeonbuk </a:t>
            </a:r>
            <a:r>
              <a:rPr sz="2000" spc="-5" dirty="0">
                <a:latin typeface="Carlito"/>
                <a:cs typeface="Carlito"/>
              </a:rPr>
              <a:t>National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University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E01255-8120-48E5-A8E7-0EA79F44B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0511"/>
            <a:ext cx="9144000" cy="4036978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679E92CB-61EB-4BB1-B23B-C51D643A1D9B}"/>
              </a:ext>
            </a:extLst>
          </p:cNvPr>
          <p:cNvSpPr txBox="1">
            <a:spLocks/>
          </p:cNvSpPr>
          <p:nvPr/>
        </p:nvSpPr>
        <p:spPr>
          <a:xfrm>
            <a:off x="474370" y="172973"/>
            <a:ext cx="455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latinLnBrk="0">
              <a:spcBef>
                <a:spcPts val="100"/>
              </a:spcBef>
            </a:pPr>
            <a:r>
              <a:rPr lang="en-US" sz="3600" kern="0" spc="-150" dirty="0" err="1">
                <a:solidFill>
                  <a:sysClr val="windowText" lastClr="000000"/>
                </a:solidFill>
              </a:rPr>
              <a:t>Rekognition</a:t>
            </a:r>
            <a:r>
              <a:rPr lang="en-US" sz="3600" kern="0" spc="-150" dirty="0">
                <a:solidFill>
                  <a:sysClr val="windowText" lastClr="000000"/>
                </a:solidFill>
              </a:rPr>
              <a:t> Image</a:t>
            </a:r>
            <a:r>
              <a:rPr lang="en-US" sz="3600" kern="0" spc="-395" dirty="0">
                <a:solidFill>
                  <a:sysClr val="windowText" lastClr="000000"/>
                </a:solidFill>
              </a:rPr>
              <a:t> </a:t>
            </a:r>
            <a:r>
              <a:rPr lang="en-US" sz="3600" kern="0" spc="-210" dirty="0">
                <a:solidFill>
                  <a:sysClr val="windowText" lastClr="000000"/>
                </a:solidFill>
              </a:rPr>
              <a:t>Pricing</a:t>
            </a:r>
            <a:endParaRPr lang="en-US" sz="3600" kern="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679E92CB-61EB-4BB1-B23B-C51D643A1D9B}"/>
              </a:ext>
            </a:extLst>
          </p:cNvPr>
          <p:cNvSpPr txBox="1">
            <a:spLocks/>
          </p:cNvSpPr>
          <p:nvPr/>
        </p:nvSpPr>
        <p:spPr>
          <a:xfrm>
            <a:off x="474370" y="172973"/>
            <a:ext cx="455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latinLnBrk="0">
              <a:spcBef>
                <a:spcPts val="100"/>
              </a:spcBef>
            </a:pPr>
            <a:r>
              <a:rPr lang="en-US" sz="3600" kern="0" spc="-150" dirty="0" err="1">
                <a:solidFill>
                  <a:sysClr val="windowText" lastClr="000000"/>
                </a:solidFill>
              </a:rPr>
              <a:t>Rekognition</a:t>
            </a:r>
            <a:r>
              <a:rPr lang="en-US" sz="3600" kern="0" spc="-150" dirty="0">
                <a:solidFill>
                  <a:sysClr val="windowText" lastClr="000000"/>
                </a:solidFill>
              </a:rPr>
              <a:t> Video</a:t>
            </a:r>
            <a:r>
              <a:rPr lang="en-US" sz="3600" kern="0" spc="-395" dirty="0">
                <a:solidFill>
                  <a:sysClr val="windowText" lastClr="000000"/>
                </a:solidFill>
              </a:rPr>
              <a:t> </a:t>
            </a:r>
            <a:r>
              <a:rPr lang="en-US" sz="3600" kern="0" spc="-210" dirty="0">
                <a:solidFill>
                  <a:sysClr val="windowText" lastClr="000000"/>
                </a:solidFill>
              </a:rPr>
              <a:t>Pricing</a:t>
            </a:r>
            <a:endParaRPr lang="en-US" sz="3600" kern="0" dirty="0">
              <a:solidFill>
                <a:sysClr val="windowText" lastClr="00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6D8DDC3-9AD5-4B4A-BCC2-33479D64F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6231"/>
            <a:ext cx="9144000" cy="338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966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679E92CB-61EB-4BB1-B23B-C51D643A1D9B}"/>
              </a:ext>
            </a:extLst>
          </p:cNvPr>
          <p:cNvSpPr txBox="1">
            <a:spLocks/>
          </p:cNvSpPr>
          <p:nvPr/>
        </p:nvSpPr>
        <p:spPr>
          <a:xfrm>
            <a:off x="474370" y="172973"/>
            <a:ext cx="61550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latinLnBrk="0">
              <a:spcBef>
                <a:spcPts val="100"/>
              </a:spcBef>
            </a:pPr>
            <a:r>
              <a:rPr lang="en-US" sz="3600" kern="0" spc="-150" dirty="0" err="1">
                <a:solidFill>
                  <a:sysClr val="windowText" lastClr="000000"/>
                </a:solidFill>
              </a:rPr>
              <a:t>Rekognition</a:t>
            </a:r>
            <a:r>
              <a:rPr lang="en-US" sz="3600" kern="0" spc="-15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3600" dirty="0">
                <a:latin typeface="UKIJ CJK"/>
                <a:cs typeface="UKIJ CJK"/>
              </a:rPr>
              <a:t>Custom Labels</a:t>
            </a:r>
            <a:r>
              <a:rPr lang="en-US" sz="3600" kern="0" spc="-395" dirty="0">
                <a:solidFill>
                  <a:sysClr val="windowText" lastClr="000000"/>
                </a:solidFill>
              </a:rPr>
              <a:t> </a:t>
            </a:r>
            <a:r>
              <a:rPr lang="en-US" sz="3600" kern="0" spc="-210" dirty="0">
                <a:solidFill>
                  <a:sysClr val="windowText" lastClr="000000"/>
                </a:solidFill>
              </a:rPr>
              <a:t>Pricing</a:t>
            </a:r>
            <a:endParaRPr lang="en-US" sz="3600" kern="0" dirty="0">
              <a:solidFill>
                <a:sysClr val="windowText" lastClr="00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79192D-3726-4A2B-A395-84FD49FC8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6050"/>
            <a:ext cx="9144000" cy="208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389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77546"/>
            <a:ext cx="2971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UnDinaru"/>
                <a:cs typeface="UnDinaru"/>
              </a:rPr>
              <a:t>실습 진행</a:t>
            </a:r>
            <a:r>
              <a:rPr sz="3600" b="1" spc="-229" dirty="0">
                <a:latin typeface="UnDinaru"/>
                <a:cs typeface="UnDinaru"/>
              </a:rPr>
              <a:t> </a:t>
            </a:r>
            <a:r>
              <a:rPr sz="3600" b="1" dirty="0">
                <a:latin typeface="UnDinaru"/>
                <a:cs typeface="UnDinaru"/>
              </a:rPr>
              <a:t>내용</a:t>
            </a:r>
            <a:endParaRPr sz="3600">
              <a:latin typeface="UnDinaru"/>
              <a:cs typeface="UnDinaru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74370" y="916431"/>
            <a:ext cx="6534150" cy="3520836"/>
          </a:xfrm>
          <a:prstGeom prst="rect">
            <a:avLst/>
          </a:prstGeom>
        </p:spPr>
        <p:txBody>
          <a:bodyPr vert="horz" wrap="square" lIns="0" tIns="212725" rIns="0" bIns="0" rtlCol="0">
            <a:spAutoFit/>
          </a:bodyPr>
          <a:lstStyle/>
          <a:p>
            <a:pPr marL="241300" indent="-228600">
              <a:spcBef>
                <a:spcPts val="167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altLang="ko-KR" sz="2400" dirty="0">
                <a:latin typeface="UKIJ CJK"/>
                <a:cs typeface="UKIJ CJK"/>
              </a:rPr>
              <a:t>IAM User</a:t>
            </a:r>
            <a:r>
              <a:rPr lang="ko-KR" altLang="en-US" sz="2400" dirty="0">
                <a:latin typeface="UKIJ CJK"/>
                <a:cs typeface="UKIJ CJK"/>
              </a:rPr>
              <a:t> 생성</a:t>
            </a:r>
            <a:endParaRPr lang="en-US" altLang="ko-KR" sz="24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67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dirty="0">
                <a:latin typeface="UKIJ CJK"/>
                <a:cs typeface="UKIJ CJK"/>
              </a:rPr>
              <a:t>EC2 </a:t>
            </a:r>
            <a:r>
              <a:rPr lang="ko-KR" altLang="en-US" sz="2400" dirty="0">
                <a:latin typeface="UKIJ CJK"/>
                <a:cs typeface="UKIJ CJK"/>
              </a:rPr>
              <a:t>우분투 </a:t>
            </a:r>
            <a:r>
              <a:rPr lang="en-US" altLang="ko-KR" sz="2400" dirty="0">
                <a:latin typeface="UKIJ CJK"/>
                <a:cs typeface="UKIJ CJK"/>
              </a:rPr>
              <a:t>18.04 </a:t>
            </a:r>
            <a:r>
              <a:rPr lang="ko-KR" altLang="en-US" sz="2400" dirty="0">
                <a:latin typeface="UKIJ CJK"/>
                <a:cs typeface="UKIJ CJK"/>
              </a:rPr>
              <a:t>인스턴스 생성</a:t>
            </a:r>
            <a:endParaRPr lang="en-US" altLang="ko-KR" sz="24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67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dirty="0">
                <a:latin typeface="UKIJ CJK"/>
                <a:cs typeface="UKIJ CJK"/>
              </a:rPr>
              <a:t>pip3 </a:t>
            </a:r>
            <a:r>
              <a:rPr lang="ko-KR" altLang="en-US" sz="2400" dirty="0">
                <a:latin typeface="UKIJ CJK"/>
                <a:cs typeface="UKIJ CJK"/>
              </a:rPr>
              <a:t>및 </a:t>
            </a:r>
            <a:r>
              <a:rPr lang="en-US" altLang="ko-KR" sz="2400" dirty="0" err="1">
                <a:latin typeface="UKIJ CJK"/>
                <a:cs typeface="UKIJ CJK"/>
              </a:rPr>
              <a:t>aws</a:t>
            </a:r>
            <a:r>
              <a:rPr lang="en-US" altLang="ko-KR" sz="2400" dirty="0">
                <a:latin typeface="UKIJ CJK"/>
                <a:cs typeface="UKIJ CJK"/>
              </a:rPr>
              <a:t> </a:t>
            </a:r>
            <a:r>
              <a:rPr lang="en-US" altLang="ko-KR" sz="2400" dirty="0" err="1">
                <a:latin typeface="UKIJ CJK"/>
                <a:cs typeface="UKIJ CJK"/>
              </a:rPr>
              <a:t>sdk</a:t>
            </a:r>
            <a:r>
              <a:rPr lang="en-US" altLang="ko-KR" sz="2400" dirty="0">
                <a:latin typeface="UKIJ CJK"/>
                <a:cs typeface="UKIJ CJK"/>
              </a:rPr>
              <a:t> </a:t>
            </a:r>
            <a:r>
              <a:rPr lang="ko-KR" altLang="en-US" sz="2400" dirty="0">
                <a:latin typeface="UKIJ CJK"/>
                <a:cs typeface="UKIJ CJK"/>
              </a:rPr>
              <a:t>설치</a:t>
            </a:r>
            <a:endParaRPr lang="en-US" sz="24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67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altLang="ko-KR" sz="2400" dirty="0">
                <a:latin typeface="UKIJ CJK"/>
                <a:cs typeface="UKIJ CJK"/>
              </a:rPr>
              <a:t>AWS CLI </a:t>
            </a:r>
            <a:r>
              <a:rPr lang="ko-KR" altLang="en-US" sz="2400" dirty="0">
                <a:latin typeface="UKIJ CJK"/>
                <a:cs typeface="UKIJ CJK"/>
              </a:rPr>
              <a:t>설치</a:t>
            </a:r>
            <a:endParaRPr lang="en-US" altLang="ko-KR" sz="24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67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altLang="ko-KR" sz="2400" dirty="0">
                <a:latin typeface="UKIJ CJK"/>
                <a:cs typeface="UKIJ CJK"/>
              </a:rPr>
              <a:t>Amazon </a:t>
            </a:r>
            <a:r>
              <a:rPr lang="en-US" altLang="ko-KR" sz="2400" dirty="0" err="1">
                <a:latin typeface="UKIJ CJK"/>
                <a:cs typeface="UKIJ CJK"/>
              </a:rPr>
              <a:t>Rekognition</a:t>
            </a:r>
            <a:r>
              <a:rPr lang="ko-KR" altLang="en-US" sz="2400" dirty="0">
                <a:latin typeface="UKIJ CJK"/>
                <a:cs typeface="UKIJ CJK"/>
              </a:rPr>
              <a:t>을 이용한 사진 분석</a:t>
            </a:r>
            <a:endParaRPr lang="en-US" altLang="ko-KR" sz="24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67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altLang="ko-KR" sz="2400" dirty="0">
                <a:latin typeface="UKIJ CJK"/>
                <a:cs typeface="UKIJ CJK"/>
              </a:rPr>
              <a:t>Lambda</a:t>
            </a:r>
            <a:r>
              <a:rPr lang="ko-KR" altLang="en-US" sz="2400" dirty="0">
                <a:latin typeface="UKIJ CJK"/>
                <a:cs typeface="UKIJ CJK"/>
              </a:rPr>
              <a:t>와 </a:t>
            </a:r>
            <a:r>
              <a:rPr lang="en-US" altLang="ko-KR" sz="2400" dirty="0" err="1">
                <a:latin typeface="UKIJ CJK"/>
                <a:cs typeface="UKIJ CJK"/>
              </a:rPr>
              <a:t>Rekognition</a:t>
            </a:r>
            <a:r>
              <a:rPr lang="ko-KR" altLang="en-US" sz="2400" dirty="0">
                <a:latin typeface="UKIJ CJK"/>
                <a:cs typeface="UKIJ CJK"/>
              </a:rPr>
              <a:t>을 이용한 사진 분석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Trebuchet MS"/>
                <a:cs typeface="Trebuchet MS"/>
              </a:rPr>
              <a:t>IAM </a:t>
            </a:r>
            <a:r>
              <a:rPr lang="ko-KR" altLang="en-US" sz="3600" b="1" spc="-185" dirty="0">
                <a:latin typeface="Trebuchet MS"/>
                <a:cs typeface="Trebuchet MS"/>
              </a:rPr>
              <a:t>대시보드 </a:t>
            </a:r>
            <a:r>
              <a:rPr lang="en-US" altLang="ko-KR" sz="3600" b="1" spc="-185" dirty="0">
                <a:latin typeface="Trebuchet MS"/>
                <a:cs typeface="Trebuchet MS"/>
              </a:rPr>
              <a:t>: </a:t>
            </a:r>
            <a:r>
              <a:rPr lang="en-US" sz="3600" b="1" spc="-185" dirty="0">
                <a:latin typeface="Trebuchet MS"/>
                <a:cs typeface="Trebuchet MS"/>
              </a:rPr>
              <a:t>IAM User </a:t>
            </a:r>
            <a:r>
              <a:rPr lang="ko-KR" altLang="en-US" sz="3600" b="1" spc="-185" dirty="0">
                <a:latin typeface="Trebuchet MS"/>
                <a:cs typeface="Trebuchet MS"/>
              </a:rPr>
              <a:t>생성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F2BF3C-98AA-41A5-A9D3-BBFA70757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70" y="2133600"/>
            <a:ext cx="6986588" cy="36049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535472-1454-485C-AC6D-48E10EB78EA3}"/>
              </a:ext>
            </a:extLst>
          </p:cNvPr>
          <p:cNvSpPr txBox="1"/>
          <p:nvPr/>
        </p:nvSpPr>
        <p:spPr>
          <a:xfrm>
            <a:off x="164703" y="1295400"/>
            <a:ext cx="881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*Ubuntu </a:t>
            </a:r>
            <a:r>
              <a:rPr lang="ko-KR" altLang="en-US" dirty="0">
                <a:solidFill>
                  <a:srgbClr val="FF0000"/>
                </a:solidFill>
              </a:rPr>
              <a:t>인스턴스에서 </a:t>
            </a:r>
            <a:r>
              <a:rPr lang="en-US" altLang="ko-KR" dirty="0">
                <a:solidFill>
                  <a:srgbClr val="FF0000"/>
                </a:solidFill>
              </a:rPr>
              <a:t>s3 </a:t>
            </a:r>
            <a:r>
              <a:rPr lang="ko-KR" altLang="en-US" dirty="0">
                <a:solidFill>
                  <a:srgbClr val="FF0000"/>
                </a:solidFill>
              </a:rPr>
              <a:t>접근과 </a:t>
            </a:r>
            <a:r>
              <a:rPr lang="en-US" altLang="ko-KR" dirty="0">
                <a:solidFill>
                  <a:srgbClr val="FF0000"/>
                </a:solidFill>
              </a:rPr>
              <a:t>recognition </a:t>
            </a:r>
            <a:r>
              <a:rPr lang="ko-KR" altLang="en-US" dirty="0">
                <a:solidFill>
                  <a:srgbClr val="FF0000"/>
                </a:solidFill>
              </a:rPr>
              <a:t>기능을 사용하기 위해서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필요한 권한 획득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239CA9-EFA1-48FF-9771-2FEFFDA48EF3}"/>
              </a:ext>
            </a:extLst>
          </p:cNvPr>
          <p:cNvSpPr txBox="1"/>
          <p:nvPr/>
        </p:nvSpPr>
        <p:spPr>
          <a:xfrm>
            <a:off x="164703" y="1664732"/>
            <a:ext cx="4102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</a:t>
            </a:r>
            <a:r>
              <a:rPr lang="ko-KR" altLang="en-US" dirty="0">
                <a:solidFill>
                  <a:srgbClr val="FF0000"/>
                </a:solidFill>
              </a:rPr>
              <a:t>권한이 없다면 기능을 이용할 수 없다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32711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Trebuchet MS"/>
                <a:cs typeface="Trebuchet MS"/>
              </a:rPr>
              <a:t>IAM </a:t>
            </a:r>
            <a:r>
              <a:rPr lang="ko-KR" altLang="en-US" sz="3600" b="1" spc="-185" dirty="0">
                <a:latin typeface="Trebuchet MS"/>
                <a:cs typeface="Trebuchet MS"/>
              </a:rPr>
              <a:t>대시보드 </a:t>
            </a:r>
            <a:r>
              <a:rPr lang="en-US" altLang="ko-KR" sz="3600" b="1" spc="-185" dirty="0">
                <a:latin typeface="Trebuchet MS"/>
                <a:cs typeface="Trebuchet MS"/>
              </a:rPr>
              <a:t>: </a:t>
            </a:r>
            <a:r>
              <a:rPr lang="en-US" sz="3600" b="1" spc="-185" dirty="0">
                <a:latin typeface="Trebuchet MS"/>
                <a:cs typeface="Trebuchet MS"/>
              </a:rPr>
              <a:t>IAM User </a:t>
            </a:r>
            <a:r>
              <a:rPr lang="ko-KR" altLang="en-US" sz="3600" b="1" spc="-185" dirty="0">
                <a:latin typeface="Trebuchet MS"/>
                <a:cs typeface="Trebuchet MS"/>
              </a:rPr>
              <a:t>생성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B270D8-9831-442A-94E5-B31860798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47800"/>
            <a:ext cx="7543800" cy="373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96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Trebuchet MS"/>
                <a:cs typeface="Trebuchet MS"/>
              </a:rPr>
              <a:t>IAM </a:t>
            </a:r>
            <a:r>
              <a:rPr lang="ko-KR" altLang="en-US" sz="3600" b="1" spc="-185" dirty="0">
                <a:latin typeface="Trebuchet MS"/>
                <a:cs typeface="Trebuchet MS"/>
              </a:rPr>
              <a:t>대시보드 </a:t>
            </a:r>
            <a:r>
              <a:rPr lang="en-US" altLang="ko-KR" sz="3600" b="1" spc="-185" dirty="0">
                <a:latin typeface="Trebuchet MS"/>
                <a:cs typeface="Trebuchet MS"/>
              </a:rPr>
              <a:t>: </a:t>
            </a:r>
            <a:r>
              <a:rPr lang="en-US" sz="3600" b="1" spc="-185" dirty="0">
                <a:latin typeface="Trebuchet MS"/>
                <a:cs typeface="Trebuchet MS"/>
              </a:rPr>
              <a:t>IAM User </a:t>
            </a:r>
            <a:r>
              <a:rPr lang="ko-KR" altLang="en-US" sz="3600" b="1" spc="-185" dirty="0">
                <a:latin typeface="Trebuchet MS"/>
                <a:cs typeface="Trebuchet MS"/>
              </a:rPr>
              <a:t>생성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24B69A-5083-460E-90F3-08C47CDCB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88392"/>
            <a:ext cx="7443989" cy="3886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E278B9-D408-41E6-AF4B-9FF987414D7C}"/>
              </a:ext>
            </a:extLst>
          </p:cNvPr>
          <p:cNvSpPr txBox="1"/>
          <p:nvPr/>
        </p:nvSpPr>
        <p:spPr>
          <a:xfrm>
            <a:off x="1296586" y="1049401"/>
            <a:ext cx="4324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AmazonRekognitionFullAccess</a:t>
            </a:r>
            <a:r>
              <a:rPr lang="ko-KR" altLang="en-US" dirty="0"/>
              <a:t> 선택 후 생성</a:t>
            </a:r>
          </a:p>
        </p:txBody>
      </p:sp>
    </p:spTree>
    <p:extLst>
      <p:ext uri="{BB962C8B-B14F-4D97-AF65-F5344CB8AC3E}">
        <p14:creationId xmlns:p14="http://schemas.microsoft.com/office/powerpoint/2010/main" val="2577907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Trebuchet MS"/>
                <a:cs typeface="Trebuchet MS"/>
              </a:rPr>
              <a:t>IAM </a:t>
            </a:r>
            <a:r>
              <a:rPr lang="ko-KR" altLang="en-US" sz="3600" b="1" spc="-185" dirty="0">
                <a:latin typeface="Trebuchet MS"/>
                <a:cs typeface="Trebuchet MS"/>
              </a:rPr>
              <a:t>대시보드 </a:t>
            </a:r>
            <a:r>
              <a:rPr lang="en-US" altLang="ko-KR" sz="3600" b="1" spc="-185" dirty="0">
                <a:latin typeface="Trebuchet MS"/>
                <a:cs typeface="Trebuchet MS"/>
              </a:rPr>
              <a:t>: </a:t>
            </a:r>
            <a:r>
              <a:rPr lang="en-US" sz="3600" b="1" spc="-185" dirty="0">
                <a:latin typeface="Trebuchet MS"/>
                <a:cs typeface="Trebuchet MS"/>
              </a:rPr>
              <a:t>IAM User </a:t>
            </a:r>
            <a:r>
              <a:rPr lang="ko-KR" altLang="en-US" sz="3600" b="1" spc="-185" dirty="0">
                <a:latin typeface="Trebuchet MS"/>
                <a:cs typeface="Trebuchet MS"/>
              </a:rPr>
              <a:t>생성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1F14C8-E8EF-498A-A6AC-C065ACF06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438400"/>
            <a:ext cx="7696200" cy="31394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A00121-E3BB-4A0C-88C4-71774F8915F1}"/>
              </a:ext>
            </a:extLst>
          </p:cNvPr>
          <p:cNvSpPr txBox="1"/>
          <p:nvPr/>
        </p:nvSpPr>
        <p:spPr>
          <a:xfrm>
            <a:off x="1793247" y="1406718"/>
            <a:ext cx="471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.csv</a:t>
            </a:r>
            <a:r>
              <a:rPr lang="ko-KR" altLang="en-US" dirty="0"/>
              <a:t> 다운로드를 클릭해서 액세스 키 다운로드</a:t>
            </a:r>
          </a:p>
        </p:txBody>
      </p:sp>
    </p:spTree>
    <p:extLst>
      <p:ext uri="{BB962C8B-B14F-4D97-AF65-F5344CB8AC3E}">
        <p14:creationId xmlns:p14="http://schemas.microsoft.com/office/powerpoint/2010/main" val="3413446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85" dirty="0">
                <a:latin typeface="Trebuchet MS"/>
                <a:cs typeface="Trebuchet MS"/>
              </a:rPr>
              <a:t>EC2 </a:t>
            </a:r>
            <a:r>
              <a:rPr sz="3600" b="1" spc="-80" dirty="0" err="1">
                <a:latin typeface="UnDinaru"/>
                <a:cs typeface="UnDinaru"/>
              </a:rPr>
              <a:t>대시보드</a:t>
            </a:r>
            <a:r>
              <a:rPr sz="3600" spc="-80" dirty="0">
                <a:latin typeface="Trebuchet MS"/>
                <a:cs typeface="Trebuchet MS"/>
              </a:rPr>
              <a:t>: </a:t>
            </a:r>
            <a:r>
              <a:rPr lang="ko-KR" altLang="en-US" sz="3600" b="1" dirty="0">
                <a:latin typeface="UnDinaru"/>
                <a:cs typeface="UnDinaru"/>
              </a:rPr>
              <a:t>우분투 </a:t>
            </a:r>
            <a:r>
              <a:rPr lang="en-US" altLang="ko-KR" sz="3600" b="1" dirty="0">
                <a:latin typeface="UnDinaru"/>
                <a:cs typeface="UnDinaru"/>
              </a:rPr>
              <a:t>18.04 </a:t>
            </a:r>
            <a:r>
              <a:rPr lang="ko-KR" altLang="en-US" sz="3600" b="1" dirty="0">
                <a:latin typeface="UnDinaru"/>
                <a:cs typeface="UnDinaru"/>
              </a:rPr>
              <a:t>인스턴스 생성</a:t>
            </a:r>
            <a:endParaRPr sz="3600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5D3BFF8-2C75-4278-AA20-3A084A9DF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070774"/>
            <a:ext cx="6279424" cy="9525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B1B7C1-CAAC-4631-8BD0-B04B5AB5BA6A}"/>
              </a:ext>
            </a:extLst>
          </p:cNvPr>
          <p:cNvSpPr txBox="1"/>
          <p:nvPr/>
        </p:nvSpPr>
        <p:spPr>
          <a:xfrm>
            <a:off x="4419600" y="1702902"/>
            <a:ext cx="397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Ubuntu Server 18.04 AMI, t2 micro </a:t>
            </a:r>
            <a:r>
              <a:rPr lang="ko-KR" altLang="en-US" dirty="0"/>
              <a:t>선택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E02DD4F-EA59-412D-AEA5-EDCE876BE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760302"/>
            <a:ext cx="7543800" cy="13450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5B0A981-A90D-4C8A-A440-35C25D1DAFDE}"/>
              </a:ext>
            </a:extLst>
          </p:cNvPr>
          <p:cNvSpPr txBox="1"/>
          <p:nvPr/>
        </p:nvSpPr>
        <p:spPr>
          <a:xfrm>
            <a:off x="3962400" y="3206563"/>
            <a:ext cx="3449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보안 그룹 설정 후 인스턴스 생성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47EE0D-E986-470F-8398-B7285C0E2492}"/>
              </a:ext>
            </a:extLst>
          </p:cNvPr>
          <p:cNvSpPr txBox="1"/>
          <p:nvPr/>
        </p:nvSpPr>
        <p:spPr>
          <a:xfrm>
            <a:off x="1411809" y="1219070"/>
            <a:ext cx="6895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</a:t>
            </a:r>
            <a:r>
              <a:rPr lang="en-US" altLang="ko-KR" dirty="0" err="1">
                <a:solidFill>
                  <a:srgbClr val="FF0000"/>
                </a:solidFill>
              </a:rPr>
              <a:t>aws</a:t>
            </a:r>
            <a:r>
              <a:rPr lang="en-US" altLang="ko-KR" dirty="0">
                <a:solidFill>
                  <a:srgbClr val="FF0000"/>
                </a:solidFill>
              </a:rPr>
              <a:t> cli, </a:t>
            </a:r>
            <a:r>
              <a:rPr lang="en-US" altLang="ko-KR" dirty="0" err="1">
                <a:solidFill>
                  <a:srgbClr val="FF0000"/>
                </a:solidFill>
              </a:rPr>
              <a:t>aws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sdk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 err="1">
                <a:solidFill>
                  <a:srgbClr val="FF0000"/>
                </a:solidFill>
              </a:rPr>
              <a:t>파이썬을</a:t>
            </a:r>
            <a:r>
              <a:rPr lang="ko-KR" altLang="en-US" dirty="0">
                <a:solidFill>
                  <a:srgbClr val="FF0000"/>
                </a:solidFill>
              </a:rPr>
              <a:t> 통해 </a:t>
            </a:r>
            <a:r>
              <a:rPr lang="en-US" altLang="ko-KR" dirty="0" err="1">
                <a:solidFill>
                  <a:srgbClr val="FF0000"/>
                </a:solidFill>
              </a:rPr>
              <a:t>rekognition</a:t>
            </a:r>
            <a:r>
              <a:rPr lang="ko-KR" altLang="en-US" dirty="0">
                <a:solidFill>
                  <a:srgbClr val="FF0000"/>
                </a:solidFill>
              </a:rPr>
              <a:t>을 이용하기 위해서 생성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b="1" spc="-185" dirty="0">
                <a:latin typeface="Trebuchet MS"/>
                <a:cs typeface="UnDinaru"/>
              </a:rPr>
              <a:t>인스턴스 </a:t>
            </a:r>
            <a:r>
              <a:rPr lang="en-US" altLang="ko-KR" sz="3600" b="1" spc="-185" dirty="0">
                <a:latin typeface="Trebuchet MS"/>
                <a:cs typeface="UnDinaru"/>
              </a:rPr>
              <a:t>SSH </a:t>
            </a:r>
            <a:r>
              <a:rPr lang="ko-KR" altLang="en-US" sz="3600" b="1" spc="-185" dirty="0">
                <a:latin typeface="Trebuchet MS"/>
                <a:cs typeface="UnDinaru"/>
              </a:rPr>
              <a:t>연결 후 </a:t>
            </a:r>
            <a:r>
              <a:rPr lang="en-US" altLang="ko-KR" sz="3600" b="1" spc="-185" dirty="0">
                <a:latin typeface="Trebuchet MS"/>
                <a:cs typeface="UnDinaru"/>
              </a:rPr>
              <a:t>pip3 </a:t>
            </a:r>
            <a:r>
              <a:rPr lang="ko-KR" altLang="en-US" sz="3600" b="1" spc="-185" dirty="0">
                <a:latin typeface="Trebuchet MS"/>
                <a:cs typeface="UnDinaru"/>
              </a:rPr>
              <a:t>및 </a:t>
            </a:r>
            <a:r>
              <a:rPr lang="en-US" altLang="ko-KR" sz="3600" b="1" spc="-185" dirty="0" err="1">
                <a:latin typeface="Trebuchet MS"/>
                <a:cs typeface="UnDinaru"/>
              </a:rPr>
              <a:t>aws</a:t>
            </a:r>
            <a:r>
              <a:rPr lang="en-US" altLang="ko-KR" sz="3600" b="1" spc="-185" dirty="0">
                <a:latin typeface="Trebuchet MS"/>
                <a:cs typeface="UnDinaru"/>
              </a:rPr>
              <a:t> </a:t>
            </a:r>
            <a:r>
              <a:rPr lang="en-US" altLang="ko-KR" sz="3600" b="1" spc="-185" dirty="0" err="1">
                <a:latin typeface="Trebuchet MS"/>
                <a:cs typeface="UnDinaru"/>
              </a:rPr>
              <a:t>sdk</a:t>
            </a:r>
            <a:r>
              <a:rPr lang="en-US" altLang="ko-KR" sz="3600" b="1" spc="-185" dirty="0">
                <a:latin typeface="Trebuchet MS"/>
                <a:cs typeface="UnDinaru"/>
              </a:rPr>
              <a:t> </a:t>
            </a:r>
            <a:r>
              <a:rPr lang="ko-KR" altLang="en-US" sz="3600" b="1" spc="-185" dirty="0">
                <a:latin typeface="Trebuchet MS"/>
                <a:cs typeface="UnDinaru"/>
              </a:rPr>
              <a:t>설치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91361CD5-069D-4521-AF23-E7E22DC282B1}"/>
              </a:ext>
            </a:extLst>
          </p:cNvPr>
          <p:cNvSpPr txBox="1"/>
          <p:nvPr/>
        </p:nvSpPr>
        <p:spPr>
          <a:xfrm>
            <a:off x="474370" y="1111757"/>
            <a:ext cx="5715635" cy="256544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dirty="0" err="1">
                <a:latin typeface="UKIJ CJK"/>
                <a:cs typeface="UKIJ CJK"/>
              </a:rPr>
              <a:t>Sudo</a:t>
            </a:r>
            <a:r>
              <a:rPr lang="en-US" sz="2000" dirty="0">
                <a:latin typeface="UKIJ CJK"/>
                <a:cs typeface="UKIJ CJK"/>
              </a:rPr>
              <a:t> apt-get update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dirty="0" err="1">
                <a:latin typeface="UKIJ CJK"/>
                <a:cs typeface="UKIJ CJK"/>
              </a:rPr>
              <a:t>Sudo</a:t>
            </a:r>
            <a:r>
              <a:rPr lang="en-US" sz="2000" dirty="0">
                <a:latin typeface="UKIJ CJK"/>
                <a:cs typeface="UKIJ CJK"/>
              </a:rPr>
              <a:t> apt-get install python3-pip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 err="1">
                <a:latin typeface="UKIJ CJK"/>
                <a:cs typeface="UKIJ CJK"/>
              </a:rPr>
              <a:t>Sudo</a:t>
            </a:r>
            <a:r>
              <a:rPr lang="en-US" altLang="ko-KR" sz="2000" dirty="0">
                <a:latin typeface="UKIJ CJK"/>
                <a:cs typeface="UKIJ CJK"/>
              </a:rPr>
              <a:t> pip3 install boto3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UKIJ CJK"/>
                <a:cs typeface="UKIJ CJK"/>
              </a:rPr>
              <a:t>SSH </a:t>
            </a:r>
            <a:r>
              <a:rPr lang="ko-KR" altLang="en-US" sz="2000" dirty="0">
                <a:latin typeface="UKIJ CJK"/>
                <a:cs typeface="UKIJ CJK"/>
              </a:rPr>
              <a:t>클라이언트로 </a:t>
            </a:r>
            <a:r>
              <a:rPr lang="en-US" altLang="ko-KR" sz="2000" dirty="0" err="1">
                <a:latin typeface="UKIJ CJK"/>
                <a:cs typeface="UKIJ CJK"/>
              </a:rPr>
              <a:t>xshell</a:t>
            </a:r>
            <a:r>
              <a:rPr lang="ko-KR" altLang="en-US" sz="2000" dirty="0">
                <a:latin typeface="UKIJ CJK"/>
                <a:cs typeface="UKIJ CJK"/>
              </a:rPr>
              <a:t>을 이용하는 경우</a:t>
            </a: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 err="1">
                <a:latin typeface="UKIJ CJK"/>
                <a:cs typeface="UKIJ CJK"/>
              </a:rPr>
              <a:t>Sudo</a:t>
            </a:r>
            <a:r>
              <a:rPr lang="en-US" altLang="ko-KR" sz="2000" dirty="0">
                <a:latin typeface="UKIJ CJK"/>
                <a:cs typeface="UKIJ CJK"/>
              </a:rPr>
              <a:t> apt-get install </a:t>
            </a:r>
            <a:r>
              <a:rPr lang="en-US" altLang="ko-KR" sz="2000" dirty="0" err="1">
                <a:latin typeface="UKIJ CJK"/>
                <a:cs typeface="UKIJ CJK"/>
              </a:rPr>
              <a:t>lrzsz</a:t>
            </a:r>
            <a:endParaRPr lang="en-US" altLang="ko-KR" sz="2000" dirty="0">
              <a:latin typeface="UKIJ CJK"/>
              <a:cs typeface="UKIJ CJK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C0DCD3-2D31-4170-BD11-C7D1F8EB4FEA}"/>
              </a:ext>
            </a:extLst>
          </p:cNvPr>
          <p:cNvSpPr txBox="1"/>
          <p:nvPr/>
        </p:nvSpPr>
        <p:spPr>
          <a:xfrm>
            <a:off x="3657600" y="2362200"/>
            <a:ext cx="2761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*boto3 = python</a:t>
            </a:r>
            <a:r>
              <a:rPr lang="ko-KR" altLang="en-US" dirty="0">
                <a:solidFill>
                  <a:srgbClr val="FF0000"/>
                </a:solidFill>
              </a:rPr>
              <a:t>용 </a:t>
            </a:r>
            <a:r>
              <a:rPr lang="en-US" altLang="ko-KR" dirty="0" err="1">
                <a:solidFill>
                  <a:srgbClr val="FF0000"/>
                </a:solidFill>
              </a:rPr>
              <a:t>aws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sdk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DCF62E-1F8F-479C-9253-E0FEC3B64F96}"/>
              </a:ext>
            </a:extLst>
          </p:cNvPr>
          <p:cNvSpPr txBox="1"/>
          <p:nvPr/>
        </p:nvSpPr>
        <p:spPr>
          <a:xfrm>
            <a:off x="3581400" y="3445382"/>
            <a:ext cx="39760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</a:t>
            </a:r>
            <a:r>
              <a:rPr lang="en-US" altLang="ko-KR" dirty="0" err="1">
                <a:solidFill>
                  <a:srgbClr val="FF0000"/>
                </a:solidFill>
              </a:rPr>
              <a:t>lrzsz</a:t>
            </a:r>
            <a:r>
              <a:rPr lang="en-US" altLang="ko-KR" dirty="0">
                <a:solidFill>
                  <a:srgbClr val="FF0000"/>
                </a:solidFill>
              </a:rPr>
              <a:t> = </a:t>
            </a:r>
            <a:r>
              <a:rPr lang="ko-KR" altLang="en-US" dirty="0">
                <a:solidFill>
                  <a:srgbClr val="FF0000"/>
                </a:solidFill>
              </a:rPr>
              <a:t>파일 전송 프로그램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            </a:t>
            </a:r>
            <a:r>
              <a:rPr lang="ko-KR" altLang="en-US" dirty="0">
                <a:solidFill>
                  <a:srgbClr val="FF0000"/>
                </a:solidFill>
              </a:rPr>
              <a:t>내 컴퓨터에 있는 파일을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             </a:t>
            </a:r>
            <a:r>
              <a:rPr lang="en-US" altLang="ko-KR" dirty="0" err="1">
                <a:solidFill>
                  <a:srgbClr val="FF0000"/>
                </a:solidFill>
              </a:rPr>
              <a:t>xshell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창에 드래그 앤 </a:t>
            </a:r>
            <a:r>
              <a:rPr lang="ko-KR" altLang="en-US" dirty="0" err="1">
                <a:solidFill>
                  <a:srgbClr val="FF0000"/>
                </a:solidFill>
              </a:rPr>
              <a:t>드랍하면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             </a:t>
            </a:r>
            <a:r>
              <a:rPr lang="ko-KR" altLang="en-US" dirty="0">
                <a:solidFill>
                  <a:srgbClr val="FF0000"/>
                </a:solidFill>
              </a:rPr>
              <a:t>접속한 인스턴스에 파일 전송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838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77546"/>
            <a:ext cx="2267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UnDinaru"/>
                <a:cs typeface="UnDinaru"/>
              </a:rPr>
              <a:t>시작</a:t>
            </a:r>
            <a:r>
              <a:rPr sz="3600" b="1" spc="-140" dirty="0">
                <a:latin typeface="UnDinaru"/>
                <a:cs typeface="UnDinaru"/>
              </a:rPr>
              <a:t> </a:t>
            </a:r>
            <a:r>
              <a:rPr sz="3600" b="1" spc="-70" dirty="0">
                <a:latin typeface="UnDinaru"/>
                <a:cs typeface="UnDinaru"/>
              </a:rPr>
              <a:t>전에</a:t>
            </a:r>
            <a:r>
              <a:rPr sz="3600" spc="-70" dirty="0"/>
              <a:t>…</a:t>
            </a:r>
            <a:endParaRPr sz="3600">
              <a:latin typeface="UnDinaru"/>
              <a:cs typeface="UnDinaru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370" y="1116329"/>
            <a:ext cx="5860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Carlito"/>
                <a:cs typeface="Carlito"/>
              </a:rPr>
              <a:t>Billing </a:t>
            </a:r>
            <a:r>
              <a:rPr sz="2400" spc="-5" dirty="0">
                <a:latin typeface="Carlito"/>
                <a:cs typeface="Carlito"/>
              </a:rPr>
              <a:t>dash </a:t>
            </a:r>
            <a:r>
              <a:rPr sz="2400" spc="-15" dirty="0">
                <a:latin typeface="Carlito"/>
                <a:cs typeface="Carlito"/>
              </a:rPr>
              <a:t>board </a:t>
            </a:r>
            <a:r>
              <a:rPr sz="2400" dirty="0">
                <a:latin typeface="UKIJ CJK"/>
                <a:cs typeface="UKIJ CJK"/>
              </a:rPr>
              <a:t>에서 </a:t>
            </a:r>
            <a:r>
              <a:rPr sz="2400" spc="-10" dirty="0">
                <a:latin typeface="Carlito"/>
                <a:cs typeface="Carlito"/>
              </a:rPr>
              <a:t>free </a:t>
            </a:r>
            <a:r>
              <a:rPr sz="2400" dirty="0">
                <a:latin typeface="Carlito"/>
                <a:cs typeface="Carlito"/>
              </a:rPr>
              <a:t>tier </a:t>
            </a:r>
            <a:r>
              <a:rPr sz="2400" dirty="0">
                <a:latin typeface="UKIJ CJK"/>
                <a:cs typeface="UKIJ CJK"/>
              </a:rPr>
              <a:t>사용량</a:t>
            </a:r>
            <a:r>
              <a:rPr sz="2400" spc="-245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확인</a:t>
            </a:r>
            <a:endParaRPr sz="2400">
              <a:latin typeface="UKIJ CJK"/>
              <a:cs typeface="UKIJ CJ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33358" y="6496608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81125" y="1670304"/>
            <a:ext cx="6343650" cy="2362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59714" y="4364177"/>
            <a:ext cx="748728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</a:rPr>
              <a:t>https://console.aws.amazon.com/billing/home?region=ap-northeast-2#/freetier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3600" b="1" spc="-185" dirty="0">
                <a:latin typeface="Trebuchet MS"/>
                <a:cs typeface="UnDinaru"/>
              </a:rPr>
              <a:t>Pip</a:t>
            </a:r>
            <a:r>
              <a:rPr lang="ko-KR" altLang="en-US" sz="3600" b="1" spc="-185" dirty="0">
                <a:latin typeface="Trebuchet MS"/>
                <a:cs typeface="UnDinaru"/>
              </a:rPr>
              <a:t>이란</a:t>
            </a:r>
            <a:r>
              <a:rPr lang="en-US" altLang="ko-KR" sz="3600" b="1" spc="-185" dirty="0">
                <a:latin typeface="Trebuchet MS"/>
                <a:cs typeface="UnDinaru"/>
              </a:rPr>
              <a:t>?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91361CD5-069D-4521-AF23-E7E22DC282B1}"/>
              </a:ext>
            </a:extLst>
          </p:cNvPr>
          <p:cNvSpPr txBox="1"/>
          <p:nvPr/>
        </p:nvSpPr>
        <p:spPr>
          <a:xfrm>
            <a:off x="474370" y="1111757"/>
            <a:ext cx="7602830" cy="2244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ko-KR" altLang="en-US" sz="2000" dirty="0" err="1">
                <a:latin typeface="UKIJ CJK"/>
                <a:cs typeface="UKIJ CJK"/>
              </a:rPr>
              <a:t>파이썬으로</a:t>
            </a:r>
            <a:r>
              <a:rPr lang="ko-KR" altLang="en-US" sz="2000" dirty="0">
                <a:latin typeface="UKIJ CJK"/>
                <a:cs typeface="UKIJ CJK"/>
              </a:rPr>
              <a:t> 작성된 패키지 소프트웨어를 설치</a:t>
            </a:r>
            <a:r>
              <a:rPr lang="en-US" altLang="ko-KR" sz="2000" dirty="0">
                <a:latin typeface="UKIJ CJK"/>
                <a:cs typeface="UKIJ CJK"/>
              </a:rPr>
              <a:t>, </a:t>
            </a:r>
            <a:r>
              <a:rPr lang="ko-KR" altLang="en-US" sz="2000" dirty="0">
                <a:latin typeface="UKIJ CJK"/>
                <a:cs typeface="UKIJ CJK"/>
              </a:rPr>
              <a:t>관리하는 프로그램</a:t>
            </a: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UKIJ CJK"/>
                <a:cs typeface="UKIJ CJK"/>
              </a:rPr>
              <a:t>Pip</a:t>
            </a:r>
            <a:r>
              <a:rPr lang="ko-KR" altLang="en-US" sz="2000" dirty="0">
                <a:latin typeface="UKIJ CJK"/>
                <a:cs typeface="UKIJ CJK"/>
              </a:rPr>
              <a:t>을 통해서 패키지를 설치하면</a:t>
            </a:r>
            <a:endParaRPr lang="en-US" altLang="ko-KR" sz="2000" dirty="0">
              <a:latin typeface="UKIJ CJK"/>
              <a:cs typeface="UKIJ CJK"/>
            </a:endParaRPr>
          </a:p>
          <a:p>
            <a:pPr marL="698500" lvl="1" indent="-228600"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ko-KR" altLang="en-US" sz="2000" dirty="0">
                <a:latin typeface="UKIJ CJK"/>
                <a:cs typeface="UKIJ CJK"/>
              </a:rPr>
              <a:t>다른 사람이 </a:t>
            </a:r>
            <a:r>
              <a:rPr lang="ko-KR" altLang="en-US" sz="2000" dirty="0" err="1">
                <a:latin typeface="UKIJ CJK"/>
                <a:cs typeface="UKIJ CJK"/>
              </a:rPr>
              <a:t>파이썬으로</a:t>
            </a:r>
            <a:r>
              <a:rPr lang="ko-KR" altLang="en-US" sz="2000" dirty="0">
                <a:latin typeface="UKIJ CJK"/>
                <a:cs typeface="UKIJ CJK"/>
              </a:rPr>
              <a:t> 만든 프로그램을 사용하거나</a:t>
            </a:r>
            <a:endParaRPr lang="en-US" altLang="ko-KR" sz="2000" dirty="0">
              <a:latin typeface="UKIJ CJK"/>
              <a:cs typeface="UKIJ CJK"/>
            </a:endParaRPr>
          </a:p>
          <a:p>
            <a:pPr marL="698500" lvl="1" indent="-228600"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ko-KR" altLang="en-US" sz="2000" dirty="0" err="1">
                <a:latin typeface="UKIJ CJK"/>
                <a:cs typeface="UKIJ CJK"/>
              </a:rPr>
              <a:t>파이썬에서</a:t>
            </a:r>
            <a:r>
              <a:rPr lang="ko-KR" altLang="en-US" sz="2000" dirty="0">
                <a:latin typeface="UKIJ CJK"/>
                <a:cs typeface="UKIJ CJK"/>
              </a:rPr>
              <a:t> 다른 사람들이 만든 함수를 사용할 수 있다</a:t>
            </a:r>
            <a:r>
              <a:rPr lang="en-US" altLang="ko-KR" sz="2000" dirty="0">
                <a:latin typeface="UKIJ CJK"/>
                <a:cs typeface="UKIJ CJK"/>
              </a:rPr>
              <a:t>!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UKIJ CJK"/>
                <a:cs typeface="UKIJ CJK"/>
              </a:rPr>
              <a:t>Pip3</a:t>
            </a:r>
            <a:r>
              <a:rPr lang="ko-KR" altLang="en-US" sz="2000" dirty="0">
                <a:latin typeface="UKIJ CJK"/>
                <a:cs typeface="UKIJ CJK"/>
              </a:rPr>
              <a:t>는 파이썬</a:t>
            </a:r>
            <a:r>
              <a:rPr lang="en-US" altLang="ko-KR" sz="2000" dirty="0">
                <a:latin typeface="UKIJ CJK"/>
                <a:cs typeface="UKIJ CJK"/>
              </a:rPr>
              <a:t>3</a:t>
            </a:r>
            <a:r>
              <a:rPr lang="ko-KR" altLang="en-US" sz="2000" dirty="0">
                <a:latin typeface="UKIJ CJK"/>
                <a:cs typeface="UKIJ CJK"/>
              </a:rPr>
              <a:t>용 </a:t>
            </a:r>
            <a:r>
              <a:rPr lang="en-US" altLang="ko-KR" sz="2000" dirty="0">
                <a:latin typeface="UKIJ CJK"/>
                <a:cs typeface="UKIJ CJK"/>
              </a:rPr>
              <a:t>pip</a:t>
            </a:r>
            <a:r>
              <a:rPr lang="ko-KR" altLang="en-US" sz="2000" dirty="0">
                <a:latin typeface="UKIJ CJK"/>
                <a:cs typeface="UKIJ CJK"/>
              </a:rPr>
              <a:t>이다</a:t>
            </a:r>
            <a:r>
              <a:rPr lang="en-US" altLang="ko-KR" sz="2000" dirty="0">
                <a:latin typeface="UKIJ CJK"/>
                <a:cs typeface="UKIJ CJK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7022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3600" b="1" spc="-185" dirty="0" err="1">
                <a:latin typeface="Trebuchet MS"/>
                <a:cs typeface="UnDinaru"/>
              </a:rPr>
              <a:t>aws</a:t>
            </a:r>
            <a:r>
              <a:rPr lang="en-US" altLang="ko-KR" sz="3600" b="1" spc="-185" dirty="0">
                <a:latin typeface="Trebuchet MS"/>
                <a:cs typeface="UnDinaru"/>
              </a:rPr>
              <a:t> </a:t>
            </a:r>
            <a:r>
              <a:rPr lang="en-US" altLang="ko-KR" sz="3600" b="1" spc="-185" dirty="0" err="1">
                <a:latin typeface="Trebuchet MS"/>
                <a:cs typeface="UnDinaru"/>
              </a:rPr>
              <a:t>sdk</a:t>
            </a:r>
            <a:r>
              <a:rPr lang="ko-KR" altLang="en-US" sz="3600" b="1" spc="-185" dirty="0">
                <a:latin typeface="Trebuchet MS"/>
                <a:cs typeface="UnDinaru"/>
              </a:rPr>
              <a:t>란</a:t>
            </a:r>
            <a:r>
              <a:rPr lang="en-US" altLang="ko-KR" sz="3600" b="1" spc="-185" dirty="0">
                <a:latin typeface="Trebuchet MS"/>
                <a:cs typeface="UnDinaru"/>
              </a:rPr>
              <a:t>?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91361CD5-069D-4521-AF23-E7E22DC282B1}"/>
              </a:ext>
            </a:extLst>
          </p:cNvPr>
          <p:cNvSpPr txBox="1"/>
          <p:nvPr/>
        </p:nvSpPr>
        <p:spPr>
          <a:xfrm>
            <a:off x="474370" y="1111757"/>
            <a:ext cx="7602830" cy="255262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 err="1">
                <a:latin typeface="UKIJ CJK"/>
                <a:cs typeface="UKIJ CJK"/>
              </a:rPr>
              <a:t>Sdk</a:t>
            </a:r>
            <a:r>
              <a:rPr lang="ko-KR" altLang="en-US" sz="2000" dirty="0">
                <a:latin typeface="UKIJ CJK"/>
                <a:cs typeface="UKIJ CJK"/>
              </a:rPr>
              <a:t> </a:t>
            </a:r>
            <a:r>
              <a:rPr lang="en-US" altLang="ko-KR" sz="2000" dirty="0">
                <a:latin typeface="UKIJ CJK"/>
                <a:cs typeface="UKIJ CJK"/>
              </a:rPr>
              <a:t>=</a:t>
            </a:r>
            <a:r>
              <a:rPr lang="ko-KR" altLang="en-US" sz="2000" dirty="0">
                <a:latin typeface="UKIJ CJK"/>
                <a:cs typeface="UKIJ CJK"/>
              </a:rPr>
              <a:t> 소프트웨어 개발 </a:t>
            </a:r>
            <a:r>
              <a:rPr lang="ko-KR" altLang="en-US" sz="2000" dirty="0" err="1">
                <a:latin typeface="UKIJ CJK"/>
                <a:cs typeface="UKIJ CJK"/>
              </a:rPr>
              <a:t>킷</a:t>
            </a: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ko-KR" altLang="en-US" sz="2000" dirty="0">
                <a:latin typeface="UKIJ CJK"/>
                <a:cs typeface="UKIJ CJK"/>
              </a:rPr>
              <a:t>어떤 특정한 환경에 대한 프로그램을 개발하기 위해서는 </a:t>
            </a:r>
            <a:r>
              <a:rPr lang="en-US" altLang="ko-KR" sz="2000" dirty="0" err="1">
                <a:latin typeface="UKIJ CJK"/>
                <a:cs typeface="UKIJ CJK"/>
              </a:rPr>
              <a:t>sdk</a:t>
            </a:r>
            <a:r>
              <a:rPr lang="ko-KR" altLang="en-US" sz="2000" dirty="0">
                <a:latin typeface="UKIJ CJK"/>
                <a:cs typeface="UKIJ CJK"/>
              </a:rPr>
              <a:t>가 필요하다</a:t>
            </a:r>
            <a:r>
              <a:rPr lang="en-US" altLang="ko-KR" sz="2000" dirty="0">
                <a:latin typeface="UKIJ CJK"/>
                <a:cs typeface="UKIJ CJK"/>
              </a:rPr>
              <a:t>.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ko-KR" altLang="en-US" sz="2000" dirty="0">
                <a:latin typeface="UKIJ CJK"/>
                <a:cs typeface="UKIJ CJK"/>
              </a:rPr>
              <a:t>개발 뿐만 아니라 환경에 접근</a:t>
            </a:r>
            <a:r>
              <a:rPr lang="en-US" altLang="ko-KR" sz="2000" dirty="0">
                <a:latin typeface="UKIJ CJK"/>
                <a:cs typeface="UKIJ CJK"/>
              </a:rPr>
              <a:t>, </a:t>
            </a:r>
            <a:r>
              <a:rPr lang="ko-KR" altLang="en-US" sz="2000" dirty="0">
                <a:latin typeface="UKIJ CJK"/>
                <a:cs typeface="UKIJ CJK"/>
              </a:rPr>
              <a:t>이용하기 위해서도 </a:t>
            </a:r>
            <a:r>
              <a:rPr lang="en-US" altLang="ko-KR" sz="2000" dirty="0" err="1">
                <a:latin typeface="UKIJ CJK"/>
                <a:cs typeface="UKIJ CJK"/>
              </a:rPr>
              <a:t>sdk</a:t>
            </a:r>
            <a:r>
              <a:rPr lang="ko-KR" altLang="en-US" sz="2000" dirty="0">
                <a:latin typeface="UKIJ CJK"/>
                <a:cs typeface="UKIJ CJK"/>
              </a:rPr>
              <a:t>가 필요하다</a:t>
            </a:r>
            <a:r>
              <a:rPr lang="en-US" altLang="ko-KR" sz="2000" dirty="0">
                <a:latin typeface="UKIJ CJK"/>
                <a:cs typeface="UKIJ CJK"/>
              </a:rPr>
              <a:t>.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UKIJ CJK"/>
                <a:cs typeface="UKIJ CJK"/>
              </a:rPr>
              <a:t>Aws </a:t>
            </a:r>
            <a:r>
              <a:rPr lang="en-US" altLang="ko-KR" sz="2000" dirty="0" err="1">
                <a:latin typeface="UKIJ CJK"/>
                <a:cs typeface="UKIJ CJK"/>
              </a:rPr>
              <a:t>sdk</a:t>
            </a:r>
            <a:r>
              <a:rPr lang="en-US" altLang="ko-KR" sz="2000" dirty="0">
                <a:latin typeface="UKIJ CJK"/>
                <a:cs typeface="UKIJ CJK"/>
              </a:rPr>
              <a:t> = </a:t>
            </a:r>
            <a:r>
              <a:rPr lang="en-US" altLang="ko-KR" sz="2000" dirty="0" err="1">
                <a:latin typeface="UKIJ CJK"/>
                <a:cs typeface="UKIJ CJK"/>
              </a:rPr>
              <a:t>aws</a:t>
            </a:r>
            <a:r>
              <a:rPr lang="en-US" altLang="ko-KR" sz="2000" dirty="0">
                <a:latin typeface="UKIJ CJK"/>
                <a:cs typeface="UKIJ CJK"/>
              </a:rPr>
              <a:t> </a:t>
            </a:r>
            <a:r>
              <a:rPr lang="ko-KR" altLang="en-US" sz="2000" dirty="0">
                <a:latin typeface="UKIJ CJK"/>
                <a:cs typeface="UKIJ CJK"/>
              </a:rPr>
              <a:t>서비스를 외부 환경에서 이용하기 위한 도구</a:t>
            </a:r>
            <a:endParaRPr lang="en-US" altLang="ko-KR" sz="2000" dirty="0">
              <a:latin typeface="UKIJ CJK"/>
              <a:cs typeface="UKIJ CJK"/>
            </a:endParaRPr>
          </a:p>
        </p:txBody>
      </p:sp>
    </p:spTree>
    <p:extLst>
      <p:ext uri="{BB962C8B-B14F-4D97-AF65-F5344CB8AC3E}">
        <p14:creationId xmlns:p14="http://schemas.microsoft.com/office/powerpoint/2010/main" val="522043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Trebuchet MS"/>
                <a:cs typeface="UnDinaru"/>
              </a:rPr>
              <a:t>AWS CLI</a:t>
            </a:r>
            <a:r>
              <a:rPr lang="ko-KR" altLang="en-US" sz="3600" b="1" spc="-185" dirty="0">
                <a:latin typeface="Trebuchet MS"/>
                <a:cs typeface="UnDinaru"/>
              </a:rPr>
              <a:t> 설치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91361CD5-069D-4521-AF23-E7E22DC282B1}"/>
              </a:ext>
            </a:extLst>
          </p:cNvPr>
          <p:cNvSpPr txBox="1"/>
          <p:nvPr/>
        </p:nvSpPr>
        <p:spPr>
          <a:xfrm>
            <a:off x="474370" y="1111757"/>
            <a:ext cx="571563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dirty="0" err="1">
                <a:latin typeface="UKIJ CJK"/>
                <a:cs typeface="UKIJ CJK"/>
              </a:rPr>
              <a:t>Sudo</a:t>
            </a:r>
            <a:r>
              <a:rPr lang="en-US" sz="2000" dirty="0">
                <a:latin typeface="UKIJ CJK"/>
                <a:cs typeface="UKIJ CJK"/>
              </a:rPr>
              <a:t> pip3 install </a:t>
            </a:r>
            <a:r>
              <a:rPr lang="en-US" sz="2000" dirty="0" err="1">
                <a:latin typeface="UKIJ CJK"/>
                <a:cs typeface="UKIJ CJK"/>
              </a:rPr>
              <a:t>awscli</a:t>
            </a:r>
            <a:endParaRPr lang="en-US" altLang="ko-KR" sz="2000" dirty="0">
              <a:latin typeface="UKIJ CJK"/>
              <a:cs typeface="UKIJ CJK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78CDC1-70ED-424E-A9A0-848A86E88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9803"/>
            <a:ext cx="9144000" cy="289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420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Trebuchet MS"/>
                <a:cs typeface="UnDinaru"/>
              </a:rPr>
              <a:t>AWS CLI</a:t>
            </a:r>
            <a:r>
              <a:rPr lang="ko-KR" altLang="en-US" sz="3600" b="1" spc="-185" dirty="0">
                <a:latin typeface="Trebuchet MS"/>
                <a:cs typeface="UnDinaru"/>
              </a:rPr>
              <a:t>란</a:t>
            </a:r>
            <a:r>
              <a:rPr lang="en-US" altLang="ko-KR" sz="3600" b="1" spc="-185" dirty="0">
                <a:latin typeface="Trebuchet MS"/>
                <a:cs typeface="UnDinaru"/>
              </a:rPr>
              <a:t>?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91361CD5-069D-4521-AF23-E7E22DC282B1}"/>
              </a:ext>
            </a:extLst>
          </p:cNvPr>
          <p:cNvSpPr txBox="1"/>
          <p:nvPr/>
        </p:nvSpPr>
        <p:spPr>
          <a:xfrm>
            <a:off x="474370" y="1111757"/>
            <a:ext cx="7755864" cy="22191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 err="1">
                <a:latin typeface="UKIJ CJK"/>
                <a:cs typeface="UKIJ CJK"/>
              </a:rPr>
              <a:t>Cli</a:t>
            </a:r>
            <a:r>
              <a:rPr lang="en-US" altLang="ko-KR" sz="2000" dirty="0">
                <a:latin typeface="UKIJ CJK"/>
                <a:cs typeface="UKIJ CJK"/>
              </a:rPr>
              <a:t> = command line interface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ko-KR" altLang="en-US" sz="2000" dirty="0">
                <a:latin typeface="UKIJ CJK"/>
                <a:cs typeface="UKIJ CJK"/>
              </a:rPr>
              <a:t>그래픽 요소</a:t>
            </a:r>
            <a:r>
              <a:rPr lang="en-US" altLang="ko-KR" sz="2000" dirty="0">
                <a:latin typeface="UKIJ CJK"/>
                <a:cs typeface="UKIJ CJK"/>
              </a:rPr>
              <a:t>(ex : </a:t>
            </a:r>
            <a:r>
              <a:rPr lang="ko-KR" altLang="en-US" sz="2000" dirty="0">
                <a:latin typeface="UKIJ CJK"/>
                <a:cs typeface="UKIJ CJK"/>
              </a:rPr>
              <a:t>아이콘</a:t>
            </a:r>
            <a:r>
              <a:rPr lang="en-US" altLang="ko-KR" sz="2000" dirty="0">
                <a:latin typeface="UKIJ CJK"/>
                <a:cs typeface="UKIJ CJK"/>
              </a:rPr>
              <a:t>, </a:t>
            </a:r>
            <a:r>
              <a:rPr lang="ko-KR" altLang="en-US" sz="2000" dirty="0">
                <a:latin typeface="UKIJ CJK"/>
                <a:cs typeface="UKIJ CJK"/>
              </a:rPr>
              <a:t>창</a:t>
            </a:r>
            <a:r>
              <a:rPr lang="en-US" altLang="ko-KR" sz="2000" dirty="0">
                <a:latin typeface="UKIJ CJK"/>
                <a:cs typeface="UKIJ CJK"/>
              </a:rPr>
              <a:t>)</a:t>
            </a:r>
            <a:r>
              <a:rPr lang="ko-KR" altLang="en-US" sz="2000" dirty="0">
                <a:latin typeface="UKIJ CJK"/>
                <a:cs typeface="UKIJ CJK"/>
              </a:rPr>
              <a:t>을 이용하지 않고 명령어 만으로 컴퓨터를 이용하는 것</a:t>
            </a: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UKIJ CJK"/>
                <a:cs typeface="UKIJ CJK"/>
              </a:rPr>
              <a:t>Aws cli = </a:t>
            </a:r>
            <a:r>
              <a:rPr lang="en-US" altLang="ko-KR" sz="2000" dirty="0" err="1">
                <a:latin typeface="UKIJ CJK"/>
                <a:cs typeface="UKIJ CJK"/>
              </a:rPr>
              <a:t>aws</a:t>
            </a:r>
            <a:r>
              <a:rPr lang="ko-KR" altLang="en-US" sz="2000" dirty="0">
                <a:latin typeface="UKIJ CJK"/>
                <a:cs typeface="UKIJ CJK"/>
              </a:rPr>
              <a:t>의 기능을 외부 환경에서 명령어를 통해서 이용 할 수 있도록 만든 프로그램</a:t>
            </a:r>
            <a:endParaRPr lang="en-US" altLang="ko-KR" sz="2000" dirty="0">
              <a:latin typeface="UKIJ CJK"/>
              <a:cs typeface="UKIJ CJK"/>
            </a:endParaRPr>
          </a:p>
        </p:txBody>
      </p:sp>
    </p:spTree>
    <p:extLst>
      <p:ext uri="{BB962C8B-B14F-4D97-AF65-F5344CB8AC3E}">
        <p14:creationId xmlns:p14="http://schemas.microsoft.com/office/powerpoint/2010/main" val="2710752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Trebuchet MS"/>
                <a:cs typeface="UnDinaru"/>
              </a:rPr>
              <a:t>AWS CLI</a:t>
            </a:r>
            <a:r>
              <a:rPr lang="ko-KR" altLang="en-US" sz="3600" b="1" spc="-185" dirty="0">
                <a:latin typeface="Trebuchet MS"/>
                <a:cs typeface="UnDinaru"/>
              </a:rPr>
              <a:t> </a:t>
            </a:r>
            <a:r>
              <a:rPr lang="en-US" altLang="ko-KR" sz="3600" b="1" spc="-185" dirty="0">
                <a:latin typeface="Trebuchet MS"/>
                <a:cs typeface="UnDinaru"/>
              </a:rPr>
              <a:t>configure </a:t>
            </a:r>
            <a:r>
              <a:rPr lang="ko-KR" altLang="en-US" sz="3600" b="1" spc="-185" dirty="0">
                <a:latin typeface="Trebuchet MS"/>
                <a:cs typeface="UnDinaru"/>
              </a:rPr>
              <a:t>설정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91361CD5-069D-4521-AF23-E7E22DC282B1}"/>
              </a:ext>
            </a:extLst>
          </p:cNvPr>
          <p:cNvSpPr txBox="1"/>
          <p:nvPr/>
        </p:nvSpPr>
        <p:spPr>
          <a:xfrm>
            <a:off x="474370" y="1111757"/>
            <a:ext cx="571563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 err="1">
                <a:latin typeface="UKIJ CJK"/>
                <a:cs typeface="UKIJ CJK"/>
              </a:rPr>
              <a:t>Sudo</a:t>
            </a:r>
            <a:r>
              <a:rPr lang="en-US" altLang="ko-KR" sz="2000" dirty="0">
                <a:latin typeface="UKIJ CJK"/>
                <a:cs typeface="UKIJ CJK"/>
              </a:rPr>
              <a:t> </a:t>
            </a:r>
            <a:r>
              <a:rPr lang="en-US" altLang="ko-KR" sz="2000" dirty="0" err="1">
                <a:latin typeface="UKIJ CJK"/>
                <a:cs typeface="UKIJ CJK"/>
              </a:rPr>
              <a:t>aws</a:t>
            </a:r>
            <a:r>
              <a:rPr lang="en-US" altLang="ko-KR" sz="2000" dirty="0">
                <a:latin typeface="UKIJ CJK"/>
                <a:cs typeface="UKIJ CJK"/>
              </a:rPr>
              <a:t> configure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5225EA-9FDF-44DC-A40E-E313A1F95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76400"/>
            <a:ext cx="6105525" cy="857250"/>
          </a:xfrm>
          <a:prstGeom prst="rect">
            <a:avLst/>
          </a:prstGeom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8004E4DE-070B-4789-8265-FDFB8464D3C3}"/>
              </a:ext>
            </a:extLst>
          </p:cNvPr>
          <p:cNvSpPr txBox="1"/>
          <p:nvPr/>
        </p:nvSpPr>
        <p:spPr>
          <a:xfrm>
            <a:off x="474370" y="3003302"/>
            <a:ext cx="7298031" cy="12830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UKIJ CJK"/>
                <a:cs typeface="UKIJ CJK"/>
              </a:rPr>
              <a:t>AWS Access Key ID = </a:t>
            </a:r>
            <a:r>
              <a:rPr lang="ko-KR" altLang="en-US" sz="2000" dirty="0">
                <a:latin typeface="UKIJ CJK"/>
                <a:cs typeface="UKIJ CJK"/>
              </a:rPr>
              <a:t>내 </a:t>
            </a:r>
            <a:r>
              <a:rPr lang="en-US" altLang="ko-KR" sz="2000" dirty="0">
                <a:latin typeface="UKIJ CJK"/>
                <a:cs typeface="UKIJ CJK"/>
              </a:rPr>
              <a:t>Access key ID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UKIJ CJK"/>
                <a:cs typeface="UKIJ CJK"/>
              </a:rPr>
              <a:t>AWS Secret Access Key = </a:t>
            </a:r>
            <a:r>
              <a:rPr lang="ko-KR" altLang="en-US" sz="2000" dirty="0">
                <a:latin typeface="UKIJ CJK"/>
                <a:cs typeface="UKIJ CJK"/>
              </a:rPr>
              <a:t>내 </a:t>
            </a:r>
            <a:r>
              <a:rPr lang="en-US" altLang="ko-KR" sz="2000" dirty="0">
                <a:latin typeface="UKIJ CJK"/>
                <a:cs typeface="UKIJ CJK"/>
              </a:rPr>
              <a:t>Secret access key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UKIJ CJK"/>
                <a:cs typeface="UKIJ CJK"/>
              </a:rPr>
              <a:t>Default</a:t>
            </a:r>
            <a:r>
              <a:rPr lang="ko-KR" altLang="en-US" sz="2000" dirty="0">
                <a:latin typeface="UKIJ CJK"/>
                <a:cs typeface="UKIJ CJK"/>
              </a:rPr>
              <a:t> </a:t>
            </a:r>
            <a:r>
              <a:rPr lang="en-US" altLang="ko-KR" sz="2000" dirty="0">
                <a:latin typeface="UKIJ CJK"/>
                <a:cs typeface="UKIJ CJK"/>
              </a:rPr>
              <a:t>region</a:t>
            </a:r>
            <a:r>
              <a:rPr lang="ko-KR" altLang="en-US" sz="2000" dirty="0">
                <a:latin typeface="UKIJ CJK"/>
                <a:cs typeface="UKIJ CJK"/>
              </a:rPr>
              <a:t> </a:t>
            </a:r>
            <a:r>
              <a:rPr lang="en-US" altLang="ko-KR" sz="2000" dirty="0">
                <a:latin typeface="UKIJ CJK"/>
                <a:cs typeface="UKIJ CJK"/>
              </a:rPr>
              <a:t>name</a:t>
            </a:r>
            <a:r>
              <a:rPr lang="ko-KR" altLang="en-US" sz="2000" dirty="0">
                <a:latin typeface="UKIJ CJK"/>
                <a:cs typeface="UKIJ CJK"/>
              </a:rPr>
              <a:t> </a:t>
            </a:r>
            <a:r>
              <a:rPr lang="en-US" altLang="ko-KR" sz="2000" dirty="0">
                <a:latin typeface="UKIJ CJK"/>
                <a:cs typeface="UKIJ CJK"/>
              </a:rPr>
              <a:t>=</a:t>
            </a:r>
            <a:r>
              <a:rPr lang="ko-KR" altLang="en-US" sz="2000" dirty="0">
                <a:latin typeface="UKIJ CJK"/>
                <a:cs typeface="UKIJ CJK"/>
              </a:rPr>
              <a:t> </a:t>
            </a:r>
            <a:r>
              <a:rPr lang="en-US" altLang="ko-KR" sz="2000" dirty="0">
                <a:latin typeface="UKIJ CJK"/>
                <a:cs typeface="UKIJ CJK"/>
              </a:rPr>
              <a:t>ap-northeast-2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UKIJ CJK"/>
                <a:cs typeface="UKIJ CJK"/>
              </a:rPr>
              <a:t>Default output format = json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829375-584C-42DC-9D43-999F3FFE4A36}"/>
              </a:ext>
            </a:extLst>
          </p:cNvPr>
          <p:cNvSpPr txBox="1"/>
          <p:nvPr/>
        </p:nvSpPr>
        <p:spPr>
          <a:xfrm>
            <a:off x="2057400" y="2633970"/>
            <a:ext cx="694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</a:t>
            </a:r>
            <a:r>
              <a:rPr lang="ko-KR" altLang="en-US" dirty="0">
                <a:solidFill>
                  <a:srgbClr val="FF0000"/>
                </a:solidFill>
              </a:rPr>
              <a:t>해당 정보는 </a:t>
            </a:r>
            <a:r>
              <a:rPr lang="en-US" altLang="ko-KR" dirty="0">
                <a:solidFill>
                  <a:srgbClr val="FF0000"/>
                </a:solidFill>
              </a:rPr>
              <a:t>IAM </a:t>
            </a:r>
            <a:r>
              <a:rPr lang="ko-KR" altLang="en-US" dirty="0">
                <a:solidFill>
                  <a:srgbClr val="FF0000"/>
                </a:solidFill>
              </a:rPr>
              <a:t>생성 후 다운받은 </a:t>
            </a:r>
            <a:r>
              <a:rPr lang="en-US" altLang="ko-KR" dirty="0">
                <a:solidFill>
                  <a:srgbClr val="FF0000"/>
                </a:solidFill>
              </a:rPr>
              <a:t>credencials.csv </a:t>
            </a:r>
            <a:r>
              <a:rPr lang="ko-KR" altLang="en-US" dirty="0">
                <a:solidFill>
                  <a:srgbClr val="FF0000"/>
                </a:solidFill>
              </a:rPr>
              <a:t>파일 내부에 있음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185711-AEE4-4262-B996-B0740355B650}"/>
              </a:ext>
            </a:extLst>
          </p:cNvPr>
          <p:cNvSpPr txBox="1"/>
          <p:nvPr/>
        </p:nvSpPr>
        <p:spPr>
          <a:xfrm>
            <a:off x="2959513" y="1135171"/>
            <a:ext cx="587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</a:t>
            </a:r>
            <a:r>
              <a:rPr lang="ko-KR" altLang="en-US" dirty="0">
                <a:solidFill>
                  <a:srgbClr val="FF0000"/>
                </a:solidFill>
              </a:rPr>
              <a:t>설정하지 않으면 </a:t>
            </a:r>
            <a:r>
              <a:rPr lang="en-US" altLang="ko-KR" dirty="0" err="1">
                <a:solidFill>
                  <a:srgbClr val="FF0000"/>
                </a:solidFill>
              </a:rPr>
              <a:t>aws</a:t>
            </a:r>
            <a:r>
              <a:rPr lang="ko-KR" altLang="en-US" dirty="0">
                <a:solidFill>
                  <a:srgbClr val="FF0000"/>
                </a:solidFill>
              </a:rPr>
              <a:t>가 제공하는 기능을 이용할 수 없음</a:t>
            </a:r>
          </a:p>
        </p:txBody>
      </p:sp>
    </p:spTree>
    <p:extLst>
      <p:ext uri="{BB962C8B-B14F-4D97-AF65-F5344CB8AC3E}">
        <p14:creationId xmlns:p14="http://schemas.microsoft.com/office/powerpoint/2010/main" val="2019884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2665" y="3541598"/>
            <a:ext cx="6383935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000" spc="-254" dirty="0">
                <a:latin typeface="Trebuchet MS"/>
                <a:cs typeface="Trebuchet MS"/>
              </a:rPr>
              <a:t>Amazon </a:t>
            </a:r>
            <a:r>
              <a:rPr lang="en-US" sz="6000" spc="-254" dirty="0" err="1">
                <a:latin typeface="Trebuchet MS"/>
                <a:cs typeface="Trebuchet MS"/>
              </a:rPr>
              <a:t>Rekognition</a:t>
            </a:r>
            <a:endParaRPr sz="60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5098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 err="1">
                <a:latin typeface="Trebuchet MS"/>
                <a:cs typeface="UnDinaru"/>
              </a:rPr>
              <a:t>Rekognition</a:t>
            </a:r>
            <a:r>
              <a:rPr lang="ko-KR" altLang="en-US" sz="3600" b="1" spc="-185" dirty="0">
                <a:latin typeface="Trebuchet MS"/>
                <a:cs typeface="UnDinaru"/>
              </a:rPr>
              <a:t>을 이용한 사진 분석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91361CD5-069D-4521-AF23-E7E22DC282B1}"/>
              </a:ext>
            </a:extLst>
          </p:cNvPr>
          <p:cNvSpPr txBox="1"/>
          <p:nvPr/>
        </p:nvSpPr>
        <p:spPr>
          <a:xfrm>
            <a:off x="474370" y="1111757"/>
            <a:ext cx="5715635" cy="96244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UKIJ CJK"/>
                <a:cs typeface="UKIJ CJK"/>
              </a:rPr>
              <a:t>Vi recognition.py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 err="1">
                <a:latin typeface="UKIJ CJK"/>
                <a:cs typeface="UKIJ CJK"/>
              </a:rPr>
              <a:t>i</a:t>
            </a:r>
            <a:r>
              <a:rPr lang="ko-KR" altLang="en-US" sz="2000" dirty="0" err="1">
                <a:latin typeface="UKIJ CJK"/>
                <a:cs typeface="UKIJ CJK"/>
              </a:rPr>
              <a:t>를</a:t>
            </a:r>
            <a:r>
              <a:rPr lang="ko-KR" altLang="en-US" sz="2000" dirty="0">
                <a:latin typeface="UKIJ CJK"/>
                <a:cs typeface="UKIJ CJK"/>
              </a:rPr>
              <a:t> 누른 뒤 아래 내용을 입력</a:t>
            </a:r>
            <a:endParaRPr lang="en-US" altLang="ko-KR" sz="2000" dirty="0">
              <a:latin typeface="UKIJ CJK"/>
              <a:cs typeface="UKIJ CJK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145309B-3D9D-4B40-9A00-A2360EFCF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92" y="2107800"/>
            <a:ext cx="5426809" cy="42592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A7B848-B7E3-4E6A-9BD1-90C35348A98C}"/>
              </a:ext>
            </a:extLst>
          </p:cNvPr>
          <p:cNvSpPr txBox="1"/>
          <p:nvPr/>
        </p:nvSpPr>
        <p:spPr>
          <a:xfrm>
            <a:off x="4472054" y="1583551"/>
            <a:ext cx="3459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다음 슬라이드에 텍스트로 있음</a:t>
            </a:r>
          </a:p>
        </p:txBody>
      </p:sp>
    </p:spTree>
    <p:extLst>
      <p:ext uri="{BB962C8B-B14F-4D97-AF65-F5344CB8AC3E}">
        <p14:creationId xmlns:p14="http://schemas.microsoft.com/office/powerpoint/2010/main" val="2171554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 err="1">
                <a:latin typeface="Trebuchet MS"/>
                <a:cs typeface="UnDinaru"/>
              </a:rPr>
              <a:t>Rekognition</a:t>
            </a:r>
            <a:r>
              <a:rPr lang="ko-KR" altLang="en-US" sz="3600" b="1" spc="-185" dirty="0">
                <a:latin typeface="Trebuchet MS"/>
                <a:cs typeface="UnDinaru"/>
              </a:rPr>
              <a:t>을 이용한 사진 분석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A84D2F-CEA3-4229-A914-5FE613CEEF77}"/>
              </a:ext>
            </a:extLst>
          </p:cNvPr>
          <p:cNvSpPr txBox="1"/>
          <p:nvPr/>
        </p:nvSpPr>
        <p:spPr>
          <a:xfrm>
            <a:off x="508149" y="1305341"/>
            <a:ext cx="641066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import boto3</a:t>
            </a:r>
          </a:p>
          <a:p>
            <a:endParaRPr lang="en-US" altLang="ko-KR" dirty="0"/>
          </a:p>
          <a:p>
            <a:r>
              <a:rPr lang="en-US" altLang="ko-KR" dirty="0"/>
              <a:t>def </a:t>
            </a:r>
            <a:r>
              <a:rPr lang="en-US" altLang="ko-KR" dirty="0" err="1"/>
              <a:t>detect_labels_local_file</a:t>
            </a:r>
            <a:r>
              <a:rPr lang="en-US" altLang="ko-KR" dirty="0"/>
              <a:t>(photo):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client=boto3.client('</a:t>
            </a:r>
            <a:r>
              <a:rPr lang="en-US" altLang="ko-KR" dirty="0" err="1"/>
              <a:t>rekognition</a:t>
            </a:r>
            <a:r>
              <a:rPr lang="en-US" altLang="ko-KR" dirty="0"/>
              <a:t>')</a:t>
            </a:r>
          </a:p>
          <a:p>
            <a:endParaRPr lang="en-US" altLang="ko-KR" dirty="0"/>
          </a:p>
          <a:p>
            <a:r>
              <a:rPr lang="en-US" altLang="ko-KR" dirty="0"/>
              <a:t>    with open(photo, '</a:t>
            </a:r>
            <a:r>
              <a:rPr lang="en-US" altLang="ko-KR" dirty="0" err="1"/>
              <a:t>rb</a:t>
            </a:r>
            <a:r>
              <a:rPr lang="en-US" altLang="ko-KR" dirty="0"/>
              <a:t>') as image:</a:t>
            </a:r>
          </a:p>
          <a:p>
            <a:r>
              <a:rPr lang="en-US" altLang="ko-KR" dirty="0"/>
              <a:t>        response = </a:t>
            </a:r>
            <a:r>
              <a:rPr lang="en-US" altLang="ko-KR" dirty="0" err="1"/>
              <a:t>client.detect_labels</a:t>
            </a:r>
            <a:r>
              <a:rPr lang="en-US" altLang="ko-KR" dirty="0"/>
              <a:t>(Image={'Bytes': </a:t>
            </a:r>
            <a:r>
              <a:rPr lang="en-US" altLang="ko-KR" dirty="0" err="1"/>
              <a:t>image.read</a:t>
            </a:r>
            <a:r>
              <a:rPr lang="en-US" altLang="ko-KR" dirty="0"/>
              <a:t>()})</a:t>
            </a:r>
          </a:p>
          <a:p>
            <a:endParaRPr lang="en-US" altLang="ko-KR" dirty="0"/>
          </a:p>
          <a:p>
            <a:r>
              <a:rPr lang="en-US" altLang="ko-KR" dirty="0"/>
              <a:t>    print('Detected labels in ' + photo)</a:t>
            </a:r>
          </a:p>
          <a:p>
            <a:r>
              <a:rPr lang="en-US" altLang="ko-KR" dirty="0"/>
              <a:t>    for label in response['Labels']:</a:t>
            </a:r>
          </a:p>
          <a:p>
            <a:r>
              <a:rPr lang="en-US" altLang="ko-KR" dirty="0"/>
              <a:t>        print (label['Name'] + ' : ' + str(label['Confidence']))</a:t>
            </a:r>
          </a:p>
          <a:p>
            <a:endParaRPr lang="en-US" altLang="ko-KR" dirty="0"/>
          </a:p>
          <a:p>
            <a:r>
              <a:rPr lang="en-US" altLang="ko-KR" dirty="0"/>
              <a:t>    return </a:t>
            </a:r>
            <a:r>
              <a:rPr lang="en-US" altLang="ko-KR" dirty="0" err="1"/>
              <a:t>len</a:t>
            </a:r>
            <a:r>
              <a:rPr lang="en-US" altLang="ko-KR" dirty="0"/>
              <a:t>(response['Labels'])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F0FC4C-7D5B-4584-AF9C-5DE59A8DA90D}"/>
              </a:ext>
            </a:extLst>
          </p:cNvPr>
          <p:cNvSpPr txBox="1"/>
          <p:nvPr/>
        </p:nvSpPr>
        <p:spPr>
          <a:xfrm>
            <a:off x="5410200" y="6019800"/>
            <a:ext cx="2598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다음 슬라이드에서 계속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3E79A4-7854-4833-8D83-27F3E7BA6F4A}"/>
              </a:ext>
            </a:extLst>
          </p:cNvPr>
          <p:cNvSpPr txBox="1"/>
          <p:nvPr/>
        </p:nvSpPr>
        <p:spPr>
          <a:xfrm>
            <a:off x="4004868" y="1120675"/>
            <a:ext cx="50866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Xshell</a:t>
            </a:r>
            <a:r>
              <a:rPr lang="ko-KR" altLang="en-US" dirty="0">
                <a:solidFill>
                  <a:srgbClr val="FF0000"/>
                </a:solidFill>
              </a:rPr>
              <a:t>의 경우 </a:t>
            </a:r>
            <a:r>
              <a:rPr lang="en-US" altLang="ko-KR" dirty="0">
                <a:solidFill>
                  <a:srgbClr val="FF0000"/>
                </a:solidFill>
              </a:rPr>
              <a:t>vi</a:t>
            </a:r>
            <a:r>
              <a:rPr lang="ko-KR" altLang="en-US" dirty="0">
                <a:solidFill>
                  <a:srgbClr val="FF0000"/>
                </a:solidFill>
              </a:rPr>
              <a:t>에서 </a:t>
            </a:r>
            <a:r>
              <a:rPr lang="en-US" altLang="ko-KR" dirty="0" err="1">
                <a:solidFill>
                  <a:srgbClr val="FF0000"/>
                </a:solidFill>
              </a:rPr>
              <a:t>i</a:t>
            </a:r>
            <a:r>
              <a:rPr lang="ko-KR" altLang="en-US" dirty="0">
                <a:solidFill>
                  <a:srgbClr val="FF0000"/>
                </a:solidFill>
              </a:rPr>
              <a:t>를 눌러 </a:t>
            </a:r>
            <a:r>
              <a:rPr lang="en-US" altLang="ko-KR" dirty="0">
                <a:solidFill>
                  <a:srgbClr val="FF0000"/>
                </a:solidFill>
              </a:rPr>
              <a:t>insert</a:t>
            </a:r>
            <a:r>
              <a:rPr lang="ko-KR" altLang="en-US" dirty="0">
                <a:solidFill>
                  <a:srgbClr val="FF0000"/>
                </a:solidFill>
              </a:rPr>
              <a:t>상태로 전환 후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마우스 </a:t>
            </a:r>
            <a:r>
              <a:rPr lang="ko-KR" altLang="en-US" dirty="0" err="1">
                <a:solidFill>
                  <a:srgbClr val="FF0000"/>
                </a:solidFill>
              </a:rPr>
              <a:t>우클릭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&amp; </a:t>
            </a:r>
            <a:r>
              <a:rPr lang="ko-KR" altLang="en-US" dirty="0">
                <a:solidFill>
                  <a:srgbClr val="FF0000"/>
                </a:solidFill>
              </a:rPr>
              <a:t>붙여넣기를 눌러서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텍스트를 붙여 넣을 수 있음</a:t>
            </a:r>
          </a:p>
        </p:txBody>
      </p:sp>
    </p:spTree>
    <p:extLst>
      <p:ext uri="{BB962C8B-B14F-4D97-AF65-F5344CB8AC3E}">
        <p14:creationId xmlns:p14="http://schemas.microsoft.com/office/powerpoint/2010/main" val="41822655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 err="1">
                <a:latin typeface="Trebuchet MS"/>
                <a:cs typeface="UnDinaru"/>
              </a:rPr>
              <a:t>Rekognition</a:t>
            </a:r>
            <a:r>
              <a:rPr lang="ko-KR" altLang="en-US" sz="3600" b="1" spc="-185" dirty="0">
                <a:latin typeface="Trebuchet MS"/>
                <a:cs typeface="UnDinaru"/>
              </a:rPr>
              <a:t>을 이용한 사진 분석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A84D2F-CEA3-4229-A914-5FE613CEEF77}"/>
              </a:ext>
            </a:extLst>
          </p:cNvPr>
          <p:cNvSpPr txBox="1"/>
          <p:nvPr/>
        </p:nvSpPr>
        <p:spPr>
          <a:xfrm>
            <a:off x="533400" y="1295400"/>
            <a:ext cx="453611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def main():</a:t>
            </a:r>
          </a:p>
          <a:p>
            <a:r>
              <a:rPr lang="en-US" altLang="ko-KR" dirty="0"/>
              <a:t>    photo='test.jpg'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label_count</a:t>
            </a:r>
            <a:r>
              <a:rPr lang="en-US" altLang="ko-KR" dirty="0"/>
              <a:t>=</a:t>
            </a:r>
            <a:r>
              <a:rPr lang="en-US" altLang="ko-KR" dirty="0" err="1"/>
              <a:t>detect_labels_local_file</a:t>
            </a:r>
            <a:r>
              <a:rPr lang="en-US" altLang="ko-KR" dirty="0"/>
              <a:t>(photo)</a:t>
            </a:r>
          </a:p>
          <a:p>
            <a:r>
              <a:rPr lang="en-US" altLang="ko-KR" dirty="0"/>
              <a:t>    print("Labels detected: " + str(</a:t>
            </a:r>
            <a:r>
              <a:rPr lang="en-US" altLang="ko-KR" dirty="0" err="1"/>
              <a:t>label_count</a:t>
            </a:r>
            <a:r>
              <a:rPr lang="en-US" altLang="ko-KR" dirty="0"/>
              <a:t>))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if __name__ == "__main__":</a:t>
            </a:r>
          </a:p>
          <a:p>
            <a:r>
              <a:rPr lang="en-US" altLang="ko-KR" dirty="0"/>
              <a:t>    main()</a:t>
            </a:r>
            <a:endParaRPr lang="ko-KR" altLang="en-US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A401EC2B-521F-48FB-9566-90DAFC8FBC8A}"/>
              </a:ext>
            </a:extLst>
          </p:cNvPr>
          <p:cNvSpPr txBox="1"/>
          <p:nvPr/>
        </p:nvSpPr>
        <p:spPr>
          <a:xfrm>
            <a:off x="468085" y="4431755"/>
            <a:ext cx="783771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ko-KR" altLang="en-US" sz="2000" dirty="0">
                <a:latin typeface="UKIJ CJK"/>
                <a:cs typeface="UKIJ CJK"/>
              </a:rPr>
              <a:t>다 입력했다면 </a:t>
            </a:r>
            <a:r>
              <a:rPr lang="en-US" altLang="ko-KR" sz="2000" dirty="0">
                <a:latin typeface="UKIJ CJK"/>
                <a:cs typeface="UKIJ CJK"/>
              </a:rPr>
              <a:t>:</a:t>
            </a:r>
            <a:r>
              <a:rPr lang="en-US" altLang="ko-KR" sz="2000" dirty="0" err="1">
                <a:latin typeface="UKIJ CJK"/>
                <a:cs typeface="UKIJ CJK"/>
              </a:rPr>
              <a:t>wq</a:t>
            </a:r>
            <a:r>
              <a:rPr lang="ko-KR" altLang="en-US" sz="2000" dirty="0">
                <a:latin typeface="UKIJ CJK"/>
                <a:cs typeface="UKIJ CJK"/>
              </a:rPr>
              <a:t>를 입력하고 </a:t>
            </a:r>
            <a:r>
              <a:rPr lang="en-US" altLang="ko-KR" sz="2000" dirty="0">
                <a:latin typeface="UKIJ CJK"/>
                <a:cs typeface="UKIJ CJK"/>
              </a:rPr>
              <a:t>enter</a:t>
            </a:r>
            <a:r>
              <a:rPr lang="ko-KR" altLang="en-US" sz="2000" dirty="0">
                <a:latin typeface="UKIJ CJK"/>
                <a:cs typeface="UKIJ CJK"/>
              </a:rPr>
              <a:t>를 눌러서 저장 후 편집기 종료</a:t>
            </a:r>
            <a:endParaRPr lang="en-US" altLang="ko-KR" sz="2000" dirty="0">
              <a:latin typeface="UKIJ CJK"/>
              <a:cs typeface="UKIJ CJK"/>
            </a:endParaRPr>
          </a:p>
        </p:txBody>
      </p:sp>
    </p:spTree>
    <p:extLst>
      <p:ext uri="{BB962C8B-B14F-4D97-AF65-F5344CB8AC3E}">
        <p14:creationId xmlns:p14="http://schemas.microsoft.com/office/powerpoint/2010/main" val="3875967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 err="1">
                <a:latin typeface="Trebuchet MS"/>
                <a:cs typeface="UnDinaru"/>
              </a:rPr>
              <a:t>Rekognition</a:t>
            </a:r>
            <a:r>
              <a:rPr lang="ko-KR" altLang="en-US" sz="3600" b="1" spc="-185" dirty="0">
                <a:latin typeface="Trebuchet MS"/>
                <a:cs typeface="UnDinaru"/>
              </a:rPr>
              <a:t>을 이용한 사진 분석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AD9AED-692E-43B0-9D03-AEA8C439A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9144000" cy="48512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33FFE7-4434-4359-8636-EA0EB0F11AB2}"/>
              </a:ext>
            </a:extLst>
          </p:cNvPr>
          <p:cNvSpPr txBox="1"/>
          <p:nvPr/>
        </p:nvSpPr>
        <p:spPr>
          <a:xfrm>
            <a:off x="3429000" y="1066800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</a:t>
            </a:r>
            <a:r>
              <a:rPr lang="ko-KR" altLang="en-US" dirty="0">
                <a:solidFill>
                  <a:srgbClr val="FF0000"/>
                </a:solidFill>
              </a:rPr>
              <a:t>예제로 이용한 사진</a:t>
            </a:r>
          </a:p>
        </p:txBody>
      </p:sp>
    </p:spTree>
    <p:extLst>
      <p:ext uri="{BB962C8B-B14F-4D97-AF65-F5344CB8AC3E}">
        <p14:creationId xmlns:p14="http://schemas.microsoft.com/office/powerpoint/2010/main" val="1027179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30183" y="4158358"/>
            <a:ext cx="813815" cy="20858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370" y="172973"/>
            <a:ext cx="61550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0" dirty="0"/>
              <a:t>AWS</a:t>
            </a:r>
            <a:r>
              <a:rPr lang="en-US" altLang="ko-KR" sz="3600" spc="-110" dirty="0"/>
              <a:t> Machine Learning Services</a:t>
            </a:r>
            <a:endParaRPr sz="3600" dirty="0"/>
          </a:p>
        </p:txBody>
      </p:sp>
      <p:sp>
        <p:nvSpPr>
          <p:cNvPr id="4" name="object 4"/>
          <p:cNvSpPr/>
          <p:nvPr/>
        </p:nvSpPr>
        <p:spPr>
          <a:xfrm>
            <a:off x="7356347" y="2531491"/>
            <a:ext cx="1392555" cy="1680845"/>
          </a:xfrm>
          <a:custGeom>
            <a:avLst/>
            <a:gdLst/>
            <a:ahLst/>
            <a:cxnLst/>
            <a:rect l="l" t="t" r="r" b="b"/>
            <a:pathLst>
              <a:path w="1392554" h="1680845">
                <a:moveTo>
                  <a:pt x="1392174" y="0"/>
                </a:moveTo>
                <a:lnTo>
                  <a:pt x="0" y="0"/>
                </a:lnTo>
                <a:lnTo>
                  <a:pt x="0" y="1680463"/>
                </a:lnTo>
                <a:lnTo>
                  <a:pt x="1392174" y="1680463"/>
                </a:lnTo>
                <a:lnTo>
                  <a:pt x="13921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56347" y="5081892"/>
            <a:ext cx="1392555" cy="1273175"/>
          </a:xfrm>
          <a:custGeom>
            <a:avLst/>
            <a:gdLst/>
            <a:ahLst/>
            <a:cxnLst/>
            <a:rect l="l" t="t" r="r" b="b"/>
            <a:pathLst>
              <a:path w="1392554" h="1273175">
                <a:moveTo>
                  <a:pt x="1392174" y="0"/>
                </a:moveTo>
                <a:lnTo>
                  <a:pt x="0" y="0"/>
                </a:lnTo>
                <a:lnTo>
                  <a:pt x="0" y="1272920"/>
                </a:lnTo>
                <a:lnTo>
                  <a:pt x="1392174" y="1272920"/>
                </a:lnTo>
                <a:lnTo>
                  <a:pt x="13921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158059"/>
              </p:ext>
            </p:extLst>
          </p:nvPr>
        </p:nvGraphicFramePr>
        <p:xfrm>
          <a:off x="395563" y="929639"/>
          <a:ext cx="8352790" cy="52870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58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36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50" dirty="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ko-KR" altLang="en-US" sz="1600" b="1" spc="-5" dirty="0">
                          <a:latin typeface="UnDinaru"/>
                          <a:cs typeface="UnDinaru"/>
                        </a:rPr>
                        <a:t>설명</a:t>
                      </a:r>
                      <a:r>
                        <a:rPr sz="1600" b="1" spc="5" dirty="0">
                          <a:latin typeface="UnDinaru"/>
                          <a:cs typeface="UnDinaru"/>
                        </a:rPr>
                        <a:t>:</a:t>
                      </a:r>
                      <a:endParaRPr sz="1600" dirty="0">
                        <a:latin typeface="UnDinaru"/>
                        <a:cs typeface="UnDinaru"/>
                      </a:endParaRPr>
                    </a:p>
                  </a:txBody>
                  <a:tcPr marL="0" marR="0" marT="0" marB="0" anchor="ctr">
                    <a:lnT w="76200">
                      <a:solidFill>
                        <a:srgbClr val="001F5F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50" dirty="0">
                        <a:latin typeface="Times New Roman"/>
                        <a:cs typeface="Times New Roman"/>
                      </a:endParaRPr>
                    </a:p>
                    <a:p>
                      <a:pPr marL="2292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spc="5" dirty="0" err="1">
                          <a:latin typeface="UnDinaru"/>
                          <a:cs typeface="UnDinaru"/>
                        </a:rPr>
                        <a:t>제품</a:t>
                      </a:r>
                      <a:r>
                        <a:rPr sz="1600" b="1" spc="5" dirty="0">
                          <a:latin typeface="UnDinaru"/>
                          <a:cs typeface="UnDinaru"/>
                        </a:rPr>
                        <a:t>:</a:t>
                      </a:r>
                      <a:endParaRPr sz="1600" dirty="0">
                        <a:latin typeface="UnDinaru"/>
                        <a:cs typeface="UnDinaru"/>
                      </a:endParaRPr>
                    </a:p>
                  </a:txBody>
                  <a:tcPr marL="0" marR="0" marT="0" marB="0" anchor="ctr">
                    <a:lnT w="76200">
                      <a:solidFill>
                        <a:srgbClr val="001F5F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9653">
                <a:tc>
                  <a:txBody>
                    <a:bodyPr/>
                    <a:lstStyle/>
                    <a:p>
                      <a:pPr marL="26670" marR="22225">
                        <a:lnSpc>
                          <a:spcPct val="100000"/>
                        </a:lnSpc>
                        <a:spcBef>
                          <a:spcPts val="1420"/>
                        </a:spcBef>
                      </a:pP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개발자 및 데이터 과학자가 모든 규모의 기계 학습 모델을 쉽고 빠르게 구축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교육 및 배포할 수 있도록 지원합니다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sz="1600" dirty="0">
                        <a:latin typeface="UKIJ CJK"/>
                        <a:cs typeface="UKIJ CJK"/>
                      </a:endParaRPr>
                    </a:p>
                  </a:txBody>
                  <a:tcPr marL="0" marR="0" marT="180340" marB="0" anchor="ctr">
                    <a:lnT w="9525">
                      <a:solidFill>
                        <a:srgbClr val="DDDDDD"/>
                      </a:solidFill>
                      <a:prstDash val="solid"/>
                    </a:lnT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80010" marR="69850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lang="en-US" sz="1600" dirty="0">
                          <a:latin typeface="Carlito"/>
                          <a:cs typeface="Carlito"/>
                          <a:hlinkClick r:id="rId3"/>
                        </a:rPr>
                        <a:t>Amazon </a:t>
                      </a:r>
                      <a:r>
                        <a:rPr lang="en-US" sz="1600" dirty="0" err="1">
                          <a:latin typeface="Carlito"/>
                          <a:cs typeface="Carlito"/>
                          <a:hlinkClick r:id="rId3"/>
                        </a:rPr>
                        <a:t>SageMaker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56515" marB="0" anchor="ctr">
                    <a:lnT w="9525">
                      <a:solidFill>
                        <a:srgbClr val="DDDDDD"/>
                      </a:solidFill>
                      <a:prstDash val="solid"/>
                    </a:lnT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3074">
                <a:tc>
                  <a:txBody>
                    <a:bodyPr/>
                    <a:lstStyle/>
                    <a:p>
                      <a:pPr marL="26670" marR="5143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개발자가 애플리케이션을 사용하는 고객에게 개별화된 추천을 손쉽게 생성할 수 있도록 하는 기계 학습 서비스입니다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Amazon.com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몇 년 동안 사용한 완벽한 기계 학습 기술을 사용하기 때문에 기계 학습 경험이 없는 개발자도 복잡한 맞춤화 기능을 애플리케이션에 쉽게 빌드할 수 있습니다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9779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Carlito"/>
                          <a:cs typeface="Times New Roman"/>
                          <a:hlinkClick r:id="rId4"/>
                        </a:rPr>
                        <a:t>Amazon Personalize</a:t>
                      </a:r>
                      <a:endParaRPr sz="1600" dirty="0">
                        <a:latin typeface="Carlito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791">
                <a:tc>
                  <a:txBody>
                    <a:bodyPr/>
                    <a:lstStyle/>
                    <a:p>
                      <a:pPr marL="26670" marR="11811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매우 정확한 예측을 위해 기계 학습을 사용하는 완전관리형 서비스입니다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Amazon.com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사용하는 것과 동일한 기술을 기반으로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기계 학습을 통해 시계열 데이터를 추가 변수와 결합하여 예측을 만들어냅니다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66040" marR="53340" indent="-317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Amazon Forecast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57150" marB="0" anchor="ctr"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30128">
                <a:tc>
                  <a:txBody>
                    <a:bodyPr/>
                    <a:lstStyle/>
                    <a:p>
                      <a:pPr marL="26670" marR="72390">
                        <a:lnSpc>
                          <a:spcPct val="100000"/>
                        </a:lnSpc>
                      </a:pP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기계 학습 전문 지식을 사용하지 않고도 확장성이 뛰어난 입증된 딥 러닝 기술을 사용하여 애플리케이션에 이미지 및 비디오 분석을 쉽게 추가할 수 있습니다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다양한 사용자 확인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사람 수 계산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공공 안전 사용 사례를 위해 얼굴 탐지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분석 및 비교하는 데 사용할 수 있는 매우 정확한 얼굴 분석 및 얼굴 검색 기능을 제공합니다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sz="1600" dirty="0">
                        <a:latin typeface="UKIJ CJK"/>
                        <a:cs typeface="UKIJ CJK"/>
                      </a:endParaRPr>
                    </a:p>
                  </a:txBody>
                  <a:tcPr marL="0" marR="0" marT="2540" marB="0" anchor="ctr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Amazon </a:t>
                      </a:r>
                      <a:r>
                        <a:rPr lang="en-US" altLang="ko-KR" sz="16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Rekognition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1524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447800" y="6531812"/>
            <a:ext cx="7013828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lang="en-US" altLang="ko-KR" dirty="0">
                <a:hlinkClick r:id="rId7"/>
              </a:rPr>
              <a:t>https://aws.amazon.com/ko/machine-learning/?nc2=h_ql_prod_ml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07958" y="6534708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3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 err="1">
                <a:latin typeface="Trebuchet MS"/>
                <a:cs typeface="UnDinaru"/>
              </a:rPr>
              <a:t>Rekognition</a:t>
            </a:r>
            <a:r>
              <a:rPr lang="ko-KR" altLang="en-US" sz="3600" b="1" spc="-185" dirty="0">
                <a:latin typeface="Trebuchet MS"/>
                <a:cs typeface="UnDinaru"/>
              </a:rPr>
              <a:t>을 이용한 사진 분석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91361CD5-069D-4521-AF23-E7E22DC282B1}"/>
              </a:ext>
            </a:extLst>
          </p:cNvPr>
          <p:cNvSpPr txBox="1"/>
          <p:nvPr/>
        </p:nvSpPr>
        <p:spPr>
          <a:xfrm>
            <a:off x="474370" y="1111757"/>
            <a:ext cx="7526630" cy="16036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ko-KR" altLang="en-US" sz="2000" dirty="0">
                <a:latin typeface="UKIJ CJK"/>
                <a:cs typeface="UKIJ CJK"/>
              </a:rPr>
              <a:t>임의의 사진을 </a:t>
            </a:r>
            <a:r>
              <a:rPr lang="en-US" altLang="ko-KR" sz="2000" dirty="0">
                <a:latin typeface="UKIJ CJK"/>
                <a:cs typeface="UKIJ CJK"/>
              </a:rPr>
              <a:t>test.jpg</a:t>
            </a:r>
            <a:r>
              <a:rPr lang="ko-KR" altLang="en-US" sz="2000" dirty="0">
                <a:latin typeface="UKIJ CJK"/>
                <a:cs typeface="UKIJ CJK"/>
              </a:rPr>
              <a:t>로 저장한 후 인스턴스에 업로드</a:t>
            </a:r>
            <a:r>
              <a:rPr lang="en-US" altLang="ko-KR" sz="2000" dirty="0">
                <a:latin typeface="UKIJ CJK"/>
                <a:cs typeface="UKIJ CJK"/>
              </a:rPr>
              <a:t>.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 err="1">
                <a:latin typeface="UKIJ CJK"/>
                <a:cs typeface="UKIJ CJK"/>
              </a:rPr>
              <a:t>Xshell</a:t>
            </a:r>
            <a:r>
              <a:rPr lang="ko-KR" altLang="en-US" sz="2000" dirty="0">
                <a:latin typeface="UKIJ CJK"/>
                <a:cs typeface="UKIJ CJK"/>
              </a:rPr>
              <a:t>의 경우 </a:t>
            </a:r>
            <a:r>
              <a:rPr lang="en-US" altLang="ko-KR" sz="2000" dirty="0">
                <a:latin typeface="UKIJ CJK"/>
                <a:cs typeface="UKIJ CJK"/>
              </a:rPr>
              <a:t>test.jpg</a:t>
            </a:r>
            <a:r>
              <a:rPr lang="ko-KR" altLang="en-US" sz="2000" dirty="0">
                <a:latin typeface="UKIJ CJK"/>
                <a:cs typeface="UKIJ CJK"/>
              </a:rPr>
              <a:t>를 </a:t>
            </a:r>
            <a:r>
              <a:rPr lang="en-US" altLang="ko-KR" sz="2000" dirty="0" err="1">
                <a:latin typeface="UKIJ CJK"/>
                <a:cs typeface="UKIJ CJK"/>
              </a:rPr>
              <a:t>ssh</a:t>
            </a:r>
            <a:r>
              <a:rPr lang="en-US" altLang="ko-KR" sz="2000" dirty="0">
                <a:latin typeface="UKIJ CJK"/>
                <a:cs typeface="UKIJ CJK"/>
              </a:rPr>
              <a:t> </a:t>
            </a:r>
            <a:r>
              <a:rPr lang="ko-KR" altLang="en-US" sz="2000" dirty="0">
                <a:latin typeface="UKIJ CJK"/>
                <a:cs typeface="UKIJ CJK"/>
              </a:rPr>
              <a:t>창에 드래그 앤 드랍</a:t>
            </a:r>
            <a:r>
              <a:rPr lang="en-US" altLang="ko-KR" sz="2000" dirty="0">
                <a:latin typeface="UKIJ CJK"/>
                <a:cs typeface="UKIJ CJK"/>
              </a:rPr>
              <a:t>.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UKIJ CJK"/>
                <a:cs typeface="UKIJ CJK"/>
              </a:rPr>
              <a:t>Python3 recognition.py</a:t>
            </a:r>
            <a:r>
              <a:rPr lang="ko-KR" altLang="en-US" sz="2000" dirty="0">
                <a:latin typeface="UKIJ CJK"/>
                <a:cs typeface="UKIJ CJK"/>
              </a:rPr>
              <a:t>를 입력해서 사진 분석 실행</a:t>
            </a:r>
            <a:endParaRPr lang="en-US" altLang="ko-KR" sz="2000" dirty="0">
              <a:latin typeface="UKIJ CJK"/>
              <a:cs typeface="UKIJ CJK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91240C-B001-4842-AE14-32D50ED06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70" y="3013344"/>
            <a:ext cx="7531976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7569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2665" y="3541598"/>
            <a:ext cx="6993535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000" spc="-254" dirty="0">
                <a:latin typeface="Trebuchet MS"/>
                <a:cs typeface="Trebuchet MS"/>
              </a:rPr>
              <a:t>Lambda + </a:t>
            </a:r>
            <a:r>
              <a:rPr lang="en-US" sz="6000" spc="-254" dirty="0" err="1">
                <a:latin typeface="Trebuchet MS"/>
                <a:cs typeface="Trebuchet MS"/>
              </a:rPr>
              <a:t>Rekognition</a:t>
            </a:r>
            <a:endParaRPr sz="60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74567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Trebuchet MS"/>
                <a:cs typeface="UnDinaru"/>
              </a:rPr>
              <a:t>AWS Lambda </a:t>
            </a:r>
            <a:r>
              <a:rPr lang="ko-KR" altLang="en-US" sz="3600" b="1" spc="-185" dirty="0">
                <a:latin typeface="Trebuchet MS"/>
                <a:cs typeface="UnDinaru"/>
              </a:rPr>
              <a:t>함수 생성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CD552B-DAE5-4D12-A782-51DB2C7F0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" y="1295400"/>
            <a:ext cx="9144000" cy="1175232"/>
          </a:xfrm>
          <a:prstGeom prst="rect">
            <a:avLst/>
          </a:prstGeom>
        </p:spPr>
      </p:pic>
      <p:sp>
        <p:nvSpPr>
          <p:cNvPr id="9" name="액자 8">
            <a:extLst>
              <a:ext uri="{FF2B5EF4-FFF2-40B4-BE49-F238E27FC236}">
                <a16:creationId xmlns:a16="http://schemas.microsoft.com/office/drawing/2014/main" id="{96871174-84DB-4DFE-982F-4F858B664BED}"/>
              </a:ext>
            </a:extLst>
          </p:cNvPr>
          <p:cNvSpPr/>
          <p:nvPr/>
        </p:nvSpPr>
        <p:spPr>
          <a:xfrm>
            <a:off x="8077200" y="1676400"/>
            <a:ext cx="990600" cy="228600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24E3D43-88B0-4CD2-894C-448D57336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92" y="2675188"/>
            <a:ext cx="8221015" cy="3859520"/>
          </a:xfrm>
          <a:prstGeom prst="rect">
            <a:avLst/>
          </a:prstGeom>
        </p:spPr>
      </p:pic>
      <p:sp>
        <p:nvSpPr>
          <p:cNvPr id="12" name="액자 11">
            <a:extLst>
              <a:ext uri="{FF2B5EF4-FFF2-40B4-BE49-F238E27FC236}">
                <a16:creationId xmlns:a16="http://schemas.microsoft.com/office/drawing/2014/main" id="{98D961E6-BF30-4E23-BBAD-218D70BBC95A}"/>
              </a:ext>
            </a:extLst>
          </p:cNvPr>
          <p:cNvSpPr/>
          <p:nvPr/>
        </p:nvSpPr>
        <p:spPr>
          <a:xfrm>
            <a:off x="7734934" y="6348660"/>
            <a:ext cx="990600" cy="228600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2D660E06-C30F-49C3-80C5-F944D2D54F9F}"/>
              </a:ext>
            </a:extLst>
          </p:cNvPr>
          <p:cNvSpPr/>
          <p:nvPr/>
        </p:nvSpPr>
        <p:spPr>
          <a:xfrm>
            <a:off x="474370" y="4800600"/>
            <a:ext cx="990600" cy="228600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EA4ACDCA-39EA-42C2-BC3D-5C84B5666895}"/>
              </a:ext>
            </a:extLst>
          </p:cNvPr>
          <p:cNvSpPr/>
          <p:nvPr/>
        </p:nvSpPr>
        <p:spPr>
          <a:xfrm>
            <a:off x="474370" y="5334000"/>
            <a:ext cx="990600" cy="228600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E0B34F-65D9-4404-BDF9-6255CD406D57}"/>
              </a:ext>
            </a:extLst>
          </p:cNvPr>
          <p:cNvSpPr txBox="1"/>
          <p:nvPr/>
        </p:nvSpPr>
        <p:spPr>
          <a:xfrm>
            <a:off x="1828800" y="53340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Python 3.6</a:t>
            </a:r>
            <a:r>
              <a:rPr lang="ko-KR" altLang="en-US" dirty="0"/>
              <a:t>버전</a:t>
            </a:r>
          </a:p>
        </p:txBody>
      </p:sp>
    </p:spTree>
    <p:extLst>
      <p:ext uri="{BB962C8B-B14F-4D97-AF65-F5344CB8AC3E}">
        <p14:creationId xmlns:p14="http://schemas.microsoft.com/office/powerpoint/2010/main" val="12190326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Trebuchet MS"/>
                <a:cs typeface="UnDinaru"/>
              </a:rPr>
              <a:t>AWS Lambda </a:t>
            </a:r>
            <a:r>
              <a:rPr lang="ko-KR" altLang="en-US" sz="3600" b="1" spc="-185" dirty="0">
                <a:latin typeface="Trebuchet MS"/>
                <a:cs typeface="UnDinaru"/>
              </a:rPr>
              <a:t>함수 </a:t>
            </a:r>
            <a:r>
              <a:rPr lang="en-US" altLang="ko-KR" sz="3600" b="1" spc="-185" dirty="0">
                <a:latin typeface="Trebuchet MS"/>
                <a:cs typeface="UnDinaru"/>
              </a:rPr>
              <a:t>HTTP API </a:t>
            </a:r>
            <a:r>
              <a:rPr lang="ko-KR" altLang="en-US" sz="3600" b="1" spc="-185" dirty="0">
                <a:latin typeface="Trebuchet MS"/>
                <a:cs typeface="UnDinaru"/>
              </a:rPr>
              <a:t>트리거 생성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ECBC0F-A8D6-424E-A362-62BBF2AB9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95716"/>
            <a:ext cx="3667125" cy="35909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611EA4E-E38A-4B42-A8EE-66E68EA073B8}"/>
              </a:ext>
            </a:extLst>
          </p:cNvPr>
          <p:cNvSpPr txBox="1"/>
          <p:nvPr/>
        </p:nvSpPr>
        <p:spPr>
          <a:xfrm>
            <a:off x="4495800" y="1676400"/>
            <a:ext cx="4648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트리거란</a:t>
            </a:r>
            <a:r>
              <a:rPr lang="en-US" altLang="ko-KR" dirty="0"/>
              <a:t>? </a:t>
            </a:r>
          </a:p>
          <a:p>
            <a:endParaRPr lang="en-US" altLang="ko-KR" dirty="0"/>
          </a:p>
          <a:p>
            <a:r>
              <a:rPr lang="en-US" altLang="ko-KR" dirty="0"/>
              <a:t>AWS Lambda</a:t>
            </a:r>
            <a:r>
              <a:rPr lang="ko-KR" altLang="en-US" dirty="0"/>
              <a:t>에 등록한 이벤트</a:t>
            </a:r>
            <a:r>
              <a:rPr lang="en-US" altLang="ko-KR" dirty="0"/>
              <a:t>(</a:t>
            </a:r>
            <a:r>
              <a:rPr lang="ko-KR" altLang="en-US" dirty="0"/>
              <a:t>함수</a:t>
            </a:r>
            <a:r>
              <a:rPr lang="en-US" altLang="ko-KR" dirty="0"/>
              <a:t>) </a:t>
            </a:r>
            <a:r>
              <a:rPr lang="ko-KR" altLang="en-US" dirty="0"/>
              <a:t>가 실행될 수 있도록 하는 촉발</a:t>
            </a:r>
            <a:r>
              <a:rPr lang="en-US" altLang="ko-KR" dirty="0"/>
              <a:t>(trigger)</a:t>
            </a:r>
          </a:p>
          <a:p>
            <a:endParaRPr lang="en-US" altLang="ko-KR" dirty="0"/>
          </a:p>
          <a:p>
            <a:r>
              <a:rPr lang="ko-KR" altLang="en-US" dirty="0"/>
              <a:t>본</a:t>
            </a:r>
            <a:r>
              <a:rPr lang="en-US" altLang="ko-KR" dirty="0"/>
              <a:t> </a:t>
            </a:r>
            <a:r>
              <a:rPr lang="ko-KR" altLang="en-US" dirty="0"/>
              <a:t>실습에서는 </a:t>
            </a:r>
            <a:r>
              <a:rPr lang="en-US" altLang="ko-KR" dirty="0"/>
              <a:t>HTTP </a:t>
            </a:r>
            <a:r>
              <a:rPr lang="ko-KR" altLang="en-US" dirty="0"/>
              <a:t>요청을 통해 트리거를 구성할 예정</a:t>
            </a:r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261FA0B8-BB25-45DC-B90B-96A5A9738C17}"/>
              </a:ext>
            </a:extLst>
          </p:cNvPr>
          <p:cNvSpPr/>
          <p:nvPr/>
        </p:nvSpPr>
        <p:spPr>
          <a:xfrm>
            <a:off x="533400" y="4495800"/>
            <a:ext cx="1676400" cy="381000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6312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Trebuchet MS"/>
                <a:cs typeface="UnDinaru"/>
              </a:rPr>
              <a:t>AWS Lambda </a:t>
            </a:r>
            <a:r>
              <a:rPr lang="ko-KR" altLang="en-US" sz="3600" b="1" spc="-185" dirty="0">
                <a:latin typeface="Trebuchet MS"/>
                <a:cs typeface="UnDinaru"/>
              </a:rPr>
              <a:t>함수 </a:t>
            </a:r>
            <a:r>
              <a:rPr lang="en-US" altLang="ko-KR" sz="3600" b="1" spc="-185" dirty="0">
                <a:latin typeface="Trebuchet MS"/>
                <a:cs typeface="UnDinaru"/>
              </a:rPr>
              <a:t>HTTP API </a:t>
            </a:r>
            <a:r>
              <a:rPr lang="ko-KR" altLang="en-US" sz="3600" b="1" spc="-185" dirty="0">
                <a:latin typeface="Trebuchet MS"/>
                <a:cs typeface="UnDinaru"/>
              </a:rPr>
              <a:t>트리거 생성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DC8CB3-E6E2-4061-BF76-08AE7AE2A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85" y="990600"/>
            <a:ext cx="5012030" cy="168972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878DD05-A71D-45CB-B5B1-159BEBCBE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761" y="2793378"/>
            <a:ext cx="5690217" cy="37538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6E93BA-BDD8-44C8-BFED-835F9E80D116}"/>
              </a:ext>
            </a:extLst>
          </p:cNvPr>
          <p:cNvSpPr txBox="1"/>
          <p:nvPr/>
        </p:nvSpPr>
        <p:spPr>
          <a:xfrm>
            <a:off x="3276600" y="2680323"/>
            <a:ext cx="4426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추가 세팅을 눌러서 이진 미디어 형식 추가</a:t>
            </a:r>
          </a:p>
        </p:txBody>
      </p:sp>
    </p:spTree>
    <p:extLst>
      <p:ext uri="{BB962C8B-B14F-4D97-AF65-F5344CB8AC3E}">
        <p14:creationId xmlns:p14="http://schemas.microsoft.com/office/powerpoint/2010/main" val="10886354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Trebuchet MS"/>
                <a:cs typeface="UnDinaru"/>
              </a:rPr>
              <a:t>AWS Lambda </a:t>
            </a:r>
            <a:r>
              <a:rPr lang="ko-KR" altLang="en-US" sz="3600" b="1" spc="-185" dirty="0">
                <a:latin typeface="Trebuchet MS"/>
                <a:cs typeface="UnDinaru"/>
              </a:rPr>
              <a:t>함수 트리거 테스트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261D2A-C98D-4228-B832-FE7C51CA1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1600"/>
            <a:ext cx="6786415" cy="36055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D95E5B8-25D1-4EF8-BD9D-EEB71872A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60" y="5299633"/>
            <a:ext cx="8553450" cy="1323975"/>
          </a:xfrm>
          <a:prstGeom prst="rect">
            <a:avLst/>
          </a:prstGeom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94D46BAE-84E5-4CDB-B899-3BEFFDA38138}"/>
              </a:ext>
            </a:extLst>
          </p:cNvPr>
          <p:cNvSpPr/>
          <p:nvPr/>
        </p:nvSpPr>
        <p:spPr>
          <a:xfrm>
            <a:off x="1143000" y="3886200"/>
            <a:ext cx="6695388" cy="304800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9CF2AF09-EDBE-4CB2-83FF-79B175B51BF7}"/>
              </a:ext>
            </a:extLst>
          </p:cNvPr>
          <p:cNvSpPr/>
          <p:nvPr/>
        </p:nvSpPr>
        <p:spPr>
          <a:xfrm>
            <a:off x="1828800" y="5334000"/>
            <a:ext cx="6695388" cy="304800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FBEED3C-945E-44C6-9AD6-F5DE85688599}"/>
              </a:ext>
            </a:extLst>
          </p:cNvPr>
          <p:cNvCxnSpPr/>
          <p:nvPr/>
        </p:nvCxnSpPr>
        <p:spPr>
          <a:xfrm>
            <a:off x="457200" y="6019800"/>
            <a:ext cx="16002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9217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 err="1">
                <a:latin typeface="Trebuchet MS"/>
                <a:cs typeface="UnDinaru"/>
              </a:rPr>
              <a:t>Rekognition</a:t>
            </a:r>
            <a:r>
              <a:rPr lang="en-US" sz="3600" b="1" spc="-185" dirty="0">
                <a:latin typeface="Trebuchet MS"/>
                <a:cs typeface="UnDinaru"/>
              </a:rPr>
              <a:t> </a:t>
            </a:r>
            <a:r>
              <a:rPr lang="ko-KR" altLang="en-US" sz="3600" b="1" spc="-185" dirty="0">
                <a:latin typeface="Trebuchet MS"/>
                <a:cs typeface="UnDinaru"/>
              </a:rPr>
              <a:t>사용을 위한 권한 설정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2C0058-3024-44E2-8225-E7E95FACF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19200"/>
            <a:ext cx="7299378" cy="225193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C09FF27-6A13-48A8-B512-057B3E593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721" y="3256623"/>
            <a:ext cx="6593262" cy="2933699"/>
          </a:xfrm>
          <a:prstGeom prst="rect">
            <a:avLst/>
          </a:prstGeom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94D46BAE-84E5-4CDB-B899-3BEFFDA38138}"/>
              </a:ext>
            </a:extLst>
          </p:cNvPr>
          <p:cNvSpPr/>
          <p:nvPr/>
        </p:nvSpPr>
        <p:spPr>
          <a:xfrm>
            <a:off x="2667000" y="1981200"/>
            <a:ext cx="2286000" cy="304800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9CF2AF09-EDBE-4CB2-83FF-79B175B51BF7}"/>
              </a:ext>
            </a:extLst>
          </p:cNvPr>
          <p:cNvSpPr/>
          <p:nvPr/>
        </p:nvSpPr>
        <p:spPr>
          <a:xfrm>
            <a:off x="2514600" y="5410200"/>
            <a:ext cx="2438400" cy="228600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9663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 err="1">
                <a:latin typeface="Trebuchet MS"/>
                <a:cs typeface="UnDinaru"/>
              </a:rPr>
              <a:t>Rekognition</a:t>
            </a:r>
            <a:r>
              <a:rPr lang="en-US" sz="3600" b="1" spc="-185" dirty="0">
                <a:latin typeface="Trebuchet MS"/>
                <a:cs typeface="UnDinaru"/>
              </a:rPr>
              <a:t> </a:t>
            </a:r>
            <a:r>
              <a:rPr lang="ko-KR" altLang="en-US" sz="3600" b="1" spc="-185" dirty="0">
                <a:latin typeface="Trebuchet MS"/>
                <a:cs typeface="UnDinaru"/>
              </a:rPr>
              <a:t>사용을 위한 권한 설정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94D46BAE-84E5-4CDB-B899-3BEFFDA38138}"/>
              </a:ext>
            </a:extLst>
          </p:cNvPr>
          <p:cNvSpPr/>
          <p:nvPr/>
        </p:nvSpPr>
        <p:spPr>
          <a:xfrm>
            <a:off x="1143000" y="3886200"/>
            <a:ext cx="6695388" cy="304800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51ADA6-E8B0-4817-BF77-204A24C53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13" y="1295400"/>
            <a:ext cx="7534275" cy="3267075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9CF2AF09-EDBE-4CB2-83FF-79B175B51BF7}"/>
              </a:ext>
            </a:extLst>
          </p:cNvPr>
          <p:cNvSpPr/>
          <p:nvPr/>
        </p:nvSpPr>
        <p:spPr>
          <a:xfrm>
            <a:off x="434419" y="2204721"/>
            <a:ext cx="1454477" cy="448307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3325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 err="1">
                <a:latin typeface="Trebuchet MS"/>
                <a:cs typeface="UnDinaru"/>
              </a:rPr>
              <a:t>Rekognition</a:t>
            </a:r>
            <a:r>
              <a:rPr lang="en-US" sz="3600" b="1" spc="-185" dirty="0">
                <a:latin typeface="Trebuchet MS"/>
                <a:cs typeface="UnDinaru"/>
              </a:rPr>
              <a:t> </a:t>
            </a:r>
            <a:r>
              <a:rPr lang="ko-KR" altLang="en-US" sz="3600" b="1" spc="-185" dirty="0">
                <a:latin typeface="Trebuchet MS"/>
                <a:cs typeface="UnDinaru"/>
              </a:rPr>
              <a:t>사용을 위한 권한 설정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C6CB17-D608-4C56-9354-CE51084B8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47800"/>
            <a:ext cx="7670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1641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Trebuchet MS"/>
                <a:cs typeface="UnDinaru"/>
              </a:rPr>
              <a:t>PIL </a:t>
            </a:r>
            <a:r>
              <a:rPr lang="ko-KR" altLang="en-US" sz="3600" b="1" spc="-185" dirty="0">
                <a:latin typeface="Trebuchet MS"/>
                <a:cs typeface="UnDinaru"/>
              </a:rPr>
              <a:t>패키지 추가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15C1E1D2-4298-4BAA-90CC-0D7C9876F79D}"/>
              </a:ext>
            </a:extLst>
          </p:cNvPr>
          <p:cNvSpPr txBox="1"/>
          <p:nvPr/>
        </p:nvSpPr>
        <p:spPr>
          <a:xfrm>
            <a:off x="466514" y="1219200"/>
            <a:ext cx="7298031" cy="416844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UKIJ CJK"/>
                <a:cs typeface="UKIJ CJK"/>
              </a:rPr>
              <a:t>SSH</a:t>
            </a:r>
            <a:r>
              <a:rPr lang="ko-KR" altLang="en-US" sz="2000" dirty="0">
                <a:latin typeface="UKIJ CJK"/>
                <a:cs typeface="UKIJ CJK"/>
              </a:rPr>
              <a:t>를 이용해서 </a:t>
            </a:r>
            <a:r>
              <a:rPr lang="en-US" altLang="ko-KR" sz="2000" dirty="0">
                <a:latin typeface="UKIJ CJK"/>
                <a:cs typeface="UKIJ CJK"/>
              </a:rPr>
              <a:t>EC2 </a:t>
            </a:r>
            <a:r>
              <a:rPr lang="ko-KR" altLang="en-US" sz="2000" dirty="0">
                <a:latin typeface="UKIJ CJK"/>
                <a:cs typeface="UKIJ CJK"/>
              </a:rPr>
              <a:t>인스턴스에 접속</a:t>
            </a: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 err="1">
                <a:latin typeface="UKIJ CJK"/>
                <a:cs typeface="UKIJ CJK"/>
              </a:rPr>
              <a:t>mkdir</a:t>
            </a:r>
            <a:r>
              <a:rPr lang="en-US" altLang="ko-KR" sz="2000" dirty="0">
                <a:latin typeface="UKIJ CJK"/>
                <a:cs typeface="UKIJ CJK"/>
              </a:rPr>
              <a:t> packages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UKIJ CJK"/>
                <a:cs typeface="UKIJ CJK"/>
              </a:rPr>
              <a:t>Cd packages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 err="1">
                <a:latin typeface="UKIJ CJK"/>
                <a:cs typeface="UKIJ CJK"/>
              </a:rPr>
              <a:t>mkdir</a:t>
            </a:r>
            <a:r>
              <a:rPr lang="en-US" altLang="ko-KR" sz="2000" dirty="0">
                <a:latin typeface="UKIJ CJK"/>
                <a:cs typeface="UKIJ CJK"/>
              </a:rPr>
              <a:t> python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UKIJ CJK"/>
                <a:cs typeface="UKIJ CJK"/>
              </a:rPr>
              <a:t>Cd python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 err="1">
                <a:latin typeface="UKIJ CJK"/>
                <a:cs typeface="UKIJ CJK"/>
              </a:rPr>
              <a:t>Sudo</a:t>
            </a:r>
            <a:r>
              <a:rPr lang="en-US" altLang="ko-KR" sz="2000" dirty="0">
                <a:latin typeface="UKIJ CJK"/>
                <a:cs typeface="UKIJ CJK"/>
              </a:rPr>
              <a:t> pip3 install --target ./ pillow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UKIJ CJK"/>
                <a:cs typeface="UKIJ CJK"/>
              </a:rPr>
              <a:t>Cd ~</a:t>
            </a:r>
          </a:p>
        </p:txBody>
      </p:sp>
    </p:spTree>
    <p:extLst>
      <p:ext uri="{BB962C8B-B14F-4D97-AF65-F5344CB8AC3E}">
        <p14:creationId xmlns:p14="http://schemas.microsoft.com/office/powerpoint/2010/main" val="1264488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30183" y="4158358"/>
            <a:ext cx="813815" cy="20858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370" y="172973"/>
            <a:ext cx="61550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0" dirty="0"/>
              <a:t>AWS</a:t>
            </a:r>
            <a:r>
              <a:rPr lang="en-US" altLang="ko-KR" sz="3600" spc="-110" dirty="0"/>
              <a:t> Machine Learning Services</a:t>
            </a:r>
            <a:endParaRPr sz="3600" dirty="0"/>
          </a:p>
        </p:txBody>
      </p:sp>
      <p:sp>
        <p:nvSpPr>
          <p:cNvPr id="4" name="object 4"/>
          <p:cNvSpPr/>
          <p:nvPr/>
        </p:nvSpPr>
        <p:spPr>
          <a:xfrm>
            <a:off x="7356347" y="2531491"/>
            <a:ext cx="1392555" cy="1680845"/>
          </a:xfrm>
          <a:custGeom>
            <a:avLst/>
            <a:gdLst/>
            <a:ahLst/>
            <a:cxnLst/>
            <a:rect l="l" t="t" r="r" b="b"/>
            <a:pathLst>
              <a:path w="1392554" h="1680845">
                <a:moveTo>
                  <a:pt x="1392174" y="0"/>
                </a:moveTo>
                <a:lnTo>
                  <a:pt x="0" y="0"/>
                </a:lnTo>
                <a:lnTo>
                  <a:pt x="0" y="1680463"/>
                </a:lnTo>
                <a:lnTo>
                  <a:pt x="1392174" y="1680463"/>
                </a:lnTo>
                <a:lnTo>
                  <a:pt x="13921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56347" y="5081892"/>
            <a:ext cx="1392555" cy="1273175"/>
          </a:xfrm>
          <a:custGeom>
            <a:avLst/>
            <a:gdLst/>
            <a:ahLst/>
            <a:cxnLst/>
            <a:rect l="l" t="t" r="r" b="b"/>
            <a:pathLst>
              <a:path w="1392554" h="1273175">
                <a:moveTo>
                  <a:pt x="1392174" y="0"/>
                </a:moveTo>
                <a:lnTo>
                  <a:pt x="0" y="0"/>
                </a:lnTo>
                <a:lnTo>
                  <a:pt x="0" y="1272920"/>
                </a:lnTo>
                <a:lnTo>
                  <a:pt x="1392174" y="1272920"/>
                </a:lnTo>
                <a:lnTo>
                  <a:pt x="13921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236024"/>
              </p:ext>
            </p:extLst>
          </p:nvPr>
        </p:nvGraphicFramePr>
        <p:xfrm>
          <a:off x="395563" y="929637"/>
          <a:ext cx="8352790" cy="54093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58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1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50" dirty="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ko-KR" altLang="en-US" sz="1600" b="1" spc="-5" dirty="0">
                          <a:latin typeface="UnDinaru"/>
                          <a:cs typeface="UnDinaru"/>
                        </a:rPr>
                        <a:t>설명</a:t>
                      </a:r>
                      <a:r>
                        <a:rPr sz="1600" b="1" spc="5" dirty="0">
                          <a:latin typeface="UnDinaru"/>
                          <a:cs typeface="UnDinaru"/>
                        </a:rPr>
                        <a:t>:</a:t>
                      </a:r>
                      <a:endParaRPr sz="1600" dirty="0">
                        <a:latin typeface="UnDinaru"/>
                        <a:cs typeface="UnDinaru"/>
                      </a:endParaRPr>
                    </a:p>
                  </a:txBody>
                  <a:tcPr marL="0" marR="0" marT="0" marB="0" anchor="ctr">
                    <a:lnT w="76200">
                      <a:solidFill>
                        <a:srgbClr val="001F5F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50" dirty="0">
                        <a:latin typeface="Times New Roman"/>
                        <a:cs typeface="Times New Roman"/>
                      </a:endParaRPr>
                    </a:p>
                    <a:p>
                      <a:pPr marL="2292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spc="5" dirty="0" err="1">
                          <a:latin typeface="UnDinaru"/>
                          <a:cs typeface="UnDinaru"/>
                        </a:rPr>
                        <a:t>제품</a:t>
                      </a:r>
                      <a:r>
                        <a:rPr sz="1600" b="1" spc="5" dirty="0">
                          <a:latin typeface="UnDinaru"/>
                          <a:cs typeface="UnDinaru"/>
                        </a:rPr>
                        <a:t>:</a:t>
                      </a:r>
                      <a:endParaRPr sz="1600" dirty="0">
                        <a:latin typeface="UnDinaru"/>
                        <a:cs typeface="UnDinaru"/>
                      </a:endParaRPr>
                    </a:p>
                  </a:txBody>
                  <a:tcPr marL="0" marR="0" marT="0" marB="0" anchor="ctr">
                    <a:lnT w="76200">
                      <a:solidFill>
                        <a:srgbClr val="001F5F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1755">
                <a:tc>
                  <a:txBody>
                    <a:bodyPr/>
                    <a:lstStyle/>
                    <a:p>
                      <a:pPr marL="26670" marR="22225">
                        <a:lnSpc>
                          <a:spcPct val="100000"/>
                        </a:lnSpc>
                        <a:spcBef>
                          <a:spcPts val="1420"/>
                        </a:spcBef>
                      </a:pP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기계 학습을 사용하여 텍스트 안에 있는 통찰력과 관계를 찾아내는 자연어 처리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(NLP)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서비스입니다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기계 학습 경험은 필요 없습니다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자연어 처리 기능을 사용해 구조화되지 않은 텍스트에서 분석 정보 및 관계를 추출할 수 있습니다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sz="1600" dirty="0">
                        <a:latin typeface="UKIJ CJK"/>
                        <a:cs typeface="UKIJ CJK"/>
                      </a:endParaRPr>
                    </a:p>
                  </a:txBody>
                  <a:tcPr marL="0" marR="0" marT="180340" marB="0" anchor="ctr">
                    <a:lnT w="9525">
                      <a:solidFill>
                        <a:srgbClr val="DDDDDD"/>
                      </a:solidFill>
                      <a:prstDash val="solid"/>
                    </a:lnT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80010" marR="69850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Amazon Comprehend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56515" marB="0" anchor="ctr">
                    <a:lnT w="9525">
                      <a:solidFill>
                        <a:srgbClr val="DDDDDD"/>
                      </a:solidFill>
                      <a:prstDash val="solid"/>
                    </a:lnT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3934">
                <a:tc>
                  <a:txBody>
                    <a:bodyPr/>
                    <a:lstStyle/>
                    <a:p>
                      <a:pPr marL="26670" marR="5143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스캔한 문서에서 텍스트 및 데이터를 자동으로 추출하는 서비스입니다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또한 단순한 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OCR(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광학 문자 인식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넘어 양식의 필드 콘텐츠와 테이블에 저장된 정보를 식별합니다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수백만 개의 문서에서 단 몇 시간 안에 텍스트 및 데이터를 자동으로 추출하여 수동 작업을 줄일 수 있습니다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9779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Amazon </a:t>
                      </a:r>
                      <a:r>
                        <a:rPr lang="en-US" altLang="ko-KR" sz="16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Textract</a:t>
                      </a:r>
                      <a:endParaRPr sz="1600" dirty="0">
                        <a:latin typeface="Carlito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0406">
                <a:tc>
                  <a:txBody>
                    <a:bodyPr/>
                    <a:lstStyle/>
                    <a:p>
                      <a:pPr marL="26670" marR="11811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텍스트를 생생한 음성으로 변환하는 서비스로서 이를 사용하면 말을 하는 애플리케이션을 만들고 전혀 새로운 유형의 음성 지원 제품을 개발할 수 있습니다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TTS(</a:t>
                      </a:r>
                      <a:r>
                        <a:rPr lang="ko-KR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텍스트 음성 변환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서비스에서는 고급 딥 러닝 기술을 사용하여 실제 사람의 음성처럼 소리를 합성합니다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66040" marR="53340" indent="-317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Amazon Polly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57150" marB="0" anchor="ctr"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7361">
                <a:tc>
                  <a:txBody>
                    <a:bodyPr/>
                    <a:lstStyle/>
                    <a:p>
                      <a:pPr marL="26670" marR="72390">
                        <a:lnSpc>
                          <a:spcPct val="100000"/>
                        </a:lnSpc>
                      </a:pP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음성과 텍스트를 사용하는 애플리케이션에 대화형 인터페이스를 구축하는 서비스입니다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정교한 자연어 대화형 봇</a:t>
                      </a:r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("</a:t>
                      </a:r>
                      <a:r>
                        <a:rPr lang="ko-KR" altLang="en-US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챗봇</a:t>
                      </a:r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")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쉽고 빠르게 구축할 수 있습니다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sz="1600" dirty="0">
                        <a:latin typeface="UKIJ CJK"/>
                        <a:cs typeface="UKIJ CJK"/>
                      </a:endParaRPr>
                    </a:p>
                  </a:txBody>
                  <a:tcPr marL="0" marR="0" marT="2540" marB="0" anchor="ctr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Amazon Lex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1524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447800" y="6531812"/>
            <a:ext cx="7013828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lang="en-US" altLang="ko-KR" dirty="0">
                <a:hlinkClick r:id="rId9"/>
              </a:rPr>
              <a:t>https://aws.amazon.com/ko/machine-learning/?nc2=h_ql_prod_ml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07958" y="6534708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4</a:t>
            </a:fld>
            <a:endParaRPr sz="12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8604315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Trebuchet MS"/>
                <a:cs typeface="UnDinaru"/>
              </a:rPr>
              <a:t>PIL </a:t>
            </a:r>
            <a:r>
              <a:rPr lang="ko-KR" altLang="en-US" sz="3600" b="1" spc="-185" dirty="0">
                <a:latin typeface="Trebuchet MS"/>
                <a:cs typeface="UnDinaru"/>
              </a:rPr>
              <a:t>패키지 추가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15C1E1D2-4298-4BAA-90CC-0D7C9876F79D}"/>
              </a:ext>
            </a:extLst>
          </p:cNvPr>
          <p:cNvSpPr txBox="1"/>
          <p:nvPr/>
        </p:nvSpPr>
        <p:spPr>
          <a:xfrm>
            <a:off x="466514" y="1219200"/>
            <a:ext cx="7298031" cy="2244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 err="1">
                <a:latin typeface="UKIJ CJK"/>
                <a:cs typeface="UKIJ CJK"/>
              </a:rPr>
              <a:t>Sudo</a:t>
            </a:r>
            <a:r>
              <a:rPr lang="ko-KR" altLang="en-US" sz="2000" dirty="0">
                <a:latin typeface="UKIJ CJK"/>
                <a:cs typeface="UKIJ CJK"/>
              </a:rPr>
              <a:t> </a:t>
            </a:r>
            <a:r>
              <a:rPr lang="en-US" altLang="ko-KR" sz="2000" dirty="0">
                <a:latin typeface="UKIJ CJK"/>
                <a:cs typeface="UKIJ CJK"/>
              </a:rPr>
              <a:t>apt-get</a:t>
            </a:r>
            <a:r>
              <a:rPr lang="ko-KR" altLang="en-US" sz="2000" dirty="0">
                <a:latin typeface="UKIJ CJK"/>
                <a:cs typeface="UKIJ CJK"/>
              </a:rPr>
              <a:t> </a:t>
            </a:r>
            <a:r>
              <a:rPr lang="en-US" altLang="ko-KR" sz="2000" dirty="0">
                <a:latin typeface="UKIJ CJK"/>
                <a:cs typeface="UKIJ CJK"/>
              </a:rPr>
              <a:t>install</a:t>
            </a:r>
            <a:r>
              <a:rPr lang="ko-KR" altLang="en-US" sz="2000" dirty="0">
                <a:latin typeface="UKIJ CJK"/>
                <a:cs typeface="UKIJ CJK"/>
              </a:rPr>
              <a:t> </a:t>
            </a:r>
            <a:r>
              <a:rPr lang="en-US" altLang="ko-KR" sz="2000" dirty="0">
                <a:latin typeface="UKIJ CJK"/>
                <a:cs typeface="UKIJ CJK"/>
              </a:rPr>
              <a:t>zip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UKIJ CJK"/>
                <a:cs typeface="UKIJ CJK"/>
              </a:rPr>
              <a:t>Zip -r packages.zip packages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UKIJ CJK"/>
                <a:cs typeface="UKIJ CJK"/>
              </a:rPr>
              <a:t>Packages.zip</a:t>
            </a:r>
            <a:r>
              <a:rPr lang="ko-KR" altLang="en-US" sz="2000" dirty="0">
                <a:latin typeface="UKIJ CJK"/>
                <a:cs typeface="UKIJ CJK"/>
              </a:rPr>
              <a:t>를 내 컴퓨터로 다운로드</a:t>
            </a: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 err="1">
                <a:latin typeface="UKIJ CJK"/>
                <a:cs typeface="UKIJ CJK"/>
              </a:rPr>
              <a:t>Xshell</a:t>
            </a:r>
            <a:r>
              <a:rPr lang="ko-KR" altLang="en-US" sz="2000" dirty="0">
                <a:latin typeface="UKIJ CJK"/>
                <a:cs typeface="UKIJ CJK"/>
              </a:rPr>
              <a:t>의 경우 </a:t>
            </a:r>
            <a:r>
              <a:rPr lang="en-US" altLang="ko-KR" sz="2000" dirty="0" err="1">
                <a:latin typeface="UKIJ CJK"/>
                <a:cs typeface="UKIJ CJK"/>
              </a:rPr>
              <a:t>sz</a:t>
            </a:r>
            <a:r>
              <a:rPr lang="en-US" altLang="ko-KR" sz="2000" dirty="0">
                <a:latin typeface="UKIJ CJK"/>
                <a:cs typeface="UKIJ CJK"/>
              </a:rPr>
              <a:t> packages.zip</a:t>
            </a:r>
          </a:p>
        </p:txBody>
      </p:sp>
    </p:spTree>
    <p:extLst>
      <p:ext uri="{BB962C8B-B14F-4D97-AF65-F5344CB8AC3E}">
        <p14:creationId xmlns:p14="http://schemas.microsoft.com/office/powerpoint/2010/main" val="7642826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Trebuchet MS"/>
                <a:cs typeface="UnDinaru"/>
              </a:rPr>
              <a:t>PIL </a:t>
            </a:r>
            <a:r>
              <a:rPr lang="ko-KR" altLang="en-US" sz="3600" b="1" spc="-185" dirty="0">
                <a:latin typeface="Trebuchet MS"/>
                <a:cs typeface="UnDinaru"/>
              </a:rPr>
              <a:t>패키지 추가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15C1E1D2-4298-4BAA-90CC-0D7C9876F79D}"/>
              </a:ext>
            </a:extLst>
          </p:cNvPr>
          <p:cNvSpPr txBox="1"/>
          <p:nvPr/>
        </p:nvSpPr>
        <p:spPr>
          <a:xfrm>
            <a:off x="466514" y="1219200"/>
            <a:ext cx="7298031" cy="2244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 err="1">
                <a:latin typeface="UKIJ CJK"/>
                <a:cs typeface="UKIJ CJK"/>
              </a:rPr>
              <a:t>Sudo</a:t>
            </a:r>
            <a:r>
              <a:rPr lang="ko-KR" altLang="en-US" sz="2000" dirty="0">
                <a:latin typeface="UKIJ CJK"/>
                <a:cs typeface="UKIJ CJK"/>
              </a:rPr>
              <a:t> </a:t>
            </a:r>
            <a:r>
              <a:rPr lang="en-US" altLang="ko-KR" sz="2000" dirty="0">
                <a:latin typeface="UKIJ CJK"/>
                <a:cs typeface="UKIJ CJK"/>
              </a:rPr>
              <a:t>apt-get</a:t>
            </a:r>
            <a:r>
              <a:rPr lang="ko-KR" altLang="en-US" sz="2000" dirty="0">
                <a:latin typeface="UKIJ CJK"/>
                <a:cs typeface="UKIJ CJK"/>
              </a:rPr>
              <a:t> </a:t>
            </a:r>
            <a:r>
              <a:rPr lang="en-US" altLang="ko-KR" sz="2000" dirty="0">
                <a:latin typeface="UKIJ CJK"/>
                <a:cs typeface="UKIJ CJK"/>
              </a:rPr>
              <a:t>install</a:t>
            </a:r>
            <a:r>
              <a:rPr lang="ko-KR" altLang="en-US" sz="2000" dirty="0">
                <a:latin typeface="UKIJ CJK"/>
                <a:cs typeface="UKIJ CJK"/>
              </a:rPr>
              <a:t> </a:t>
            </a:r>
            <a:r>
              <a:rPr lang="en-US" altLang="ko-KR" sz="2000" dirty="0">
                <a:latin typeface="UKIJ CJK"/>
                <a:cs typeface="UKIJ CJK"/>
              </a:rPr>
              <a:t>zip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UKIJ CJK"/>
                <a:cs typeface="UKIJ CJK"/>
              </a:rPr>
              <a:t>Zip -r packages.zip packages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UKIJ CJK"/>
                <a:cs typeface="UKIJ CJK"/>
              </a:rPr>
              <a:t>Packages.zip</a:t>
            </a:r>
            <a:r>
              <a:rPr lang="ko-KR" altLang="en-US" sz="2000" dirty="0">
                <a:latin typeface="UKIJ CJK"/>
                <a:cs typeface="UKIJ CJK"/>
              </a:rPr>
              <a:t>를 내 컴퓨터로 다운로드</a:t>
            </a: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 err="1">
                <a:latin typeface="UKIJ CJK"/>
                <a:cs typeface="UKIJ CJK"/>
              </a:rPr>
              <a:t>Xshell</a:t>
            </a:r>
            <a:r>
              <a:rPr lang="ko-KR" altLang="en-US" sz="2000" dirty="0">
                <a:latin typeface="UKIJ CJK"/>
                <a:cs typeface="UKIJ CJK"/>
              </a:rPr>
              <a:t>의 경우 </a:t>
            </a:r>
            <a:r>
              <a:rPr lang="en-US" altLang="ko-KR" sz="2000" dirty="0" err="1">
                <a:latin typeface="UKIJ CJK"/>
                <a:cs typeface="UKIJ CJK"/>
              </a:rPr>
              <a:t>sz</a:t>
            </a:r>
            <a:r>
              <a:rPr lang="en-US" altLang="ko-KR" sz="2000" dirty="0">
                <a:latin typeface="UKIJ CJK"/>
                <a:cs typeface="UKIJ CJK"/>
              </a:rPr>
              <a:t> packages.zip</a:t>
            </a:r>
          </a:p>
        </p:txBody>
      </p:sp>
    </p:spTree>
    <p:extLst>
      <p:ext uri="{BB962C8B-B14F-4D97-AF65-F5344CB8AC3E}">
        <p14:creationId xmlns:p14="http://schemas.microsoft.com/office/powerpoint/2010/main" val="38250208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63B2A2D-6770-4C0D-88BE-3A65A3396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9" y="3429000"/>
            <a:ext cx="9144000" cy="781176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UnDinaru"/>
                <a:cs typeface="UnDinaru"/>
              </a:rPr>
              <a:t>Lambda</a:t>
            </a:r>
            <a:r>
              <a:rPr lang="ko-KR" altLang="en-US" sz="3600" b="1" dirty="0">
                <a:latin typeface="UnDinaru"/>
                <a:cs typeface="UnDinaru"/>
              </a:rPr>
              <a:t>에 레이어 추가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6E04FB-CD95-4F4A-97FB-593E26096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100012"/>
            <a:ext cx="2714625" cy="2438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D1D05E-12D5-43C1-96CC-C9AB2E7BB769}"/>
              </a:ext>
            </a:extLst>
          </p:cNvPr>
          <p:cNvSpPr txBox="1"/>
          <p:nvPr/>
        </p:nvSpPr>
        <p:spPr>
          <a:xfrm>
            <a:off x="3581400" y="1371600"/>
            <a:ext cx="4834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</a:t>
            </a:r>
            <a:r>
              <a:rPr lang="ko-KR" altLang="en-US" dirty="0">
                <a:solidFill>
                  <a:srgbClr val="FF0000"/>
                </a:solidFill>
              </a:rPr>
              <a:t>레이어 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ko-KR" altLang="en-US" dirty="0">
                <a:solidFill>
                  <a:srgbClr val="FF0000"/>
                </a:solidFill>
              </a:rPr>
              <a:t>람다에서 기본적으로 갖고 있지 않은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라이브러리 </a:t>
            </a:r>
            <a:r>
              <a:rPr lang="en-US" altLang="ko-KR" dirty="0">
                <a:solidFill>
                  <a:srgbClr val="FF0000"/>
                </a:solidFill>
              </a:rPr>
              <a:t>or </a:t>
            </a:r>
            <a:r>
              <a:rPr lang="ko-KR" altLang="en-US" dirty="0">
                <a:solidFill>
                  <a:srgbClr val="FF0000"/>
                </a:solidFill>
              </a:rPr>
              <a:t>패키지를 추가하기 위한 기능</a:t>
            </a:r>
          </a:p>
        </p:txBody>
      </p:sp>
    </p:spTree>
    <p:extLst>
      <p:ext uri="{BB962C8B-B14F-4D97-AF65-F5344CB8AC3E}">
        <p14:creationId xmlns:p14="http://schemas.microsoft.com/office/powerpoint/2010/main" val="6820872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UnDinaru"/>
                <a:cs typeface="UnDinaru"/>
              </a:rPr>
              <a:t>Lambda</a:t>
            </a:r>
            <a:r>
              <a:rPr lang="ko-KR" altLang="en-US" sz="3600" b="1" dirty="0">
                <a:latin typeface="UnDinaru"/>
                <a:cs typeface="UnDinaru"/>
              </a:rPr>
              <a:t>에 레이어 추가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7A4F8C-32EC-4991-AFD5-6CD30B4B3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1"/>
            <a:ext cx="6248400" cy="35077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91E2C0-A6B3-4781-9B36-BAB6493AEC3C}"/>
              </a:ext>
            </a:extLst>
          </p:cNvPr>
          <p:cNvSpPr txBox="1"/>
          <p:nvPr/>
        </p:nvSpPr>
        <p:spPr>
          <a:xfrm>
            <a:off x="3352800" y="3917310"/>
            <a:ext cx="3315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다운받은 </a:t>
            </a:r>
            <a:r>
              <a:rPr lang="en-US" altLang="ko-KR" dirty="0">
                <a:solidFill>
                  <a:srgbClr val="FF0000"/>
                </a:solidFill>
              </a:rPr>
              <a:t>packages.zip</a:t>
            </a:r>
            <a:r>
              <a:rPr lang="ko-KR" altLang="en-US" dirty="0">
                <a:solidFill>
                  <a:srgbClr val="FF0000"/>
                </a:solidFill>
              </a:rPr>
              <a:t>를 업로드</a:t>
            </a:r>
          </a:p>
        </p:txBody>
      </p:sp>
    </p:spTree>
    <p:extLst>
      <p:ext uri="{BB962C8B-B14F-4D97-AF65-F5344CB8AC3E}">
        <p14:creationId xmlns:p14="http://schemas.microsoft.com/office/powerpoint/2010/main" val="4336790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UnDinaru"/>
                <a:cs typeface="UnDinaru"/>
              </a:rPr>
              <a:t>Lambda</a:t>
            </a:r>
            <a:r>
              <a:rPr lang="ko-KR" altLang="en-US" sz="3600" b="1" dirty="0">
                <a:latin typeface="UnDinaru"/>
                <a:cs typeface="UnDinaru"/>
              </a:rPr>
              <a:t>에 레이어 추가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197A81-EC20-4C12-A7EB-2F560F550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43000"/>
            <a:ext cx="6497657" cy="1447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DD282B2-9891-424A-908F-939941695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989432"/>
            <a:ext cx="6629400" cy="23431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7196DD-ED20-4706-9949-0D6FBCE2E5D2}"/>
              </a:ext>
            </a:extLst>
          </p:cNvPr>
          <p:cNvSpPr txBox="1"/>
          <p:nvPr/>
        </p:nvSpPr>
        <p:spPr>
          <a:xfrm>
            <a:off x="2438400" y="3962400"/>
            <a:ext cx="1711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Python</a:t>
            </a:r>
            <a:r>
              <a:rPr lang="ko-KR" altLang="en-US" dirty="0"/>
              <a:t> </a:t>
            </a:r>
            <a:r>
              <a:rPr lang="en-US" altLang="ko-KR" dirty="0"/>
              <a:t>3.6</a:t>
            </a:r>
            <a:r>
              <a:rPr lang="ko-KR" altLang="en-US" dirty="0"/>
              <a:t> 선택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6BBFCED-8D24-489A-823A-8E01A310B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5299329"/>
            <a:ext cx="268605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7445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UnDinaru"/>
                <a:cs typeface="UnDinaru"/>
              </a:rPr>
              <a:t>Lambda</a:t>
            </a:r>
            <a:r>
              <a:rPr lang="ko-KR" altLang="en-US" sz="3600" b="1" dirty="0">
                <a:latin typeface="UnDinaru"/>
                <a:cs typeface="UnDinaru"/>
              </a:rPr>
              <a:t>에 레이어 추가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197A81-EC20-4C12-A7EB-2F560F550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43000"/>
            <a:ext cx="6497657" cy="1447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DD282B2-9891-424A-908F-939941695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989432"/>
            <a:ext cx="6629400" cy="23431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7196DD-ED20-4706-9949-0D6FBCE2E5D2}"/>
              </a:ext>
            </a:extLst>
          </p:cNvPr>
          <p:cNvSpPr txBox="1"/>
          <p:nvPr/>
        </p:nvSpPr>
        <p:spPr>
          <a:xfrm>
            <a:off x="2438400" y="3962400"/>
            <a:ext cx="1711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Python</a:t>
            </a:r>
            <a:r>
              <a:rPr lang="ko-KR" altLang="en-US" dirty="0"/>
              <a:t> </a:t>
            </a:r>
            <a:r>
              <a:rPr lang="en-US" altLang="ko-KR" dirty="0"/>
              <a:t>3.6</a:t>
            </a:r>
            <a:r>
              <a:rPr lang="ko-KR" altLang="en-US" dirty="0"/>
              <a:t> 선택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6BBFCED-8D24-489A-823A-8E01A310B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5299329"/>
            <a:ext cx="268605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9322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85A613-3708-4137-9EDB-4BA9899EB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1932"/>
            <a:ext cx="9144000" cy="4714135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1470B7E0-18E8-4036-A6FC-8F5ECB3E1130}"/>
              </a:ext>
            </a:extLst>
          </p:cNvPr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UnDinaru"/>
                <a:cs typeface="UnDinaru"/>
              </a:rPr>
              <a:t>Lambda</a:t>
            </a:r>
            <a:r>
              <a:rPr lang="ko-KR" altLang="en-US" sz="3600" b="1" dirty="0">
                <a:latin typeface="UnDinaru"/>
                <a:cs typeface="UnDinaru"/>
              </a:rPr>
              <a:t>에 레이어 추가</a:t>
            </a:r>
            <a:endParaRPr sz="3600" b="1" dirty="0">
              <a:latin typeface="UnDinaru"/>
              <a:cs typeface="UnDinaru"/>
            </a:endParaRPr>
          </a:p>
        </p:txBody>
      </p:sp>
    </p:spTree>
    <p:extLst>
      <p:ext uri="{BB962C8B-B14F-4D97-AF65-F5344CB8AC3E}">
        <p14:creationId xmlns:p14="http://schemas.microsoft.com/office/powerpoint/2010/main" val="30241381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85A613-3708-4137-9EDB-4BA9899EB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1932"/>
            <a:ext cx="9144000" cy="4714135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8F333371-78FD-47E4-9B37-19CDDE4574A0}"/>
              </a:ext>
            </a:extLst>
          </p:cNvPr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UnDinaru"/>
                <a:cs typeface="UnDinaru"/>
              </a:rPr>
              <a:t>Lambda</a:t>
            </a:r>
            <a:r>
              <a:rPr lang="ko-KR" altLang="en-US" sz="3600" b="1" dirty="0">
                <a:latin typeface="UnDinaru"/>
                <a:cs typeface="UnDinaru"/>
              </a:rPr>
              <a:t>에 레이어 추가</a:t>
            </a:r>
            <a:endParaRPr sz="3600" b="1" dirty="0">
              <a:latin typeface="UnDinaru"/>
              <a:cs typeface="UnDinaru"/>
            </a:endParaRPr>
          </a:p>
        </p:txBody>
      </p:sp>
    </p:spTree>
    <p:extLst>
      <p:ext uri="{BB962C8B-B14F-4D97-AF65-F5344CB8AC3E}">
        <p14:creationId xmlns:p14="http://schemas.microsoft.com/office/powerpoint/2010/main" val="39757514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D7FAFF-7E7D-4034-A605-02CC06C45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9144000" cy="821849"/>
          </a:xfrm>
          <a:prstGeom prst="rect">
            <a:avLst/>
          </a:prstGeom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CF44945E-01F7-49BA-AF07-2208DBC26874}"/>
              </a:ext>
            </a:extLst>
          </p:cNvPr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UnDinaru"/>
                <a:cs typeface="UnDinaru"/>
              </a:rPr>
              <a:t>Lambda</a:t>
            </a:r>
            <a:r>
              <a:rPr lang="ko-KR" altLang="en-US" sz="3600" b="1" dirty="0">
                <a:latin typeface="UnDinaru"/>
                <a:cs typeface="UnDinaru"/>
              </a:rPr>
              <a:t>에 레이어 추가</a:t>
            </a:r>
            <a:endParaRPr sz="3600" b="1" dirty="0">
              <a:latin typeface="UnDinaru"/>
              <a:cs typeface="UnDinaru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EDA19A4-5B2E-4F34-8A4D-953FECCC0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70" y="2476264"/>
            <a:ext cx="7315200" cy="423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1019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CF44945E-01F7-49BA-AF07-2208DBC26874}"/>
              </a:ext>
            </a:extLst>
          </p:cNvPr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UnDinaru"/>
                <a:cs typeface="UnDinaru"/>
              </a:rPr>
              <a:t>Lambda</a:t>
            </a:r>
            <a:r>
              <a:rPr lang="ko-KR" altLang="en-US" sz="3600" b="1" dirty="0">
                <a:latin typeface="UnDinaru"/>
                <a:cs typeface="UnDinaru"/>
              </a:rPr>
              <a:t>에 추가할 </a:t>
            </a:r>
            <a:r>
              <a:rPr lang="en-US" altLang="ko-KR" sz="3600" b="1" dirty="0" err="1">
                <a:latin typeface="UnDinaru"/>
                <a:cs typeface="UnDinaru"/>
              </a:rPr>
              <a:t>Rekognition</a:t>
            </a:r>
            <a:r>
              <a:rPr lang="en-US" altLang="ko-KR" sz="3600" b="1" dirty="0">
                <a:latin typeface="UnDinaru"/>
                <a:cs typeface="UnDinaru"/>
              </a:rPr>
              <a:t> </a:t>
            </a:r>
            <a:r>
              <a:rPr lang="ko-KR" altLang="en-US" sz="3600" b="1" dirty="0">
                <a:latin typeface="UnDinaru"/>
                <a:cs typeface="UnDinaru"/>
              </a:rPr>
              <a:t>코드</a:t>
            </a:r>
            <a:endParaRPr sz="3600" b="1" dirty="0">
              <a:latin typeface="UnDinaru"/>
              <a:cs typeface="UnDinaru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FBEEDB-98DA-4500-BA48-0E7DE2D7E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651" y="1147715"/>
            <a:ext cx="5810549" cy="56115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DE95EE-6671-468A-8C56-D1DAAA786000}"/>
              </a:ext>
            </a:extLst>
          </p:cNvPr>
          <p:cNvSpPr txBox="1"/>
          <p:nvPr/>
        </p:nvSpPr>
        <p:spPr>
          <a:xfrm>
            <a:off x="6934200" y="2362200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뒤에 이어서 있음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9ED93E-583B-4FA1-A4BD-B52706922D87}"/>
              </a:ext>
            </a:extLst>
          </p:cNvPr>
          <p:cNvSpPr txBox="1"/>
          <p:nvPr/>
        </p:nvSpPr>
        <p:spPr>
          <a:xfrm>
            <a:off x="3886200" y="3941803"/>
            <a:ext cx="4781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메모장 등에 다 적은 뒤 </a:t>
            </a:r>
            <a:r>
              <a:rPr lang="en-US" altLang="ko-KR" dirty="0">
                <a:solidFill>
                  <a:srgbClr val="FF0000"/>
                </a:solidFill>
              </a:rPr>
              <a:t>Rekognition.py</a:t>
            </a:r>
            <a:r>
              <a:rPr lang="ko-KR" altLang="en-US" dirty="0">
                <a:solidFill>
                  <a:srgbClr val="FF0000"/>
                </a:solidFill>
              </a:rPr>
              <a:t>로 저장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700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30183" y="4158358"/>
            <a:ext cx="813815" cy="20858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370" y="172973"/>
            <a:ext cx="61550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0" dirty="0"/>
              <a:t>AWS</a:t>
            </a:r>
            <a:r>
              <a:rPr lang="en-US" altLang="ko-KR" sz="3600" spc="-110" dirty="0"/>
              <a:t> Machine Learning Services</a:t>
            </a:r>
            <a:endParaRPr sz="3600" dirty="0"/>
          </a:p>
        </p:txBody>
      </p:sp>
      <p:sp>
        <p:nvSpPr>
          <p:cNvPr id="4" name="object 4"/>
          <p:cNvSpPr/>
          <p:nvPr/>
        </p:nvSpPr>
        <p:spPr>
          <a:xfrm>
            <a:off x="7356347" y="2531491"/>
            <a:ext cx="1392555" cy="1680845"/>
          </a:xfrm>
          <a:custGeom>
            <a:avLst/>
            <a:gdLst/>
            <a:ahLst/>
            <a:cxnLst/>
            <a:rect l="l" t="t" r="r" b="b"/>
            <a:pathLst>
              <a:path w="1392554" h="1680845">
                <a:moveTo>
                  <a:pt x="1392174" y="0"/>
                </a:moveTo>
                <a:lnTo>
                  <a:pt x="0" y="0"/>
                </a:lnTo>
                <a:lnTo>
                  <a:pt x="0" y="1680463"/>
                </a:lnTo>
                <a:lnTo>
                  <a:pt x="1392174" y="1680463"/>
                </a:lnTo>
                <a:lnTo>
                  <a:pt x="13921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56347" y="5081892"/>
            <a:ext cx="1392555" cy="1273175"/>
          </a:xfrm>
          <a:custGeom>
            <a:avLst/>
            <a:gdLst/>
            <a:ahLst/>
            <a:cxnLst/>
            <a:rect l="l" t="t" r="r" b="b"/>
            <a:pathLst>
              <a:path w="1392554" h="1273175">
                <a:moveTo>
                  <a:pt x="1392174" y="0"/>
                </a:moveTo>
                <a:lnTo>
                  <a:pt x="0" y="0"/>
                </a:lnTo>
                <a:lnTo>
                  <a:pt x="0" y="1272920"/>
                </a:lnTo>
                <a:lnTo>
                  <a:pt x="1392174" y="1272920"/>
                </a:lnTo>
                <a:lnTo>
                  <a:pt x="13921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651766"/>
              </p:ext>
            </p:extLst>
          </p:nvPr>
        </p:nvGraphicFramePr>
        <p:xfrm>
          <a:off x="395563" y="929638"/>
          <a:ext cx="8352790" cy="54429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58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2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50" dirty="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ko-KR" altLang="en-US" sz="1600" b="1" spc="-5" dirty="0">
                          <a:latin typeface="UnDinaru"/>
                          <a:cs typeface="UnDinaru"/>
                        </a:rPr>
                        <a:t>설명</a:t>
                      </a:r>
                      <a:r>
                        <a:rPr sz="1600" b="1" spc="5" dirty="0">
                          <a:latin typeface="UnDinaru"/>
                          <a:cs typeface="UnDinaru"/>
                        </a:rPr>
                        <a:t>:</a:t>
                      </a:r>
                      <a:endParaRPr sz="1600" dirty="0">
                        <a:latin typeface="UnDinaru"/>
                        <a:cs typeface="UnDinaru"/>
                      </a:endParaRPr>
                    </a:p>
                  </a:txBody>
                  <a:tcPr marL="0" marR="0" marT="0" marB="0" anchor="ctr">
                    <a:lnT w="76200">
                      <a:solidFill>
                        <a:srgbClr val="001F5F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50" dirty="0">
                        <a:latin typeface="Times New Roman"/>
                        <a:cs typeface="Times New Roman"/>
                      </a:endParaRPr>
                    </a:p>
                    <a:p>
                      <a:pPr marL="2292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spc="5" dirty="0" err="1">
                          <a:latin typeface="UnDinaru"/>
                          <a:cs typeface="UnDinaru"/>
                        </a:rPr>
                        <a:t>제품</a:t>
                      </a:r>
                      <a:r>
                        <a:rPr sz="1600" b="1" spc="5" dirty="0">
                          <a:latin typeface="UnDinaru"/>
                          <a:cs typeface="UnDinaru"/>
                        </a:rPr>
                        <a:t>:</a:t>
                      </a:r>
                      <a:endParaRPr sz="1600" dirty="0">
                        <a:latin typeface="UnDinaru"/>
                        <a:cs typeface="UnDinaru"/>
                      </a:endParaRPr>
                    </a:p>
                  </a:txBody>
                  <a:tcPr marL="0" marR="0" marT="0" marB="0" anchor="ctr">
                    <a:lnT w="76200">
                      <a:solidFill>
                        <a:srgbClr val="001F5F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2109">
                <a:tc>
                  <a:txBody>
                    <a:bodyPr/>
                    <a:lstStyle/>
                    <a:p>
                      <a:pPr marL="26670" marR="22225">
                        <a:lnSpc>
                          <a:spcPct val="100000"/>
                        </a:lnSpc>
                        <a:spcBef>
                          <a:spcPts val="1420"/>
                        </a:spcBef>
                      </a:pP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합리적인 가격으로 고품질의 언어 번역을 빠르게 제공하는 신경망 기계 번역 서비스입니다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해외 사용자를 위해 웹 사이트 및 애플리케이션과 같은 콘텐츠를 현지화하고 대량의 텍스트를 손쉽게 효율적으로 번역할 수 있습니다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sz="1600" dirty="0">
                        <a:latin typeface="UKIJ CJK"/>
                        <a:cs typeface="UKIJ CJK"/>
                      </a:endParaRPr>
                    </a:p>
                  </a:txBody>
                  <a:tcPr marL="0" marR="0" marT="180340" marB="0" anchor="ctr">
                    <a:lnT w="9525">
                      <a:solidFill>
                        <a:srgbClr val="DDDDDD"/>
                      </a:solidFill>
                      <a:prstDash val="solid"/>
                    </a:lnT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80010" marR="69850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Amazon Translate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56515" marB="0" anchor="ctr">
                    <a:lnT w="9525">
                      <a:solidFill>
                        <a:srgbClr val="DDDDDD"/>
                      </a:solidFill>
                      <a:prstDash val="solid"/>
                    </a:lnT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7516">
                <a:tc>
                  <a:txBody>
                    <a:bodyPr/>
                    <a:lstStyle/>
                    <a:p>
                      <a:pPr marL="26670" marR="5143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개발자가 음성을 텍스트로 변환하는 기능을 애플리케이션에 쉽게 추가할 수 있도록 합니다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 서비스 호출을 기록하고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폐쇄 자막 삽입 및 자막 처리를 자동화하고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미디어 자산에 대한 메타데이터를 생성하여 완전히 검색 가능한 아카이브를 만들 수 있습니다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9779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Amazon Transcribe</a:t>
                      </a:r>
                      <a:endParaRPr sz="1600" dirty="0">
                        <a:latin typeface="Carlito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3456">
                <a:tc>
                  <a:txBody>
                    <a:bodyPr/>
                    <a:lstStyle/>
                    <a:p>
                      <a:pPr marL="26670" marR="11811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기계 학습을 통해 제공되는 매우 정확하고 사용하기 쉬운 엔터프라이즈 검색 서비스입니다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웹 사이트와 애플리케이션에 강력한 자연어 검색 기능을 제공하므로 최종 사용자가 회사 전체에 산재해 있는 많은 양의 콘텐츠 내에서 필요한 정보를 더 쉽게 찾을 수 있습니다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66040" marR="53340" indent="-317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en-US" sz="1600" dirty="0">
                          <a:latin typeface="Carlito"/>
                          <a:cs typeface="Carlito"/>
                          <a:hlinkClick r:id="rId5"/>
                        </a:rPr>
                        <a:t>Amazon Kendra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57150" marB="0" anchor="ctr"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24122">
                <a:tc>
                  <a:txBody>
                    <a:bodyPr/>
                    <a:lstStyle/>
                    <a:p>
                      <a:pPr marL="26670" marR="72390">
                        <a:lnSpc>
                          <a:spcPct val="100000"/>
                        </a:lnSpc>
                      </a:pP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온라인 결제 사기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가짜 계정 개설 등 부정 행위 가능성이 있는 온라인 활동을 손쉽게 파악할 수 있는 완전관리형 서비스입니다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이전에 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ML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과 관련한 경험이 없는 고객도 클릭 몇 번으로 부정 행위 탐지 모델을 만들 수 있습니다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sz="1600" dirty="0">
                        <a:latin typeface="UKIJ CJK"/>
                        <a:cs typeface="UKIJ CJK"/>
                      </a:endParaRPr>
                    </a:p>
                  </a:txBody>
                  <a:tcPr marL="0" marR="0" marT="2540" marB="0" anchor="ctr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Amazon Fraud Detector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1524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447800" y="6531812"/>
            <a:ext cx="7013828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lang="en-US" altLang="ko-KR" dirty="0">
                <a:hlinkClick r:id="rId7"/>
              </a:rPr>
              <a:t>https://aws.amazon.com/ko/machine-learning/?nc2=h_ql_prod_ml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07958" y="6534708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5</a:t>
            </a:fld>
            <a:endParaRPr sz="12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4055527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CF44945E-01F7-49BA-AF07-2208DBC26874}"/>
              </a:ext>
            </a:extLst>
          </p:cNvPr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UnDinaru"/>
                <a:cs typeface="UnDinaru"/>
              </a:rPr>
              <a:t>Lambda</a:t>
            </a:r>
            <a:r>
              <a:rPr lang="ko-KR" altLang="en-US" sz="3600" b="1" dirty="0">
                <a:latin typeface="UnDinaru"/>
                <a:cs typeface="UnDinaru"/>
              </a:rPr>
              <a:t>에 추가할 </a:t>
            </a:r>
            <a:r>
              <a:rPr lang="en-US" altLang="ko-KR" sz="3600" b="1" dirty="0" err="1">
                <a:latin typeface="UnDinaru"/>
                <a:cs typeface="UnDinaru"/>
              </a:rPr>
              <a:t>Rekognition</a:t>
            </a:r>
            <a:r>
              <a:rPr lang="en-US" altLang="ko-KR" sz="3600" b="1" dirty="0">
                <a:latin typeface="UnDinaru"/>
                <a:cs typeface="UnDinaru"/>
              </a:rPr>
              <a:t> </a:t>
            </a:r>
            <a:r>
              <a:rPr lang="ko-KR" altLang="en-US" sz="3600" b="1" dirty="0">
                <a:latin typeface="UnDinaru"/>
                <a:cs typeface="UnDinaru"/>
              </a:rPr>
              <a:t>코드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DE95EE-6671-468A-8C56-D1DAAA786000}"/>
              </a:ext>
            </a:extLst>
          </p:cNvPr>
          <p:cNvSpPr txBox="1"/>
          <p:nvPr/>
        </p:nvSpPr>
        <p:spPr>
          <a:xfrm>
            <a:off x="6553200" y="2209800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뒤에 텍스트로 있음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00F289C-65C7-4BD0-8BB0-83CD86BEB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019178"/>
            <a:ext cx="5433531" cy="281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3090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CF44945E-01F7-49BA-AF07-2208DBC26874}"/>
              </a:ext>
            </a:extLst>
          </p:cNvPr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UnDinaru"/>
                <a:cs typeface="UnDinaru"/>
              </a:rPr>
              <a:t>Lambda</a:t>
            </a:r>
            <a:r>
              <a:rPr lang="ko-KR" altLang="en-US" sz="3600" b="1" dirty="0">
                <a:latin typeface="UnDinaru"/>
                <a:cs typeface="UnDinaru"/>
              </a:rPr>
              <a:t>에 추가할 </a:t>
            </a:r>
            <a:r>
              <a:rPr lang="en-US" altLang="ko-KR" sz="3600" b="1" dirty="0" err="1">
                <a:latin typeface="UnDinaru"/>
                <a:cs typeface="UnDinaru"/>
              </a:rPr>
              <a:t>Rekognition</a:t>
            </a:r>
            <a:r>
              <a:rPr lang="en-US" altLang="ko-KR" sz="3600" b="1" dirty="0">
                <a:latin typeface="UnDinaru"/>
                <a:cs typeface="UnDinaru"/>
              </a:rPr>
              <a:t> </a:t>
            </a:r>
            <a:r>
              <a:rPr lang="ko-KR" altLang="en-US" sz="3600" b="1" dirty="0">
                <a:latin typeface="UnDinaru"/>
                <a:cs typeface="UnDinaru"/>
              </a:rPr>
              <a:t>코드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0A2D77-1932-4269-8B64-49F988C16D76}"/>
              </a:ext>
            </a:extLst>
          </p:cNvPr>
          <p:cNvSpPr txBox="1"/>
          <p:nvPr/>
        </p:nvSpPr>
        <p:spPr>
          <a:xfrm>
            <a:off x="508149" y="1305341"/>
            <a:ext cx="807932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import boto3</a:t>
            </a:r>
          </a:p>
          <a:p>
            <a:r>
              <a:rPr lang="en-US" altLang="ko-KR" dirty="0"/>
              <a:t>import </a:t>
            </a:r>
            <a:r>
              <a:rPr lang="en-US" altLang="ko-KR" dirty="0" err="1"/>
              <a:t>io</a:t>
            </a:r>
            <a:endParaRPr lang="en-US" altLang="ko-KR" dirty="0"/>
          </a:p>
          <a:p>
            <a:r>
              <a:rPr lang="en-US" altLang="ko-KR" dirty="0"/>
              <a:t>from PIL import Image, </a:t>
            </a:r>
            <a:r>
              <a:rPr lang="en-US" altLang="ko-KR" dirty="0" err="1"/>
              <a:t>ImageDraw</a:t>
            </a:r>
            <a:r>
              <a:rPr lang="en-US" altLang="ko-KR" dirty="0"/>
              <a:t>, </a:t>
            </a:r>
            <a:r>
              <a:rPr lang="en-US" altLang="ko-KR" dirty="0" err="1"/>
              <a:t>ExifTags</a:t>
            </a:r>
            <a:r>
              <a:rPr lang="en-US" altLang="ko-KR" dirty="0"/>
              <a:t>, </a:t>
            </a:r>
            <a:r>
              <a:rPr lang="en-US" altLang="ko-KR" dirty="0" err="1"/>
              <a:t>ImageColor</a:t>
            </a:r>
            <a:endParaRPr lang="en-US" altLang="ko-KR" dirty="0"/>
          </a:p>
          <a:p>
            <a:r>
              <a:rPr lang="en-US" altLang="ko-KR" dirty="0"/>
              <a:t>import json</a:t>
            </a:r>
          </a:p>
          <a:p>
            <a:r>
              <a:rPr lang="en-US" altLang="ko-KR" dirty="0"/>
              <a:t>import base64</a:t>
            </a:r>
          </a:p>
          <a:p>
            <a:br>
              <a:rPr lang="en-US" altLang="ko-KR" dirty="0"/>
            </a:br>
            <a:r>
              <a:rPr lang="en-US" altLang="ko-KR" dirty="0"/>
              <a:t>def </a:t>
            </a:r>
            <a:r>
              <a:rPr lang="en-US" altLang="ko-KR" dirty="0" err="1"/>
              <a:t>show_faces</a:t>
            </a:r>
            <a:r>
              <a:rPr lang="en-US" altLang="ko-KR" dirty="0"/>
              <a:t>(photo):</a:t>
            </a:r>
          </a:p>
          <a:p>
            <a:br>
              <a:rPr lang="en-US" altLang="ko-KR" dirty="0"/>
            </a:br>
            <a:r>
              <a:rPr lang="en-US" altLang="ko-KR" dirty="0"/>
              <a:t>    client=boto3.client('</a:t>
            </a:r>
            <a:r>
              <a:rPr lang="en-US" altLang="ko-KR" dirty="0" err="1"/>
              <a:t>rekognition</a:t>
            </a:r>
            <a:r>
              <a:rPr lang="en-US" altLang="ko-KR" dirty="0"/>
              <a:t>')</a:t>
            </a:r>
          </a:p>
          <a:p>
            <a:r>
              <a:rPr lang="en-US" altLang="ko-KR" dirty="0"/>
              <a:t>    with open(photo, '</a:t>
            </a:r>
            <a:r>
              <a:rPr lang="en-US" altLang="ko-KR" dirty="0" err="1"/>
              <a:t>rb</a:t>
            </a:r>
            <a:r>
              <a:rPr lang="en-US" altLang="ko-KR" dirty="0"/>
              <a:t>') as image:</a:t>
            </a:r>
          </a:p>
          <a:p>
            <a:r>
              <a:rPr lang="en-US" altLang="ko-KR" dirty="0"/>
              <a:t>        response = </a:t>
            </a:r>
            <a:r>
              <a:rPr lang="en-US" altLang="ko-KR" dirty="0" err="1"/>
              <a:t>client.detect_faces</a:t>
            </a:r>
            <a:r>
              <a:rPr lang="en-US" altLang="ko-KR" dirty="0"/>
              <a:t>(Image={'Bytes': </a:t>
            </a:r>
            <a:r>
              <a:rPr lang="en-US" altLang="ko-KR" dirty="0" err="1"/>
              <a:t>image.read</a:t>
            </a:r>
            <a:r>
              <a:rPr lang="en-US" altLang="ko-KR" dirty="0"/>
              <a:t>()}, Attributes=['ALL'])</a:t>
            </a:r>
          </a:p>
          <a:p>
            <a:r>
              <a:rPr lang="en-US" altLang="ko-KR" dirty="0"/>
              <a:t>        image = </a:t>
            </a:r>
            <a:r>
              <a:rPr lang="en-US" altLang="ko-KR" dirty="0" err="1"/>
              <a:t>Image.open</a:t>
            </a:r>
            <a:r>
              <a:rPr lang="en-US" altLang="ko-KR" dirty="0"/>
              <a:t>(photo)</a:t>
            </a:r>
          </a:p>
          <a:p>
            <a:r>
              <a:rPr lang="en-US" altLang="ko-KR" dirty="0"/>
              <a:t>        </a:t>
            </a:r>
            <a:r>
              <a:rPr lang="en-US" altLang="ko-KR" dirty="0" err="1"/>
              <a:t>imgWidth</a:t>
            </a:r>
            <a:r>
              <a:rPr lang="en-US" altLang="ko-KR" dirty="0"/>
              <a:t>, </a:t>
            </a:r>
            <a:r>
              <a:rPr lang="en-US" altLang="ko-KR" dirty="0" err="1"/>
              <a:t>imgHeight</a:t>
            </a:r>
            <a:r>
              <a:rPr lang="en-US" altLang="ko-KR" dirty="0"/>
              <a:t> = </a:t>
            </a:r>
            <a:r>
              <a:rPr lang="en-US" altLang="ko-KR" dirty="0" err="1"/>
              <a:t>image.size</a:t>
            </a:r>
            <a:endParaRPr lang="en-US" altLang="ko-KR" dirty="0"/>
          </a:p>
          <a:p>
            <a:r>
              <a:rPr lang="en-US" altLang="ko-KR" dirty="0"/>
              <a:t>        draw = </a:t>
            </a:r>
            <a:r>
              <a:rPr lang="en-US" altLang="ko-KR" dirty="0" err="1"/>
              <a:t>ImageDraw.Draw</a:t>
            </a:r>
            <a:r>
              <a:rPr lang="en-US" altLang="ko-KR" dirty="0"/>
              <a:t>(image)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85359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CF44945E-01F7-49BA-AF07-2208DBC26874}"/>
              </a:ext>
            </a:extLst>
          </p:cNvPr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UnDinaru"/>
                <a:cs typeface="UnDinaru"/>
              </a:rPr>
              <a:t>Lambda</a:t>
            </a:r>
            <a:r>
              <a:rPr lang="ko-KR" altLang="en-US" sz="3600" b="1" dirty="0">
                <a:latin typeface="UnDinaru"/>
                <a:cs typeface="UnDinaru"/>
              </a:rPr>
              <a:t>에 추가할 </a:t>
            </a:r>
            <a:r>
              <a:rPr lang="en-US" altLang="ko-KR" sz="3600" b="1" dirty="0" err="1">
                <a:latin typeface="UnDinaru"/>
                <a:cs typeface="UnDinaru"/>
              </a:rPr>
              <a:t>Rekognition</a:t>
            </a:r>
            <a:r>
              <a:rPr lang="en-US" altLang="ko-KR" sz="3600" b="1" dirty="0">
                <a:latin typeface="UnDinaru"/>
                <a:cs typeface="UnDinaru"/>
              </a:rPr>
              <a:t> </a:t>
            </a:r>
            <a:r>
              <a:rPr lang="ko-KR" altLang="en-US" sz="3600" b="1" dirty="0">
                <a:latin typeface="UnDinaru"/>
                <a:cs typeface="UnDinaru"/>
              </a:rPr>
              <a:t>코드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0A2D77-1932-4269-8B64-49F988C16D76}"/>
              </a:ext>
            </a:extLst>
          </p:cNvPr>
          <p:cNvSpPr txBox="1"/>
          <p:nvPr/>
        </p:nvSpPr>
        <p:spPr>
          <a:xfrm>
            <a:off x="497937" y="609600"/>
            <a:ext cx="6667082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US" altLang="ko-KR" dirty="0"/>
            </a:br>
            <a:r>
              <a:rPr lang="en-US" altLang="ko-KR" dirty="0"/>
              <a:t>    # calculate and display bounding boxes for each detected face         </a:t>
            </a:r>
          </a:p>
          <a:p>
            <a:r>
              <a:rPr lang="en-US" altLang="ko-KR" dirty="0"/>
              <a:t>    for </a:t>
            </a:r>
            <a:r>
              <a:rPr lang="en-US" altLang="ko-KR" dirty="0" err="1"/>
              <a:t>faceDetail</a:t>
            </a:r>
            <a:r>
              <a:rPr lang="en-US" altLang="ko-KR" dirty="0"/>
              <a:t> in response['</a:t>
            </a:r>
            <a:r>
              <a:rPr lang="en-US" altLang="ko-KR" dirty="0" err="1"/>
              <a:t>FaceDetails</a:t>
            </a:r>
            <a:r>
              <a:rPr lang="en-US" altLang="ko-KR" dirty="0"/>
              <a:t>']:</a:t>
            </a:r>
          </a:p>
          <a:p>
            <a:r>
              <a:rPr lang="en-US" altLang="ko-KR" dirty="0"/>
              <a:t>        box = </a:t>
            </a:r>
            <a:r>
              <a:rPr lang="en-US" altLang="ko-KR" dirty="0" err="1"/>
              <a:t>faceDetail</a:t>
            </a:r>
            <a:r>
              <a:rPr lang="en-US" altLang="ko-KR" dirty="0"/>
              <a:t>['</a:t>
            </a:r>
            <a:r>
              <a:rPr lang="en-US" altLang="ko-KR" dirty="0" err="1"/>
              <a:t>BoundingBox</a:t>
            </a:r>
            <a:r>
              <a:rPr lang="en-US" altLang="ko-KR" dirty="0"/>
              <a:t>']</a:t>
            </a:r>
          </a:p>
          <a:p>
            <a:r>
              <a:rPr lang="en-US" altLang="ko-KR" dirty="0"/>
              <a:t>        left = </a:t>
            </a:r>
            <a:r>
              <a:rPr lang="en-US" altLang="ko-KR" dirty="0" err="1"/>
              <a:t>imgWidth</a:t>
            </a:r>
            <a:r>
              <a:rPr lang="en-US" altLang="ko-KR" dirty="0"/>
              <a:t> * box['Left']</a:t>
            </a:r>
          </a:p>
          <a:p>
            <a:r>
              <a:rPr lang="en-US" altLang="ko-KR" dirty="0"/>
              <a:t>        top = </a:t>
            </a:r>
            <a:r>
              <a:rPr lang="en-US" altLang="ko-KR" dirty="0" err="1"/>
              <a:t>imgHeight</a:t>
            </a:r>
            <a:r>
              <a:rPr lang="en-US" altLang="ko-KR" dirty="0"/>
              <a:t> * box['Top']</a:t>
            </a:r>
          </a:p>
          <a:p>
            <a:r>
              <a:rPr lang="en-US" altLang="ko-KR" dirty="0"/>
              <a:t>        width = </a:t>
            </a:r>
            <a:r>
              <a:rPr lang="en-US" altLang="ko-KR" dirty="0" err="1"/>
              <a:t>imgWidth</a:t>
            </a:r>
            <a:r>
              <a:rPr lang="en-US" altLang="ko-KR" dirty="0"/>
              <a:t> * box['Width']</a:t>
            </a:r>
          </a:p>
          <a:p>
            <a:r>
              <a:rPr lang="en-US" altLang="ko-KR" dirty="0"/>
              <a:t>        height = </a:t>
            </a:r>
            <a:r>
              <a:rPr lang="en-US" altLang="ko-KR" dirty="0" err="1"/>
              <a:t>imgHeight</a:t>
            </a:r>
            <a:r>
              <a:rPr lang="en-US" altLang="ko-KR" dirty="0"/>
              <a:t> * box['Height']</a:t>
            </a:r>
          </a:p>
          <a:p>
            <a:br>
              <a:rPr lang="en-US" altLang="ko-KR" dirty="0"/>
            </a:br>
            <a:r>
              <a:rPr lang="en-US" altLang="ko-KR" dirty="0"/>
              <a:t>        points = (</a:t>
            </a:r>
          </a:p>
          <a:p>
            <a:r>
              <a:rPr lang="en-US" altLang="ko-KR" dirty="0"/>
              <a:t>            (</a:t>
            </a:r>
            <a:r>
              <a:rPr lang="en-US" altLang="ko-KR" dirty="0" err="1"/>
              <a:t>left,top</a:t>
            </a:r>
            <a:r>
              <a:rPr lang="en-US" altLang="ko-KR" dirty="0"/>
              <a:t>),</a:t>
            </a:r>
          </a:p>
          <a:p>
            <a:r>
              <a:rPr lang="en-US" altLang="ko-KR" dirty="0"/>
              <a:t>            (left + width, top),</a:t>
            </a:r>
          </a:p>
          <a:p>
            <a:r>
              <a:rPr lang="en-US" altLang="ko-KR" dirty="0"/>
              <a:t>            (left + width, top + height),</a:t>
            </a:r>
          </a:p>
          <a:p>
            <a:r>
              <a:rPr lang="en-US" altLang="ko-KR" dirty="0"/>
              <a:t>            (left , top + height),</a:t>
            </a:r>
          </a:p>
          <a:p>
            <a:r>
              <a:rPr lang="en-US" altLang="ko-KR" dirty="0"/>
              <a:t>            (left, top)</a:t>
            </a:r>
          </a:p>
          <a:p>
            <a:r>
              <a:rPr lang="en-US" altLang="ko-KR" dirty="0"/>
              <a:t>        )</a:t>
            </a:r>
          </a:p>
          <a:p>
            <a:r>
              <a:rPr lang="en-US" altLang="ko-KR" dirty="0"/>
              <a:t>        </a:t>
            </a:r>
            <a:r>
              <a:rPr lang="en-US" altLang="ko-KR" dirty="0" err="1"/>
              <a:t>draw.line</a:t>
            </a:r>
            <a:r>
              <a:rPr lang="en-US" altLang="ko-KR" dirty="0"/>
              <a:t>(points, fill='#00d400', width=2)</a:t>
            </a:r>
          </a:p>
          <a:p>
            <a:br>
              <a:rPr lang="en-US" altLang="ko-KR" dirty="0"/>
            </a:br>
            <a:r>
              <a:rPr lang="en-US" altLang="ko-KR" dirty="0"/>
              <a:t>    </a:t>
            </a:r>
            <a:r>
              <a:rPr lang="en-US" altLang="ko-KR" dirty="0" err="1"/>
              <a:t>result_path</a:t>
            </a:r>
            <a:r>
              <a:rPr lang="en-US" altLang="ko-KR" dirty="0"/>
              <a:t> = '/</a:t>
            </a:r>
            <a:r>
              <a:rPr lang="en-US" altLang="ko-KR" dirty="0" err="1"/>
              <a:t>tmp</a:t>
            </a:r>
            <a:r>
              <a:rPr lang="en-US" altLang="ko-KR" dirty="0"/>
              <a:t>/test2_result.jpg'</a:t>
            </a:r>
          </a:p>
          <a:p>
            <a:br>
              <a:rPr lang="en-US" altLang="ko-KR" dirty="0"/>
            </a:br>
            <a:r>
              <a:rPr lang="en-US" altLang="ko-KR" dirty="0"/>
              <a:t>    </a:t>
            </a:r>
            <a:r>
              <a:rPr lang="en-US" altLang="ko-KR" dirty="0" err="1"/>
              <a:t>image.save</a:t>
            </a:r>
            <a:r>
              <a:rPr lang="en-US" altLang="ko-KR" dirty="0"/>
              <a:t>(</a:t>
            </a:r>
            <a:r>
              <a:rPr lang="en-US" altLang="ko-KR" dirty="0" err="1"/>
              <a:t>result_path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    return open(</a:t>
            </a:r>
            <a:r>
              <a:rPr lang="en-US" altLang="ko-KR" dirty="0" err="1"/>
              <a:t>result_path</a:t>
            </a:r>
            <a:r>
              <a:rPr lang="en-US" altLang="ko-KR" dirty="0"/>
              <a:t>, '</a:t>
            </a:r>
            <a:r>
              <a:rPr lang="en-US" altLang="ko-KR" dirty="0" err="1"/>
              <a:t>rb</a:t>
            </a:r>
            <a:r>
              <a:rPr lang="en-US" altLang="ko-KR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34367179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CF44945E-01F7-49BA-AF07-2208DBC26874}"/>
              </a:ext>
            </a:extLst>
          </p:cNvPr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UnDinaru"/>
                <a:cs typeface="UnDinaru"/>
              </a:rPr>
              <a:t>Lambda</a:t>
            </a:r>
            <a:r>
              <a:rPr lang="ko-KR" altLang="en-US" sz="3600" b="1" dirty="0">
                <a:latin typeface="UnDinaru"/>
                <a:cs typeface="UnDinaru"/>
              </a:rPr>
              <a:t>에 추가할 </a:t>
            </a:r>
            <a:r>
              <a:rPr lang="en-US" altLang="ko-KR" sz="3600" b="1" dirty="0" err="1">
                <a:latin typeface="UnDinaru"/>
                <a:cs typeface="UnDinaru"/>
              </a:rPr>
              <a:t>Rekognition</a:t>
            </a:r>
            <a:r>
              <a:rPr lang="en-US" altLang="ko-KR" sz="3600" b="1" dirty="0">
                <a:latin typeface="UnDinaru"/>
                <a:cs typeface="UnDinaru"/>
              </a:rPr>
              <a:t> </a:t>
            </a:r>
            <a:r>
              <a:rPr lang="ko-KR" altLang="en-US" sz="3600" b="1" dirty="0">
                <a:latin typeface="UnDinaru"/>
                <a:cs typeface="UnDinaru"/>
              </a:rPr>
              <a:t>코드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0A2D77-1932-4269-8B64-49F988C16D76}"/>
              </a:ext>
            </a:extLst>
          </p:cNvPr>
          <p:cNvSpPr txBox="1"/>
          <p:nvPr/>
        </p:nvSpPr>
        <p:spPr>
          <a:xfrm>
            <a:off x="488510" y="1066800"/>
            <a:ext cx="664900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US" altLang="ko-KR" dirty="0"/>
            </a:br>
            <a:r>
              <a:rPr lang="en-US" altLang="ko-KR" dirty="0"/>
              <a:t>def </a:t>
            </a:r>
            <a:r>
              <a:rPr lang="en-US" altLang="ko-KR" dirty="0" err="1"/>
              <a:t>lambda_handler</a:t>
            </a:r>
            <a:r>
              <a:rPr lang="en-US" altLang="ko-KR" dirty="0"/>
              <a:t>(event, context):</a:t>
            </a:r>
          </a:p>
          <a:p>
            <a:r>
              <a:rPr lang="en-US" altLang="ko-KR" dirty="0"/>
              <a:t>    # TODO implement</a:t>
            </a:r>
          </a:p>
          <a:p>
            <a:r>
              <a:rPr lang="en-US" altLang="ko-KR" dirty="0"/>
              <a:t>    photo='test2.jpg'</a:t>
            </a:r>
          </a:p>
          <a:p>
            <a:br>
              <a:rPr lang="en-US" altLang="ko-KR" dirty="0"/>
            </a:br>
            <a:r>
              <a:rPr lang="en-US" altLang="ko-KR" dirty="0"/>
              <a:t>    </a:t>
            </a:r>
            <a:r>
              <a:rPr lang="en-US" altLang="ko-KR" dirty="0" err="1"/>
              <a:t>result_image</a:t>
            </a:r>
            <a:r>
              <a:rPr lang="en-US" altLang="ko-KR" dirty="0"/>
              <a:t>=</a:t>
            </a:r>
            <a:r>
              <a:rPr lang="en-US" altLang="ko-KR" dirty="0" err="1"/>
              <a:t>show_faces</a:t>
            </a:r>
            <a:r>
              <a:rPr lang="en-US" altLang="ko-KR" dirty="0"/>
              <a:t>(photo)</a:t>
            </a:r>
          </a:p>
          <a:p>
            <a:br>
              <a:rPr lang="en-US" altLang="ko-KR" dirty="0"/>
            </a:br>
            <a:r>
              <a:rPr lang="en-US" altLang="ko-KR" dirty="0"/>
              <a:t>    return {</a:t>
            </a:r>
          </a:p>
          <a:p>
            <a:r>
              <a:rPr lang="en-US" altLang="ko-KR" dirty="0"/>
              <a:t>        '</a:t>
            </a:r>
            <a:r>
              <a:rPr lang="en-US" altLang="ko-KR" dirty="0" err="1"/>
              <a:t>statusCode</a:t>
            </a:r>
            <a:r>
              <a:rPr lang="en-US" altLang="ko-KR" dirty="0"/>
              <a:t>': 200,</a:t>
            </a:r>
          </a:p>
          <a:p>
            <a:r>
              <a:rPr lang="en-US" altLang="ko-KR" dirty="0"/>
              <a:t>        "isBase64Encoded": True,</a:t>
            </a:r>
          </a:p>
          <a:p>
            <a:r>
              <a:rPr lang="en-US" altLang="ko-KR" dirty="0"/>
              <a:t>        'body': base64.b64encode(</a:t>
            </a:r>
            <a:r>
              <a:rPr lang="en-US" altLang="ko-KR" dirty="0" err="1"/>
              <a:t>result_image.read</a:t>
            </a:r>
            <a:r>
              <a:rPr lang="en-US" altLang="ko-KR" dirty="0"/>
              <a:t>()).decode("utf-8"),</a:t>
            </a:r>
          </a:p>
          <a:p>
            <a:r>
              <a:rPr lang="en-US" altLang="ko-KR" dirty="0"/>
              <a:t>        'headers': {</a:t>
            </a:r>
          </a:p>
          <a:p>
            <a:r>
              <a:rPr lang="en-US" altLang="ko-KR" dirty="0"/>
              <a:t>            'Content-Type': 'image/jpg'</a:t>
            </a:r>
          </a:p>
          <a:p>
            <a:r>
              <a:rPr lang="en-US" altLang="ko-KR" dirty="0"/>
              <a:t>        }</a:t>
            </a:r>
          </a:p>
          <a:p>
            <a:r>
              <a:rPr lang="en-US" altLang="ko-KR" dirty="0"/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8980469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54</a:t>
            </a:fld>
            <a:endParaRPr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CF44945E-01F7-49BA-AF07-2208DBC26874}"/>
              </a:ext>
            </a:extLst>
          </p:cNvPr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b="1" dirty="0">
                <a:latin typeface="UnDinaru"/>
                <a:cs typeface="UnDinaru"/>
              </a:rPr>
              <a:t>코드와 사진 업로드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6F2E8BD4-2862-473C-B2AA-A85C36F14EF1}"/>
              </a:ext>
            </a:extLst>
          </p:cNvPr>
          <p:cNvSpPr txBox="1"/>
          <p:nvPr/>
        </p:nvSpPr>
        <p:spPr>
          <a:xfrm>
            <a:off x="466514" y="1219200"/>
            <a:ext cx="7298031" cy="16036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ko-KR" altLang="en-US" sz="2000" dirty="0">
                <a:latin typeface="UKIJ CJK"/>
                <a:cs typeface="UKIJ CJK"/>
              </a:rPr>
              <a:t>소스코드를 </a:t>
            </a:r>
            <a:r>
              <a:rPr lang="en-US" altLang="ko-KR" sz="2000" dirty="0">
                <a:latin typeface="UKIJ CJK"/>
                <a:cs typeface="UKIJ CJK"/>
              </a:rPr>
              <a:t>Rekognition.py</a:t>
            </a:r>
            <a:r>
              <a:rPr lang="ko-KR" altLang="en-US" sz="2000" dirty="0">
                <a:latin typeface="UKIJ CJK"/>
                <a:cs typeface="UKIJ CJK"/>
              </a:rPr>
              <a:t>로 저장</a:t>
            </a: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ko-KR" altLang="en-US" sz="2000" dirty="0">
                <a:latin typeface="UKIJ CJK"/>
                <a:cs typeface="UKIJ CJK"/>
              </a:rPr>
              <a:t>사람 얼굴이 있는 사진을 다운받아서 </a:t>
            </a:r>
            <a:r>
              <a:rPr lang="en-US" altLang="ko-KR" sz="2000" dirty="0">
                <a:latin typeface="UKIJ CJK"/>
                <a:cs typeface="UKIJ CJK"/>
              </a:rPr>
              <a:t>test2.jpg</a:t>
            </a:r>
            <a:r>
              <a:rPr lang="ko-KR" altLang="en-US" sz="2000" dirty="0">
                <a:latin typeface="UKIJ CJK"/>
                <a:cs typeface="UKIJ CJK"/>
              </a:rPr>
              <a:t>로 저장</a:t>
            </a: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UKIJ CJK"/>
                <a:cs typeface="UKIJ CJK"/>
              </a:rPr>
              <a:t>Rekognition.py</a:t>
            </a:r>
            <a:r>
              <a:rPr lang="ko-KR" altLang="en-US" sz="2000" dirty="0">
                <a:latin typeface="UKIJ CJK"/>
                <a:cs typeface="UKIJ CJK"/>
              </a:rPr>
              <a:t>와 </a:t>
            </a:r>
            <a:r>
              <a:rPr lang="en-US" altLang="ko-KR" sz="2000" dirty="0">
                <a:latin typeface="UKIJ CJK"/>
                <a:cs typeface="UKIJ CJK"/>
              </a:rPr>
              <a:t>test2.jpg</a:t>
            </a:r>
            <a:r>
              <a:rPr lang="ko-KR" altLang="en-US" sz="2000" dirty="0">
                <a:latin typeface="UKIJ CJK"/>
                <a:cs typeface="UKIJ CJK"/>
              </a:rPr>
              <a:t>를 </a:t>
            </a:r>
            <a:r>
              <a:rPr lang="en-US" altLang="ko-KR" sz="2000" dirty="0">
                <a:latin typeface="UKIJ CJK"/>
                <a:cs typeface="UKIJ CJK"/>
              </a:rPr>
              <a:t>.zip</a:t>
            </a:r>
            <a:r>
              <a:rPr lang="ko-KR" altLang="en-US" sz="2000" dirty="0">
                <a:latin typeface="UKIJ CJK"/>
                <a:cs typeface="UKIJ CJK"/>
              </a:rPr>
              <a:t>로 압축</a:t>
            </a:r>
            <a:endParaRPr lang="en-US" altLang="ko-KR" sz="2000" dirty="0">
              <a:latin typeface="UKIJ CJK"/>
              <a:cs typeface="UKIJ CJK"/>
            </a:endParaRPr>
          </a:p>
        </p:txBody>
      </p:sp>
    </p:spTree>
    <p:extLst>
      <p:ext uri="{BB962C8B-B14F-4D97-AF65-F5344CB8AC3E}">
        <p14:creationId xmlns:p14="http://schemas.microsoft.com/office/powerpoint/2010/main" val="20448821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55</a:t>
            </a:fld>
            <a:endParaRPr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CF44945E-01F7-49BA-AF07-2208DBC26874}"/>
              </a:ext>
            </a:extLst>
          </p:cNvPr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b="1" dirty="0">
                <a:latin typeface="UnDinaru"/>
                <a:cs typeface="UnDinaru"/>
              </a:rPr>
              <a:t>코드와 사진 업로드</a:t>
            </a:r>
            <a:endParaRPr sz="3600" b="1" dirty="0">
              <a:latin typeface="UnDinaru"/>
              <a:cs typeface="UnDinaru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0F7FF6-23EA-4FB2-AC68-D41321E94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" y="744368"/>
            <a:ext cx="9144000" cy="60900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D41913-49A6-4C3D-A68A-B5A41168E067}"/>
              </a:ext>
            </a:extLst>
          </p:cNvPr>
          <p:cNvSpPr txBox="1"/>
          <p:nvPr/>
        </p:nvSpPr>
        <p:spPr>
          <a:xfrm>
            <a:off x="5181600" y="1219200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테스트에 사용한 사진</a:t>
            </a:r>
          </a:p>
        </p:txBody>
      </p:sp>
    </p:spTree>
    <p:extLst>
      <p:ext uri="{BB962C8B-B14F-4D97-AF65-F5344CB8AC3E}">
        <p14:creationId xmlns:p14="http://schemas.microsoft.com/office/powerpoint/2010/main" val="30435224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56</a:t>
            </a:fld>
            <a:endParaRPr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CF44945E-01F7-49BA-AF07-2208DBC26874}"/>
              </a:ext>
            </a:extLst>
          </p:cNvPr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b="1" dirty="0">
                <a:latin typeface="UnDinaru"/>
                <a:cs typeface="UnDinaru"/>
              </a:rPr>
              <a:t>코드와 사진 업로드</a:t>
            </a:r>
            <a:endParaRPr sz="3600" b="1" dirty="0">
              <a:latin typeface="UnDinaru"/>
              <a:cs typeface="UnDinaru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CA291C0-7F47-4212-ACE3-97DC80E3B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14400"/>
            <a:ext cx="7410450" cy="34194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E551EE1-3FAD-408E-801C-D6F35CB37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43" y="4120493"/>
            <a:ext cx="3810000" cy="25599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85C70F-016A-405C-91C8-1F442D975649}"/>
              </a:ext>
            </a:extLst>
          </p:cNvPr>
          <p:cNvSpPr txBox="1"/>
          <p:nvPr/>
        </p:nvSpPr>
        <p:spPr>
          <a:xfrm>
            <a:off x="2667000" y="5715000"/>
            <a:ext cx="320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방금 압축한 </a:t>
            </a:r>
            <a:r>
              <a:rPr lang="en-US" altLang="ko-KR" dirty="0"/>
              <a:t>zip </a:t>
            </a:r>
            <a:r>
              <a:rPr lang="ko-KR" altLang="en-US" dirty="0"/>
              <a:t>파일을 업로드</a:t>
            </a:r>
          </a:p>
        </p:txBody>
      </p:sp>
    </p:spTree>
    <p:extLst>
      <p:ext uri="{BB962C8B-B14F-4D97-AF65-F5344CB8AC3E}">
        <p14:creationId xmlns:p14="http://schemas.microsoft.com/office/powerpoint/2010/main" val="36787686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57</a:t>
            </a:fld>
            <a:endParaRPr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CF44945E-01F7-49BA-AF07-2208DBC26874}"/>
              </a:ext>
            </a:extLst>
          </p:cNvPr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b="1" dirty="0">
                <a:latin typeface="UnDinaru"/>
                <a:cs typeface="UnDinaru"/>
              </a:rPr>
              <a:t>코드와 사진 업로드</a:t>
            </a:r>
            <a:endParaRPr sz="3600" b="1" dirty="0">
              <a:latin typeface="UnDinaru"/>
              <a:cs typeface="UnDinaru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3E3C51-CECA-481F-B057-379681D8E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7412"/>
            <a:ext cx="9144000" cy="27031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71F2AF-4905-4B0E-B492-BC877BE95A57}"/>
              </a:ext>
            </a:extLst>
          </p:cNvPr>
          <p:cNvSpPr txBox="1"/>
          <p:nvPr/>
        </p:nvSpPr>
        <p:spPr>
          <a:xfrm>
            <a:off x="4873543" y="1877295"/>
            <a:ext cx="3641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핸들러의</a:t>
            </a:r>
            <a:r>
              <a:rPr lang="ko-KR" altLang="en-US" dirty="0">
                <a:solidFill>
                  <a:srgbClr val="FF0000"/>
                </a:solidFill>
              </a:rPr>
              <a:t> 내용을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err="1">
                <a:solidFill>
                  <a:srgbClr val="FF0000"/>
                </a:solidFill>
              </a:rPr>
              <a:t>Rekognition.lambda_handler</a:t>
            </a:r>
            <a:r>
              <a:rPr lang="ko-KR" altLang="en-US" dirty="0">
                <a:solidFill>
                  <a:srgbClr val="FF0000"/>
                </a:solidFill>
              </a:rPr>
              <a:t>로 변경</a:t>
            </a:r>
          </a:p>
        </p:txBody>
      </p:sp>
    </p:spTree>
    <p:extLst>
      <p:ext uri="{BB962C8B-B14F-4D97-AF65-F5344CB8AC3E}">
        <p14:creationId xmlns:p14="http://schemas.microsoft.com/office/powerpoint/2010/main" val="38992216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58</a:t>
            </a:fld>
            <a:endParaRPr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CF44945E-01F7-49BA-AF07-2208DBC26874}"/>
              </a:ext>
            </a:extLst>
          </p:cNvPr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b="1" dirty="0">
                <a:latin typeface="UnDinaru"/>
                <a:cs typeface="UnDinaru"/>
              </a:rPr>
              <a:t>저장 및 테스트</a:t>
            </a:r>
            <a:endParaRPr sz="3600" b="1" dirty="0">
              <a:latin typeface="UnDinaru"/>
              <a:cs typeface="UnDinaru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70F832-D589-4228-9E85-E00F2F7D7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6400"/>
            <a:ext cx="9144000" cy="12007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D200A3-87AB-44E9-8A85-61937CBEDDC2}"/>
              </a:ext>
            </a:extLst>
          </p:cNvPr>
          <p:cNvSpPr txBox="1"/>
          <p:nvPr/>
        </p:nvSpPr>
        <p:spPr>
          <a:xfrm>
            <a:off x="5299059" y="1312567"/>
            <a:ext cx="290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Save</a:t>
            </a:r>
            <a:r>
              <a:rPr lang="ko-KR" altLang="en-US" dirty="0"/>
              <a:t>를 누른 뒤 테스트 클릭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20E5214-7FC8-41B8-AAF4-12B180905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70" y="3016128"/>
            <a:ext cx="5220152" cy="36121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293AF4-BB1E-431F-9C70-51538277E150}"/>
              </a:ext>
            </a:extLst>
          </p:cNvPr>
          <p:cNvSpPr txBox="1"/>
          <p:nvPr/>
        </p:nvSpPr>
        <p:spPr>
          <a:xfrm>
            <a:off x="5486400" y="2590800"/>
            <a:ext cx="27045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처음 테스트를 하는 경우</a:t>
            </a:r>
            <a:endParaRPr lang="en-US" altLang="ko-KR" dirty="0"/>
          </a:p>
          <a:p>
            <a:r>
              <a:rPr lang="ko-KR" altLang="en-US" dirty="0"/>
              <a:t>팝업창이 뜸</a:t>
            </a:r>
            <a:endParaRPr lang="en-US" altLang="ko-KR" dirty="0"/>
          </a:p>
          <a:p>
            <a:r>
              <a:rPr lang="ko-KR" altLang="en-US" dirty="0"/>
              <a:t>그 경우 그냥 확인 누르기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755055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b="1" spc="-185" dirty="0">
                <a:latin typeface="Trebuchet MS"/>
                <a:cs typeface="UnDinaru"/>
              </a:rPr>
              <a:t>웹 브라우저에서 테스트</a:t>
            </a:r>
            <a:endParaRPr sz="3600" b="1" dirty="0">
              <a:latin typeface="UnDinaru"/>
              <a:cs typeface="UnDinaru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16CEDA-9B2D-4434-98F4-5B1298710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9144000" cy="53970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569C7F-09CB-4BE7-A541-6778A558B5F9}"/>
              </a:ext>
            </a:extLst>
          </p:cNvPr>
          <p:cNvSpPr txBox="1"/>
          <p:nvPr/>
        </p:nvSpPr>
        <p:spPr>
          <a:xfrm>
            <a:off x="4724400" y="1524000"/>
            <a:ext cx="2802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API </a:t>
            </a:r>
            <a:r>
              <a:rPr lang="ko-KR" altLang="en-US" dirty="0"/>
              <a:t>게이트웨이의</a:t>
            </a:r>
            <a:endParaRPr lang="en-US" altLang="ko-KR" dirty="0"/>
          </a:p>
          <a:p>
            <a:r>
              <a:rPr lang="ko-KR" altLang="en-US" dirty="0"/>
              <a:t>엔드 포인트 주소로 접속</a:t>
            </a:r>
            <a:r>
              <a:rPr lang="en-US" altLang="ko-KR" dirty="0"/>
              <a:t>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2078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81BB17FB-E3A9-4A82-A551-BACA437C47E4}"/>
              </a:ext>
            </a:extLst>
          </p:cNvPr>
          <p:cNvSpPr txBox="1">
            <a:spLocks/>
          </p:cNvSpPr>
          <p:nvPr/>
        </p:nvSpPr>
        <p:spPr>
          <a:xfrm>
            <a:off x="474370" y="172973"/>
            <a:ext cx="61550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latinLnBrk="0">
              <a:spcBef>
                <a:spcPts val="100"/>
              </a:spcBef>
            </a:pPr>
            <a:r>
              <a:rPr lang="en-US" sz="3600" kern="0" spc="-110" dirty="0">
                <a:solidFill>
                  <a:sysClr val="windowText" lastClr="000000"/>
                </a:solidFill>
              </a:rPr>
              <a:t>Amazon </a:t>
            </a:r>
            <a:r>
              <a:rPr lang="en-US" sz="3600" kern="0" spc="-110" dirty="0" err="1">
                <a:solidFill>
                  <a:sysClr val="windowText" lastClr="000000"/>
                </a:solidFill>
              </a:rPr>
              <a:t>Rekognition</a:t>
            </a:r>
            <a:endParaRPr lang="en-US" sz="3600" kern="0" dirty="0">
              <a:solidFill>
                <a:sysClr val="windowText" lastClr="00000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EBEDDB0-E523-4DD4-B3A8-DC01E2810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8654"/>
            <a:ext cx="9144000" cy="294069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81BB17FB-E3A9-4A82-A551-BACA437C47E4}"/>
              </a:ext>
            </a:extLst>
          </p:cNvPr>
          <p:cNvSpPr txBox="1">
            <a:spLocks/>
          </p:cNvSpPr>
          <p:nvPr/>
        </p:nvSpPr>
        <p:spPr>
          <a:xfrm>
            <a:off x="474370" y="172973"/>
            <a:ext cx="61550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latinLnBrk="0">
              <a:spcBef>
                <a:spcPts val="100"/>
              </a:spcBef>
            </a:pPr>
            <a:r>
              <a:rPr lang="en-US" sz="3600" kern="0" spc="-110" dirty="0">
                <a:solidFill>
                  <a:sysClr val="windowText" lastClr="000000"/>
                </a:solidFill>
              </a:rPr>
              <a:t>Amazon </a:t>
            </a:r>
            <a:r>
              <a:rPr lang="en-US" sz="3600" kern="0" spc="-110" dirty="0" err="1">
                <a:solidFill>
                  <a:sysClr val="windowText" lastClr="000000"/>
                </a:solidFill>
              </a:rPr>
              <a:t>Rekognition</a:t>
            </a:r>
            <a:endParaRPr lang="en-US" sz="3600" kern="0" dirty="0">
              <a:solidFill>
                <a:sysClr val="windowText" lastClr="000000"/>
              </a:solidFill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DBAD1C2C-9E20-4A66-8D30-D6790D863BF1}"/>
              </a:ext>
            </a:extLst>
          </p:cNvPr>
          <p:cNvSpPr txBox="1"/>
          <p:nvPr/>
        </p:nvSpPr>
        <p:spPr>
          <a:xfrm>
            <a:off x="474370" y="975522"/>
            <a:ext cx="7755864" cy="556755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41300" indent="-228600">
              <a:spcBef>
                <a:spcPts val="11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pc="-10" dirty="0">
                <a:latin typeface="Carlito"/>
                <a:cs typeface="Carlito"/>
              </a:rPr>
              <a:t>Amazon </a:t>
            </a:r>
            <a:r>
              <a:rPr lang="en-US" spc="-10" dirty="0" err="1">
                <a:latin typeface="Carlito"/>
                <a:cs typeface="Carlito"/>
              </a:rPr>
              <a:t>Rekognition</a:t>
            </a:r>
            <a:r>
              <a:rPr lang="en-US" spc="-10" dirty="0">
                <a:latin typeface="Carlito"/>
                <a:cs typeface="Carlito"/>
              </a:rPr>
              <a:t> Image</a:t>
            </a:r>
          </a:p>
          <a:p>
            <a:pPr marL="698500" lvl="1" indent="-228600">
              <a:spcBef>
                <a:spcPts val="11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ko-KR" altLang="en-US" dirty="0"/>
              <a:t>객체</a:t>
            </a:r>
            <a:r>
              <a:rPr lang="en-US" altLang="ko-KR" dirty="0"/>
              <a:t>, </a:t>
            </a:r>
            <a:r>
              <a:rPr lang="ko-KR" altLang="en-US" dirty="0"/>
              <a:t>장면 및 얼굴을 감지하는 딥 러닝 기반 이미지 인식 서비스</a:t>
            </a:r>
            <a:endParaRPr lang="en-US" altLang="ko-KR" dirty="0"/>
          </a:p>
          <a:p>
            <a:pPr marL="698500" lvl="1" indent="-228600">
              <a:spcBef>
                <a:spcPts val="11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ko-KR" altLang="en-US" dirty="0"/>
              <a:t>텍스트 추출</a:t>
            </a:r>
            <a:r>
              <a:rPr lang="en-US" altLang="ko-KR" dirty="0"/>
              <a:t>, </a:t>
            </a:r>
            <a:r>
              <a:rPr lang="ko-KR" altLang="en-US" dirty="0"/>
              <a:t>유명 인사 인식</a:t>
            </a:r>
            <a:r>
              <a:rPr lang="en-US" altLang="ko-KR" dirty="0"/>
              <a:t>, </a:t>
            </a:r>
            <a:r>
              <a:rPr lang="ko-KR" altLang="en-US" dirty="0"/>
              <a:t>부적절한 콘텐츠 식별</a:t>
            </a:r>
            <a:r>
              <a:rPr lang="en-US" altLang="ko-KR" dirty="0"/>
              <a:t>, </a:t>
            </a:r>
            <a:r>
              <a:rPr lang="ko-KR" altLang="en-US" dirty="0"/>
              <a:t>얼굴 검색 및 비교</a:t>
            </a:r>
            <a:endParaRPr lang="en-US" altLang="ko-KR" dirty="0"/>
          </a:p>
          <a:p>
            <a:pPr marL="241300" indent="-228600">
              <a:spcBef>
                <a:spcPts val="11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dirty="0">
                <a:latin typeface="UKIJ CJK"/>
                <a:cs typeface="UKIJ CJK"/>
              </a:rPr>
              <a:t>Amazon </a:t>
            </a:r>
            <a:r>
              <a:rPr lang="en-US" altLang="ko-KR" dirty="0" err="1">
                <a:latin typeface="UKIJ CJK"/>
                <a:cs typeface="UKIJ CJK"/>
              </a:rPr>
              <a:t>Rekognition</a:t>
            </a:r>
            <a:r>
              <a:rPr lang="en-US" altLang="ko-KR" dirty="0">
                <a:latin typeface="UKIJ CJK"/>
                <a:cs typeface="UKIJ CJK"/>
              </a:rPr>
              <a:t> Video</a:t>
            </a:r>
          </a:p>
          <a:p>
            <a:pPr marL="698500" lvl="1" indent="-228600">
              <a:spcBef>
                <a:spcPts val="11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ko-KR" altLang="en-US" dirty="0"/>
              <a:t>비디오에서 활동을 탐지하고</a:t>
            </a:r>
            <a:r>
              <a:rPr lang="en-US" altLang="ko-KR" dirty="0"/>
              <a:t>, </a:t>
            </a:r>
            <a:r>
              <a:rPr lang="ko-KR" altLang="en-US" dirty="0"/>
              <a:t>프레임에 있는 사람의 움직임을 이해하고</a:t>
            </a:r>
            <a:r>
              <a:rPr lang="en-US" altLang="ko-KR" dirty="0"/>
              <a:t>, </a:t>
            </a:r>
            <a:r>
              <a:rPr lang="ko-KR" altLang="en-US" dirty="0"/>
              <a:t>사람</a:t>
            </a:r>
            <a:r>
              <a:rPr lang="en-US" altLang="ko-KR" dirty="0"/>
              <a:t>, </a:t>
            </a:r>
            <a:r>
              <a:rPr lang="ko-KR" altLang="en-US" dirty="0"/>
              <a:t>객체</a:t>
            </a:r>
            <a:r>
              <a:rPr lang="en-US" altLang="ko-KR" dirty="0"/>
              <a:t>, </a:t>
            </a:r>
            <a:r>
              <a:rPr lang="ko-KR" altLang="en-US" dirty="0"/>
              <a:t>유명 인사 및 부적절한 콘텐츠를 인식하는 딥 러닝 기반 비디오 분석 서비스</a:t>
            </a:r>
            <a:endParaRPr lang="en-US" altLang="ko-KR" dirty="0"/>
          </a:p>
          <a:p>
            <a:pPr marL="698500" lvl="1" indent="-228600">
              <a:spcBef>
                <a:spcPts val="11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ko-KR" altLang="en-US" cap="all" dirty="0"/>
              <a:t>스트리밍 비디오 실시간 분석</a:t>
            </a:r>
            <a:r>
              <a:rPr lang="en-US" altLang="ko-KR" cap="all" dirty="0"/>
              <a:t>, </a:t>
            </a:r>
            <a:r>
              <a:rPr lang="ko-KR" altLang="en-US" cap="all" dirty="0"/>
              <a:t>인물 식별 및 경로</a:t>
            </a:r>
            <a:r>
              <a:rPr lang="en-US" altLang="ko-KR" cap="all" dirty="0"/>
              <a:t>, </a:t>
            </a:r>
            <a:r>
              <a:rPr lang="ko-KR" altLang="en-US" cap="all" dirty="0"/>
              <a:t>얼굴 인식 및 분석</a:t>
            </a:r>
            <a:r>
              <a:rPr lang="en-US" altLang="ko-KR" cap="all" dirty="0"/>
              <a:t>, </a:t>
            </a:r>
            <a:r>
              <a:rPr lang="ko-KR" altLang="en-US" cap="all" dirty="0"/>
              <a:t>객체</a:t>
            </a:r>
            <a:r>
              <a:rPr lang="en-US" altLang="ko-KR" cap="all" dirty="0"/>
              <a:t>, </a:t>
            </a:r>
            <a:r>
              <a:rPr lang="ko-KR" altLang="en-US" cap="all" dirty="0"/>
              <a:t>장면</a:t>
            </a:r>
            <a:r>
              <a:rPr lang="en-US" altLang="ko-KR" cap="all" dirty="0"/>
              <a:t>, </a:t>
            </a:r>
            <a:r>
              <a:rPr lang="ko-KR" altLang="en-US" cap="all" dirty="0"/>
              <a:t>활동 탐지</a:t>
            </a:r>
            <a:r>
              <a:rPr lang="en-US" altLang="ko-KR" cap="all" dirty="0"/>
              <a:t>, </a:t>
            </a:r>
            <a:r>
              <a:rPr lang="ko-KR" altLang="en-US" cap="all" dirty="0"/>
              <a:t>부적절한 비디오 탐지</a:t>
            </a:r>
            <a:r>
              <a:rPr lang="en-US" altLang="ko-KR" cap="all" dirty="0"/>
              <a:t>, </a:t>
            </a:r>
            <a:r>
              <a:rPr lang="ko-KR" altLang="en-US" cap="all" dirty="0"/>
              <a:t>유명 인사 인식</a:t>
            </a:r>
            <a:endParaRPr lang="en-US" altLang="ko-KR" cap="all" dirty="0"/>
          </a:p>
          <a:p>
            <a:pPr marL="241300" indent="-228600">
              <a:spcBef>
                <a:spcPts val="11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dirty="0"/>
              <a:t>Amazon </a:t>
            </a:r>
            <a:r>
              <a:rPr lang="en-US" altLang="ko-KR" dirty="0" err="1"/>
              <a:t>Rekognition</a:t>
            </a:r>
            <a:r>
              <a:rPr lang="en-US" altLang="ko-KR" dirty="0"/>
              <a:t> Custom Labels</a:t>
            </a:r>
          </a:p>
          <a:p>
            <a:pPr marL="698500" lvl="1" indent="-228600">
              <a:spcBef>
                <a:spcPts val="11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ko-KR" altLang="en-US" dirty="0"/>
              <a:t>비즈니스 요구 사항에 특화된 이미지에서 객체와 장면을 식별</a:t>
            </a:r>
            <a:endParaRPr lang="en-US" altLang="ko-KR" dirty="0"/>
          </a:p>
          <a:p>
            <a:pPr marL="698500" lvl="1" indent="-228600">
              <a:spcBef>
                <a:spcPts val="11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ko-KR" altLang="en-US" cap="all" dirty="0"/>
              <a:t>데이터 레이블 지정 단순화</a:t>
            </a:r>
            <a:endParaRPr lang="en-US" altLang="ko-KR" cap="all" dirty="0"/>
          </a:p>
          <a:p>
            <a:pPr marL="698500" lvl="1" indent="-228600">
              <a:spcBef>
                <a:spcPts val="11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ko-KR" altLang="en-US" cap="all" dirty="0"/>
              <a:t>자동 기계 학습</a:t>
            </a:r>
            <a:endParaRPr lang="en-US" altLang="ko-KR" cap="all" dirty="0"/>
          </a:p>
          <a:p>
            <a:pPr marL="698500" lvl="1" indent="-228600">
              <a:spcBef>
                <a:spcPts val="11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ko-KR" altLang="en-US" cap="all" dirty="0"/>
              <a:t>단순화된 모델 평가</a:t>
            </a:r>
            <a:r>
              <a:rPr lang="en-US" altLang="ko-KR" cap="all" dirty="0"/>
              <a:t>, </a:t>
            </a:r>
            <a:r>
              <a:rPr lang="ko-KR" altLang="en-US" cap="all" dirty="0"/>
              <a:t>추론 및 피드백</a:t>
            </a:r>
            <a:endParaRPr lang="ko-KR" altLang="en-US" dirty="0">
              <a:latin typeface="UKIJ CJK"/>
              <a:cs typeface="UKIJ CJK"/>
            </a:endParaRPr>
          </a:p>
        </p:txBody>
      </p:sp>
    </p:spTree>
    <p:extLst>
      <p:ext uri="{BB962C8B-B14F-4D97-AF65-F5344CB8AC3E}">
        <p14:creationId xmlns:p14="http://schemas.microsoft.com/office/powerpoint/2010/main" val="3228953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72973"/>
            <a:ext cx="71456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150" dirty="0" err="1"/>
              <a:t>Rekognition</a:t>
            </a:r>
            <a:r>
              <a:rPr sz="3600" spc="-395" dirty="0"/>
              <a:t> </a:t>
            </a:r>
            <a:r>
              <a:rPr lang="en-US" sz="3600" spc="-395" dirty="0"/>
              <a:t>Free Tier</a:t>
            </a:r>
            <a:endParaRPr sz="36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74370" y="975522"/>
            <a:ext cx="7602830" cy="5393143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41300" indent="-228600">
              <a:spcBef>
                <a:spcPts val="11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spc="-10" dirty="0">
                <a:latin typeface="Carlito"/>
                <a:cs typeface="Carlito"/>
              </a:rPr>
              <a:t>Amazon </a:t>
            </a:r>
            <a:r>
              <a:rPr lang="en-US" sz="2000" spc="-10" dirty="0" err="1">
                <a:latin typeface="Carlito"/>
                <a:cs typeface="Carlito"/>
              </a:rPr>
              <a:t>Rekognition</a:t>
            </a:r>
            <a:r>
              <a:rPr lang="en-US" sz="2000" spc="-10" dirty="0">
                <a:latin typeface="Carlito"/>
                <a:cs typeface="Carlito"/>
              </a:rPr>
              <a:t> Image</a:t>
            </a:r>
            <a:endParaRPr lang="ko-KR" altLang="en-US" sz="2000" dirty="0">
              <a:latin typeface="UKIJ CJK"/>
              <a:cs typeface="UKIJ CJK"/>
            </a:endParaRPr>
          </a:p>
          <a:p>
            <a:pPr marL="698500" lvl="1" indent="-228600">
              <a:lnSpc>
                <a:spcPct val="100000"/>
              </a:lnSpc>
              <a:spcBef>
                <a:spcPts val="9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en-US" altLang="ko-KR" dirty="0">
                <a:hlinkClick r:id="rId2"/>
              </a:rPr>
              <a:t>AWS </a:t>
            </a:r>
            <a:r>
              <a:rPr lang="ko-KR" altLang="en-US" dirty="0">
                <a:hlinkClick r:id="rId2"/>
              </a:rPr>
              <a:t>프리 </a:t>
            </a:r>
            <a:r>
              <a:rPr lang="ko-KR" altLang="en-US" dirty="0" err="1">
                <a:hlinkClick r:id="rId2"/>
              </a:rPr>
              <a:t>티어</a:t>
            </a:r>
            <a:r>
              <a:rPr lang="ko-KR" altLang="en-US" dirty="0" err="1"/>
              <a:t>를</a:t>
            </a:r>
            <a:r>
              <a:rPr lang="ko-KR" altLang="en-US" dirty="0"/>
              <a:t> 사용하는 고객은 </a:t>
            </a:r>
            <a:r>
              <a:rPr lang="en-US" altLang="ko-KR" dirty="0"/>
              <a:t>Amazon </a:t>
            </a:r>
            <a:r>
              <a:rPr lang="en-US" altLang="ko-KR" dirty="0" err="1"/>
              <a:t>Rekognition</a:t>
            </a:r>
            <a:r>
              <a:rPr lang="en-US" altLang="ko-KR" dirty="0"/>
              <a:t> Image</a:t>
            </a:r>
            <a:r>
              <a:rPr lang="ko-KR" altLang="en-US" dirty="0"/>
              <a:t>를 무료로 시작할 수 있습니다</a:t>
            </a:r>
            <a:r>
              <a:rPr lang="en-US" altLang="ko-KR" dirty="0"/>
              <a:t>. </a:t>
            </a:r>
          </a:p>
          <a:p>
            <a:pPr marL="698500" lvl="1" indent="-228600">
              <a:lnSpc>
                <a:spcPct val="100000"/>
              </a:lnSpc>
              <a:spcBef>
                <a:spcPts val="9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ko-KR" altLang="en-US" dirty="0"/>
              <a:t>프리 </a:t>
            </a:r>
            <a:r>
              <a:rPr lang="ko-KR" altLang="en-US" dirty="0" err="1"/>
              <a:t>티어는</a:t>
            </a:r>
            <a:r>
              <a:rPr lang="ko-KR" altLang="en-US" dirty="0"/>
              <a:t> </a:t>
            </a:r>
            <a:r>
              <a:rPr lang="en-US" altLang="ko-KR" dirty="0"/>
              <a:t>12</a:t>
            </a:r>
            <a:r>
              <a:rPr lang="ko-KR" altLang="en-US" dirty="0"/>
              <a:t>개월 동안 유지되며</a:t>
            </a:r>
            <a:r>
              <a:rPr lang="en-US" altLang="ko-KR" dirty="0"/>
              <a:t>, </a:t>
            </a:r>
            <a:r>
              <a:rPr lang="ko-KR" altLang="en-US" dirty="0"/>
              <a:t>이 기간에는 매월 </a:t>
            </a:r>
            <a:r>
              <a:rPr lang="en-US" altLang="ko-KR" dirty="0"/>
              <a:t>5,000</a:t>
            </a:r>
            <a:r>
              <a:rPr lang="ko-KR" altLang="en-US" dirty="0"/>
              <a:t>개의 이미지를 분석하고 매월 얼굴 메타데이터 </a:t>
            </a:r>
            <a:r>
              <a:rPr lang="en-US" altLang="ko-KR" dirty="0"/>
              <a:t>1,000</a:t>
            </a:r>
            <a:r>
              <a:rPr lang="ko-KR" altLang="en-US" dirty="0"/>
              <a:t>개를 저장할 수 있습니다</a:t>
            </a:r>
            <a:r>
              <a:rPr lang="en-US" altLang="ko-KR" dirty="0"/>
              <a:t>.</a:t>
            </a:r>
          </a:p>
          <a:p>
            <a:pPr marL="241300" indent="-228600">
              <a:spcBef>
                <a:spcPts val="9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en-US" altLang="ko-KR" sz="2000" dirty="0">
                <a:latin typeface="UKIJ CJK"/>
                <a:cs typeface="UKIJ CJK"/>
              </a:rPr>
              <a:t>Amazon </a:t>
            </a:r>
            <a:r>
              <a:rPr lang="en-US" altLang="ko-KR" sz="2000" dirty="0" err="1">
                <a:latin typeface="UKIJ CJK"/>
                <a:cs typeface="UKIJ CJK"/>
              </a:rPr>
              <a:t>Rekognition</a:t>
            </a:r>
            <a:r>
              <a:rPr lang="en-US" altLang="ko-KR" sz="2000" dirty="0">
                <a:latin typeface="UKIJ CJK"/>
                <a:cs typeface="UKIJ CJK"/>
              </a:rPr>
              <a:t> Video</a:t>
            </a:r>
          </a:p>
          <a:p>
            <a:pPr marL="698500" lvl="1" indent="-228600">
              <a:spcBef>
                <a:spcPts val="9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en-US" altLang="ko-KR" dirty="0"/>
              <a:t>AWS </a:t>
            </a:r>
            <a:r>
              <a:rPr lang="ko-KR" altLang="en-US" dirty="0"/>
              <a:t>프리 </a:t>
            </a:r>
            <a:r>
              <a:rPr lang="ko-KR" altLang="en-US" dirty="0" err="1"/>
              <a:t>티어를</a:t>
            </a:r>
            <a:r>
              <a:rPr lang="ko-KR" altLang="en-US" dirty="0"/>
              <a:t> 사용하는 고객은 </a:t>
            </a:r>
            <a:r>
              <a:rPr lang="en-US" altLang="ko-KR" dirty="0"/>
              <a:t>Amazon </a:t>
            </a:r>
            <a:r>
              <a:rPr lang="en-US" altLang="ko-KR" dirty="0" err="1"/>
              <a:t>Rekognition</a:t>
            </a:r>
            <a:r>
              <a:rPr lang="en-US" altLang="ko-KR" dirty="0"/>
              <a:t> Video</a:t>
            </a:r>
            <a:r>
              <a:rPr lang="ko-KR" altLang="en-US" dirty="0"/>
              <a:t>를 무료로 시작할 수 있습니다</a:t>
            </a:r>
            <a:r>
              <a:rPr lang="en-US" altLang="ko-KR" dirty="0"/>
              <a:t>. </a:t>
            </a:r>
          </a:p>
          <a:p>
            <a:pPr marL="698500" lvl="1" indent="-228600">
              <a:spcBef>
                <a:spcPts val="9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ko-KR" altLang="en-US" dirty="0"/>
              <a:t>프리 </a:t>
            </a:r>
            <a:r>
              <a:rPr lang="ko-KR" altLang="en-US" dirty="0" err="1"/>
              <a:t>티어는</a:t>
            </a:r>
            <a:r>
              <a:rPr lang="ko-KR" altLang="en-US" dirty="0"/>
              <a:t> </a:t>
            </a:r>
            <a:r>
              <a:rPr lang="en-US" altLang="ko-KR" dirty="0"/>
              <a:t>12</a:t>
            </a:r>
            <a:r>
              <a:rPr lang="ko-KR" altLang="en-US" dirty="0"/>
              <a:t>개월 동안 유지되며</a:t>
            </a:r>
            <a:r>
              <a:rPr lang="en-US" altLang="ko-KR" dirty="0"/>
              <a:t>, </a:t>
            </a:r>
            <a:r>
              <a:rPr lang="ko-KR" altLang="en-US" dirty="0"/>
              <a:t>이 기간에 매월 비디오 분석을 위한 </a:t>
            </a:r>
            <a:r>
              <a:rPr lang="en-US" altLang="ko-KR" dirty="0"/>
              <a:t>1,000</a:t>
            </a:r>
            <a:r>
              <a:rPr lang="ko-KR" altLang="en-US" dirty="0"/>
              <a:t>분</a:t>
            </a:r>
            <a:r>
              <a:rPr lang="en-US" altLang="ko-KR" dirty="0"/>
              <a:t>(</a:t>
            </a:r>
            <a:r>
              <a:rPr lang="ko-KR" altLang="en-US" dirty="0"/>
              <a:t>무료</a:t>
            </a:r>
            <a:r>
              <a:rPr lang="en-US" altLang="ko-KR" dirty="0"/>
              <a:t>)</a:t>
            </a:r>
            <a:r>
              <a:rPr lang="ko-KR" altLang="en-US" dirty="0"/>
              <a:t>이 포함됩니다</a:t>
            </a:r>
            <a:r>
              <a:rPr lang="en-US" altLang="ko-KR" dirty="0"/>
              <a:t>.</a:t>
            </a:r>
          </a:p>
          <a:p>
            <a:pPr marL="241300" indent="-228600">
              <a:spcBef>
                <a:spcPts val="9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en-US" altLang="ko-KR" sz="2000" dirty="0">
                <a:latin typeface="UKIJ CJK"/>
                <a:cs typeface="UKIJ CJK"/>
              </a:rPr>
              <a:t>Amazon </a:t>
            </a:r>
            <a:r>
              <a:rPr lang="en-US" altLang="ko-KR" sz="2000" dirty="0" err="1">
                <a:latin typeface="UKIJ CJK"/>
                <a:cs typeface="UKIJ CJK"/>
              </a:rPr>
              <a:t>Rekognition</a:t>
            </a:r>
            <a:r>
              <a:rPr lang="en-US" altLang="ko-KR" sz="2000" dirty="0">
                <a:latin typeface="UKIJ CJK"/>
                <a:cs typeface="UKIJ CJK"/>
              </a:rPr>
              <a:t> Custom Labels</a:t>
            </a:r>
          </a:p>
          <a:p>
            <a:pPr marL="698500" lvl="1" indent="-228600">
              <a:spcBef>
                <a:spcPts val="9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en-US" altLang="ko-KR" dirty="0"/>
              <a:t>AWS </a:t>
            </a:r>
            <a:r>
              <a:rPr lang="ko-KR" altLang="en-US" dirty="0"/>
              <a:t>프리 </a:t>
            </a:r>
            <a:r>
              <a:rPr lang="ko-KR" altLang="en-US" dirty="0" err="1"/>
              <a:t>티어를</a:t>
            </a:r>
            <a:r>
              <a:rPr lang="ko-KR" altLang="en-US" dirty="0"/>
              <a:t> 사용하는 고객은 </a:t>
            </a:r>
            <a:r>
              <a:rPr lang="en-US" altLang="ko-KR" dirty="0"/>
              <a:t>Amazon </a:t>
            </a:r>
            <a:r>
              <a:rPr lang="en-US" altLang="ko-KR" dirty="0" err="1"/>
              <a:t>Rekognition</a:t>
            </a:r>
            <a:r>
              <a:rPr lang="en-US" altLang="ko-KR" dirty="0"/>
              <a:t> Custom Labels</a:t>
            </a:r>
            <a:r>
              <a:rPr lang="ko-KR" altLang="en-US" dirty="0"/>
              <a:t>를 무료로 시작할 수 있습니다</a:t>
            </a:r>
            <a:r>
              <a:rPr lang="en-US" altLang="ko-KR" dirty="0"/>
              <a:t>. </a:t>
            </a:r>
          </a:p>
          <a:p>
            <a:pPr marL="698500" lvl="1" indent="-228600">
              <a:spcBef>
                <a:spcPts val="9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ko-KR" altLang="en-US" dirty="0"/>
              <a:t>프리 </a:t>
            </a:r>
            <a:r>
              <a:rPr lang="ko-KR" altLang="en-US" dirty="0" err="1"/>
              <a:t>티어는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개월 동안 유지되며</a:t>
            </a:r>
            <a:r>
              <a:rPr lang="en-US" altLang="ko-KR" dirty="0"/>
              <a:t>, </a:t>
            </a:r>
            <a:r>
              <a:rPr lang="ko-KR" altLang="en-US" dirty="0"/>
              <a:t>이 기간에 매월 </a:t>
            </a:r>
            <a:r>
              <a:rPr lang="en-US" altLang="ko-KR" dirty="0"/>
              <a:t>10</a:t>
            </a:r>
            <a:r>
              <a:rPr lang="ko-KR" altLang="en-US" dirty="0"/>
              <a:t>시간의 무료 교육 시간과 </a:t>
            </a:r>
            <a:r>
              <a:rPr lang="en-US" altLang="ko-KR" dirty="0"/>
              <a:t>4</a:t>
            </a:r>
            <a:r>
              <a:rPr lang="ko-KR" altLang="en-US" dirty="0"/>
              <a:t>시간의 무료 추론 시간이 포함됩니다</a:t>
            </a:r>
            <a:r>
              <a:rPr lang="en-US" altLang="ko-KR" dirty="0"/>
              <a:t>.</a:t>
            </a:r>
            <a:endParaRPr lang="en-US" altLang="ko-KR" dirty="0">
              <a:latin typeface="UKIJ CJK"/>
              <a:cs typeface="UKIJ CJK"/>
            </a:endParaRPr>
          </a:p>
        </p:txBody>
      </p:sp>
    </p:spTree>
    <p:extLst>
      <p:ext uri="{BB962C8B-B14F-4D97-AF65-F5344CB8AC3E}">
        <p14:creationId xmlns:p14="http://schemas.microsoft.com/office/powerpoint/2010/main" val="3650987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72973"/>
            <a:ext cx="37166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150" dirty="0" err="1"/>
              <a:t>Rekognition</a:t>
            </a:r>
            <a:r>
              <a:rPr sz="3600" spc="-395" dirty="0"/>
              <a:t> </a:t>
            </a:r>
            <a:r>
              <a:rPr sz="3600" spc="-210" dirty="0"/>
              <a:t>Pricing</a:t>
            </a:r>
            <a:endParaRPr sz="36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74370" y="975522"/>
            <a:ext cx="7298030" cy="569579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41300" indent="-228600">
              <a:spcBef>
                <a:spcPts val="11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pc="-10" dirty="0">
                <a:latin typeface="Carlito"/>
                <a:cs typeface="Carlito"/>
              </a:rPr>
              <a:t>Amazon </a:t>
            </a:r>
            <a:r>
              <a:rPr lang="en-US" spc="-10" dirty="0" err="1">
                <a:latin typeface="Carlito"/>
                <a:cs typeface="Carlito"/>
              </a:rPr>
              <a:t>Rekognition</a:t>
            </a:r>
            <a:r>
              <a:rPr lang="en-US" spc="-10" dirty="0">
                <a:latin typeface="Carlito"/>
                <a:cs typeface="Carlito"/>
              </a:rPr>
              <a:t> Image </a:t>
            </a:r>
            <a:r>
              <a:rPr lang="ko-KR" altLang="en-US" spc="-10" dirty="0">
                <a:latin typeface="Carlito"/>
                <a:cs typeface="Carlito"/>
              </a:rPr>
              <a:t>요금</a:t>
            </a:r>
            <a:endParaRPr lang="ko-KR" altLang="en-US" dirty="0">
              <a:latin typeface="UKIJ CJK"/>
              <a:cs typeface="UKIJ CJK"/>
            </a:endParaRPr>
          </a:p>
          <a:p>
            <a:pPr marL="698500" lvl="1" indent="-228600">
              <a:lnSpc>
                <a:spcPct val="100000"/>
              </a:lnSpc>
              <a:spcBef>
                <a:spcPts val="9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ko-KR" altLang="en-US" dirty="0">
                <a:latin typeface="UKIJ CJK"/>
                <a:cs typeface="UKIJ CJK"/>
              </a:rPr>
              <a:t>월별 처리된 처음 </a:t>
            </a:r>
            <a:r>
              <a:rPr lang="en-US" altLang="ko-KR" dirty="0">
                <a:latin typeface="UKIJ CJK"/>
                <a:cs typeface="UKIJ CJK"/>
              </a:rPr>
              <a:t>1</a:t>
            </a:r>
            <a:r>
              <a:rPr lang="ko-KR" altLang="en-US" dirty="0">
                <a:latin typeface="UKIJ CJK"/>
                <a:cs typeface="UKIJ CJK"/>
              </a:rPr>
              <a:t>백만 개의 이미지 </a:t>
            </a:r>
            <a:r>
              <a:rPr lang="en-US" altLang="ko-KR" dirty="0">
                <a:latin typeface="UKIJ CJK"/>
                <a:cs typeface="UKIJ CJK"/>
              </a:rPr>
              <a:t>: </a:t>
            </a:r>
            <a:r>
              <a:rPr lang="ko-KR" altLang="en-US" dirty="0">
                <a:latin typeface="UKIJ CJK"/>
                <a:cs typeface="UKIJ CJK"/>
              </a:rPr>
              <a:t>이미지당 </a:t>
            </a:r>
            <a:r>
              <a:rPr lang="en-US" altLang="ko-KR" dirty="0">
                <a:latin typeface="UKIJ CJK"/>
                <a:cs typeface="UKIJ CJK"/>
              </a:rPr>
              <a:t>0.0012 USD</a:t>
            </a:r>
          </a:p>
          <a:p>
            <a:pPr marL="698500" lvl="1" indent="-228600">
              <a:lnSpc>
                <a:spcPct val="100000"/>
              </a:lnSpc>
              <a:spcBef>
                <a:spcPts val="9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ko-KR" altLang="en-US" dirty="0"/>
              <a:t>월별 처리된 다음 </a:t>
            </a:r>
            <a:r>
              <a:rPr lang="en-US" altLang="ko-KR" dirty="0"/>
              <a:t>9</a:t>
            </a:r>
            <a:r>
              <a:rPr lang="ko-KR" altLang="en-US" dirty="0"/>
              <a:t>백만 개의 이미지 </a:t>
            </a:r>
            <a:r>
              <a:rPr lang="en-US" altLang="ko-KR" dirty="0"/>
              <a:t>: </a:t>
            </a:r>
            <a:r>
              <a:rPr lang="ko-KR" altLang="en-US" dirty="0"/>
              <a:t>이미지당 </a:t>
            </a:r>
            <a:r>
              <a:rPr lang="en-US" altLang="ko-KR" dirty="0"/>
              <a:t>0.00096 USD</a:t>
            </a:r>
          </a:p>
          <a:p>
            <a:pPr marL="698500" lvl="1" indent="-228600">
              <a:lnSpc>
                <a:spcPct val="100000"/>
              </a:lnSpc>
              <a:spcBef>
                <a:spcPts val="9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ko-KR" altLang="en-US" dirty="0"/>
              <a:t>월별 처리된 다음 </a:t>
            </a:r>
            <a:r>
              <a:rPr lang="en-US" altLang="ko-KR" dirty="0"/>
              <a:t>9</a:t>
            </a:r>
            <a:r>
              <a:rPr lang="ko-KR" altLang="en-US" dirty="0"/>
              <a:t>천만 개의 이미지 </a:t>
            </a:r>
            <a:r>
              <a:rPr lang="en-US" altLang="ko-KR" dirty="0"/>
              <a:t>: </a:t>
            </a:r>
            <a:r>
              <a:rPr lang="ko-KR" altLang="en-US" dirty="0"/>
              <a:t>이미지당 </a:t>
            </a:r>
            <a:r>
              <a:rPr lang="en-US" altLang="ko-KR" dirty="0"/>
              <a:t>0.00072 USD</a:t>
            </a:r>
          </a:p>
          <a:p>
            <a:pPr marL="698500" lvl="1" indent="-228600">
              <a:lnSpc>
                <a:spcPct val="100000"/>
              </a:lnSpc>
              <a:spcBef>
                <a:spcPts val="9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ko-KR" altLang="en-US" dirty="0">
                <a:latin typeface="UKIJ CJK"/>
                <a:cs typeface="UKIJ CJK"/>
              </a:rPr>
              <a:t>월별 처리된 </a:t>
            </a:r>
            <a:r>
              <a:rPr lang="en-US" altLang="ko-KR" dirty="0">
                <a:latin typeface="UKIJ CJK"/>
                <a:cs typeface="UKIJ CJK"/>
              </a:rPr>
              <a:t>1</a:t>
            </a:r>
            <a:r>
              <a:rPr lang="ko-KR" altLang="en-US" dirty="0">
                <a:latin typeface="UKIJ CJK"/>
                <a:cs typeface="UKIJ CJK"/>
              </a:rPr>
              <a:t>억 개 이상의 이미지 </a:t>
            </a:r>
            <a:r>
              <a:rPr lang="en-US" altLang="ko-KR" dirty="0">
                <a:latin typeface="UKIJ CJK"/>
                <a:cs typeface="UKIJ CJK"/>
              </a:rPr>
              <a:t>: </a:t>
            </a:r>
            <a:r>
              <a:rPr lang="ko-KR" altLang="en-US" dirty="0">
                <a:latin typeface="UKIJ CJK"/>
                <a:cs typeface="UKIJ CJK"/>
              </a:rPr>
              <a:t>이미지당 </a:t>
            </a:r>
            <a:r>
              <a:rPr lang="en-US" altLang="ko-KR" dirty="0">
                <a:latin typeface="UKIJ CJK"/>
                <a:cs typeface="UKIJ CJK"/>
              </a:rPr>
              <a:t>0.00048 USD</a:t>
            </a:r>
          </a:p>
          <a:p>
            <a:pPr marL="698500" lvl="1" indent="-228600">
              <a:lnSpc>
                <a:spcPct val="100000"/>
              </a:lnSpc>
              <a:spcBef>
                <a:spcPts val="9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ko-KR" altLang="en-US" dirty="0"/>
              <a:t>얼굴 메타데이터 스토리지 </a:t>
            </a:r>
            <a:r>
              <a:rPr lang="en-US" altLang="ko-KR" dirty="0"/>
              <a:t>: </a:t>
            </a:r>
            <a:r>
              <a:rPr lang="ko-KR" altLang="en-US" dirty="0"/>
              <a:t>월별 </a:t>
            </a:r>
            <a:r>
              <a:rPr lang="ko-KR" altLang="en-US" dirty="0" err="1"/>
              <a:t>얼굴당</a:t>
            </a:r>
            <a:r>
              <a:rPr lang="ko-KR" altLang="en-US" dirty="0"/>
              <a:t> </a:t>
            </a:r>
            <a:r>
              <a:rPr lang="en-US" altLang="ko-KR" dirty="0"/>
              <a:t>0.00001 USD</a:t>
            </a:r>
            <a:endParaRPr lang="en-US" altLang="ko-KR" dirty="0">
              <a:latin typeface="UKIJ CJK"/>
              <a:cs typeface="UKIJ CJK"/>
            </a:endParaRPr>
          </a:p>
          <a:p>
            <a:pPr marL="241300" indent="-228600">
              <a:spcBef>
                <a:spcPts val="9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en-US" altLang="ko-KR" dirty="0">
                <a:latin typeface="UKIJ CJK"/>
                <a:cs typeface="UKIJ CJK"/>
              </a:rPr>
              <a:t>Amazon </a:t>
            </a:r>
            <a:r>
              <a:rPr lang="en-US" altLang="ko-KR" dirty="0" err="1">
                <a:latin typeface="UKIJ CJK"/>
                <a:cs typeface="UKIJ CJK"/>
              </a:rPr>
              <a:t>Rekognition</a:t>
            </a:r>
            <a:r>
              <a:rPr lang="en-US" altLang="ko-KR" dirty="0">
                <a:latin typeface="UKIJ CJK"/>
                <a:cs typeface="UKIJ CJK"/>
              </a:rPr>
              <a:t> Video </a:t>
            </a:r>
            <a:r>
              <a:rPr lang="ko-KR" altLang="en-US" dirty="0">
                <a:latin typeface="UKIJ CJK"/>
                <a:cs typeface="UKIJ CJK"/>
              </a:rPr>
              <a:t>요금</a:t>
            </a:r>
            <a:endParaRPr lang="en-US" altLang="ko-KR" dirty="0">
              <a:latin typeface="UKIJ CJK"/>
              <a:cs typeface="UKIJ CJK"/>
            </a:endParaRPr>
          </a:p>
          <a:p>
            <a:pPr marL="698500" lvl="1" indent="-228600">
              <a:spcBef>
                <a:spcPts val="9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ko-KR" altLang="en-US" dirty="0"/>
              <a:t>비디오 분석 </a:t>
            </a:r>
            <a:r>
              <a:rPr lang="en-US" altLang="ko-KR" dirty="0"/>
              <a:t>: </a:t>
            </a:r>
            <a:r>
              <a:rPr lang="ko-KR" altLang="en-US" dirty="0"/>
              <a:t>분당 </a:t>
            </a:r>
            <a:r>
              <a:rPr lang="en-US" altLang="ko-KR" dirty="0"/>
              <a:t>0.10 USD</a:t>
            </a:r>
          </a:p>
          <a:p>
            <a:pPr marL="698500" lvl="1" indent="-228600">
              <a:spcBef>
                <a:spcPts val="9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ko-KR" altLang="en-US" dirty="0"/>
              <a:t>얼굴 메타데이터 스토리지 </a:t>
            </a:r>
            <a:r>
              <a:rPr lang="en-US" altLang="ko-KR" dirty="0"/>
              <a:t>: </a:t>
            </a:r>
            <a:r>
              <a:rPr lang="ko-KR" altLang="en-US" dirty="0"/>
              <a:t>월별 </a:t>
            </a:r>
            <a:r>
              <a:rPr lang="ko-KR" altLang="en-US" dirty="0" err="1"/>
              <a:t>얼굴당</a:t>
            </a:r>
            <a:r>
              <a:rPr lang="ko-KR" altLang="en-US" dirty="0"/>
              <a:t> </a:t>
            </a:r>
            <a:r>
              <a:rPr lang="en-US" altLang="ko-KR" dirty="0"/>
              <a:t>0.00001 USD</a:t>
            </a:r>
          </a:p>
          <a:p>
            <a:pPr marL="241300" indent="-228600">
              <a:spcBef>
                <a:spcPts val="9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en-US" altLang="ko-KR" dirty="0">
                <a:latin typeface="UKIJ CJK"/>
                <a:cs typeface="UKIJ CJK"/>
              </a:rPr>
              <a:t>Amazon </a:t>
            </a:r>
            <a:r>
              <a:rPr lang="en-US" altLang="ko-KR" dirty="0" err="1">
                <a:latin typeface="UKIJ CJK"/>
                <a:cs typeface="UKIJ CJK"/>
              </a:rPr>
              <a:t>Rekognition</a:t>
            </a:r>
            <a:r>
              <a:rPr lang="en-US" altLang="ko-KR" dirty="0">
                <a:latin typeface="UKIJ CJK"/>
                <a:cs typeface="UKIJ CJK"/>
              </a:rPr>
              <a:t> Custom Labels </a:t>
            </a:r>
            <a:r>
              <a:rPr lang="ko-KR" altLang="en-US" dirty="0">
                <a:latin typeface="UKIJ CJK"/>
                <a:cs typeface="UKIJ CJK"/>
              </a:rPr>
              <a:t>요금</a:t>
            </a:r>
            <a:endParaRPr lang="en-US" altLang="ko-KR" dirty="0">
              <a:latin typeface="UKIJ CJK"/>
              <a:cs typeface="UKIJ CJK"/>
            </a:endParaRPr>
          </a:p>
          <a:p>
            <a:pPr marL="698500" lvl="1" indent="-228600">
              <a:spcBef>
                <a:spcPts val="9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en-US" altLang="ko-KR" dirty="0">
                <a:latin typeface="UKIJ CJK"/>
                <a:cs typeface="UKIJ CJK"/>
              </a:rPr>
              <a:t>US East (N. Virginia) -&gt; </a:t>
            </a:r>
            <a:r>
              <a:rPr lang="ko-KR" altLang="en-US" dirty="0">
                <a:latin typeface="UKIJ CJK"/>
                <a:cs typeface="UKIJ CJK"/>
              </a:rPr>
              <a:t>교육 </a:t>
            </a:r>
            <a:r>
              <a:rPr lang="en-US" altLang="ko-KR" dirty="0">
                <a:latin typeface="UKIJ CJK"/>
                <a:cs typeface="UKIJ CJK"/>
              </a:rPr>
              <a:t>: $1/</a:t>
            </a:r>
            <a:r>
              <a:rPr lang="en-US" altLang="ko-KR" dirty="0" err="1">
                <a:latin typeface="UKIJ CJK"/>
                <a:cs typeface="UKIJ CJK"/>
              </a:rPr>
              <a:t>hr</a:t>
            </a:r>
            <a:r>
              <a:rPr lang="en-US" altLang="ko-KR" dirty="0">
                <a:latin typeface="UKIJ CJK"/>
                <a:cs typeface="UKIJ CJK"/>
              </a:rPr>
              <a:t>,</a:t>
            </a:r>
            <a:r>
              <a:rPr lang="ko-KR" altLang="en-US" dirty="0">
                <a:latin typeface="UKIJ CJK"/>
                <a:cs typeface="UKIJ CJK"/>
              </a:rPr>
              <a:t> 추론 </a:t>
            </a:r>
            <a:r>
              <a:rPr lang="en-US" altLang="ko-KR" dirty="0">
                <a:latin typeface="UKIJ CJK"/>
                <a:cs typeface="UKIJ CJK"/>
              </a:rPr>
              <a:t>: $4/</a:t>
            </a:r>
            <a:r>
              <a:rPr lang="en-US" altLang="ko-KR" dirty="0" err="1">
                <a:latin typeface="UKIJ CJK"/>
                <a:cs typeface="UKIJ CJK"/>
              </a:rPr>
              <a:t>hr</a:t>
            </a:r>
            <a:endParaRPr lang="en-US" altLang="ko-KR" dirty="0">
              <a:latin typeface="UKIJ CJK"/>
              <a:cs typeface="UKIJ CJK"/>
            </a:endParaRPr>
          </a:p>
          <a:p>
            <a:pPr marL="698500" lvl="1" indent="-228600">
              <a:spcBef>
                <a:spcPts val="9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en-US" altLang="ko-KR" dirty="0">
                <a:latin typeface="UKIJ CJK"/>
                <a:cs typeface="UKIJ CJK"/>
              </a:rPr>
              <a:t>US East (</a:t>
            </a:r>
            <a:r>
              <a:rPr lang="en-US" altLang="ko-KR" dirty="0"/>
              <a:t>Ohio</a:t>
            </a:r>
            <a:r>
              <a:rPr lang="en-US" altLang="ko-KR" dirty="0">
                <a:latin typeface="UKIJ CJK"/>
                <a:cs typeface="UKIJ CJK"/>
              </a:rPr>
              <a:t>) -&gt; </a:t>
            </a:r>
            <a:r>
              <a:rPr lang="ko-KR" altLang="en-US" dirty="0">
                <a:latin typeface="UKIJ CJK"/>
                <a:cs typeface="UKIJ CJK"/>
              </a:rPr>
              <a:t>교육 </a:t>
            </a:r>
            <a:r>
              <a:rPr lang="en-US" altLang="ko-KR" dirty="0">
                <a:latin typeface="UKIJ CJK"/>
                <a:cs typeface="UKIJ CJK"/>
              </a:rPr>
              <a:t>: $1/</a:t>
            </a:r>
            <a:r>
              <a:rPr lang="en-US" altLang="ko-KR" dirty="0" err="1">
                <a:latin typeface="UKIJ CJK"/>
                <a:cs typeface="UKIJ CJK"/>
              </a:rPr>
              <a:t>hr</a:t>
            </a:r>
            <a:r>
              <a:rPr lang="en-US" altLang="ko-KR" dirty="0">
                <a:latin typeface="UKIJ CJK"/>
                <a:cs typeface="UKIJ CJK"/>
              </a:rPr>
              <a:t>,</a:t>
            </a:r>
            <a:r>
              <a:rPr lang="ko-KR" altLang="en-US" dirty="0">
                <a:latin typeface="UKIJ CJK"/>
                <a:cs typeface="UKIJ CJK"/>
              </a:rPr>
              <a:t> 추론 </a:t>
            </a:r>
            <a:r>
              <a:rPr lang="en-US" altLang="ko-KR" dirty="0">
                <a:latin typeface="UKIJ CJK"/>
                <a:cs typeface="UKIJ CJK"/>
              </a:rPr>
              <a:t>: $4/</a:t>
            </a:r>
            <a:r>
              <a:rPr lang="en-US" altLang="ko-KR" dirty="0" err="1">
                <a:latin typeface="UKIJ CJK"/>
                <a:cs typeface="UKIJ CJK"/>
              </a:rPr>
              <a:t>hr</a:t>
            </a:r>
            <a:endParaRPr lang="en-US" altLang="ko-KR" dirty="0">
              <a:latin typeface="UKIJ CJK"/>
              <a:cs typeface="UKIJ CJK"/>
            </a:endParaRPr>
          </a:p>
          <a:p>
            <a:pPr marL="698500" lvl="1" indent="-228600">
              <a:spcBef>
                <a:spcPts val="9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en-US" altLang="ko-KR" dirty="0">
                <a:latin typeface="UKIJ CJK"/>
                <a:cs typeface="UKIJ CJK"/>
              </a:rPr>
              <a:t>US East (</a:t>
            </a:r>
            <a:r>
              <a:rPr lang="en-US" altLang="ko-KR" dirty="0"/>
              <a:t>Oregon</a:t>
            </a:r>
            <a:r>
              <a:rPr lang="en-US" altLang="ko-KR" dirty="0">
                <a:latin typeface="UKIJ CJK"/>
                <a:cs typeface="UKIJ CJK"/>
              </a:rPr>
              <a:t>) -&gt; </a:t>
            </a:r>
            <a:r>
              <a:rPr lang="ko-KR" altLang="en-US" dirty="0">
                <a:latin typeface="UKIJ CJK"/>
                <a:cs typeface="UKIJ CJK"/>
              </a:rPr>
              <a:t>교육 </a:t>
            </a:r>
            <a:r>
              <a:rPr lang="en-US" altLang="ko-KR" dirty="0">
                <a:latin typeface="UKIJ CJK"/>
                <a:cs typeface="UKIJ CJK"/>
              </a:rPr>
              <a:t>: $1/</a:t>
            </a:r>
            <a:r>
              <a:rPr lang="en-US" altLang="ko-KR" dirty="0" err="1">
                <a:latin typeface="UKIJ CJK"/>
                <a:cs typeface="UKIJ CJK"/>
              </a:rPr>
              <a:t>hr</a:t>
            </a:r>
            <a:r>
              <a:rPr lang="en-US" altLang="ko-KR" dirty="0">
                <a:latin typeface="UKIJ CJK"/>
                <a:cs typeface="UKIJ CJK"/>
              </a:rPr>
              <a:t>,</a:t>
            </a:r>
            <a:r>
              <a:rPr lang="ko-KR" altLang="en-US" dirty="0">
                <a:latin typeface="UKIJ CJK"/>
                <a:cs typeface="UKIJ CJK"/>
              </a:rPr>
              <a:t> 추론 </a:t>
            </a:r>
            <a:r>
              <a:rPr lang="en-US" altLang="ko-KR" dirty="0">
                <a:latin typeface="UKIJ CJK"/>
                <a:cs typeface="UKIJ CJK"/>
              </a:rPr>
              <a:t>: $4/</a:t>
            </a:r>
            <a:r>
              <a:rPr lang="en-US" altLang="ko-KR" dirty="0" err="1">
                <a:latin typeface="UKIJ CJK"/>
                <a:cs typeface="UKIJ CJK"/>
              </a:rPr>
              <a:t>hr</a:t>
            </a:r>
            <a:endParaRPr lang="en-US" altLang="ko-KR" dirty="0">
              <a:latin typeface="UKIJ CJK"/>
              <a:cs typeface="UKIJ CJK"/>
            </a:endParaRPr>
          </a:p>
          <a:p>
            <a:pPr marL="698500" lvl="1" indent="-228600">
              <a:spcBef>
                <a:spcPts val="9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en-US" altLang="ko-KR" dirty="0"/>
              <a:t>EU (Ireland) -&gt; </a:t>
            </a:r>
            <a:r>
              <a:rPr lang="ko-KR" altLang="en-US" dirty="0"/>
              <a:t>교육 </a:t>
            </a:r>
            <a:r>
              <a:rPr lang="en-US" altLang="ko-KR" dirty="0"/>
              <a:t>: $1.08/</a:t>
            </a:r>
            <a:r>
              <a:rPr lang="en-US" altLang="ko-KR" dirty="0" err="1"/>
              <a:t>hr</a:t>
            </a:r>
            <a:r>
              <a:rPr lang="en-US" altLang="ko-KR" dirty="0"/>
              <a:t>,</a:t>
            </a:r>
            <a:r>
              <a:rPr lang="ko-KR" altLang="en-US" dirty="0"/>
              <a:t> 추론 </a:t>
            </a:r>
            <a:r>
              <a:rPr lang="en-US" altLang="ko-KR" dirty="0"/>
              <a:t>: $4.44/</a:t>
            </a:r>
            <a:r>
              <a:rPr lang="en-US" altLang="ko-KR" dirty="0" err="1"/>
              <a:t>hr</a:t>
            </a:r>
            <a:endParaRPr lang="en-US" altLang="ko-KR" dirty="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</TotalTime>
  <Words>1940</Words>
  <Application>Microsoft Office PowerPoint</Application>
  <PresentationFormat>화면 슬라이드 쇼(4:3)</PresentationFormat>
  <Paragraphs>387</Paragraphs>
  <Slides>59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7" baseType="lpstr">
      <vt:lpstr>Carlito</vt:lpstr>
      <vt:lpstr>UKIJ CJK</vt:lpstr>
      <vt:lpstr>UnDinaru</vt:lpstr>
      <vt:lpstr>Arial</vt:lpstr>
      <vt:lpstr>Calibri</vt:lpstr>
      <vt:lpstr>Times New Roman</vt:lpstr>
      <vt:lpstr>Trebuchet MS</vt:lpstr>
      <vt:lpstr>Office Theme</vt:lpstr>
      <vt:lpstr>Amazon Rekognition</vt:lpstr>
      <vt:lpstr>시작 전에…</vt:lpstr>
      <vt:lpstr>AWS Machine Learning Services</vt:lpstr>
      <vt:lpstr>AWS Machine Learning Services</vt:lpstr>
      <vt:lpstr>AWS Machine Learning Services</vt:lpstr>
      <vt:lpstr>PowerPoint 프레젠테이션</vt:lpstr>
      <vt:lpstr>PowerPoint 프레젠테이션</vt:lpstr>
      <vt:lpstr>Rekognition Free Tier</vt:lpstr>
      <vt:lpstr>Rekognition Pricing</vt:lpstr>
      <vt:lpstr>PowerPoint 프레젠테이션</vt:lpstr>
      <vt:lpstr>PowerPoint 프레젠테이션</vt:lpstr>
      <vt:lpstr>PowerPoint 프레젠테이션</vt:lpstr>
      <vt:lpstr>실습 진행 내용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Hyunchan Park</dc:creator>
  <cp:lastModifiedBy>이 창헌</cp:lastModifiedBy>
  <cp:revision>159</cp:revision>
  <dcterms:created xsi:type="dcterms:W3CDTF">2020-01-16T05:22:20Z</dcterms:created>
  <dcterms:modified xsi:type="dcterms:W3CDTF">2020-01-21T13:29:47Z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2019-10-14T00:00:00Z</vt:filetime>
  </property>
  <property fmtid="{D5CDD505-2E9C-101B-9397-08002B2CF9AE}" pid="3" name="Creator">
    <vt:lpwstr>Microsoft® PowerPoint® Office 365용 </vt:lpwstr>
  </property>
  <property fmtid="{D5CDD505-2E9C-101B-9397-08002B2CF9AE}" pid="4" name="LastSaved">
    <vt:filetime>2020-01-16T00:00:00Z</vt:filetime>
  </property>
</Properties>
</file>