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ppt/media/image4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25" r:id="rId5"/>
    <p:sldId id="326" r:id="rId6"/>
    <p:sldId id="260" r:id="rId7"/>
    <p:sldId id="327" r:id="rId8"/>
    <p:sldId id="322" r:id="rId9"/>
    <p:sldId id="268" r:id="rId10"/>
    <p:sldId id="269" r:id="rId11"/>
    <p:sldId id="323" r:id="rId12"/>
    <p:sldId id="324" r:id="rId13"/>
    <p:sldId id="270" r:id="rId14"/>
    <p:sldId id="304" r:id="rId15"/>
    <p:sldId id="305" r:id="rId16"/>
    <p:sldId id="306" r:id="rId17"/>
    <p:sldId id="307" r:id="rId18"/>
    <p:sldId id="271" r:id="rId19"/>
    <p:sldId id="308" r:id="rId20"/>
    <p:sldId id="311" r:id="rId21"/>
    <p:sldId id="312" r:id="rId22"/>
    <p:sldId id="309" r:id="rId23"/>
    <p:sldId id="313" r:id="rId24"/>
    <p:sldId id="310" r:id="rId25"/>
    <p:sldId id="314" r:id="rId26"/>
    <p:sldId id="316" r:id="rId27"/>
    <p:sldId id="317" r:id="rId28"/>
    <p:sldId id="319" r:id="rId29"/>
    <p:sldId id="321" r:id="rId30"/>
    <p:sldId id="320" r:id="rId31"/>
    <p:sldId id="336" r:id="rId32"/>
    <p:sldId id="328" r:id="rId33"/>
    <p:sldId id="329" r:id="rId34"/>
    <p:sldId id="318" r:id="rId35"/>
    <p:sldId id="330" r:id="rId36"/>
    <p:sldId id="331" r:id="rId37"/>
    <p:sldId id="332" r:id="rId38"/>
    <p:sldId id="333" r:id="rId39"/>
    <p:sldId id="334" r:id="rId40"/>
    <p:sldId id="337" r:id="rId41"/>
    <p:sldId id="338" r:id="rId42"/>
    <p:sldId id="339" r:id="rId43"/>
    <p:sldId id="341" r:id="rId44"/>
    <p:sldId id="342" r:id="rId45"/>
    <p:sldId id="343" r:id="rId46"/>
    <p:sldId id="340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5" r:id="rId56"/>
    <p:sldId id="352" r:id="rId57"/>
    <p:sldId id="353" r:id="rId58"/>
    <p:sldId id="354" r:id="rId59"/>
    <p:sldId id="335" r:id="rId6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370" y="212597"/>
            <a:ext cx="81952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96240" y="929639"/>
            <a:ext cx="8351520" cy="70485"/>
          </a:xfrm>
          <a:custGeom>
            <a:avLst/>
            <a:gdLst/>
            <a:ahLst/>
            <a:cxnLst/>
            <a:rect l="l" t="t" r="r" b="b"/>
            <a:pathLst>
              <a:path w="8351520" h="70484">
                <a:moveTo>
                  <a:pt x="8351520" y="0"/>
                </a:moveTo>
                <a:lnTo>
                  <a:pt x="0" y="0"/>
                </a:lnTo>
                <a:lnTo>
                  <a:pt x="0" y="70103"/>
                </a:lnTo>
                <a:lnTo>
                  <a:pt x="8351520" y="70103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874" y="1720037"/>
            <a:ext cx="530225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370" y="1111757"/>
            <a:ext cx="8195259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53470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oslab.jbnu.ac.k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sagemaker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rekognition/" TargetMode="External"/><Relationship Id="rId5" Type="http://schemas.openxmlformats.org/officeDocument/2006/relationships/hyperlink" Target="https://aws.amazon.com/ko/forecast/" TargetMode="External"/><Relationship Id="rId4" Type="http://schemas.openxmlformats.org/officeDocument/2006/relationships/hyperlink" Target="https://aws.amazon.com/ko/personaliz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ko/lex/" TargetMode="External"/><Relationship Id="rId3" Type="http://schemas.openxmlformats.org/officeDocument/2006/relationships/hyperlink" Target="https://aws.amazon.com/ko/comprehend/" TargetMode="External"/><Relationship Id="rId7" Type="http://schemas.openxmlformats.org/officeDocument/2006/relationships/hyperlink" Target="https://aws.amazon.com/what-is-a-chatbo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polly/" TargetMode="External"/><Relationship Id="rId5" Type="http://schemas.openxmlformats.org/officeDocument/2006/relationships/hyperlink" Target="https://aws.amazon.com/polly/what-is-text-to-speech/" TargetMode="External"/><Relationship Id="rId4" Type="http://schemas.openxmlformats.org/officeDocument/2006/relationships/hyperlink" Target="https://aws.amazon.com/ko/textract/" TargetMode="External"/><Relationship Id="rId9" Type="http://schemas.openxmlformats.org/officeDocument/2006/relationships/hyperlink" Target="https://aws.amazon.com/ko/machine-learning/?nc2=h_ql_prod_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translate/" TargetMode="External"/><Relationship Id="rId7" Type="http://schemas.openxmlformats.org/officeDocument/2006/relationships/hyperlink" Target="https://aws.amazon.com/ko/machine-learning/?nc2=h_ql_prod_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ko/fraud-detector/" TargetMode="External"/><Relationship Id="rId5" Type="http://schemas.openxmlformats.org/officeDocument/2006/relationships/hyperlink" Target="https://aws.amazon.com/ko/kendra/" TargetMode="External"/><Relationship Id="rId4" Type="http://schemas.openxmlformats.org/officeDocument/2006/relationships/hyperlink" Target="https://aws.amazon.com/ko/transcrib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3520440"/>
            <a:ext cx="8351520" cy="71755"/>
          </a:xfrm>
          <a:custGeom>
            <a:avLst/>
            <a:gdLst/>
            <a:ahLst/>
            <a:cxnLst/>
            <a:rect l="l" t="t" r="r" b="b"/>
            <a:pathLst>
              <a:path w="8351520" h="71754">
                <a:moveTo>
                  <a:pt x="8351520" y="0"/>
                </a:moveTo>
                <a:lnTo>
                  <a:pt x="0" y="0"/>
                </a:lnTo>
                <a:lnTo>
                  <a:pt x="0" y="71627"/>
                </a:lnTo>
                <a:lnTo>
                  <a:pt x="8351520" y="71627"/>
                </a:lnTo>
                <a:lnTo>
                  <a:pt x="835152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0875" y="2507406"/>
            <a:ext cx="5302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spc="-135" dirty="0"/>
              <a:t>Amazon </a:t>
            </a:r>
            <a:r>
              <a:rPr lang="en-US" spc="-135" dirty="0" err="1"/>
              <a:t>Rekognition</a:t>
            </a:r>
            <a:endParaRPr spc="-290" dirty="0"/>
          </a:p>
        </p:txBody>
      </p:sp>
      <p:sp>
        <p:nvSpPr>
          <p:cNvPr id="5" name="object 5"/>
          <p:cNvSpPr txBox="1"/>
          <p:nvPr/>
        </p:nvSpPr>
        <p:spPr>
          <a:xfrm>
            <a:off x="2188845" y="3943350"/>
            <a:ext cx="4776470" cy="244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Hyunchan,</a:t>
            </a:r>
            <a:r>
              <a:rPr sz="2400" spc="-15" dirty="0">
                <a:latin typeface="Carlito"/>
                <a:cs typeface="Carlito"/>
              </a:rPr>
              <a:t> Park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Carlito"/>
              <a:cs typeface="Carlito"/>
            </a:endParaRPr>
          </a:p>
          <a:p>
            <a:pPr marR="635" algn="ctr">
              <a:lnSpc>
                <a:spcPct val="100000"/>
              </a:lnSpc>
            </a:pPr>
            <a:r>
              <a:rPr sz="20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http://oslab.jbnu.ac.kr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rlito"/>
              <a:cs typeface="Carlito"/>
            </a:endParaRPr>
          </a:p>
          <a:p>
            <a:pPr marL="12700" marR="5080" algn="ctr">
              <a:lnSpc>
                <a:spcPct val="162000"/>
              </a:lnSpc>
            </a:pPr>
            <a:r>
              <a:rPr sz="2000" spc="-5" dirty="0">
                <a:latin typeface="Carlito"/>
                <a:cs typeface="Carlito"/>
              </a:rPr>
              <a:t>Division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Computer </a:t>
            </a:r>
            <a:r>
              <a:rPr sz="2000" dirty="0">
                <a:latin typeface="Carlito"/>
                <a:cs typeface="Carlito"/>
              </a:rPr>
              <a:t>Science and Engineering  Jeonbuk </a:t>
            </a:r>
            <a:r>
              <a:rPr sz="2000" spc="-5" dirty="0">
                <a:latin typeface="Carlito"/>
                <a:cs typeface="Carlito"/>
              </a:rPr>
              <a:t>National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University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E01255-8120-48E5-A8E7-0EA79F44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511"/>
            <a:ext cx="9144000" cy="403697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Image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455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Video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D8DDC3-9AD5-4B4A-BCC2-33479D64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231"/>
            <a:ext cx="9144000" cy="33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9E92CB-61EB-4BB1-B23B-C51D643A1D9B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50" dirty="0" err="1">
                <a:solidFill>
                  <a:sysClr val="windowText" lastClr="000000"/>
                </a:solidFill>
              </a:rPr>
              <a:t>Rekognition</a:t>
            </a:r>
            <a:r>
              <a:rPr lang="en-US" sz="3600" kern="0" spc="-1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3600" dirty="0">
                <a:latin typeface="UKIJ CJK"/>
                <a:cs typeface="UKIJ CJK"/>
              </a:rPr>
              <a:t>Custom Labels</a:t>
            </a:r>
            <a:r>
              <a:rPr lang="en-US" sz="3600" kern="0" spc="-395" dirty="0">
                <a:solidFill>
                  <a:sysClr val="windowText" lastClr="000000"/>
                </a:solidFill>
              </a:rPr>
              <a:t> </a:t>
            </a:r>
            <a:r>
              <a:rPr lang="en-US" sz="3600" kern="0" spc="-210" dirty="0">
                <a:solidFill>
                  <a:sysClr val="windowText" lastClr="000000"/>
                </a:solidFill>
              </a:rPr>
              <a:t>Pricing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9192D-3726-4A2B-A395-84FD49FC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050"/>
            <a:ext cx="9144000" cy="20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8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97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실습 진행</a:t>
            </a:r>
            <a:r>
              <a:rPr sz="3600" b="1" spc="-229" dirty="0">
                <a:latin typeface="UnDinaru"/>
                <a:cs typeface="UnDinaru"/>
              </a:rPr>
              <a:t> </a:t>
            </a:r>
            <a:r>
              <a:rPr sz="3600" b="1" dirty="0">
                <a:latin typeface="UnDinaru"/>
                <a:cs typeface="UnDinaru"/>
              </a:rPr>
              <a:t>내용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16431"/>
            <a:ext cx="6534150" cy="3520836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41300" indent="-228600"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IAM User</a:t>
            </a:r>
            <a:r>
              <a:rPr lang="ko-KR" altLang="en-US" sz="2400" dirty="0">
                <a:latin typeface="UKIJ CJK"/>
                <a:cs typeface="UKIJ CJK"/>
              </a:rPr>
              <a:t>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EC2 </a:t>
            </a:r>
            <a:r>
              <a:rPr lang="ko-KR" altLang="en-US" sz="2400" dirty="0">
                <a:latin typeface="UKIJ CJK"/>
                <a:cs typeface="UKIJ CJK"/>
              </a:rPr>
              <a:t>우분투 </a:t>
            </a:r>
            <a:r>
              <a:rPr lang="en-US" altLang="ko-KR" sz="2400" dirty="0">
                <a:latin typeface="UKIJ CJK"/>
                <a:cs typeface="UKIJ CJK"/>
              </a:rPr>
              <a:t>18.04 </a:t>
            </a:r>
            <a:r>
              <a:rPr lang="ko-KR" altLang="en-US" sz="2400" dirty="0">
                <a:latin typeface="UKIJ CJK"/>
                <a:cs typeface="UKIJ CJK"/>
              </a:rPr>
              <a:t>인스턴스 생성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latin typeface="UKIJ CJK"/>
                <a:cs typeface="UKIJ CJK"/>
              </a:rPr>
              <a:t>pip3 </a:t>
            </a:r>
            <a:r>
              <a:rPr lang="ko-KR" altLang="en-US" sz="2400" dirty="0">
                <a:latin typeface="UKIJ CJK"/>
                <a:cs typeface="UKIJ CJK"/>
              </a:rPr>
              <a:t>및 </a:t>
            </a:r>
            <a:r>
              <a:rPr lang="en-US" altLang="ko-KR" sz="2400" dirty="0" err="1">
                <a:latin typeface="UKIJ CJK"/>
                <a:cs typeface="UKIJ CJK"/>
              </a:rPr>
              <a:t>aws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en-US" altLang="ko-KR" sz="2400" dirty="0" err="1">
                <a:latin typeface="UKIJ CJK"/>
                <a:cs typeface="UKIJ CJK"/>
              </a:rPr>
              <a:t>sdk</a:t>
            </a:r>
            <a:r>
              <a:rPr lang="en-US" altLang="ko-KR" sz="2400" dirty="0">
                <a:latin typeface="UKIJ CJK"/>
                <a:cs typeface="UKIJ CJK"/>
              </a:rPr>
              <a:t>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AWS CLI </a:t>
            </a:r>
            <a:r>
              <a:rPr lang="ko-KR" altLang="en-US" sz="2400" dirty="0">
                <a:latin typeface="UKIJ CJK"/>
                <a:cs typeface="UKIJ CJK"/>
              </a:rPr>
              <a:t>설치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Amazon </a:t>
            </a:r>
            <a:r>
              <a:rPr lang="en-US" altLang="ko-KR" sz="2400" dirty="0" err="1">
                <a:latin typeface="UKIJ CJK"/>
                <a:cs typeface="UKIJ CJK"/>
              </a:rPr>
              <a:t>Rekognition</a:t>
            </a:r>
            <a:r>
              <a:rPr lang="ko-KR" altLang="en-US" sz="2400" dirty="0">
                <a:latin typeface="UKIJ CJK"/>
                <a:cs typeface="UKIJ CJK"/>
              </a:rPr>
              <a:t>을 이용한 사진 분석</a:t>
            </a:r>
            <a:endParaRPr lang="en-US" altLang="ko-KR" sz="24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ko-KR" sz="2400" dirty="0">
                <a:latin typeface="UKIJ CJK"/>
                <a:cs typeface="UKIJ CJK"/>
              </a:rPr>
              <a:t>Lambda</a:t>
            </a:r>
            <a:r>
              <a:rPr lang="ko-KR" altLang="en-US" sz="2400" dirty="0">
                <a:latin typeface="UKIJ CJK"/>
                <a:cs typeface="UKIJ CJK"/>
              </a:rPr>
              <a:t>와 </a:t>
            </a:r>
            <a:r>
              <a:rPr lang="en-US" altLang="ko-KR" sz="2400" dirty="0" err="1">
                <a:latin typeface="UKIJ CJK"/>
                <a:cs typeface="UKIJ CJK"/>
              </a:rPr>
              <a:t>Rekognition</a:t>
            </a:r>
            <a:r>
              <a:rPr lang="ko-KR" altLang="en-US" sz="2400" dirty="0">
                <a:latin typeface="UKIJ CJK"/>
                <a:cs typeface="UKIJ CJK"/>
              </a:rPr>
              <a:t>을 이용한 사진 분석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2BF3C-98AA-41A5-A9D3-BBFA7075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2133600"/>
            <a:ext cx="6986588" cy="360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35472-1454-485C-AC6D-48E10EB78EA3}"/>
              </a:ext>
            </a:extLst>
          </p:cNvPr>
          <p:cNvSpPr txBox="1"/>
          <p:nvPr/>
        </p:nvSpPr>
        <p:spPr>
          <a:xfrm>
            <a:off x="164703" y="1295400"/>
            <a:ext cx="881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*Ubuntu </a:t>
            </a:r>
            <a:r>
              <a:rPr lang="ko-KR" altLang="en-US" dirty="0">
                <a:solidFill>
                  <a:srgbClr val="FF0000"/>
                </a:solidFill>
              </a:rPr>
              <a:t>인스턴스에서 </a:t>
            </a:r>
            <a:r>
              <a:rPr lang="en-US" altLang="ko-KR" dirty="0">
                <a:solidFill>
                  <a:srgbClr val="FF0000"/>
                </a:solidFill>
              </a:rPr>
              <a:t>s3 </a:t>
            </a:r>
            <a:r>
              <a:rPr lang="ko-KR" altLang="en-US" dirty="0">
                <a:solidFill>
                  <a:srgbClr val="FF0000"/>
                </a:solidFill>
              </a:rPr>
              <a:t>접근과 </a:t>
            </a:r>
            <a:r>
              <a:rPr lang="en-US" altLang="ko-KR" dirty="0">
                <a:solidFill>
                  <a:srgbClr val="FF0000"/>
                </a:solidFill>
              </a:rPr>
              <a:t>recognition </a:t>
            </a:r>
            <a:r>
              <a:rPr lang="ko-KR" altLang="en-US" dirty="0">
                <a:solidFill>
                  <a:srgbClr val="FF0000"/>
                </a:solidFill>
              </a:rPr>
              <a:t>기능을 사용하기 위해서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필요한 권한 획득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39CA9-EFA1-48FF-9771-2FEFFDA48EF3}"/>
              </a:ext>
            </a:extLst>
          </p:cNvPr>
          <p:cNvSpPr txBox="1"/>
          <p:nvPr/>
        </p:nvSpPr>
        <p:spPr>
          <a:xfrm>
            <a:off x="164703" y="1664732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권한이 없다면 기능을 이용할 수 없다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271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70D8-9831-442A-94E5-B3186079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543800" cy="373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4B69A-5083-460E-90F3-08C47CDC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88392"/>
            <a:ext cx="7443989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278B9-D408-41E6-AF4B-9FF987414D7C}"/>
              </a:ext>
            </a:extLst>
          </p:cNvPr>
          <p:cNvSpPr txBox="1"/>
          <p:nvPr/>
        </p:nvSpPr>
        <p:spPr>
          <a:xfrm>
            <a:off x="1296586" y="1049401"/>
            <a:ext cx="432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AmazonRekognitionFullAccess</a:t>
            </a:r>
            <a:r>
              <a:rPr lang="ko-KR" altLang="en-US" dirty="0"/>
              <a:t> 선택 후 생성</a:t>
            </a:r>
          </a:p>
        </p:txBody>
      </p:sp>
    </p:spTree>
    <p:extLst>
      <p:ext uri="{BB962C8B-B14F-4D97-AF65-F5344CB8AC3E}">
        <p14:creationId xmlns:p14="http://schemas.microsoft.com/office/powerpoint/2010/main" val="257790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Trebuchet MS"/>
              </a:rPr>
              <a:t>IAM </a:t>
            </a:r>
            <a:r>
              <a:rPr lang="ko-KR" altLang="en-US" sz="3600" b="1" spc="-185" dirty="0">
                <a:latin typeface="Trebuchet MS"/>
                <a:cs typeface="Trebuchet MS"/>
              </a:rPr>
              <a:t>대시보드 </a:t>
            </a:r>
            <a:r>
              <a:rPr lang="en-US" altLang="ko-KR" sz="3600" b="1" spc="-185" dirty="0">
                <a:latin typeface="Trebuchet MS"/>
                <a:cs typeface="Trebuchet MS"/>
              </a:rPr>
              <a:t>: </a:t>
            </a:r>
            <a:r>
              <a:rPr lang="en-US" sz="3600" b="1" spc="-185" dirty="0">
                <a:latin typeface="Trebuchet MS"/>
                <a:cs typeface="Trebuchet MS"/>
              </a:rPr>
              <a:t>IAM User </a:t>
            </a:r>
            <a:r>
              <a:rPr lang="ko-KR" altLang="en-US" sz="3600" b="1" spc="-185" dirty="0">
                <a:latin typeface="Trebuchet MS"/>
                <a:cs typeface="Trebuchet MS"/>
              </a:rPr>
              <a:t>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1F14C8-E8EF-498A-A6AC-C065ACF0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7696200" cy="313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00121-E3BB-4A0C-88C4-71774F8915F1}"/>
              </a:ext>
            </a:extLst>
          </p:cNvPr>
          <p:cNvSpPr txBox="1"/>
          <p:nvPr/>
        </p:nvSpPr>
        <p:spPr>
          <a:xfrm>
            <a:off x="1793247" y="1406718"/>
            <a:ext cx="471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r>
              <a:rPr lang="ko-KR" altLang="en-US" dirty="0"/>
              <a:t> 다운로드를 클릭해서 액세스 키 다운로드</a:t>
            </a:r>
          </a:p>
        </p:txBody>
      </p:sp>
    </p:spTree>
    <p:extLst>
      <p:ext uri="{BB962C8B-B14F-4D97-AF65-F5344CB8AC3E}">
        <p14:creationId xmlns:p14="http://schemas.microsoft.com/office/powerpoint/2010/main" val="341344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5" dirty="0">
                <a:latin typeface="Trebuchet MS"/>
                <a:cs typeface="Trebuchet MS"/>
              </a:rPr>
              <a:t>EC2 </a:t>
            </a:r>
            <a:r>
              <a:rPr sz="3600" b="1" spc="-80" dirty="0" err="1">
                <a:latin typeface="UnDinaru"/>
                <a:cs typeface="UnDinaru"/>
              </a:rPr>
              <a:t>대시보드</a:t>
            </a:r>
            <a:r>
              <a:rPr sz="3600" spc="-80" dirty="0">
                <a:latin typeface="Trebuchet MS"/>
                <a:cs typeface="Trebuchet MS"/>
              </a:rPr>
              <a:t>: </a:t>
            </a:r>
            <a:r>
              <a:rPr lang="ko-KR" altLang="en-US" sz="3600" b="1" dirty="0">
                <a:latin typeface="UnDinaru"/>
                <a:cs typeface="UnDinaru"/>
              </a:rPr>
              <a:t>우분투 </a:t>
            </a:r>
            <a:r>
              <a:rPr lang="en-US" altLang="ko-KR" sz="3600" b="1" dirty="0">
                <a:latin typeface="UnDinaru"/>
                <a:cs typeface="UnDinaru"/>
              </a:rPr>
              <a:t>18.04 </a:t>
            </a:r>
            <a:r>
              <a:rPr lang="ko-KR" altLang="en-US" sz="3600" b="1" dirty="0">
                <a:latin typeface="UnDinaru"/>
                <a:cs typeface="UnDinaru"/>
              </a:rPr>
              <a:t>인스턴스 생성</a:t>
            </a:r>
            <a:endParaRPr sz="3600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D3BFF8-2C75-4278-AA20-3A084A9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70774"/>
            <a:ext cx="6279424" cy="952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1B7C1-CAAC-4631-8BD0-B04B5AB5BA6A}"/>
              </a:ext>
            </a:extLst>
          </p:cNvPr>
          <p:cNvSpPr txBox="1"/>
          <p:nvPr/>
        </p:nvSpPr>
        <p:spPr>
          <a:xfrm>
            <a:off x="4419600" y="1702902"/>
            <a:ext cx="39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Ubuntu Server 18.04 AMI, t2 micro </a:t>
            </a:r>
            <a:r>
              <a:rPr lang="ko-KR" altLang="en-US" dirty="0"/>
              <a:t>선택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02DD4F-EA59-412D-AEA5-EDCE876BE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60302"/>
            <a:ext cx="7543800" cy="1345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B0A981-A90D-4C8A-A440-35C25D1DAFDE}"/>
              </a:ext>
            </a:extLst>
          </p:cNvPr>
          <p:cNvSpPr txBox="1"/>
          <p:nvPr/>
        </p:nvSpPr>
        <p:spPr>
          <a:xfrm>
            <a:off x="3962400" y="3206563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그룹 설정 후 인스턴스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EE0D-E986-470F-8398-B7285C0E2492}"/>
              </a:ext>
            </a:extLst>
          </p:cNvPr>
          <p:cNvSpPr txBox="1"/>
          <p:nvPr/>
        </p:nvSpPr>
        <p:spPr>
          <a:xfrm>
            <a:off x="1411809" y="1219070"/>
            <a:ext cx="689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cli,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파이썬을</a:t>
            </a:r>
            <a:r>
              <a:rPr lang="ko-KR" altLang="en-US" dirty="0">
                <a:solidFill>
                  <a:srgbClr val="FF0000"/>
                </a:solidFill>
              </a:rPr>
              <a:t> 통해 </a:t>
            </a:r>
            <a:r>
              <a:rPr lang="en-US" altLang="ko-KR" dirty="0" err="1">
                <a:solidFill>
                  <a:srgbClr val="FF0000"/>
                </a:solidFill>
              </a:rPr>
              <a:t>rekognition</a:t>
            </a:r>
            <a:r>
              <a:rPr lang="ko-KR" altLang="en-US" dirty="0">
                <a:solidFill>
                  <a:srgbClr val="FF0000"/>
                </a:solidFill>
              </a:rPr>
              <a:t>을 이용하기 위해서 생성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인스턴스 </a:t>
            </a:r>
            <a:r>
              <a:rPr lang="en-US" altLang="ko-KR" sz="3600" b="1" spc="-185" dirty="0">
                <a:latin typeface="Trebuchet MS"/>
                <a:cs typeface="UnDinaru"/>
              </a:rPr>
              <a:t>SSH </a:t>
            </a:r>
            <a:r>
              <a:rPr lang="ko-KR" altLang="en-US" sz="3600" b="1" spc="-185" dirty="0">
                <a:latin typeface="Trebuchet MS"/>
                <a:cs typeface="UnDinaru"/>
              </a:rPr>
              <a:t>연결 후 </a:t>
            </a:r>
            <a:r>
              <a:rPr lang="en-US" altLang="ko-KR" sz="3600" b="1" spc="-185" dirty="0">
                <a:latin typeface="Trebuchet MS"/>
                <a:cs typeface="UnDinaru"/>
              </a:rPr>
              <a:t>pip3 </a:t>
            </a:r>
            <a:r>
              <a:rPr lang="ko-KR" altLang="en-US" sz="3600" b="1" spc="-185" dirty="0">
                <a:latin typeface="Trebuchet MS"/>
                <a:cs typeface="UnDinaru"/>
              </a:rPr>
              <a:t>및 </a:t>
            </a: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25654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update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apt-get install python3-pip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boto3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SSH </a:t>
            </a:r>
            <a:r>
              <a:rPr lang="ko-KR" altLang="en-US" sz="2000" dirty="0">
                <a:latin typeface="UKIJ CJK"/>
                <a:cs typeface="UKIJ CJK"/>
              </a:rPr>
              <a:t>클라이언트로 </a:t>
            </a: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을 이용하는 경우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apt-get install </a:t>
            </a:r>
            <a:r>
              <a:rPr lang="en-US" altLang="ko-KR" sz="2000" dirty="0" err="1">
                <a:latin typeface="UKIJ CJK"/>
                <a:cs typeface="UKIJ CJK"/>
              </a:rPr>
              <a:t>lrzsz</a:t>
            </a:r>
            <a:endParaRPr lang="en-US" altLang="ko-KR" sz="2000" dirty="0">
              <a:latin typeface="UKIJ CJK"/>
              <a:cs typeface="UKIJ CJ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DCD3-2D31-4170-BD11-C7D1F8EB4FEA}"/>
              </a:ext>
            </a:extLst>
          </p:cNvPr>
          <p:cNvSpPr txBox="1"/>
          <p:nvPr/>
        </p:nvSpPr>
        <p:spPr>
          <a:xfrm>
            <a:off x="3657600" y="2362200"/>
            <a:ext cx="27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*boto3 = python</a:t>
            </a:r>
            <a:r>
              <a:rPr lang="ko-KR" altLang="en-US" dirty="0">
                <a:solidFill>
                  <a:srgbClr val="FF0000"/>
                </a:solidFill>
              </a:rPr>
              <a:t>용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sdk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CF62E-1F8F-479C-9253-E0FEC3B64F96}"/>
              </a:ext>
            </a:extLst>
          </p:cNvPr>
          <p:cNvSpPr txBox="1"/>
          <p:nvPr/>
        </p:nvSpPr>
        <p:spPr>
          <a:xfrm>
            <a:off x="3581400" y="3445382"/>
            <a:ext cx="3976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lrzsz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ko-KR" altLang="en-US" dirty="0">
                <a:solidFill>
                  <a:srgbClr val="FF0000"/>
                </a:solidFill>
              </a:rPr>
              <a:t>파일 전송 프로그램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내 컴퓨터에 있는 파일을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창에 드래그 앤 </a:t>
            </a:r>
            <a:r>
              <a:rPr lang="ko-KR" altLang="en-US" dirty="0" err="1">
                <a:solidFill>
                  <a:srgbClr val="FF0000"/>
                </a:solidFill>
              </a:rPr>
              <a:t>드랍하면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      </a:t>
            </a:r>
            <a:r>
              <a:rPr lang="ko-KR" altLang="en-US" dirty="0">
                <a:solidFill>
                  <a:srgbClr val="FF0000"/>
                </a:solidFill>
              </a:rPr>
              <a:t>접속한 인스턴스에 파일 전송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8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7546"/>
            <a:ext cx="226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UnDinaru"/>
                <a:cs typeface="UnDinaru"/>
              </a:rPr>
              <a:t>시작</a:t>
            </a:r>
            <a:r>
              <a:rPr sz="3600" b="1" spc="-140" dirty="0">
                <a:latin typeface="UnDinaru"/>
                <a:cs typeface="UnDinaru"/>
              </a:rPr>
              <a:t> </a:t>
            </a:r>
            <a:r>
              <a:rPr sz="3600" b="1" spc="-70" dirty="0">
                <a:latin typeface="UnDinaru"/>
                <a:cs typeface="UnDinaru"/>
              </a:rPr>
              <a:t>전에</a:t>
            </a:r>
            <a:r>
              <a:rPr sz="3600" spc="-70" dirty="0"/>
              <a:t>…</a:t>
            </a:r>
            <a:endParaRPr sz="3600">
              <a:latin typeface="UnDinaru"/>
              <a:cs typeface="UnDinar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16329"/>
            <a:ext cx="586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Billing </a:t>
            </a:r>
            <a:r>
              <a:rPr sz="2400" spc="-5" dirty="0">
                <a:latin typeface="Carlito"/>
                <a:cs typeface="Carlito"/>
              </a:rPr>
              <a:t>dash </a:t>
            </a:r>
            <a:r>
              <a:rPr sz="2400" spc="-15" dirty="0">
                <a:latin typeface="Carlito"/>
                <a:cs typeface="Carlito"/>
              </a:rPr>
              <a:t>board </a:t>
            </a:r>
            <a:r>
              <a:rPr sz="2400" dirty="0">
                <a:latin typeface="UKIJ CJK"/>
                <a:cs typeface="UKIJ CJK"/>
              </a:rPr>
              <a:t>에서 </a:t>
            </a:r>
            <a:r>
              <a:rPr sz="2400" spc="-10" dirty="0">
                <a:latin typeface="Carlito"/>
                <a:cs typeface="Carlito"/>
              </a:rPr>
              <a:t>free </a:t>
            </a:r>
            <a:r>
              <a:rPr sz="2400" dirty="0">
                <a:latin typeface="Carlito"/>
                <a:cs typeface="Carlito"/>
              </a:rPr>
              <a:t>tier </a:t>
            </a:r>
            <a:r>
              <a:rPr sz="2400" dirty="0">
                <a:latin typeface="UKIJ CJK"/>
                <a:cs typeface="UKIJ CJK"/>
              </a:rPr>
              <a:t>사용량</a:t>
            </a:r>
            <a:r>
              <a:rPr sz="2400" spc="-245" dirty="0">
                <a:latin typeface="UKIJ CJK"/>
                <a:cs typeface="UKIJ CJK"/>
              </a:rPr>
              <a:t> </a:t>
            </a:r>
            <a:r>
              <a:rPr sz="2400" dirty="0">
                <a:latin typeface="UKIJ CJK"/>
                <a:cs typeface="UKIJ CJK"/>
              </a:rPr>
              <a:t>확인</a:t>
            </a:r>
            <a:endParaRPr sz="2400">
              <a:latin typeface="UKIJ CJK"/>
              <a:cs typeface="UKIJ CJ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3358" y="64966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1125" y="1670304"/>
            <a:ext cx="63436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714" y="4364177"/>
            <a:ext cx="74872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https://console.aws.amazon.com/billing/home?region=ap-northeast-2#/freetier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>
                <a:latin typeface="Trebuchet MS"/>
                <a:cs typeface="UnDinaru"/>
              </a:rPr>
              <a:t>Pip</a:t>
            </a:r>
            <a:r>
              <a:rPr lang="ko-KR" altLang="en-US" sz="3600" b="1" spc="-185" dirty="0">
                <a:latin typeface="Trebuchet MS"/>
                <a:cs typeface="UnDinaru"/>
              </a:rPr>
              <a:t>이란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작성된 패키지 소프트웨어를 설치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관리하는 프로그램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을 통해서 패키지를 설치하면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다른 사람이 </a:t>
            </a:r>
            <a:r>
              <a:rPr lang="ko-KR" altLang="en-US" sz="2000" dirty="0" err="1">
                <a:latin typeface="UKIJ CJK"/>
                <a:cs typeface="UKIJ CJK"/>
              </a:rPr>
              <a:t>파이썬으로</a:t>
            </a:r>
            <a:r>
              <a:rPr lang="ko-KR" altLang="en-US" sz="2000" dirty="0">
                <a:latin typeface="UKIJ CJK"/>
                <a:cs typeface="UKIJ CJK"/>
              </a:rPr>
              <a:t> 만든 프로그램을 사용하거나</a:t>
            </a:r>
            <a:endParaRPr lang="en-US" altLang="ko-KR" sz="2000" dirty="0">
              <a:latin typeface="UKIJ CJK"/>
              <a:cs typeface="UKIJ CJK"/>
            </a:endParaRPr>
          </a:p>
          <a:p>
            <a:pPr marL="698500" lvl="1" indent="-228600"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 err="1">
                <a:latin typeface="UKIJ CJK"/>
                <a:cs typeface="UKIJ CJK"/>
              </a:rPr>
              <a:t>파이썬에서</a:t>
            </a:r>
            <a:r>
              <a:rPr lang="ko-KR" altLang="en-US" sz="2000" dirty="0">
                <a:latin typeface="UKIJ CJK"/>
                <a:cs typeface="UKIJ CJK"/>
              </a:rPr>
              <a:t> 다른 사람들이 만든 함수를 사용할 수 있다</a:t>
            </a:r>
            <a:r>
              <a:rPr lang="en-US" altLang="ko-KR" sz="2000" dirty="0">
                <a:latin typeface="UKIJ CJK"/>
                <a:cs typeface="UKIJ CJK"/>
              </a:rPr>
              <a:t>!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Pip3</a:t>
            </a:r>
            <a:r>
              <a:rPr lang="ko-KR" altLang="en-US" sz="2000" dirty="0">
                <a:latin typeface="UKIJ CJK"/>
                <a:cs typeface="UKIJ CJK"/>
              </a:rPr>
              <a:t>는 파이썬</a:t>
            </a:r>
            <a:r>
              <a:rPr lang="en-US" altLang="ko-KR" sz="2000" dirty="0">
                <a:latin typeface="UKIJ CJK"/>
                <a:cs typeface="UKIJ CJK"/>
              </a:rPr>
              <a:t>3</a:t>
            </a:r>
            <a:r>
              <a:rPr lang="ko-KR" altLang="en-US" sz="2000" dirty="0">
                <a:latin typeface="UKIJ CJK"/>
                <a:cs typeface="UKIJ CJK"/>
              </a:rPr>
              <a:t>용 </a:t>
            </a:r>
            <a:r>
              <a:rPr lang="en-US" altLang="ko-KR" sz="2000" dirty="0">
                <a:latin typeface="UKIJ CJK"/>
                <a:cs typeface="UKIJ CJK"/>
              </a:rPr>
              <a:t>pip</a:t>
            </a:r>
            <a:r>
              <a:rPr lang="ko-KR" altLang="en-US" sz="2000" dirty="0">
                <a:latin typeface="UKIJ CJK"/>
                <a:cs typeface="UKIJ CJK"/>
              </a:rPr>
              <a:t>이다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02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3600" b="1" spc="-185" dirty="0" err="1">
                <a:latin typeface="Trebuchet MS"/>
                <a:cs typeface="UnDinaru"/>
              </a:rPr>
              <a:t>aws</a:t>
            </a:r>
            <a:r>
              <a:rPr lang="en-US" altLang="ko-KR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 err="1">
                <a:latin typeface="Trebuchet MS"/>
                <a:cs typeface="UnDinaru"/>
              </a:rPr>
              <a:t>sdk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602830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소프트웨어 개발 </a:t>
            </a:r>
            <a:r>
              <a:rPr lang="ko-KR" altLang="en-US" sz="2000" dirty="0" err="1">
                <a:latin typeface="UKIJ CJK"/>
                <a:cs typeface="UKIJ CJK"/>
              </a:rPr>
              <a:t>킷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어떤 특정한 환경에 대한 프로그램을 개발하기 위해서는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개발 뿐만 아니라 환경에 접근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이용하기 위해서도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ko-KR" altLang="en-US" sz="2000" dirty="0">
                <a:latin typeface="UKIJ CJK"/>
                <a:cs typeface="UKIJ CJK"/>
              </a:rPr>
              <a:t>가 필요하다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</a:t>
            </a:r>
            <a:r>
              <a:rPr lang="en-US" altLang="ko-KR" sz="2000" dirty="0" err="1">
                <a:latin typeface="UKIJ CJK"/>
                <a:cs typeface="UKIJ CJK"/>
              </a:rPr>
              <a:t>sdk</a:t>
            </a:r>
            <a:r>
              <a:rPr lang="en-US" altLang="ko-KR" sz="2000" dirty="0">
                <a:latin typeface="UKIJ CJK"/>
                <a:cs typeface="UKIJ CJK"/>
              </a:rPr>
              <a:t>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서비스를 외부 환경에서 이용하기 위한 도구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52204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설치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dirty="0" err="1">
                <a:latin typeface="UKIJ CJK"/>
                <a:cs typeface="UKIJ CJK"/>
              </a:rPr>
              <a:t>Sudo</a:t>
            </a:r>
            <a:r>
              <a:rPr lang="en-US" sz="2000" dirty="0">
                <a:latin typeface="UKIJ CJK"/>
                <a:cs typeface="UKIJ CJK"/>
              </a:rPr>
              <a:t> pip3 install </a:t>
            </a:r>
            <a:r>
              <a:rPr lang="en-US" sz="2000" dirty="0" err="1">
                <a:latin typeface="UKIJ CJK"/>
                <a:cs typeface="UKIJ CJK"/>
              </a:rPr>
              <a:t>awscli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8CDC1-70ED-424E-A9A0-848A86E8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9803"/>
            <a:ext cx="9144000" cy="28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란</a:t>
            </a:r>
            <a:r>
              <a:rPr lang="en-US" altLang="ko-KR" sz="3600" b="1" spc="-185" dirty="0">
                <a:latin typeface="Trebuchet MS"/>
                <a:cs typeface="UnDinaru"/>
              </a:rPr>
              <a:t>?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755864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Cli</a:t>
            </a:r>
            <a:r>
              <a:rPr lang="en-US" altLang="ko-KR" sz="2000" dirty="0">
                <a:latin typeface="UKIJ CJK"/>
                <a:cs typeface="UKIJ CJK"/>
              </a:rPr>
              <a:t> = command line interface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그래픽 요소</a:t>
            </a:r>
            <a:r>
              <a:rPr lang="en-US" altLang="ko-KR" sz="2000" dirty="0">
                <a:latin typeface="UKIJ CJK"/>
                <a:cs typeface="UKIJ CJK"/>
              </a:rPr>
              <a:t>(ex : </a:t>
            </a:r>
            <a:r>
              <a:rPr lang="ko-KR" altLang="en-US" sz="2000" dirty="0">
                <a:latin typeface="UKIJ CJK"/>
                <a:cs typeface="UKIJ CJK"/>
              </a:rPr>
              <a:t>아이콘</a:t>
            </a:r>
            <a:r>
              <a:rPr lang="en-US" altLang="ko-KR" sz="2000" dirty="0">
                <a:latin typeface="UKIJ CJK"/>
                <a:cs typeface="UKIJ CJK"/>
              </a:rPr>
              <a:t>, </a:t>
            </a:r>
            <a:r>
              <a:rPr lang="ko-KR" altLang="en-US" sz="2000" dirty="0">
                <a:latin typeface="UKIJ CJK"/>
                <a:cs typeface="UKIJ CJK"/>
              </a:rPr>
              <a:t>창</a:t>
            </a:r>
            <a:r>
              <a:rPr lang="en-US" altLang="ko-KR" sz="2000" dirty="0">
                <a:latin typeface="UKIJ CJK"/>
                <a:cs typeface="UKIJ CJK"/>
              </a:rPr>
              <a:t>)</a:t>
            </a:r>
            <a:r>
              <a:rPr lang="ko-KR" altLang="en-US" sz="2000" dirty="0">
                <a:latin typeface="UKIJ CJK"/>
                <a:cs typeface="UKIJ CJK"/>
              </a:rPr>
              <a:t>을 이용하지 않고 명령어 만으로 컴퓨터를 이용하는 것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cli =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ko-KR" altLang="en-US" sz="2000" dirty="0">
                <a:latin typeface="UKIJ CJK"/>
                <a:cs typeface="UKIJ CJK"/>
              </a:rPr>
              <a:t>의 기능을 외부 환경에서 명령어를 통해서 이용 할 수 있도록 만든 프로그램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71075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CLI</a:t>
            </a:r>
            <a:r>
              <a:rPr lang="ko-KR" altLang="en-US" sz="3600" b="1" spc="-185" dirty="0">
                <a:latin typeface="Trebuchet MS"/>
                <a:cs typeface="UnDinaru"/>
              </a:rPr>
              <a:t> </a:t>
            </a:r>
            <a:r>
              <a:rPr lang="en-US" altLang="ko-KR" sz="3600" b="1" spc="-185" dirty="0">
                <a:latin typeface="Trebuchet MS"/>
                <a:cs typeface="UnDinaru"/>
              </a:rPr>
              <a:t>configure </a:t>
            </a:r>
            <a:r>
              <a:rPr lang="ko-KR" altLang="en-US" sz="3600" b="1" spc="-185" dirty="0">
                <a:latin typeface="Trebuchet MS"/>
                <a:cs typeface="UnDinaru"/>
              </a:rPr>
              <a:t>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en-US" altLang="ko-KR" sz="2000" dirty="0" err="1">
                <a:latin typeface="UKIJ CJK"/>
                <a:cs typeface="UKIJ CJK"/>
              </a:rPr>
              <a:t>aws</a:t>
            </a:r>
            <a:r>
              <a:rPr lang="en-US" altLang="ko-KR" sz="2000" dirty="0">
                <a:latin typeface="UKIJ CJK"/>
                <a:cs typeface="UKIJ CJK"/>
              </a:rPr>
              <a:t> configure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225EA-9FDF-44DC-A40E-E313A1F9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6105525" cy="857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004E4DE-070B-4789-8265-FDFB8464D3C3}"/>
              </a:ext>
            </a:extLst>
          </p:cNvPr>
          <p:cNvSpPr txBox="1"/>
          <p:nvPr/>
        </p:nvSpPr>
        <p:spPr>
          <a:xfrm>
            <a:off x="474370" y="3003302"/>
            <a:ext cx="7298031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Access Key ID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Access key ID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AWS Secret Access Key = </a:t>
            </a:r>
            <a:r>
              <a:rPr lang="ko-KR" altLang="en-US" sz="2000" dirty="0">
                <a:latin typeface="UKIJ CJK"/>
                <a:cs typeface="UKIJ CJK"/>
              </a:rPr>
              <a:t>내 </a:t>
            </a:r>
            <a:r>
              <a:rPr lang="en-US" altLang="ko-KR" sz="2000" dirty="0">
                <a:latin typeface="UKIJ CJK"/>
                <a:cs typeface="UKIJ CJK"/>
              </a:rPr>
              <a:t>Secret access key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region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name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=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ap-northeast-2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Default output format = 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29375-584C-42DC-9D43-999F3FFE4A36}"/>
              </a:ext>
            </a:extLst>
          </p:cNvPr>
          <p:cNvSpPr txBox="1"/>
          <p:nvPr/>
        </p:nvSpPr>
        <p:spPr>
          <a:xfrm>
            <a:off x="2057400" y="2633970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해당 정보는 </a:t>
            </a:r>
            <a:r>
              <a:rPr lang="en-US" altLang="ko-KR" dirty="0">
                <a:solidFill>
                  <a:srgbClr val="FF0000"/>
                </a:solidFill>
              </a:rPr>
              <a:t>IAM </a:t>
            </a:r>
            <a:r>
              <a:rPr lang="ko-KR" altLang="en-US" dirty="0">
                <a:solidFill>
                  <a:srgbClr val="FF0000"/>
                </a:solidFill>
              </a:rPr>
              <a:t>생성 후 다운받은 </a:t>
            </a:r>
            <a:r>
              <a:rPr lang="en-US" altLang="ko-KR" dirty="0">
                <a:solidFill>
                  <a:srgbClr val="FF0000"/>
                </a:solidFill>
              </a:rPr>
              <a:t>credencials.csv </a:t>
            </a:r>
            <a:r>
              <a:rPr lang="ko-KR" altLang="en-US" dirty="0">
                <a:solidFill>
                  <a:srgbClr val="FF0000"/>
                </a:solidFill>
              </a:rPr>
              <a:t>파일 내부에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85711-AEE4-4262-B996-B0740355B650}"/>
              </a:ext>
            </a:extLst>
          </p:cNvPr>
          <p:cNvSpPr txBox="1"/>
          <p:nvPr/>
        </p:nvSpPr>
        <p:spPr>
          <a:xfrm>
            <a:off x="2959513" y="1135171"/>
            <a:ext cx="587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설정하지 않으면 </a:t>
            </a:r>
            <a:r>
              <a:rPr lang="en-US" altLang="ko-KR" dirty="0" err="1">
                <a:solidFill>
                  <a:srgbClr val="FF0000"/>
                </a:solidFill>
              </a:rPr>
              <a:t>aws</a:t>
            </a:r>
            <a:r>
              <a:rPr lang="ko-KR" altLang="en-US" dirty="0">
                <a:solidFill>
                  <a:srgbClr val="FF0000"/>
                </a:solidFill>
              </a:rPr>
              <a:t>가 제공하는 기능을 이용할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01988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3839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Amazon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0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5715635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Vi recognition.py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i</a:t>
            </a:r>
            <a:r>
              <a:rPr lang="ko-KR" altLang="en-US" sz="2000" dirty="0" err="1">
                <a:latin typeface="UKIJ CJK"/>
                <a:cs typeface="UKIJ CJK"/>
              </a:rPr>
              <a:t>를</a:t>
            </a:r>
            <a:r>
              <a:rPr lang="ko-KR" altLang="en-US" sz="2000" dirty="0">
                <a:latin typeface="UKIJ CJK"/>
                <a:cs typeface="UKIJ CJK"/>
              </a:rPr>
              <a:t> 누른 뒤 아래 내용을 입력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45309B-3D9D-4B40-9A00-A2360EFC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92" y="2107800"/>
            <a:ext cx="5426809" cy="4259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7B848-B7E3-4E6A-9BD1-90C35348A98C}"/>
              </a:ext>
            </a:extLst>
          </p:cNvPr>
          <p:cNvSpPr txBox="1"/>
          <p:nvPr/>
        </p:nvSpPr>
        <p:spPr>
          <a:xfrm>
            <a:off x="4472054" y="1583551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 슬라이드에 텍스트로 있음</a:t>
            </a:r>
          </a:p>
        </p:txBody>
      </p:sp>
    </p:spTree>
    <p:extLst>
      <p:ext uri="{BB962C8B-B14F-4D97-AF65-F5344CB8AC3E}">
        <p14:creationId xmlns:p14="http://schemas.microsoft.com/office/powerpoint/2010/main" val="217155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08149" y="1305341"/>
            <a:ext cx="64106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boto3</a:t>
            </a:r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client=boto3.client('</a:t>
            </a:r>
            <a:r>
              <a:rPr lang="en-US" altLang="ko-KR" dirty="0" err="1"/>
              <a:t>rekognition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    with open(photo, '</a:t>
            </a:r>
            <a:r>
              <a:rPr lang="en-US" altLang="ko-KR" dirty="0" err="1"/>
              <a:t>rb</a:t>
            </a:r>
            <a:r>
              <a:rPr lang="en-US" altLang="ko-KR" dirty="0"/>
              <a:t>') as image:</a:t>
            </a:r>
          </a:p>
          <a:p>
            <a:r>
              <a:rPr lang="en-US" altLang="ko-KR" dirty="0"/>
              <a:t>        response = </a:t>
            </a:r>
            <a:r>
              <a:rPr lang="en-US" altLang="ko-KR" dirty="0" err="1"/>
              <a:t>client.detect_labels</a:t>
            </a:r>
            <a:r>
              <a:rPr lang="en-US" altLang="ko-KR" dirty="0"/>
              <a:t>(Image={'Bytes': </a:t>
            </a:r>
            <a:r>
              <a:rPr lang="en-US" altLang="ko-KR" dirty="0" err="1"/>
              <a:t>image.read</a:t>
            </a:r>
            <a:r>
              <a:rPr lang="en-US" altLang="ko-KR" dirty="0"/>
              <a:t>()})</a:t>
            </a:r>
          </a:p>
          <a:p>
            <a:endParaRPr lang="en-US" altLang="ko-KR" dirty="0"/>
          </a:p>
          <a:p>
            <a:r>
              <a:rPr lang="en-US" altLang="ko-KR" dirty="0"/>
              <a:t>    print('Detected labels in ' + photo)</a:t>
            </a:r>
          </a:p>
          <a:p>
            <a:r>
              <a:rPr lang="en-US" altLang="ko-KR" dirty="0"/>
              <a:t>    for label in response['Labels']:</a:t>
            </a:r>
          </a:p>
          <a:p>
            <a:r>
              <a:rPr lang="en-US" altLang="ko-KR" dirty="0"/>
              <a:t>        print (label['Name'] + ' : ' + str(label['Confidence']))</a:t>
            </a:r>
          </a:p>
          <a:p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len</a:t>
            </a:r>
            <a:r>
              <a:rPr lang="en-US" altLang="ko-KR" dirty="0"/>
              <a:t>(response['Labels'])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FC4C-7D5B-4584-AF9C-5DE59A8DA90D}"/>
              </a:ext>
            </a:extLst>
          </p:cNvPr>
          <p:cNvSpPr txBox="1"/>
          <p:nvPr/>
        </p:nvSpPr>
        <p:spPr>
          <a:xfrm>
            <a:off x="5410200" y="601980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 슬라이드에서 계속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E79A4-7854-4833-8D83-27F3E7BA6F4A}"/>
              </a:ext>
            </a:extLst>
          </p:cNvPr>
          <p:cNvSpPr txBox="1"/>
          <p:nvPr/>
        </p:nvSpPr>
        <p:spPr>
          <a:xfrm>
            <a:off x="4004868" y="1120675"/>
            <a:ext cx="5086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Xshell</a:t>
            </a:r>
            <a:r>
              <a:rPr lang="ko-KR" altLang="en-US" dirty="0">
                <a:solidFill>
                  <a:srgbClr val="FF0000"/>
                </a:solidFill>
              </a:rPr>
              <a:t>의 경우 </a:t>
            </a:r>
            <a:r>
              <a:rPr lang="en-US" altLang="ko-KR" dirty="0">
                <a:solidFill>
                  <a:srgbClr val="FF0000"/>
                </a:solidFill>
              </a:rPr>
              <a:t>vi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를 눌러 </a:t>
            </a:r>
            <a:r>
              <a:rPr lang="en-US" altLang="ko-KR" dirty="0">
                <a:solidFill>
                  <a:srgbClr val="FF0000"/>
                </a:solidFill>
              </a:rPr>
              <a:t>insert</a:t>
            </a:r>
            <a:r>
              <a:rPr lang="ko-KR" altLang="en-US" dirty="0">
                <a:solidFill>
                  <a:srgbClr val="FF0000"/>
                </a:solidFill>
              </a:rPr>
              <a:t>상태로 전환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마우스 </a:t>
            </a:r>
            <a:r>
              <a:rPr lang="ko-KR" altLang="en-US" dirty="0" err="1">
                <a:solidFill>
                  <a:srgbClr val="FF0000"/>
                </a:solidFill>
              </a:rPr>
              <a:t>우클릭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붙여넣기를 눌러서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텍스트를 붙여 넣을 수 있음</a:t>
            </a:r>
          </a:p>
        </p:txBody>
      </p:sp>
    </p:spTree>
    <p:extLst>
      <p:ext uri="{BB962C8B-B14F-4D97-AF65-F5344CB8AC3E}">
        <p14:creationId xmlns:p14="http://schemas.microsoft.com/office/powerpoint/2010/main" val="418226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84D2F-CEA3-4229-A914-5FE613CEEF77}"/>
              </a:ext>
            </a:extLst>
          </p:cNvPr>
          <p:cNvSpPr txBox="1"/>
          <p:nvPr/>
        </p:nvSpPr>
        <p:spPr>
          <a:xfrm>
            <a:off x="533400" y="1295400"/>
            <a:ext cx="4536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main():</a:t>
            </a:r>
          </a:p>
          <a:p>
            <a:r>
              <a:rPr lang="en-US" altLang="ko-KR" dirty="0"/>
              <a:t>    photo='test.jpg'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label_count</a:t>
            </a:r>
            <a:r>
              <a:rPr lang="en-US" altLang="ko-KR" dirty="0"/>
              <a:t>=</a:t>
            </a:r>
            <a:r>
              <a:rPr lang="en-US" altLang="ko-KR" dirty="0" err="1"/>
              <a:t>detect_labels_local_file</a:t>
            </a:r>
            <a:r>
              <a:rPr lang="en-US" altLang="ko-KR" dirty="0"/>
              <a:t>(photo)</a:t>
            </a:r>
          </a:p>
          <a:p>
            <a:r>
              <a:rPr lang="en-US" altLang="ko-KR" dirty="0"/>
              <a:t>    print("Labels detected: " + str(</a:t>
            </a:r>
            <a:r>
              <a:rPr lang="en-US" altLang="ko-KR" dirty="0" err="1"/>
              <a:t>label_count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__name__ == "__main__":</a:t>
            </a:r>
          </a:p>
          <a:p>
            <a:r>
              <a:rPr lang="en-US" altLang="ko-KR" dirty="0"/>
              <a:t>    main()</a:t>
            </a:r>
            <a:endParaRPr lang="ko-KR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401EC2B-521F-48FB-9566-90DAFC8FBC8A}"/>
              </a:ext>
            </a:extLst>
          </p:cNvPr>
          <p:cNvSpPr txBox="1"/>
          <p:nvPr/>
        </p:nvSpPr>
        <p:spPr>
          <a:xfrm>
            <a:off x="468085" y="4431755"/>
            <a:ext cx="783771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다 입력했다면 </a:t>
            </a:r>
            <a:r>
              <a:rPr lang="en-US" altLang="ko-KR" sz="2000" dirty="0">
                <a:latin typeface="UKIJ CJK"/>
                <a:cs typeface="UKIJ CJK"/>
              </a:rPr>
              <a:t>:</a:t>
            </a:r>
            <a:r>
              <a:rPr lang="en-US" altLang="ko-KR" sz="2000" dirty="0" err="1">
                <a:latin typeface="UKIJ CJK"/>
                <a:cs typeface="UKIJ CJK"/>
              </a:rPr>
              <a:t>wq</a:t>
            </a:r>
            <a:r>
              <a:rPr lang="ko-KR" altLang="en-US" sz="2000" dirty="0">
                <a:latin typeface="UKIJ CJK"/>
                <a:cs typeface="UKIJ CJK"/>
              </a:rPr>
              <a:t>를 입력하고 </a:t>
            </a:r>
            <a:r>
              <a:rPr lang="en-US" altLang="ko-KR" sz="2000" dirty="0">
                <a:latin typeface="UKIJ CJK"/>
                <a:cs typeface="UKIJ CJK"/>
              </a:rPr>
              <a:t>enter</a:t>
            </a:r>
            <a:r>
              <a:rPr lang="ko-KR" altLang="en-US" sz="2000" dirty="0">
                <a:latin typeface="UKIJ CJK"/>
                <a:cs typeface="UKIJ CJK"/>
              </a:rPr>
              <a:t>를 눌러서 저장 후 편집기 종료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87596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AD9AED-692E-43B0-9D03-AEA8C439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51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3FFE7-4434-4359-8636-EA0EB0F11AB2}"/>
              </a:ext>
            </a:extLst>
          </p:cNvPr>
          <p:cNvSpPr txBox="1"/>
          <p:nvPr/>
        </p:nvSpPr>
        <p:spPr>
          <a:xfrm>
            <a:off x="3429000" y="106680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예제로 이용한 사진</a:t>
            </a:r>
          </a:p>
        </p:txBody>
      </p:sp>
    </p:spTree>
    <p:extLst>
      <p:ext uri="{BB962C8B-B14F-4D97-AF65-F5344CB8AC3E}">
        <p14:creationId xmlns:p14="http://schemas.microsoft.com/office/powerpoint/2010/main" val="10271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58059"/>
              </p:ext>
            </p:extLst>
          </p:nvPr>
        </p:nvGraphicFramePr>
        <p:xfrm>
          <a:off x="395563" y="929639"/>
          <a:ext cx="8352790" cy="5287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6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53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 및 데이터 과학자가 모든 규모의 기계 학습 모델을 쉽고 빠르게 구축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교육 및 배포할 수 있도록 지원합니다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3"/>
                        </a:rPr>
                        <a:t>Amazon </a:t>
                      </a:r>
                      <a:r>
                        <a:rPr lang="en-US" sz="1600" dirty="0" err="1">
                          <a:latin typeface="Carlito"/>
                          <a:cs typeface="Carlito"/>
                          <a:hlinkClick r:id="rId3"/>
                        </a:rPr>
                        <a:t>SageMaker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307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개발자가 애플리케이션을 사용하는 고객에게 개별화된 추천을 손쉽게 생성할 수 있도록 하는 기계 학습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몇 년 동안 사용한 완벽한 기계 학습 기술을 사용하기 때문에 기계 학습 경험이 없는 개발자도 복잡한 맞춤화 기능을 애플리케이션에 쉽게 빌드할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Carlito"/>
                          <a:cs typeface="Times New Roman"/>
                          <a:hlinkClick r:id="rId4"/>
                        </a:rPr>
                        <a:t>Amazon Personalize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791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매우 정확한 예측을 위해 기계 학습을 사용하는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Amazon.com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사용하는 것과 동일한 기술을 기반으로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통해 시계열 데이터를 추가 변수와 결합하여 예측을 만들어냅니다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Amazon Forecast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128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 전문 지식을 사용하지 않고도 확장성이 뛰어난 입증된 딥 러닝 기술을 사용하여 애플리케이션에 이미지 및 비디오 분석을 쉽게 추가할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다양한 사용자 확인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 수 계산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 안전 사용 사례를 위해 얼굴 탐지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 및 비교하는 데 사용할 수 있는 매우 정확한 얼굴 분석 및 얼굴 검색 기능을 제공합니다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Rekognition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ko-KR" altLang="en-US" sz="3600" b="1" spc="-185" dirty="0">
                <a:latin typeface="Trebuchet MS"/>
                <a:cs typeface="UnDinaru"/>
              </a:rPr>
              <a:t>을 이용한 사진 분석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1361CD5-069D-4521-AF23-E7E22DC282B1}"/>
              </a:ext>
            </a:extLst>
          </p:cNvPr>
          <p:cNvSpPr txBox="1"/>
          <p:nvPr/>
        </p:nvSpPr>
        <p:spPr>
          <a:xfrm>
            <a:off x="474370" y="1111757"/>
            <a:ext cx="7526630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임의의 사진을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로 저장한 후 인스턴스에 업로드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>
                <a:latin typeface="UKIJ CJK"/>
                <a:cs typeface="UKIJ CJK"/>
              </a:rPr>
              <a:t>test.jpg</a:t>
            </a:r>
            <a:r>
              <a:rPr lang="ko-KR" altLang="en-US" sz="2000" dirty="0">
                <a:latin typeface="UKIJ CJK"/>
                <a:cs typeface="UKIJ CJK"/>
              </a:rPr>
              <a:t>를 </a:t>
            </a:r>
            <a:r>
              <a:rPr lang="en-US" altLang="ko-KR" sz="2000" dirty="0" err="1">
                <a:latin typeface="UKIJ CJK"/>
                <a:cs typeface="UKIJ CJK"/>
              </a:rPr>
              <a:t>ssh</a:t>
            </a:r>
            <a:r>
              <a:rPr lang="en-US" altLang="ko-KR" sz="2000" dirty="0">
                <a:latin typeface="UKIJ CJK"/>
                <a:cs typeface="UKIJ CJK"/>
              </a:rPr>
              <a:t> </a:t>
            </a:r>
            <a:r>
              <a:rPr lang="ko-KR" altLang="en-US" sz="2000" dirty="0">
                <a:latin typeface="UKIJ CJK"/>
                <a:cs typeface="UKIJ CJK"/>
              </a:rPr>
              <a:t>창에 드래그 앤 드랍</a:t>
            </a:r>
            <a:r>
              <a:rPr lang="en-US" altLang="ko-KR" sz="2000" dirty="0">
                <a:latin typeface="UKIJ CJK"/>
                <a:cs typeface="UKIJ CJK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Python3 recognition.py</a:t>
            </a:r>
            <a:r>
              <a:rPr lang="ko-KR" altLang="en-US" sz="2000" dirty="0">
                <a:latin typeface="UKIJ CJK"/>
                <a:cs typeface="UKIJ CJK"/>
              </a:rPr>
              <a:t>를 입력해서 사진 분석 실행</a:t>
            </a:r>
            <a:endParaRPr lang="en-US" altLang="ko-KR" sz="2000" dirty="0">
              <a:latin typeface="UKIJ CJK"/>
              <a:cs typeface="UKIJ CJK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91240C-B001-4842-AE14-32D50ED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0" y="3013344"/>
            <a:ext cx="75319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6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665" y="3541598"/>
            <a:ext cx="69935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254" dirty="0">
                <a:latin typeface="Trebuchet MS"/>
                <a:cs typeface="Trebuchet MS"/>
              </a:rPr>
              <a:t>Lambda + </a:t>
            </a:r>
            <a:r>
              <a:rPr lang="en-US" sz="6000" spc="-254" dirty="0" err="1">
                <a:latin typeface="Trebuchet MS"/>
                <a:cs typeface="Trebuchet MS"/>
              </a:rPr>
              <a:t>Rekognition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456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CD552B-DAE5-4D12-A782-51DB2C7F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5400"/>
            <a:ext cx="9144000" cy="1175232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96871174-84DB-4DFE-982F-4F858B664BED}"/>
              </a:ext>
            </a:extLst>
          </p:cNvPr>
          <p:cNvSpPr/>
          <p:nvPr/>
        </p:nvSpPr>
        <p:spPr>
          <a:xfrm>
            <a:off x="8077200" y="16764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4E3D43-88B0-4CD2-894C-448D57336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92" y="2675188"/>
            <a:ext cx="8221015" cy="3859520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98D961E6-BF30-4E23-BBAD-218D70BBC95A}"/>
              </a:ext>
            </a:extLst>
          </p:cNvPr>
          <p:cNvSpPr/>
          <p:nvPr/>
        </p:nvSpPr>
        <p:spPr>
          <a:xfrm>
            <a:off x="7734934" y="634866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2D660E06-C30F-49C3-80C5-F944D2D54F9F}"/>
              </a:ext>
            </a:extLst>
          </p:cNvPr>
          <p:cNvSpPr/>
          <p:nvPr/>
        </p:nvSpPr>
        <p:spPr>
          <a:xfrm>
            <a:off x="474370" y="48006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EA4ACDCA-39EA-42C2-BC3D-5C84B5666895}"/>
              </a:ext>
            </a:extLst>
          </p:cNvPr>
          <p:cNvSpPr/>
          <p:nvPr/>
        </p:nvSpPr>
        <p:spPr>
          <a:xfrm>
            <a:off x="474370" y="5334000"/>
            <a:ext cx="9906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E0B34F-65D9-4404-BDF9-6255CD406D57}"/>
              </a:ext>
            </a:extLst>
          </p:cNvPr>
          <p:cNvSpPr txBox="1"/>
          <p:nvPr/>
        </p:nvSpPr>
        <p:spPr>
          <a:xfrm>
            <a:off x="1828800" y="5334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3.6</a:t>
            </a:r>
            <a:r>
              <a:rPr lang="ko-KR" altLang="en-US" dirty="0"/>
              <a:t>버전</a:t>
            </a:r>
          </a:p>
        </p:txBody>
      </p:sp>
    </p:spTree>
    <p:extLst>
      <p:ext uri="{BB962C8B-B14F-4D97-AF65-F5344CB8AC3E}">
        <p14:creationId xmlns:p14="http://schemas.microsoft.com/office/powerpoint/2010/main" val="1219032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ECBC0F-A8D6-424E-A362-62BBF2AB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5716"/>
            <a:ext cx="3667125" cy="359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1EA4E-E38A-4B42-A8EE-66E68EA073B8}"/>
              </a:ext>
            </a:extLst>
          </p:cNvPr>
          <p:cNvSpPr txBox="1"/>
          <p:nvPr/>
        </p:nvSpPr>
        <p:spPr>
          <a:xfrm>
            <a:off x="4495800" y="16764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트리거란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AWS Lambda</a:t>
            </a:r>
            <a:r>
              <a:rPr lang="ko-KR" altLang="en-US" dirty="0"/>
              <a:t>에 등록한 이벤트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가 실행될 수 있도록 하는 촉발</a:t>
            </a:r>
            <a:r>
              <a:rPr lang="en-US" altLang="ko-KR" dirty="0"/>
              <a:t>(trigger)</a:t>
            </a:r>
          </a:p>
          <a:p>
            <a:endParaRPr lang="en-US" altLang="ko-KR" dirty="0"/>
          </a:p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실습에서는 </a:t>
            </a:r>
            <a:r>
              <a:rPr lang="en-US" altLang="ko-KR" dirty="0"/>
              <a:t>HTTP </a:t>
            </a:r>
            <a:r>
              <a:rPr lang="ko-KR" altLang="en-US" dirty="0"/>
              <a:t>요청을 통해 트리거를 구성할 예정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261FA0B8-BB25-45DC-B90B-96A5A9738C17}"/>
              </a:ext>
            </a:extLst>
          </p:cNvPr>
          <p:cNvSpPr/>
          <p:nvPr/>
        </p:nvSpPr>
        <p:spPr>
          <a:xfrm>
            <a:off x="533400" y="4495800"/>
            <a:ext cx="1676400" cy="3810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631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</a:t>
            </a:r>
            <a:r>
              <a:rPr lang="en-US" altLang="ko-KR" sz="3600" b="1" spc="-185" dirty="0">
                <a:latin typeface="Trebuchet MS"/>
                <a:cs typeface="UnDinaru"/>
              </a:rPr>
              <a:t>HTTP API </a:t>
            </a:r>
            <a:r>
              <a:rPr lang="ko-KR" altLang="en-US" sz="3600" b="1" spc="-185" dirty="0">
                <a:latin typeface="Trebuchet MS"/>
                <a:cs typeface="UnDinaru"/>
              </a:rPr>
              <a:t>트리거 생성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DC8CB3-E6E2-4061-BF76-08AE7AE2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5" y="990600"/>
            <a:ext cx="5012030" cy="16897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78DD05-A71D-45CB-B5B1-159BEBCB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61" y="2793378"/>
            <a:ext cx="5690217" cy="3753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6E93BA-BDD8-44C8-BFED-835F9E80D116}"/>
              </a:ext>
            </a:extLst>
          </p:cNvPr>
          <p:cNvSpPr txBox="1"/>
          <p:nvPr/>
        </p:nvSpPr>
        <p:spPr>
          <a:xfrm>
            <a:off x="3276600" y="2680323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추가 세팅을 눌러서 이진 미디어 형식 추가</a:t>
            </a:r>
          </a:p>
        </p:txBody>
      </p:sp>
    </p:spTree>
    <p:extLst>
      <p:ext uri="{BB962C8B-B14F-4D97-AF65-F5344CB8AC3E}">
        <p14:creationId xmlns:p14="http://schemas.microsoft.com/office/powerpoint/2010/main" val="108863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AWS Lambda </a:t>
            </a:r>
            <a:r>
              <a:rPr lang="ko-KR" altLang="en-US" sz="3600" b="1" spc="-185" dirty="0">
                <a:latin typeface="Trebuchet MS"/>
                <a:cs typeface="UnDinaru"/>
              </a:rPr>
              <a:t>함수 트리거 테스트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1D2A-C98D-4228-B832-FE7C51CA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6786415" cy="3605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95E5B8-25D1-4EF8-BD9D-EEB71872A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60" y="5299633"/>
            <a:ext cx="8553450" cy="1323975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1828800" y="53340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BEED3C-945E-44C6-9AD6-F5DE85688599}"/>
              </a:ext>
            </a:extLst>
          </p:cNvPr>
          <p:cNvCxnSpPr/>
          <p:nvPr/>
        </p:nvCxnSpPr>
        <p:spPr>
          <a:xfrm>
            <a:off x="457200" y="6019800"/>
            <a:ext cx="1600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1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en-US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C0058-3024-44E2-8225-E7E95FA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7299378" cy="2251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09FF27-6A13-48A8-B512-057B3E59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21" y="3256623"/>
            <a:ext cx="6593262" cy="293369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2667000" y="1981200"/>
            <a:ext cx="2286000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2514600" y="5410200"/>
            <a:ext cx="2438400" cy="2286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6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en-US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4D46BAE-84E5-4CDB-B899-3BEFFDA38138}"/>
              </a:ext>
            </a:extLst>
          </p:cNvPr>
          <p:cNvSpPr/>
          <p:nvPr/>
        </p:nvSpPr>
        <p:spPr>
          <a:xfrm>
            <a:off x="1143000" y="3886200"/>
            <a:ext cx="6695388" cy="304800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1ADA6-E8B0-4817-BF77-204A24C5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3" y="1295400"/>
            <a:ext cx="7534275" cy="32670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9CF2AF09-EDBE-4CB2-83FF-79B175B51BF7}"/>
              </a:ext>
            </a:extLst>
          </p:cNvPr>
          <p:cNvSpPr/>
          <p:nvPr/>
        </p:nvSpPr>
        <p:spPr>
          <a:xfrm>
            <a:off x="434419" y="2204721"/>
            <a:ext cx="1454477" cy="448307"/>
          </a:xfrm>
          <a:prstGeom prst="frame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32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 err="1">
                <a:latin typeface="Trebuchet MS"/>
                <a:cs typeface="UnDinaru"/>
              </a:rPr>
              <a:t>Rekognition</a:t>
            </a:r>
            <a:r>
              <a:rPr lang="en-US" sz="3600" b="1" spc="-185" dirty="0">
                <a:latin typeface="Trebuchet MS"/>
                <a:cs typeface="UnDinaru"/>
              </a:rPr>
              <a:t> </a:t>
            </a:r>
            <a:r>
              <a:rPr lang="ko-KR" altLang="en-US" sz="3600" b="1" spc="-185" dirty="0">
                <a:latin typeface="Trebuchet MS"/>
                <a:cs typeface="UnDinaru"/>
              </a:rPr>
              <a:t>사용을 위한 권한 설정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6CB17-D608-4C56-9354-CE51084B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670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64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PIL </a:t>
            </a:r>
            <a:r>
              <a:rPr lang="ko-KR" altLang="en-US" sz="3600" b="1" spc="-185" dirty="0">
                <a:latin typeface="Trebuchet MS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SSH</a:t>
            </a:r>
            <a:r>
              <a:rPr lang="ko-KR" altLang="en-US" sz="2000" dirty="0">
                <a:latin typeface="UKIJ CJK"/>
                <a:cs typeface="UKIJ CJK"/>
              </a:rPr>
              <a:t>를 이용해서 </a:t>
            </a:r>
            <a:r>
              <a:rPr lang="en-US" altLang="ko-KR" sz="2000" dirty="0">
                <a:latin typeface="UKIJ CJK"/>
                <a:cs typeface="UKIJ CJK"/>
              </a:rPr>
              <a:t>EC2 </a:t>
            </a:r>
            <a:r>
              <a:rPr lang="ko-KR" altLang="en-US" sz="2000" dirty="0">
                <a:latin typeface="UKIJ CJK"/>
                <a:cs typeface="UKIJ CJK"/>
              </a:rPr>
              <a:t>인스턴스에 접속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mkdir</a:t>
            </a:r>
            <a:r>
              <a:rPr lang="en-US" altLang="ko-KR" sz="2000" dirty="0">
                <a:latin typeface="UKIJ CJK"/>
                <a:cs typeface="UKIJ CJK"/>
              </a:rPr>
              <a:t>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Cd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mkdir</a:t>
            </a:r>
            <a:r>
              <a:rPr lang="en-US" altLang="ko-KR" sz="2000" dirty="0">
                <a:latin typeface="UKIJ CJK"/>
                <a:cs typeface="UKIJ CJK"/>
              </a:rPr>
              <a:t> python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Cd python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en-US" altLang="ko-KR" sz="2000" dirty="0">
                <a:latin typeface="UKIJ CJK"/>
                <a:cs typeface="UKIJ CJK"/>
              </a:rPr>
              <a:t> pip3 install --target ./ pillow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Cd ~</a:t>
            </a:r>
          </a:p>
        </p:txBody>
      </p:sp>
    </p:spTree>
    <p:extLst>
      <p:ext uri="{BB962C8B-B14F-4D97-AF65-F5344CB8AC3E}">
        <p14:creationId xmlns:p14="http://schemas.microsoft.com/office/powerpoint/2010/main" val="12644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36024"/>
              </p:ext>
            </p:extLst>
          </p:nvPr>
        </p:nvGraphicFramePr>
        <p:xfrm>
          <a:off x="395563" y="929637"/>
          <a:ext cx="8352790" cy="5409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755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사용하여 텍스트 안에 있는 통찰력과 관계를 찾아내는 자연어 처리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(NLP)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 경험은 필요 없습니다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자연어 처리 기능을 사용해 구조화되지 않은 텍스트에서 분석 정보 및 관계를 추출할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Amazon Comprehend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934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스캔한 문서에서 텍스트 및 데이터를 자동으로 추출하는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단순한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OCR(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광학 문자 인식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넘어 양식의 필드 콘텐츠와 테이블에 저장된 정보를 식별합니다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수백만 개의 문서에서 단 몇 시간 안에 텍스트 및 데이터를 자동으로 추출하여 수동 작업을 줄일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Amazon </a:t>
                      </a:r>
                      <a:r>
                        <a:rPr lang="en-US" altLang="ko-KR" sz="16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Textract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040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텍스트를 생생한 음성으로 변환하는 서비스로서 이를 사용하면 말을 하는 애플리케이션을 만들고 전혀 새로운 유형의 음성 지원 제품을 개발할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TTS(</a:t>
                      </a:r>
                      <a:r>
                        <a:rPr lang="ko-KR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텍스트 음성 변환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서비스에서는 고급 딥 러닝 기술을 사용하여 실제 사람의 음성처럼 소리를 합성합니다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 Polly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7361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음성과 텍스트를 사용하는 애플리케이션에 대화형 인터페이스를 구축하는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정교한 자연어 대화형 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("</a:t>
                      </a:r>
                      <a:r>
                        <a:rPr lang="ko-KR" alt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챗봇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")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쉽고 빠르게 구축할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Amazon Lex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9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60431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PIL </a:t>
            </a:r>
            <a:r>
              <a:rPr lang="ko-KR" altLang="en-US" sz="3600" b="1" spc="-185" dirty="0">
                <a:latin typeface="Trebuchet MS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apt-get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install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zip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Zip -r packages.zip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Packages.zip</a:t>
            </a:r>
            <a:r>
              <a:rPr lang="ko-KR" altLang="en-US" sz="2000" dirty="0">
                <a:latin typeface="UKIJ CJK"/>
                <a:cs typeface="UKIJ CJK"/>
              </a:rPr>
              <a:t>를 내 컴퓨터로 다운로드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 err="1">
                <a:latin typeface="UKIJ CJK"/>
                <a:cs typeface="UKIJ CJK"/>
              </a:rPr>
              <a:t>sz</a:t>
            </a:r>
            <a:r>
              <a:rPr lang="en-US" altLang="ko-KR" sz="2000" dirty="0">
                <a:latin typeface="UKIJ CJK"/>
                <a:cs typeface="UKIJ CJK"/>
              </a:rPr>
              <a:t> packages.zip</a:t>
            </a:r>
          </a:p>
        </p:txBody>
      </p:sp>
    </p:spTree>
    <p:extLst>
      <p:ext uri="{BB962C8B-B14F-4D97-AF65-F5344CB8AC3E}">
        <p14:creationId xmlns:p14="http://schemas.microsoft.com/office/powerpoint/2010/main" val="764282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85" dirty="0">
                <a:latin typeface="Trebuchet MS"/>
                <a:cs typeface="UnDinaru"/>
              </a:rPr>
              <a:t>PIL </a:t>
            </a:r>
            <a:r>
              <a:rPr lang="ko-KR" altLang="en-US" sz="3600" b="1" spc="-185" dirty="0">
                <a:latin typeface="Trebuchet MS"/>
                <a:cs typeface="UnDinaru"/>
              </a:rPr>
              <a:t>패키지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C1E1D2-4298-4BAA-90CC-0D7C9876F79D}"/>
              </a:ext>
            </a:extLst>
          </p:cNvPr>
          <p:cNvSpPr txBox="1"/>
          <p:nvPr/>
        </p:nvSpPr>
        <p:spPr>
          <a:xfrm>
            <a:off x="466514" y="1219200"/>
            <a:ext cx="7298031" cy="224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Sudo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apt-get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install</a:t>
            </a:r>
            <a:r>
              <a:rPr lang="ko-KR" altLang="en-US" sz="2000" dirty="0">
                <a:latin typeface="UKIJ CJK"/>
                <a:cs typeface="UKIJ CJK"/>
              </a:rPr>
              <a:t> </a:t>
            </a:r>
            <a:r>
              <a:rPr lang="en-US" altLang="ko-KR" sz="2000" dirty="0">
                <a:latin typeface="UKIJ CJK"/>
                <a:cs typeface="UKIJ CJK"/>
              </a:rPr>
              <a:t>zip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Zip -r packages.zip packages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Packages.zip</a:t>
            </a:r>
            <a:r>
              <a:rPr lang="ko-KR" altLang="en-US" sz="2000" dirty="0">
                <a:latin typeface="UKIJ CJK"/>
                <a:cs typeface="UKIJ CJK"/>
              </a:rPr>
              <a:t>를 내 컴퓨터로 다운로드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 err="1">
                <a:latin typeface="UKIJ CJK"/>
                <a:cs typeface="UKIJ CJK"/>
              </a:rPr>
              <a:t>Xshell</a:t>
            </a:r>
            <a:r>
              <a:rPr lang="ko-KR" altLang="en-US" sz="2000" dirty="0">
                <a:latin typeface="UKIJ CJK"/>
                <a:cs typeface="UKIJ CJK"/>
              </a:rPr>
              <a:t>의 경우 </a:t>
            </a:r>
            <a:r>
              <a:rPr lang="en-US" altLang="ko-KR" sz="2000" dirty="0" err="1">
                <a:latin typeface="UKIJ CJK"/>
                <a:cs typeface="UKIJ CJK"/>
              </a:rPr>
              <a:t>sz</a:t>
            </a:r>
            <a:r>
              <a:rPr lang="en-US" altLang="ko-KR" sz="2000" dirty="0">
                <a:latin typeface="UKIJ CJK"/>
                <a:cs typeface="UKIJ CJK"/>
              </a:rPr>
              <a:t> packages.zip</a:t>
            </a:r>
          </a:p>
        </p:txBody>
      </p:sp>
    </p:spTree>
    <p:extLst>
      <p:ext uri="{BB962C8B-B14F-4D97-AF65-F5344CB8AC3E}">
        <p14:creationId xmlns:p14="http://schemas.microsoft.com/office/powerpoint/2010/main" val="3825020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3B2A2D-6770-4C0D-88BE-3A65A339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" y="3429000"/>
            <a:ext cx="9144000" cy="78117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E04FB-CD95-4F4A-97FB-593E26096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00012"/>
            <a:ext cx="2714625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1D05E-12D5-43C1-96CC-C9AB2E7BB769}"/>
              </a:ext>
            </a:extLst>
          </p:cNvPr>
          <p:cNvSpPr txBox="1"/>
          <p:nvPr/>
        </p:nvSpPr>
        <p:spPr>
          <a:xfrm>
            <a:off x="3581400" y="1371600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레이어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람다에서 기본적으로 갖고 있지 않은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라이브러리 </a:t>
            </a:r>
            <a:r>
              <a:rPr lang="en-US" altLang="ko-KR" dirty="0">
                <a:solidFill>
                  <a:srgbClr val="FF0000"/>
                </a:solidFill>
              </a:rPr>
              <a:t>or </a:t>
            </a:r>
            <a:r>
              <a:rPr lang="ko-KR" altLang="en-US" dirty="0">
                <a:solidFill>
                  <a:srgbClr val="FF0000"/>
                </a:solidFill>
              </a:rPr>
              <a:t>패키지를 추가하기 위한 기능</a:t>
            </a:r>
          </a:p>
        </p:txBody>
      </p:sp>
    </p:spTree>
    <p:extLst>
      <p:ext uri="{BB962C8B-B14F-4D97-AF65-F5344CB8AC3E}">
        <p14:creationId xmlns:p14="http://schemas.microsoft.com/office/powerpoint/2010/main" val="682087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7A4F8C-32EC-4991-AFD5-6CD30B4B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6248400" cy="3507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1E2C0-A6B3-4781-9B36-BAB6493AEC3C}"/>
              </a:ext>
            </a:extLst>
          </p:cNvPr>
          <p:cNvSpPr txBox="1"/>
          <p:nvPr/>
        </p:nvSpPr>
        <p:spPr>
          <a:xfrm>
            <a:off x="3352800" y="3917310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다운받은 </a:t>
            </a:r>
            <a:r>
              <a:rPr lang="en-US" altLang="ko-KR" dirty="0">
                <a:solidFill>
                  <a:srgbClr val="FF0000"/>
                </a:solidFill>
              </a:rPr>
              <a:t>packages.zip</a:t>
            </a:r>
            <a:r>
              <a:rPr lang="ko-KR" altLang="en-US" dirty="0">
                <a:solidFill>
                  <a:srgbClr val="FF0000"/>
                </a:solidFill>
              </a:rPr>
              <a:t>를 업로드</a:t>
            </a:r>
          </a:p>
        </p:txBody>
      </p:sp>
    </p:spTree>
    <p:extLst>
      <p:ext uri="{BB962C8B-B14F-4D97-AF65-F5344CB8AC3E}">
        <p14:creationId xmlns:p14="http://schemas.microsoft.com/office/powerpoint/2010/main" val="433679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97A81-EC20-4C12-A7EB-2F560F55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497657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282B2-9891-424A-908F-93994169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89432"/>
            <a:ext cx="662940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96DD-ED20-4706-9949-0D6FBCE2E5D2}"/>
              </a:ext>
            </a:extLst>
          </p:cNvPr>
          <p:cNvSpPr txBox="1"/>
          <p:nvPr/>
        </p:nvSpPr>
        <p:spPr>
          <a:xfrm>
            <a:off x="2438400" y="3962400"/>
            <a:ext cx="17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3.6</a:t>
            </a:r>
            <a:r>
              <a:rPr lang="ko-KR" altLang="en-US" dirty="0"/>
              <a:t>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BBFCED-8D24-489A-823A-8E01A310B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299329"/>
            <a:ext cx="2686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4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197A81-EC20-4C12-A7EB-2F560F55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6497657" cy="1447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D282B2-9891-424A-908F-93994169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89432"/>
            <a:ext cx="662940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96DD-ED20-4706-9949-0D6FBCE2E5D2}"/>
              </a:ext>
            </a:extLst>
          </p:cNvPr>
          <p:cNvSpPr txBox="1"/>
          <p:nvPr/>
        </p:nvSpPr>
        <p:spPr>
          <a:xfrm>
            <a:off x="2438400" y="3962400"/>
            <a:ext cx="17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3.6</a:t>
            </a:r>
            <a:r>
              <a:rPr lang="ko-KR" altLang="en-US" dirty="0"/>
              <a:t>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BBFCED-8D24-489A-823A-8E01A310B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5299329"/>
            <a:ext cx="2686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32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5A613-3708-4137-9EDB-4BA9899E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932"/>
            <a:ext cx="9144000" cy="471413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1470B7E0-18E8-4036-A6FC-8F5ECB3E1130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3024138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85A613-3708-4137-9EDB-4BA9899EB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932"/>
            <a:ext cx="9144000" cy="471413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8F333371-78FD-47E4-9B37-19CDDE4574A0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</p:spTree>
    <p:extLst>
      <p:ext uri="{BB962C8B-B14F-4D97-AF65-F5344CB8AC3E}">
        <p14:creationId xmlns:p14="http://schemas.microsoft.com/office/powerpoint/2010/main" val="3975751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D7FAFF-7E7D-4034-A605-02CC06C4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82184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레이어 추가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DA19A4-5B2E-4F34-8A4D-953FECCC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0" y="2476264"/>
            <a:ext cx="7315200" cy="42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1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BEEDB-98DA-4500-BA48-0E7DE2D7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51" y="1147715"/>
            <a:ext cx="5810549" cy="5611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E95EE-6671-468A-8C56-D1DAAA786000}"/>
              </a:ext>
            </a:extLst>
          </p:cNvPr>
          <p:cNvSpPr txBox="1"/>
          <p:nvPr/>
        </p:nvSpPr>
        <p:spPr>
          <a:xfrm>
            <a:off x="6934200" y="23622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이어서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ED93E-583B-4FA1-A4BD-B52706922D87}"/>
              </a:ext>
            </a:extLst>
          </p:cNvPr>
          <p:cNvSpPr txBox="1"/>
          <p:nvPr/>
        </p:nvSpPr>
        <p:spPr>
          <a:xfrm>
            <a:off x="3886200" y="3941803"/>
            <a:ext cx="478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메모장 등에 다 적은 뒤 </a:t>
            </a:r>
            <a:r>
              <a:rPr lang="en-US" altLang="ko-KR" dirty="0">
                <a:solidFill>
                  <a:srgbClr val="FF0000"/>
                </a:solidFill>
              </a:rPr>
              <a:t>Rekognition.py</a:t>
            </a:r>
            <a:r>
              <a:rPr lang="ko-KR" altLang="en-US" dirty="0">
                <a:solidFill>
                  <a:srgbClr val="FF0000"/>
                </a:solidFill>
              </a:rPr>
              <a:t>로 저장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0183" y="4158358"/>
            <a:ext cx="813815" cy="2085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/>
              <a:t>AWS</a:t>
            </a:r>
            <a:r>
              <a:rPr lang="en-US" altLang="ko-KR" sz="3600" spc="-110" dirty="0"/>
              <a:t> Machine Learning Services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7356347" y="2531491"/>
            <a:ext cx="1392555" cy="1680845"/>
          </a:xfrm>
          <a:custGeom>
            <a:avLst/>
            <a:gdLst/>
            <a:ahLst/>
            <a:cxnLst/>
            <a:rect l="l" t="t" r="r" b="b"/>
            <a:pathLst>
              <a:path w="1392554" h="1680845">
                <a:moveTo>
                  <a:pt x="1392174" y="0"/>
                </a:moveTo>
                <a:lnTo>
                  <a:pt x="0" y="0"/>
                </a:lnTo>
                <a:lnTo>
                  <a:pt x="0" y="1680463"/>
                </a:lnTo>
                <a:lnTo>
                  <a:pt x="1392174" y="1680463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6347" y="5081892"/>
            <a:ext cx="1392555" cy="1273175"/>
          </a:xfrm>
          <a:custGeom>
            <a:avLst/>
            <a:gdLst/>
            <a:ahLst/>
            <a:cxnLst/>
            <a:rect l="l" t="t" r="r" b="b"/>
            <a:pathLst>
              <a:path w="1392554" h="1273175">
                <a:moveTo>
                  <a:pt x="1392174" y="0"/>
                </a:moveTo>
                <a:lnTo>
                  <a:pt x="0" y="0"/>
                </a:lnTo>
                <a:lnTo>
                  <a:pt x="0" y="1272920"/>
                </a:lnTo>
                <a:lnTo>
                  <a:pt x="1392174" y="1272920"/>
                </a:lnTo>
                <a:lnTo>
                  <a:pt x="13921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51766"/>
              </p:ext>
            </p:extLst>
          </p:nvPr>
        </p:nvGraphicFramePr>
        <p:xfrm>
          <a:off x="395563" y="929638"/>
          <a:ext cx="8352790" cy="5442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ko-KR" altLang="en-US" sz="1600" b="1" spc="-5" dirty="0">
                          <a:latin typeface="UnDinaru"/>
                          <a:cs typeface="UnDinaru"/>
                        </a:rPr>
                        <a:t>설명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50" dirty="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5" dirty="0" err="1">
                          <a:latin typeface="UnDinaru"/>
                          <a:cs typeface="UnDinaru"/>
                        </a:rPr>
                        <a:t>제품</a:t>
                      </a:r>
                      <a:r>
                        <a:rPr sz="1600" b="1" spc="5" dirty="0">
                          <a:latin typeface="UnDinaru"/>
                          <a:cs typeface="UnDinaru"/>
                        </a:rPr>
                        <a:t>:</a:t>
                      </a:r>
                      <a:endParaRPr sz="1600" dirty="0">
                        <a:latin typeface="UnDinaru"/>
                        <a:cs typeface="UnDinaru"/>
                      </a:endParaRPr>
                    </a:p>
                  </a:txBody>
                  <a:tcPr marL="0" marR="0" marT="0" marB="0" anchor="ctr">
                    <a:lnT w="76200">
                      <a:solidFill>
                        <a:srgbClr val="001F5F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09">
                <a:tc>
                  <a:txBody>
                    <a:bodyPr/>
                    <a:lstStyle/>
                    <a:p>
                      <a:pPr marL="26670" marR="2222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합리적인 가격으로 고품질의 언어 번역을 빠르게 제공하는 신경망 기계 번역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해외 사용자를 위해 웹 사이트 및 애플리케이션과 같은 콘텐츠를 현지화하고 대량의 텍스트를 손쉽게 효율적으로 번역할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180340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698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Amazon Translate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6515" marB="0" anchor="ctr">
                    <a:lnT w="9525">
                      <a:solidFill>
                        <a:srgbClr val="DDDDDD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516">
                <a:tc>
                  <a:txBody>
                    <a:bodyPr/>
                    <a:lstStyle/>
                    <a:p>
                      <a:pPr marL="26670" marR="5143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개발자가 음성을 텍스트로 변환하는 기능을 애플리케이션에 쉽게 추가할 수 있도록 합니다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 서비스 호출을 기록하고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폐쇄 자막 삽입 및 자막 처리를 자동화하고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자산에 대한 메타데이터를 생성하여 완전히 검색 가능한 아카이브를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Amazon Transcribe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3456">
                <a:tc>
                  <a:txBody>
                    <a:bodyPr/>
                    <a:lstStyle/>
                    <a:p>
                      <a:pPr marL="26670" marR="1181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기계 학습을 통해 제공되는 매우 정확하고 사용하기 쉬운 엔터프라이즈 검색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사이트와 애플리케이션에 강력한 자연어 검색 기능을 제공하므로 최종 사용자가 회사 전체에 산재해 있는 많은 양의 콘텐츠 내에서 필요한 정보를 더 쉽게 찾을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53340" indent="-317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1600" dirty="0">
                          <a:latin typeface="Carlito"/>
                          <a:cs typeface="Carlito"/>
                          <a:hlinkClick r:id="rId5"/>
                        </a:rPr>
                        <a:t>Amazon Kendra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57150" marB="0" anchor="ctr"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4122">
                <a:tc>
                  <a:txBody>
                    <a:bodyPr/>
                    <a:lstStyle/>
                    <a:p>
                      <a:pPr marL="26670" marR="72390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온라인 결제 사기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가짜 계정 개설 등 부정 행위 가능성이 있는 온라인 활동을 손쉽게 파악할 수 있는 완전관리형 서비스입니다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이전에 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관련한 경험이 없는 고객도 클릭 몇 번으로 부정 행위 탐지 모델을 만들 수 있습니다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sz="1600" dirty="0">
                        <a:latin typeface="UKIJ CJK"/>
                        <a:cs typeface="UKIJ CJK"/>
                      </a:endParaRPr>
                    </a:p>
                  </a:txBody>
                  <a:tcPr marL="0" marR="0" marT="2540" marB="0" anchor="ctr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Amazon Fraud Detector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524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800" y="6531812"/>
            <a:ext cx="7013828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lang="en-US" altLang="ko-KR" dirty="0">
                <a:hlinkClick r:id="rId7"/>
              </a:rPr>
              <a:t>https://aws.amazon.com/ko/machine-learning/?nc2=h_ql_prod_ml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958" y="653470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05552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E95EE-6671-468A-8C56-D1DAAA786000}"/>
              </a:ext>
            </a:extLst>
          </p:cNvPr>
          <p:cNvSpPr txBox="1"/>
          <p:nvPr/>
        </p:nvSpPr>
        <p:spPr>
          <a:xfrm>
            <a:off x="6553200" y="2209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텍스트로 있음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0F289C-65C7-4BD0-8BB0-83CD86BE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178"/>
            <a:ext cx="5433531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09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508149" y="1305341"/>
            <a:ext cx="80793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 boto3</a:t>
            </a:r>
          </a:p>
          <a:p>
            <a:r>
              <a:rPr lang="en-US" altLang="ko-KR" dirty="0"/>
              <a:t>import </a:t>
            </a:r>
            <a:r>
              <a:rPr lang="en-US" altLang="ko-KR" dirty="0" err="1"/>
              <a:t>io</a:t>
            </a:r>
            <a:endParaRPr lang="en-US" altLang="ko-KR" dirty="0"/>
          </a:p>
          <a:p>
            <a:r>
              <a:rPr lang="en-US" altLang="ko-KR" dirty="0"/>
              <a:t>from PIL import Image, </a:t>
            </a:r>
            <a:r>
              <a:rPr lang="en-US" altLang="ko-KR" dirty="0" err="1"/>
              <a:t>ImageDraw</a:t>
            </a:r>
            <a:r>
              <a:rPr lang="en-US" altLang="ko-KR" dirty="0"/>
              <a:t>, </a:t>
            </a:r>
            <a:r>
              <a:rPr lang="en-US" altLang="ko-KR" dirty="0" err="1"/>
              <a:t>ExifTags</a:t>
            </a:r>
            <a:r>
              <a:rPr lang="en-US" altLang="ko-KR" dirty="0"/>
              <a:t>, </a:t>
            </a:r>
            <a:r>
              <a:rPr lang="en-US" altLang="ko-KR" dirty="0" err="1"/>
              <a:t>ImageColor</a:t>
            </a:r>
            <a:endParaRPr lang="en-US" altLang="ko-KR" dirty="0"/>
          </a:p>
          <a:p>
            <a:r>
              <a:rPr lang="en-US" altLang="ko-KR" dirty="0"/>
              <a:t>import json</a:t>
            </a:r>
          </a:p>
          <a:p>
            <a:r>
              <a:rPr lang="en-US" altLang="ko-KR" dirty="0"/>
              <a:t>import base64</a:t>
            </a:r>
          </a:p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show_faces</a:t>
            </a:r>
            <a:r>
              <a:rPr lang="en-US" altLang="ko-KR" dirty="0"/>
              <a:t>(photo):</a:t>
            </a:r>
          </a:p>
          <a:p>
            <a:br>
              <a:rPr lang="en-US" altLang="ko-KR" dirty="0"/>
            </a:br>
            <a:r>
              <a:rPr lang="en-US" altLang="ko-KR" dirty="0"/>
              <a:t>    client=boto3.client('</a:t>
            </a:r>
            <a:r>
              <a:rPr lang="en-US" altLang="ko-KR" dirty="0" err="1"/>
              <a:t>rekognition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    with open(photo, '</a:t>
            </a:r>
            <a:r>
              <a:rPr lang="en-US" altLang="ko-KR" dirty="0" err="1"/>
              <a:t>rb</a:t>
            </a:r>
            <a:r>
              <a:rPr lang="en-US" altLang="ko-KR" dirty="0"/>
              <a:t>') as image:</a:t>
            </a:r>
          </a:p>
          <a:p>
            <a:r>
              <a:rPr lang="en-US" altLang="ko-KR" dirty="0"/>
              <a:t>        response = </a:t>
            </a:r>
            <a:r>
              <a:rPr lang="en-US" altLang="ko-KR" dirty="0" err="1"/>
              <a:t>client.detect_faces</a:t>
            </a:r>
            <a:r>
              <a:rPr lang="en-US" altLang="ko-KR" dirty="0"/>
              <a:t>(Image={'Bytes': </a:t>
            </a:r>
            <a:r>
              <a:rPr lang="en-US" altLang="ko-KR" dirty="0" err="1"/>
              <a:t>image.read</a:t>
            </a:r>
            <a:r>
              <a:rPr lang="en-US" altLang="ko-KR" dirty="0"/>
              <a:t>()}, Attributes=['ALL'])</a:t>
            </a:r>
          </a:p>
          <a:p>
            <a:r>
              <a:rPr lang="en-US" altLang="ko-KR" dirty="0"/>
              <a:t>        image = </a:t>
            </a:r>
            <a:r>
              <a:rPr lang="en-US" altLang="ko-KR" dirty="0" err="1"/>
              <a:t>Image.open</a:t>
            </a:r>
            <a:r>
              <a:rPr lang="en-US" altLang="ko-KR" dirty="0"/>
              <a:t>(photo)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imgWidth</a:t>
            </a:r>
            <a:r>
              <a:rPr lang="en-US" altLang="ko-KR" dirty="0"/>
              <a:t>, </a:t>
            </a:r>
            <a:r>
              <a:rPr lang="en-US" altLang="ko-KR" dirty="0" err="1"/>
              <a:t>imgHeight</a:t>
            </a:r>
            <a:r>
              <a:rPr lang="en-US" altLang="ko-KR" dirty="0"/>
              <a:t> = </a:t>
            </a:r>
            <a:r>
              <a:rPr lang="en-US" altLang="ko-KR" dirty="0" err="1"/>
              <a:t>image.size</a:t>
            </a:r>
            <a:endParaRPr lang="en-US" altLang="ko-KR" dirty="0"/>
          </a:p>
          <a:p>
            <a:r>
              <a:rPr lang="en-US" altLang="ko-KR" dirty="0"/>
              <a:t>        draw = </a:t>
            </a:r>
            <a:r>
              <a:rPr lang="en-US" altLang="ko-KR" dirty="0" err="1"/>
              <a:t>ImageDraw.Draw</a:t>
            </a:r>
            <a:r>
              <a:rPr lang="en-US" altLang="ko-KR" dirty="0"/>
              <a:t>(image)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535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497937" y="609600"/>
            <a:ext cx="666708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    # calculate and display bounding boxes for each detected face         </a:t>
            </a:r>
          </a:p>
          <a:p>
            <a:r>
              <a:rPr lang="en-US" altLang="ko-KR" dirty="0"/>
              <a:t>    for </a:t>
            </a:r>
            <a:r>
              <a:rPr lang="en-US" altLang="ko-KR" dirty="0" err="1"/>
              <a:t>faceDetail</a:t>
            </a:r>
            <a:r>
              <a:rPr lang="en-US" altLang="ko-KR" dirty="0"/>
              <a:t> in response['</a:t>
            </a:r>
            <a:r>
              <a:rPr lang="en-US" altLang="ko-KR" dirty="0" err="1"/>
              <a:t>FaceDetails</a:t>
            </a:r>
            <a:r>
              <a:rPr lang="en-US" altLang="ko-KR" dirty="0"/>
              <a:t>']:</a:t>
            </a:r>
          </a:p>
          <a:p>
            <a:r>
              <a:rPr lang="en-US" altLang="ko-KR" dirty="0"/>
              <a:t>        box = </a:t>
            </a:r>
            <a:r>
              <a:rPr lang="en-US" altLang="ko-KR" dirty="0" err="1"/>
              <a:t>faceDetail</a:t>
            </a:r>
            <a:r>
              <a:rPr lang="en-US" altLang="ko-KR" dirty="0"/>
              <a:t>['</a:t>
            </a:r>
            <a:r>
              <a:rPr lang="en-US" altLang="ko-KR" dirty="0" err="1"/>
              <a:t>BoundingBox</a:t>
            </a:r>
            <a:r>
              <a:rPr lang="en-US" altLang="ko-KR" dirty="0"/>
              <a:t>']</a:t>
            </a:r>
          </a:p>
          <a:p>
            <a:r>
              <a:rPr lang="en-US" altLang="ko-KR" dirty="0"/>
              <a:t>        left = </a:t>
            </a:r>
            <a:r>
              <a:rPr lang="en-US" altLang="ko-KR" dirty="0" err="1"/>
              <a:t>imgWidth</a:t>
            </a:r>
            <a:r>
              <a:rPr lang="en-US" altLang="ko-KR" dirty="0"/>
              <a:t> * box['Left']</a:t>
            </a:r>
          </a:p>
          <a:p>
            <a:r>
              <a:rPr lang="en-US" altLang="ko-KR" dirty="0"/>
              <a:t>        top = </a:t>
            </a:r>
            <a:r>
              <a:rPr lang="en-US" altLang="ko-KR" dirty="0" err="1"/>
              <a:t>imgHeight</a:t>
            </a:r>
            <a:r>
              <a:rPr lang="en-US" altLang="ko-KR" dirty="0"/>
              <a:t> * box['Top']</a:t>
            </a:r>
          </a:p>
          <a:p>
            <a:r>
              <a:rPr lang="en-US" altLang="ko-KR" dirty="0"/>
              <a:t>        width = </a:t>
            </a:r>
            <a:r>
              <a:rPr lang="en-US" altLang="ko-KR" dirty="0" err="1"/>
              <a:t>imgWidth</a:t>
            </a:r>
            <a:r>
              <a:rPr lang="en-US" altLang="ko-KR" dirty="0"/>
              <a:t> * box['Width']</a:t>
            </a:r>
          </a:p>
          <a:p>
            <a:r>
              <a:rPr lang="en-US" altLang="ko-KR" dirty="0"/>
              <a:t>        height = </a:t>
            </a:r>
            <a:r>
              <a:rPr lang="en-US" altLang="ko-KR" dirty="0" err="1"/>
              <a:t>imgHeight</a:t>
            </a:r>
            <a:r>
              <a:rPr lang="en-US" altLang="ko-KR" dirty="0"/>
              <a:t> * box['Height']</a:t>
            </a:r>
          </a:p>
          <a:p>
            <a:br>
              <a:rPr lang="en-US" altLang="ko-KR" dirty="0"/>
            </a:br>
            <a:r>
              <a:rPr lang="en-US" altLang="ko-KR" dirty="0"/>
              <a:t>        points = (</a:t>
            </a:r>
          </a:p>
          <a:p>
            <a:r>
              <a:rPr lang="en-US" altLang="ko-KR" dirty="0"/>
              <a:t>            (</a:t>
            </a:r>
            <a:r>
              <a:rPr lang="en-US" altLang="ko-KR" dirty="0" err="1"/>
              <a:t>left,top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            (left + width, top),</a:t>
            </a:r>
          </a:p>
          <a:p>
            <a:r>
              <a:rPr lang="en-US" altLang="ko-KR" dirty="0"/>
              <a:t>            (left + width, top + height),</a:t>
            </a:r>
          </a:p>
          <a:p>
            <a:r>
              <a:rPr lang="en-US" altLang="ko-KR" dirty="0"/>
              <a:t>            (left , top + height),</a:t>
            </a:r>
          </a:p>
          <a:p>
            <a:r>
              <a:rPr lang="en-US" altLang="ko-KR" dirty="0"/>
              <a:t>            (left, top)</a:t>
            </a:r>
          </a:p>
          <a:p>
            <a:r>
              <a:rPr lang="en-US" altLang="ko-KR" dirty="0"/>
              <a:t>        )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draw.line</a:t>
            </a:r>
            <a:r>
              <a:rPr lang="en-US" altLang="ko-KR" dirty="0"/>
              <a:t>(points, fill='#00d400', width=2)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result_path</a:t>
            </a:r>
            <a:r>
              <a:rPr lang="en-US" altLang="ko-KR" dirty="0"/>
              <a:t> = '/</a:t>
            </a:r>
            <a:r>
              <a:rPr lang="en-US" altLang="ko-KR" dirty="0" err="1"/>
              <a:t>tmp</a:t>
            </a:r>
            <a:r>
              <a:rPr lang="en-US" altLang="ko-KR" dirty="0"/>
              <a:t>/test2_result.jpg'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image.save</a:t>
            </a:r>
            <a:r>
              <a:rPr lang="en-US" altLang="ko-KR" dirty="0"/>
              <a:t>(</a:t>
            </a:r>
            <a:r>
              <a:rPr lang="en-US" altLang="ko-KR" dirty="0" err="1"/>
              <a:t>result_path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    return open(</a:t>
            </a:r>
            <a:r>
              <a:rPr lang="en-US" altLang="ko-KR" dirty="0" err="1"/>
              <a:t>result_path</a:t>
            </a:r>
            <a:r>
              <a:rPr lang="en-US" altLang="ko-KR" dirty="0"/>
              <a:t>, '</a:t>
            </a:r>
            <a:r>
              <a:rPr lang="en-US" altLang="ko-KR" dirty="0" err="1"/>
              <a:t>rb</a:t>
            </a:r>
            <a:r>
              <a:rPr lang="en-US" altLang="ko-K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436717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UnDinaru"/>
                <a:cs typeface="UnDinaru"/>
              </a:rPr>
              <a:t>Lambda</a:t>
            </a:r>
            <a:r>
              <a:rPr lang="ko-KR" altLang="en-US" sz="3600" b="1" dirty="0">
                <a:latin typeface="UnDinaru"/>
                <a:cs typeface="UnDinaru"/>
              </a:rPr>
              <a:t>에 추가할 </a:t>
            </a:r>
            <a:r>
              <a:rPr lang="en-US" altLang="ko-KR" sz="3600" b="1" dirty="0" err="1">
                <a:latin typeface="UnDinaru"/>
                <a:cs typeface="UnDinaru"/>
              </a:rPr>
              <a:t>Rekognition</a:t>
            </a:r>
            <a:r>
              <a:rPr lang="en-US" altLang="ko-KR" sz="3600" b="1" dirty="0">
                <a:latin typeface="UnDinaru"/>
                <a:cs typeface="UnDinaru"/>
              </a:rPr>
              <a:t> </a:t>
            </a:r>
            <a:r>
              <a:rPr lang="ko-KR" altLang="en-US" sz="3600" b="1" dirty="0">
                <a:latin typeface="UnDinaru"/>
                <a:cs typeface="UnDinaru"/>
              </a:rPr>
              <a:t>코드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A2D77-1932-4269-8B64-49F988C16D76}"/>
              </a:ext>
            </a:extLst>
          </p:cNvPr>
          <p:cNvSpPr txBox="1"/>
          <p:nvPr/>
        </p:nvSpPr>
        <p:spPr>
          <a:xfrm>
            <a:off x="488510" y="1066800"/>
            <a:ext cx="66490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def </a:t>
            </a:r>
            <a:r>
              <a:rPr lang="en-US" altLang="ko-KR" dirty="0" err="1"/>
              <a:t>lambda_handler</a:t>
            </a:r>
            <a:r>
              <a:rPr lang="en-US" altLang="ko-KR" dirty="0"/>
              <a:t>(event, context):</a:t>
            </a:r>
          </a:p>
          <a:p>
            <a:r>
              <a:rPr lang="en-US" altLang="ko-KR" dirty="0"/>
              <a:t>    # TODO implement</a:t>
            </a:r>
          </a:p>
          <a:p>
            <a:r>
              <a:rPr lang="en-US" altLang="ko-KR" dirty="0"/>
              <a:t>    photo='test2.jpg'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result_image</a:t>
            </a:r>
            <a:r>
              <a:rPr lang="en-US" altLang="ko-KR" dirty="0"/>
              <a:t>=</a:t>
            </a:r>
            <a:r>
              <a:rPr lang="en-US" altLang="ko-KR" dirty="0" err="1"/>
              <a:t>show_faces</a:t>
            </a:r>
            <a:r>
              <a:rPr lang="en-US" altLang="ko-KR" dirty="0"/>
              <a:t>(photo)</a:t>
            </a:r>
          </a:p>
          <a:p>
            <a:br>
              <a:rPr lang="en-US" altLang="ko-KR" dirty="0"/>
            </a:br>
            <a:r>
              <a:rPr lang="en-US" altLang="ko-KR" dirty="0"/>
              <a:t>    return {</a:t>
            </a:r>
          </a:p>
          <a:p>
            <a:r>
              <a:rPr lang="en-US" altLang="ko-KR" dirty="0"/>
              <a:t>        '</a:t>
            </a:r>
            <a:r>
              <a:rPr lang="en-US" altLang="ko-KR" dirty="0" err="1"/>
              <a:t>statusCode</a:t>
            </a:r>
            <a:r>
              <a:rPr lang="en-US" altLang="ko-KR" dirty="0"/>
              <a:t>': 200,</a:t>
            </a:r>
          </a:p>
          <a:p>
            <a:r>
              <a:rPr lang="en-US" altLang="ko-KR" dirty="0"/>
              <a:t>        "isBase64Encoded": True,</a:t>
            </a:r>
          </a:p>
          <a:p>
            <a:r>
              <a:rPr lang="en-US" altLang="ko-KR" dirty="0"/>
              <a:t>        'body': base64.b64encode(</a:t>
            </a:r>
            <a:r>
              <a:rPr lang="en-US" altLang="ko-KR" dirty="0" err="1"/>
              <a:t>result_image.read</a:t>
            </a:r>
            <a:r>
              <a:rPr lang="en-US" altLang="ko-KR" dirty="0"/>
              <a:t>()).decode("utf-8"),</a:t>
            </a:r>
          </a:p>
          <a:p>
            <a:r>
              <a:rPr lang="en-US" altLang="ko-KR" dirty="0"/>
              <a:t>        'headers': {</a:t>
            </a:r>
          </a:p>
          <a:p>
            <a:r>
              <a:rPr lang="en-US" altLang="ko-KR" dirty="0"/>
              <a:t>            'Content-Type': 'image/jpg'</a:t>
            </a:r>
          </a:p>
          <a:p>
            <a:r>
              <a:rPr lang="en-US" altLang="ko-KR" dirty="0"/>
              <a:t>        }</a:t>
            </a:r>
          </a:p>
          <a:p>
            <a:r>
              <a:rPr lang="en-US" altLang="ko-KR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898046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2E8BD4-2862-473C-B2AA-A85C36F14EF1}"/>
              </a:ext>
            </a:extLst>
          </p:cNvPr>
          <p:cNvSpPr txBox="1"/>
          <p:nvPr/>
        </p:nvSpPr>
        <p:spPr>
          <a:xfrm>
            <a:off x="466514" y="1219200"/>
            <a:ext cx="7298031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소스코드를 </a:t>
            </a:r>
            <a:r>
              <a:rPr lang="en-US" altLang="ko-KR" sz="2000" dirty="0">
                <a:latin typeface="UKIJ CJK"/>
                <a:cs typeface="UKIJ CJK"/>
              </a:rPr>
              <a:t>Rekognition.py</a:t>
            </a:r>
            <a:r>
              <a:rPr lang="ko-KR" altLang="en-US" sz="2000" dirty="0">
                <a:latin typeface="UKIJ CJK"/>
                <a:cs typeface="UKIJ CJK"/>
              </a:rPr>
              <a:t>로 저장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sz="2000" dirty="0">
                <a:latin typeface="UKIJ CJK"/>
                <a:cs typeface="UKIJ CJK"/>
              </a:rPr>
              <a:t>사람 얼굴이 있는 사진을 다운받아서 </a:t>
            </a:r>
            <a:r>
              <a:rPr lang="en-US" altLang="ko-KR" sz="2000" dirty="0">
                <a:latin typeface="UKIJ CJK"/>
                <a:cs typeface="UKIJ CJK"/>
              </a:rPr>
              <a:t>test2.jpg</a:t>
            </a:r>
            <a:r>
              <a:rPr lang="ko-KR" altLang="en-US" sz="2000" dirty="0">
                <a:latin typeface="UKIJ CJK"/>
                <a:cs typeface="UKIJ CJK"/>
              </a:rPr>
              <a:t>로 저장</a:t>
            </a: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altLang="ko-KR" sz="2000" dirty="0">
              <a:latin typeface="UKIJ CJK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Rekognition.py</a:t>
            </a:r>
            <a:r>
              <a:rPr lang="ko-KR" altLang="en-US" sz="2000" dirty="0">
                <a:latin typeface="UKIJ CJK"/>
                <a:cs typeface="UKIJ CJK"/>
              </a:rPr>
              <a:t>와 </a:t>
            </a:r>
            <a:r>
              <a:rPr lang="en-US" altLang="ko-KR" sz="2000" dirty="0">
                <a:latin typeface="UKIJ CJK"/>
                <a:cs typeface="UKIJ CJK"/>
              </a:rPr>
              <a:t>test2.jpg</a:t>
            </a:r>
            <a:r>
              <a:rPr lang="ko-KR" altLang="en-US" sz="2000" dirty="0">
                <a:latin typeface="UKIJ CJK"/>
                <a:cs typeface="UKIJ CJK"/>
              </a:rPr>
              <a:t>를 </a:t>
            </a:r>
            <a:r>
              <a:rPr lang="en-US" altLang="ko-KR" sz="2000" dirty="0">
                <a:latin typeface="UKIJ CJK"/>
                <a:cs typeface="UKIJ CJK"/>
              </a:rPr>
              <a:t>.zip</a:t>
            </a:r>
            <a:r>
              <a:rPr lang="ko-KR" altLang="en-US" sz="2000" dirty="0">
                <a:latin typeface="UKIJ CJK"/>
                <a:cs typeface="UKIJ CJK"/>
              </a:rPr>
              <a:t>로 압축</a:t>
            </a:r>
            <a:endParaRPr lang="en-US" altLang="ko-KR" sz="2000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2044882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F7FF6-23EA-4FB2-AC68-D41321E94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" y="744368"/>
            <a:ext cx="9144000" cy="6090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41913-49A6-4C3D-A68A-B5A41168E067}"/>
              </a:ext>
            </a:extLst>
          </p:cNvPr>
          <p:cNvSpPr txBox="1"/>
          <p:nvPr/>
        </p:nvSpPr>
        <p:spPr>
          <a:xfrm>
            <a:off x="5181600" y="121920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테스트에 사용한 사진</a:t>
            </a:r>
          </a:p>
        </p:txBody>
      </p:sp>
    </p:spTree>
    <p:extLst>
      <p:ext uri="{BB962C8B-B14F-4D97-AF65-F5344CB8AC3E}">
        <p14:creationId xmlns:p14="http://schemas.microsoft.com/office/powerpoint/2010/main" val="3043522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A291C0-7F47-4212-ACE3-97DC80E3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7410450" cy="3419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551EE1-3FAD-408E-801C-D6F35CB3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43" y="4120493"/>
            <a:ext cx="3810000" cy="2559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85C70F-016A-405C-91C8-1F442D975649}"/>
              </a:ext>
            </a:extLst>
          </p:cNvPr>
          <p:cNvSpPr txBox="1"/>
          <p:nvPr/>
        </p:nvSpPr>
        <p:spPr>
          <a:xfrm>
            <a:off x="2667000" y="5715000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방금 압축한 </a:t>
            </a:r>
            <a:r>
              <a:rPr lang="en-US" altLang="ko-KR" dirty="0"/>
              <a:t>zip </a:t>
            </a:r>
            <a:r>
              <a:rPr lang="ko-KR" altLang="en-US" dirty="0"/>
              <a:t>파일을 업로드</a:t>
            </a:r>
          </a:p>
        </p:txBody>
      </p:sp>
    </p:spTree>
    <p:extLst>
      <p:ext uri="{BB962C8B-B14F-4D97-AF65-F5344CB8AC3E}">
        <p14:creationId xmlns:p14="http://schemas.microsoft.com/office/powerpoint/2010/main" val="3678768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코드와 사진 업로드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E3C51-CECA-481F-B057-379681D8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412"/>
            <a:ext cx="9144000" cy="2703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1F2AF-4905-4B0E-B492-BC877BE95A57}"/>
              </a:ext>
            </a:extLst>
          </p:cNvPr>
          <p:cNvSpPr txBox="1"/>
          <p:nvPr/>
        </p:nvSpPr>
        <p:spPr>
          <a:xfrm>
            <a:off x="4873543" y="1877295"/>
            <a:ext cx="3641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핸들러의</a:t>
            </a:r>
            <a:r>
              <a:rPr lang="ko-KR" altLang="en-US" dirty="0">
                <a:solidFill>
                  <a:srgbClr val="FF0000"/>
                </a:solidFill>
              </a:rPr>
              <a:t> 내용을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Rekognition.lambda_handler</a:t>
            </a:r>
            <a:r>
              <a:rPr lang="ko-KR" altLang="en-US" dirty="0">
                <a:solidFill>
                  <a:srgbClr val="FF0000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899221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F44945E-01F7-49BA-AF07-2208DBC26874}"/>
              </a:ext>
            </a:extLst>
          </p:cNvPr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dirty="0">
                <a:latin typeface="UnDinaru"/>
                <a:cs typeface="UnDinaru"/>
              </a:rPr>
              <a:t>저장 및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0F832-D589-4228-9E85-E00F2F7D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12007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200A3-87AB-44E9-8A85-61937CBEDDC2}"/>
              </a:ext>
            </a:extLst>
          </p:cNvPr>
          <p:cNvSpPr txBox="1"/>
          <p:nvPr/>
        </p:nvSpPr>
        <p:spPr>
          <a:xfrm>
            <a:off x="5299059" y="1312567"/>
            <a:ext cx="29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Save</a:t>
            </a:r>
            <a:r>
              <a:rPr lang="ko-KR" altLang="en-US" dirty="0"/>
              <a:t>를 누른 뒤 테스트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0E5214-7FC8-41B8-AAF4-12B18090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0" y="3016128"/>
            <a:ext cx="5220152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5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77546"/>
            <a:ext cx="8364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b="1" spc="-185" dirty="0">
                <a:latin typeface="Trebuchet MS"/>
                <a:cs typeface="UnDinaru"/>
              </a:rPr>
              <a:t>웹 브라우저에서 테스트</a:t>
            </a:r>
            <a:endParaRPr sz="3600" b="1" dirty="0">
              <a:latin typeface="UnDinaru"/>
              <a:cs typeface="UnDinar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6CEDA-9B2D-4434-98F4-5B129871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397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69C7F-09CB-4BE7-A541-6778A558B5F9}"/>
              </a:ext>
            </a:extLst>
          </p:cNvPr>
          <p:cNvSpPr txBox="1"/>
          <p:nvPr/>
        </p:nvSpPr>
        <p:spPr>
          <a:xfrm>
            <a:off x="4724400" y="1524000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게이트웨이의</a:t>
            </a:r>
            <a:endParaRPr lang="en-US" altLang="ko-KR" dirty="0"/>
          </a:p>
          <a:p>
            <a:r>
              <a:rPr lang="ko-KR" altLang="en-US" dirty="0"/>
              <a:t>엔드 포인트 주소로 접속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07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10" dirty="0">
                <a:solidFill>
                  <a:sysClr val="windowText" lastClr="000000"/>
                </a:solidFill>
              </a:rPr>
              <a:t>Amazon </a:t>
            </a:r>
            <a:r>
              <a:rPr lang="en-US" sz="3600" kern="0" spc="-110" dirty="0" err="1">
                <a:solidFill>
                  <a:sysClr val="windowText" lastClr="000000"/>
                </a:solidFill>
              </a:rPr>
              <a:t>Rekognition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BEDDB0-E523-4DD4-B3A8-DC01E281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654"/>
            <a:ext cx="9144000" cy="29406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81BB17FB-E3A9-4A82-A551-BACA437C47E4}"/>
              </a:ext>
            </a:extLst>
          </p:cNvPr>
          <p:cNvSpPr txBox="1">
            <a:spLocks/>
          </p:cNvSpPr>
          <p:nvPr/>
        </p:nvSpPr>
        <p:spPr>
          <a:xfrm>
            <a:off x="474370" y="172973"/>
            <a:ext cx="61550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latinLnBrk="0">
              <a:spcBef>
                <a:spcPts val="100"/>
              </a:spcBef>
            </a:pPr>
            <a:r>
              <a:rPr lang="en-US" sz="3600" kern="0" spc="-110" dirty="0">
                <a:solidFill>
                  <a:sysClr val="windowText" lastClr="000000"/>
                </a:solidFill>
              </a:rPr>
              <a:t>Amazon </a:t>
            </a:r>
            <a:r>
              <a:rPr lang="en-US" sz="3600" kern="0" spc="-110" dirty="0" err="1">
                <a:solidFill>
                  <a:sysClr val="windowText" lastClr="000000"/>
                </a:solidFill>
              </a:rPr>
              <a:t>Rekognition</a:t>
            </a:r>
            <a:endParaRPr lang="en-US" sz="36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BAD1C2C-9E20-4A66-8D30-D6790D863BF1}"/>
              </a:ext>
            </a:extLst>
          </p:cNvPr>
          <p:cNvSpPr txBox="1"/>
          <p:nvPr/>
        </p:nvSpPr>
        <p:spPr>
          <a:xfrm>
            <a:off x="474370" y="975522"/>
            <a:ext cx="7755864" cy="55675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장면 및 얼굴을 감지하는 딥 러닝 기반 이미지 인식 서비스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텍스트 추출</a:t>
            </a:r>
            <a:r>
              <a:rPr lang="en-US" altLang="ko-KR" dirty="0"/>
              <a:t>, </a:t>
            </a:r>
            <a:r>
              <a:rPr lang="ko-KR" altLang="en-US" dirty="0"/>
              <a:t>유명 인사 인식</a:t>
            </a:r>
            <a:r>
              <a:rPr lang="en-US" altLang="ko-KR" dirty="0"/>
              <a:t>, </a:t>
            </a:r>
            <a:r>
              <a:rPr lang="ko-KR" altLang="en-US" dirty="0"/>
              <a:t>부적절한 콘텐츠 식별</a:t>
            </a:r>
            <a:r>
              <a:rPr lang="en-US" altLang="ko-KR" dirty="0"/>
              <a:t>, </a:t>
            </a:r>
            <a:r>
              <a:rPr lang="ko-KR" altLang="en-US" dirty="0"/>
              <a:t>얼굴 검색 및 비교</a:t>
            </a:r>
            <a:endParaRPr lang="en-US" altLang="ko-KR" dirty="0"/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Video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비디오에서 활동을 탐지하고</a:t>
            </a:r>
            <a:r>
              <a:rPr lang="en-US" altLang="ko-KR" dirty="0"/>
              <a:t>, </a:t>
            </a:r>
            <a:r>
              <a:rPr lang="ko-KR" altLang="en-US" dirty="0"/>
              <a:t>프레임에 있는 사람의 움직임을 이해하고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유명 인사 및 부적절한 콘텐츠를 인식하는 딥 러닝 기반 비디오 분석 서비스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스트리밍 비디오 실시간 분석</a:t>
            </a:r>
            <a:r>
              <a:rPr lang="en-US" altLang="ko-KR" cap="all" dirty="0"/>
              <a:t>, </a:t>
            </a:r>
            <a:r>
              <a:rPr lang="ko-KR" altLang="en-US" cap="all" dirty="0"/>
              <a:t>인물 식별 및 경로</a:t>
            </a:r>
            <a:r>
              <a:rPr lang="en-US" altLang="ko-KR" cap="all" dirty="0"/>
              <a:t>, </a:t>
            </a:r>
            <a:r>
              <a:rPr lang="ko-KR" altLang="en-US" cap="all" dirty="0"/>
              <a:t>얼굴 인식 및 분석</a:t>
            </a:r>
            <a:r>
              <a:rPr lang="en-US" altLang="ko-KR" cap="all" dirty="0"/>
              <a:t>, </a:t>
            </a:r>
            <a:r>
              <a:rPr lang="ko-KR" altLang="en-US" cap="all" dirty="0"/>
              <a:t>객체</a:t>
            </a:r>
            <a:r>
              <a:rPr lang="en-US" altLang="ko-KR" cap="all" dirty="0"/>
              <a:t>, </a:t>
            </a:r>
            <a:r>
              <a:rPr lang="ko-KR" altLang="en-US" cap="all" dirty="0"/>
              <a:t>장면</a:t>
            </a:r>
            <a:r>
              <a:rPr lang="en-US" altLang="ko-KR" cap="all" dirty="0"/>
              <a:t>, </a:t>
            </a:r>
            <a:r>
              <a:rPr lang="ko-KR" altLang="en-US" cap="all" dirty="0"/>
              <a:t>활동 탐지</a:t>
            </a:r>
            <a:r>
              <a:rPr lang="en-US" altLang="ko-KR" cap="all" dirty="0"/>
              <a:t>, </a:t>
            </a:r>
            <a:r>
              <a:rPr lang="ko-KR" altLang="en-US" cap="all" dirty="0"/>
              <a:t>부적절한 비디오 탐지</a:t>
            </a:r>
            <a:r>
              <a:rPr lang="en-US" altLang="ko-KR" cap="all" dirty="0"/>
              <a:t>, </a:t>
            </a:r>
            <a:r>
              <a:rPr lang="ko-KR" altLang="en-US" cap="all" dirty="0"/>
              <a:t>유명 인사 인식</a:t>
            </a:r>
            <a:endParaRPr lang="en-US" altLang="ko-KR" cap="all" dirty="0"/>
          </a:p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Custom Labels</a:t>
            </a:r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dirty="0"/>
              <a:t>비즈니스 요구 사항에 특화된 이미지에서 객체와 장면을 식별</a:t>
            </a:r>
            <a:endParaRPr lang="en-US" altLang="ko-KR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데이터 레이블 지정 단순화</a:t>
            </a:r>
            <a:endParaRPr lang="en-US" altLang="ko-KR" cap="all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자동 기계 학습</a:t>
            </a:r>
            <a:endParaRPr lang="en-US" altLang="ko-KR" cap="all" dirty="0"/>
          </a:p>
          <a:p>
            <a:pPr marL="698500" lvl="1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ko-KR" altLang="en-US" cap="all" dirty="0"/>
              <a:t>단순화된 모델 평가</a:t>
            </a:r>
            <a:r>
              <a:rPr lang="en-US" altLang="ko-KR" cap="all" dirty="0"/>
              <a:t>, </a:t>
            </a:r>
            <a:r>
              <a:rPr lang="ko-KR" altLang="en-US" cap="all" dirty="0"/>
              <a:t>추론 및 피드백</a:t>
            </a:r>
            <a:endParaRPr lang="ko-KR" altLang="en-US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22895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7145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0" dirty="0" err="1"/>
              <a:t>Rekognition</a:t>
            </a:r>
            <a:r>
              <a:rPr sz="3600" spc="-395" dirty="0"/>
              <a:t> </a:t>
            </a:r>
            <a:r>
              <a:rPr lang="en-US" sz="3600" spc="-395" dirty="0"/>
              <a:t>Free Tier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602830" cy="539314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latin typeface="Carlito"/>
                <a:cs typeface="Carlito"/>
              </a:rPr>
              <a:t>Amazon </a:t>
            </a:r>
            <a:r>
              <a:rPr lang="en-US" sz="2000" spc="-10" dirty="0" err="1">
                <a:latin typeface="Carlito"/>
                <a:cs typeface="Carlito"/>
              </a:rPr>
              <a:t>Rekognition</a:t>
            </a:r>
            <a:r>
              <a:rPr lang="en-US" sz="2000" spc="-10" dirty="0">
                <a:latin typeface="Carlito"/>
                <a:cs typeface="Carlito"/>
              </a:rPr>
              <a:t> Image</a:t>
            </a:r>
            <a:endParaRPr lang="ko-KR" altLang="en-US" sz="2000" dirty="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hlinkClick r:id="rId2"/>
              </a:rPr>
              <a:t>AWS </a:t>
            </a:r>
            <a:r>
              <a:rPr lang="ko-KR" altLang="en-US" dirty="0">
                <a:hlinkClick r:id="rId2"/>
              </a:rPr>
              <a:t>프리 </a:t>
            </a:r>
            <a:r>
              <a:rPr lang="ko-KR" altLang="en-US" dirty="0" err="1">
                <a:hlinkClick r:id="rId2"/>
              </a:rPr>
              <a:t>티어</a:t>
            </a:r>
            <a:r>
              <a:rPr lang="ko-KR" altLang="en-US" dirty="0" err="1"/>
              <a:t>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Image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 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기간에는 매월 </a:t>
            </a:r>
            <a:r>
              <a:rPr lang="en-US" altLang="ko-KR" dirty="0"/>
              <a:t>5,000</a:t>
            </a:r>
            <a:r>
              <a:rPr lang="ko-KR" altLang="en-US" dirty="0"/>
              <a:t>개의 이미지를 분석하고 매월 얼굴 메타데이터 </a:t>
            </a:r>
            <a:r>
              <a:rPr lang="en-US" altLang="ko-KR" dirty="0"/>
              <a:t>1,000</a:t>
            </a:r>
            <a:r>
              <a:rPr lang="ko-KR" altLang="en-US" dirty="0"/>
              <a:t>개를 저장할 수 있습니다</a:t>
            </a:r>
            <a:r>
              <a:rPr lang="en-US" altLang="ko-KR" dirty="0"/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Amazon </a:t>
            </a:r>
            <a:r>
              <a:rPr lang="en-US" altLang="ko-KR" sz="2000" dirty="0" err="1">
                <a:latin typeface="UKIJ CJK"/>
                <a:cs typeface="UKIJ CJK"/>
              </a:rPr>
              <a:t>Rekognition</a:t>
            </a:r>
            <a:r>
              <a:rPr lang="en-US" altLang="ko-KR" sz="2000" dirty="0">
                <a:latin typeface="UKIJ CJK"/>
                <a:cs typeface="UKIJ CJK"/>
              </a:rPr>
              <a:t> Video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AWS </a:t>
            </a:r>
            <a:r>
              <a:rPr lang="ko-KR" altLang="en-US" dirty="0"/>
              <a:t>프리 </a:t>
            </a:r>
            <a:r>
              <a:rPr lang="ko-KR" altLang="en-US" dirty="0" err="1"/>
              <a:t>티어를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Video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 매월 비디오 분석을 위한 </a:t>
            </a:r>
            <a:r>
              <a:rPr lang="en-US" altLang="ko-KR" dirty="0"/>
              <a:t>1,000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이 포함됩니다</a:t>
            </a:r>
            <a:r>
              <a:rPr lang="en-US" altLang="ko-KR" dirty="0"/>
              <a:t>.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sz="2000" dirty="0">
                <a:latin typeface="UKIJ CJK"/>
                <a:cs typeface="UKIJ CJK"/>
              </a:rPr>
              <a:t>Amazon </a:t>
            </a:r>
            <a:r>
              <a:rPr lang="en-US" altLang="ko-KR" sz="2000" dirty="0" err="1">
                <a:latin typeface="UKIJ CJK"/>
                <a:cs typeface="UKIJ CJK"/>
              </a:rPr>
              <a:t>Rekognition</a:t>
            </a:r>
            <a:r>
              <a:rPr lang="en-US" altLang="ko-KR" sz="2000" dirty="0">
                <a:latin typeface="UKIJ CJK"/>
                <a:cs typeface="UKIJ CJK"/>
              </a:rPr>
              <a:t> Custom Labels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AWS </a:t>
            </a:r>
            <a:r>
              <a:rPr lang="ko-KR" altLang="en-US" dirty="0"/>
              <a:t>프리 </a:t>
            </a:r>
            <a:r>
              <a:rPr lang="ko-KR" altLang="en-US" dirty="0" err="1"/>
              <a:t>티어를</a:t>
            </a:r>
            <a:r>
              <a:rPr lang="ko-KR" altLang="en-US" dirty="0"/>
              <a:t> 사용하는 고객은 </a:t>
            </a:r>
            <a:r>
              <a:rPr lang="en-US" altLang="ko-KR" dirty="0"/>
              <a:t>Amazon </a:t>
            </a:r>
            <a:r>
              <a:rPr lang="en-US" altLang="ko-KR" dirty="0" err="1"/>
              <a:t>Rekognition</a:t>
            </a:r>
            <a:r>
              <a:rPr lang="en-US" altLang="ko-KR" dirty="0"/>
              <a:t> Custom Labels</a:t>
            </a:r>
            <a:r>
              <a:rPr lang="ko-KR" altLang="en-US" dirty="0"/>
              <a:t>를 무료로 시작할 수 있습니다</a:t>
            </a:r>
            <a:r>
              <a:rPr lang="en-US" altLang="ko-KR" dirty="0"/>
              <a:t>. 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프리 </a:t>
            </a:r>
            <a:r>
              <a:rPr lang="ko-KR" altLang="en-US" dirty="0" err="1"/>
              <a:t>티어는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개월 동안 유지되며</a:t>
            </a:r>
            <a:r>
              <a:rPr lang="en-US" altLang="ko-KR" dirty="0"/>
              <a:t>, </a:t>
            </a:r>
            <a:r>
              <a:rPr lang="ko-KR" altLang="en-US" dirty="0"/>
              <a:t>이 기간에 매월 </a:t>
            </a:r>
            <a:r>
              <a:rPr lang="en-US" altLang="ko-KR" dirty="0"/>
              <a:t>10</a:t>
            </a:r>
            <a:r>
              <a:rPr lang="ko-KR" altLang="en-US" dirty="0"/>
              <a:t>시간의 무료 교육 시간과 </a:t>
            </a:r>
            <a:r>
              <a:rPr lang="en-US" altLang="ko-KR" dirty="0"/>
              <a:t>4</a:t>
            </a:r>
            <a:r>
              <a:rPr lang="ko-KR" altLang="en-US" dirty="0"/>
              <a:t>시간의 무료 추론 시간이 포함됩니다</a:t>
            </a:r>
            <a:r>
              <a:rPr lang="en-US" altLang="ko-KR" dirty="0"/>
              <a:t>.</a:t>
            </a:r>
            <a:endParaRPr lang="en-US" altLang="ko-KR" dirty="0">
              <a:latin typeface="UKIJ CJK"/>
              <a:cs typeface="UKIJ CJK"/>
            </a:endParaRPr>
          </a:p>
        </p:txBody>
      </p:sp>
    </p:spTree>
    <p:extLst>
      <p:ext uri="{BB962C8B-B14F-4D97-AF65-F5344CB8AC3E}">
        <p14:creationId xmlns:p14="http://schemas.microsoft.com/office/powerpoint/2010/main" val="36509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172973"/>
            <a:ext cx="3716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50" dirty="0" err="1"/>
              <a:t>Rekognition</a:t>
            </a:r>
            <a:r>
              <a:rPr sz="3600" spc="-395" dirty="0"/>
              <a:t> </a:t>
            </a:r>
            <a:r>
              <a:rPr sz="3600" spc="-210" dirty="0"/>
              <a:t>Pricing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975522"/>
            <a:ext cx="7298030" cy="56957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41300" indent="-228600">
              <a:spcBef>
                <a:spcPts val="11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Amazon </a:t>
            </a:r>
            <a:r>
              <a:rPr lang="en-US" spc="-10" dirty="0" err="1">
                <a:latin typeface="Carlito"/>
                <a:cs typeface="Carlito"/>
              </a:rPr>
              <a:t>Rekognition</a:t>
            </a:r>
            <a:r>
              <a:rPr lang="en-US" spc="-10" dirty="0">
                <a:latin typeface="Carlito"/>
                <a:cs typeface="Carlito"/>
              </a:rPr>
              <a:t> Image </a:t>
            </a:r>
            <a:r>
              <a:rPr lang="ko-KR" altLang="en-US" spc="-10" dirty="0">
                <a:latin typeface="Carlito"/>
                <a:cs typeface="Carlito"/>
              </a:rPr>
              <a:t>요금</a:t>
            </a:r>
            <a:endParaRPr lang="ko-KR" altLang="en-US" dirty="0">
              <a:latin typeface="UKIJ CJK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UKIJ CJK"/>
                <a:cs typeface="UKIJ CJK"/>
              </a:rPr>
              <a:t>월별 처리된 처음 </a:t>
            </a:r>
            <a:r>
              <a:rPr lang="en-US" altLang="ko-KR" dirty="0">
                <a:latin typeface="UKIJ CJK"/>
                <a:cs typeface="UKIJ CJK"/>
              </a:rPr>
              <a:t>1</a:t>
            </a:r>
            <a:r>
              <a:rPr lang="ko-KR" altLang="en-US" dirty="0">
                <a:latin typeface="UKIJ CJK"/>
                <a:cs typeface="UKIJ CJK"/>
              </a:rPr>
              <a:t>백만 개의 이미지 </a:t>
            </a:r>
            <a:r>
              <a:rPr lang="en-US" altLang="ko-KR" dirty="0">
                <a:latin typeface="UKIJ CJK"/>
                <a:cs typeface="UKIJ CJK"/>
              </a:rPr>
              <a:t>: </a:t>
            </a:r>
            <a:r>
              <a:rPr lang="ko-KR" altLang="en-US" dirty="0">
                <a:latin typeface="UKIJ CJK"/>
                <a:cs typeface="UKIJ CJK"/>
              </a:rPr>
              <a:t>이미지당 </a:t>
            </a:r>
            <a:r>
              <a:rPr lang="en-US" altLang="ko-KR" dirty="0">
                <a:latin typeface="UKIJ CJK"/>
                <a:cs typeface="UKIJ CJK"/>
              </a:rPr>
              <a:t>0.0012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월별 처리된 다음 </a:t>
            </a:r>
            <a:r>
              <a:rPr lang="en-US" altLang="ko-KR" dirty="0"/>
              <a:t>9</a:t>
            </a:r>
            <a:r>
              <a:rPr lang="ko-KR" altLang="en-US" dirty="0"/>
              <a:t>백만 개의 이미지 </a:t>
            </a:r>
            <a:r>
              <a:rPr lang="en-US" altLang="ko-KR" dirty="0"/>
              <a:t>: </a:t>
            </a:r>
            <a:r>
              <a:rPr lang="ko-KR" altLang="en-US" dirty="0"/>
              <a:t>이미지당 </a:t>
            </a:r>
            <a:r>
              <a:rPr lang="en-US" altLang="ko-KR" dirty="0"/>
              <a:t>0.00096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월별 처리된 다음 </a:t>
            </a:r>
            <a:r>
              <a:rPr lang="en-US" altLang="ko-KR" dirty="0"/>
              <a:t>9</a:t>
            </a:r>
            <a:r>
              <a:rPr lang="ko-KR" altLang="en-US" dirty="0"/>
              <a:t>천만 개의 이미지 </a:t>
            </a:r>
            <a:r>
              <a:rPr lang="en-US" altLang="ko-KR" dirty="0"/>
              <a:t>: </a:t>
            </a:r>
            <a:r>
              <a:rPr lang="ko-KR" altLang="en-US" dirty="0"/>
              <a:t>이미지당 </a:t>
            </a:r>
            <a:r>
              <a:rPr lang="en-US" altLang="ko-KR" dirty="0"/>
              <a:t>0.00072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>
                <a:latin typeface="UKIJ CJK"/>
                <a:cs typeface="UKIJ CJK"/>
              </a:rPr>
              <a:t>월별 처리된 </a:t>
            </a:r>
            <a:r>
              <a:rPr lang="en-US" altLang="ko-KR" dirty="0">
                <a:latin typeface="UKIJ CJK"/>
                <a:cs typeface="UKIJ CJK"/>
              </a:rPr>
              <a:t>1</a:t>
            </a:r>
            <a:r>
              <a:rPr lang="ko-KR" altLang="en-US" dirty="0">
                <a:latin typeface="UKIJ CJK"/>
                <a:cs typeface="UKIJ CJK"/>
              </a:rPr>
              <a:t>억 개 이상의 이미지 </a:t>
            </a:r>
            <a:r>
              <a:rPr lang="en-US" altLang="ko-KR" dirty="0">
                <a:latin typeface="UKIJ CJK"/>
                <a:cs typeface="UKIJ CJK"/>
              </a:rPr>
              <a:t>: </a:t>
            </a:r>
            <a:r>
              <a:rPr lang="ko-KR" altLang="en-US" dirty="0">
                <a:latin typeface="UKIJ CJK"/>
                <a:cs typeface="UKIJ CJK"/>
              </a:rPr>
              <a:t>이미지당 </a:t>
            </a:r>
            <a:r>
              <a:rPr lang="en-US" altLang="ko-KR" dirty="0">
                <a:latin typeface="UKIJ CJK"/>
                <a:cs typeface="UKIJ CJK"/>
              </a:rPr>
              <a:t>0.00048 USD</a:t>
            </a:r>
          </a:p>
          <a:p>
            <a:pPr marL="698500" lvl="1" indent="-228600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얼굴 메타데이터 스토리지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얼굴당</a:t>
            </a:r>
            <a:r>
              <a:rPr lang="ko-KR" altLang="en-US" dirty="0"/>
              <a:t> </a:t>
            </a:r>
            <a:r>
              <a:rPr lang="en-US" altLang="ko-KR" dirty="0"/>
              <a:t>0.00001 USD</a:t>
            </a:r>
            <a:endParaRPr lang="en-US" altLang="ko-KR" dirty="0">
              <a:latin typeface="UKIJ CJK"/>
              <a:cs typeface="UKIJ CJK"/>
            </a:endParaRP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Video </a:t>
            </a:r>
            <a:r>
              <a:rPr lang="ko-KR" altLang="en-US" dirty="0">
                <a:latin typeface="UKIJ CJK"/>
                <a:cs typeface="UKIJ CJK"/>
              </a:rPr>
              <a:t>요금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비디오 분석 </a:t>
            </a:r>
            <a:r>
              <a:rPr lang="en-US" altLang="ko-KR" dirty="0"/>
              <a:t>: </a:t>
            </a:r>
            <a:r>
              <a:rPr lang="ko-KR" altLang="en-US" dirty="0"/>
              <a:t>분당 </a:t>
            </a:r>
            <a:r>
              <a:rPr lang="en-US" altLang="ko-KR" dirty="0"/>
              <a:t>0.10 USD</a:t>
            </a: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ko-KR" altLang="en-US" dirty="0"/>
              <a:t>얼굴 메타데이터 스토리지 </a:t>
            </a:r>
            <a:r>
              <a:rPr lang="en-US" altLang="ko-KR" dirty="0"/>
              <a:t>: </a:t>
            </a:r>
            <a:r>
              <a:rPr lang="ko-KR" altLang="en-US" dirty="0"/>
              <a:t>월별 </a:t>
            </a:r>
            <a:r>
              <a:rPr lang="ko-KR" altLang="en-US" dirty="0" err="1"/>
              <a:t>얼굴당</a:t>
            </a:r>
            <a:r>
              <a:rPr lang="ko-KR" altLang="en-US" dirty="0"/>
              <a:t> </a:t>
            </a:r>
            <a:r>
              <a:rPr lang="en-US" altLang="ko-KR" dirty="0"/>
              <a:t>0.00001 USD</a:t>
            </a:r>
          </a:p>
          <a:p>
            <a:pPr marL="241300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Amazon </a:t>
            </a:r>
            <a:r>
              <a:rPr lang="en-US" altLang="ko-KR" dirty="0" err="1">
                <a:latin typeface="UKIJ CJK"/>
                <a:cs typeface="UKIJ CJK"/>
              </a:rPr>
              <a:t>Rekognition</a:t>
            </a:r>
            <a:r>
              <a:rPr lang="en-US" altLang="ko-KR" dirty="0">
                <a:latin typeface="UKIJ CJK"/>
                <a:cs typeface="UKIJ CJK"/>
              </a:rPr>
              <a:t> Custom Labels </a:t>
            </a:r>
            <a:r>
              <a:rPr lang="ko-KR" altLang="en-US" dirty="0">
                <a:latin typeface="UKIJ CJK"/>
                <a:cs typeface="UKIJ CJK"/>
              </a:rPr>
              <a:t>요금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(N. Virginia)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</a:t>
            </a:r>
            <a:r>
              <a:rPr lang="en-US" altLang="ko-KR" dirty="0"/>
              <a:t>Ohio</a:t>
            </a:r>
            <a:r>
              <a:rPr lang="en-US" altLang="ko-KR" dirty="0">
                <a:latin typeface="UKIJ CJK"/>
                <a:cs typeface="UKIJ CJK"/>
              </a:rPr>
              <a:t>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>
                <a:latin typeface="UKIJ CJK"/>
                <a:cs typeface="UKIJ CJK"/>
              </a:rPr>
              <a:t>US East (</a:t>
            </a:r>
            <a:r>
              <a:rPr lang="en-US" altLang="ko-KR" dirty="0"/>
              <a:t>Oregon</a:t>
            </a:r>
            <a:r>
              <a:rPr lang="en-US" altLang="ko-KR" dirty="0">
                <a:latin typeface="UKIJ CJK"/>
                <a:cs typeface="UKIJ CJK"/>
              </a:rPr>
              <a:t>) -&gt; </a:t>
            </a:r>
            <a:r>
              <a:rPr lang="ko-KR" altLang="en-US" dirty="0">
                <a:latin typeface="UKIJ CJK"/>
                <a:cs typeface="UKIJ CJK"/>
              </a:rPr>
              <a:t>교육 </a:t>
            </a:r>
            <a:r>
              <a:rPr lang="en-US" altLang="ko-KR" dirty="0">
                <a:latin typeface="UKIJ CJK"/>
                <a:cs typeface="UKIJ CJK"/>
              </a:rPr>
              <a:t>: $1/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r>
              <a:rPr lang="en-US" altLang="ko-KR" dirty="0">
                <a:latin typeface="UKIJ CJK"/>
                <a:cs typeface="UKIJ CJK"/>
              </a:rPr>
              <a:t>,</a:t>
            </a:r>
            <a:r>
              <a:rPr lang="ko-KR" altLang="en-US" dirty="0">
                <a:latin typeface="UKIJ CJK"/>
                <a:cs typeface="UKIJ CJK"/>
              </a:rPr>
              <a:t> 추론 </a:t>
            </a:r>
            <a:r>
              <a:rPr lang="en-US" altLang="ko-KR" dirty="0">
                <a:latin typeface="UKIJ CJK"/>
                <a:cs typeface="UKIJ CJK"/>
              </a:rPr>
              <a:t>: $4/</a:t>
            </a:r>
            <a:r>
              <a:rPr lang="en-US" altLang="ko-KR" dirty="0" err="1">
                <a:latin typeface="UKIJ CJK"/>
                <a:cs typeface="UKIJ CJK"/>
              </a:rPr>
              <a:t>hr</a:t>
            </a:r>
            <a:endParaRPr lang="en-US" altLang="ko-KR" dirty="0">
              <a:latin typeface="UKIJ CJK"/>
              <a:cs typeface="UKIJ CJK"/>
            </a:endParaRPr>
          </a:p>
          <a:p>
            <a:pPr marL="698500" lvl="1" indent="-228600">
              <a:spcBef>
                <a:spcPts val="9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altLang="ko-KR" dirty="0"/>
              <a:t>EU (Ireland) -&gt; </a:t>
            </a:r>
            <a:r>
              <a:rPr lang="ko-KR" altLang="en-US" dirty="0"/>
              <a:t>교육 </a:t>
            </a:r>
            <a:r>
              <a:rPr lang="en-US" altLang="ko-KR" dirty="0"/>
              <a:t>: $1.08/</a:t>
            </a:r>
            <a:r>
              <a:rPr lang="en-US" altLang="ko-KR" dirty="0" err="1"/>
              <a:t>hr</a:t>
            </a:r>
            <a:r>
              <a:rPr lang="en-US" altLang="ko-KR" dirty="0"/>
              <a:t>,</a:t>
            </a:r>
            <a:r>
              <a:rPr lang="ko-KR" altLang="en-US" dirty="0"/>
              <a:t> 추론 </a:t>
            </a:r>
            <a:r>
              <a:rPr lang="en-US" altLang="ko-KR" dirty="0"/>
              <a:t>: $4.44/</a:t>
            </a:r>
            <a:r>
              <a:rPr lang="en-US" altLang="ko-KR" dirty="0" err="1"/>
              <a:t>hr</a:t>
            </a:r>
            <a:endParaRPr lang="en-US" altLang="ko-KR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1929</Words>
  <Application>Microsoft Office PowerPoint</Application>
  <PresentationFormat>화면 슬라이드 쇼(4:3)</PresentationFormat>
  <Paragraphs>384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Carlito</vt:lpstr>
      <vt:lpstr>UKIJ CJK</vt:lpstr>
      <vt:lpstr>UnDinaru</vt:lpstr>
      <vt:lpstr>Arial</vt:lpstr>
      <vt:lpstr>Calibri</vt:lpstr>
      <vt:lpstr>Times New Roman</vt:lpstr>
      <vt:lpstr>Trebuchet MS</vt:lpstr>
      <vt:lpstr>Office Theme</vt:lpstr>
      <vt:lpstr>Amazon Rekognition</vt:lpstr>
      <vt:lpstr>시작 전에…</vt:lpstr>
      <vt:lpstr>AWS Machine Learning Services</vt:lpstr>
      <vt:lpstr>AWS Machine Learning Services</vt:lpstr>
      <vt:lpstr>AWS Machine Learning Services</vt:lpstr>
      <vt:lpstr>PowerPoint 프레젠테이션</vt:lpstr>
      <vt:lpstr>PowerPoint 프레젠테이션</vt:lpstr>
      <vt:lpstr>Rekognition Free Tier</vt:lpstr>
      <vt:lpstr>Rekognition Pricing</vt:lpstr>
      <vt:lpstr>PowerPoint 프레젠테이션</vt:lpstr>
      <vt:lpstr>PowerPoint 프레젠테이션</vt:lpstr>
      <vt:lpstr>PowerPoint 프레젠테이션</vt:lpstr>
      <vt:lpstr>실습 진행 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이 창헌</cp:lastModifiedBy>
  <cp:revision>158</cp:revision>
  <dcterms:created xsi:type="dcterms:W3CDTF">2020-01-16T05:22:20Z</dcterms:created>
  <dcterms:modified xsi:type="dcterms:W3CDTF">2020-01-21T13:26:10Z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2019-10-14T00:00:00Z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2020-01-16T00:00:00Z</vt:filetime>
  </property>
</Properties>
</file>