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325" r:id="rId5"/>
    <p:sldId id="326" r:id="rId6"/>
    <p:sldId id="260" r:id="rId7"/>
    <p:sldId id="327" r:id="rId8"/>
    <p:sldId id="322" r:id="rId9"/>
    <p:sldId id="268" r:id="rId10"/>
    <p:sldId id="269" r:id="rId11"/>
    <p:sldId id="323" r:id="rId12"/>
    <p:sldId id="324" r:id="rId13"/>
    <p:sldId id="270" r:id="rId14"/>
    <p:sldId id="304" r:id="rId15"/>
    <p:sldId id="305" r:id="rId16"/>
    <p:sldId id="306" r:id="rId17"/>
    <p:sldId id="307" r:id="rId18"/>
    <p:sldId id="271" r:id="rId19"/>
    <p:sldId id="308" r:id="rId20"/>
    <p:sldId id="311" r:id="rId21"/>
    <p:sldId id="312" r:id="rId22"/>
    <p:sldId id="309" r:id="rId23"/>
    <p:sldId id="313" r:id="rId24"/>
    <p:sldId id="310" r:id="rId25"/>
    <p:sldId id="314" r:id="rId26"/>
    <p:sldId id="316" r:id="rId27"/>
    <p:sldId id="317" r:id="rId28"/>
    <p:sldId id="319" r:id="rId29"/>
    <p:sldId id="321" r:id="rId30"/>
    <p:sldId id="320" r:id="rId31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4370" y="212597"/>
            <a:ext cx="819525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30183" y="4158358"/>
            <a:ext cx="813815" cy="20858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96240" y="929639"/>
            <a:ext cx="8351520" cy="70485"/>
          </a:xfrm>
          <a:custGeom>
            <a:avLst/>
            <a:gdLst/>
            <a:ahLst/>
            <a:cxnLst/>
            <a:rect l="l" t="t" r="r" b="b"/>
            <a:pathLst>
              <a:path w="8351520" h="70484">
                <a:moveTo>
                  <a:pt x="8351520" y="0"/>
                </a:moveTo>
                <a:lnTo>
                  <a:pt x="0" y="0"/>
                </a:lnTo>
                <a:lnTo>
                  <a:pt x="0" y="70103"/>
                </a:lnTo>
                <a:lnTo>
                  <a:pt x="8351520" y="70103"/>
                </a:lnTo>
                <a:lnTo>
                  <a:pt x="835152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20874" y="1720037"/>
            <a:ext cx="530225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4370" y="1111757"/>
            <a:ext cx="8195259" cy="1672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30234" y="6534708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oslab.jbnu.ac.kr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ko/sagemaker/" TargetMode="External"/><Relationship Id="rId7" Type="http://schemas.openxmlformats.org/officeDocument/2006/relationships/hyperlink" Target="https://aws.amazon.com/ko/machine-learning/?nc2=h_ql_prod_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ko/rekognition/" TargetMode="External"/><Relationship Id="rId5" Type="http://schemas.openxmlformats.org/officeDocument/2006/relationships/hyperlink" Target="https://aws.amazon.com/ko/forecast/" TargetMode="External"/><Relationship Id="rId4" Type="http://schemas.openxmlformats.org/officeDocument/2006/relationships/hyperlink" Target="https://aws.amazon.com/ko/personalize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ko/lex/" TargetMode="External"/><Relationship Id="rId3" Type="http://schemas.openxmlformats.org/officeDocument/2006/relationships/hyperlink" Target="https://aws.amazon.com/ko/comprehend/" TargetMode="External"/><Relationship Id="rId7" Type="http://schemas.openxmlformats.org/officeDocument/2006/relationships/hyperlink" Target="https://aws.amazon.com/what-is-a-chatbo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ko/polly/" TargetMode="External"/><Relationship Id="rId5" Type="http://schemas.openxmlformats.org/officeDocument/2006/relationships/hyperlink" Target="https://aws.amazon.com/polly/what-is-text-to-speech/" TargetMode="External"/><Relationship Id="rId4" Type="http://schemas.openxmlformats.org/officeDocument/2006/relationships/hyperlink" Target="https://aws.amazon.com/ko/textract/" TargetMode="External"/><Relationship Id="rId9" Type="http://schemas.openxmlformats.org/officeDocument/2006/relationships/hyperlink" Target="https://aws.amazon.com/ko/machine-learning/?nc2=h_ql_prod_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ko/translate/" TargetMode="External"/><Relationship Id="rId7" Type="http://schemas.openxmlformats.org/officeDocument/2006/relationships/hyperlink" Target="https://aws.amazon.com/ko/machine-learning/?nc2=h_ql_prod_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ko/fraud-detector/" TargetMode="External"/><Relationship Id="rId5" Type="http://schemas.openxmlformats.org/officeDocument/2006/relationships/hyperlink" Target="https://aws.amazon.com/ko/kendra/" TargetMode="External"/><Relationship Id="rId4" Type="http://schemas.openxmlformats.org/officeDocument/2006/relationships/hyperlink" Target="https://aws.amazon.com/ko/transcrib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fre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240" y="3520440"/>
            <a:ext cx="8351520" cy="71755"/>
          </a:xfrm>
          <a:custGeom>
            <a:avLst/>
            <a:gdLst/>
            <a:ahLst/>
            <a:cxnLst/>
            <a:rect l="l" t="t" r="r" b="b"/>
            <a:pathLst>
              <a:path w="8351520" h="71754">
                <a:moveTo>
                  <a:pt x="8351520" y="0"/>
                </a:moveTo>
                <a:lnTo>
                  <a:pt x="0" y="0"/>
                </a:lnTo>
                <a:lnTo>
                  <a:pt x="0" y="71627"/>
                </a:lnTo>
                <a:lnTo>
                  <a:pt x="8351520" y="71627"/>
                </a:lnTo>
                <a:lnTo>
                  <a:pt x="835152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20875" y="2507406"/>
            <a:ext cx="53022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105"/>
              </a:spcBef>
            </a:pPr>
            <a:r>
              <a:rPr lang="en-US" spc="-135" dirty="0"/>
              <a:t>Amazon </a:t>
            </a:r>
            <a:r>
              <a:rPr lang="en-US" spc="-135" dirty="0" err="1"/>
              <a:t>Rekognition</a:t>
            </a:r>
            <a:endParaRPr spc="-290" dirty="0"/>
          </a:p>
        </p:txBody>
      </p:sp>
      <p:sp>
        <p:nvSpPr>
          <p:cNvPr id="5" name="object 5"/>
          <p:cNvSpPr txBox="1"/>
          <p:nvPr/>
        </p:nvSpPr>
        <p:spPr>
          <a:xfrm>
            <a:off x="2188845" y="3943350"/>
            <a:ext cx="4776470" cy="244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Hyunchan,</a:t>
            </a:r>
            <a:r>
              <a:rPr sz="2400" spc="-15" dirty="0">
                <a:latin typeface="Carlito"/>
                <a:cs typeface="Carlito"/>
              </a:rPr>
              <a:t> Park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Carlito"/>
              <a:cs typeface="Carlito"/>
            </a:endParaRPr>
          </a:p>
          <a:p>
            <a:pPr marR="635" algn="ctr">
              <a:lnSpc>
                <a:spcPct val="100000"/>
              </a:lnSpc>
            </a:pPr>
            <a:r>
              <a:rPr sz="20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http://oslab.jbnu.ac.kr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Carlito"/>
              <a:cs typeface="Carlito"/>
            </a:endParaRPr>
          </a:p>
          <a:p>
            <a:pPr marL="12700" marR="5080" algn="ctr">
              <a:lnSpc>
                <a:spcPct val="162000"/>
              </a:lnSpc>
            </a:pPr>
            <a:r>
              <a:rPr sz="2000" spc="-5" dirty="0">
                <a:latin typeface="Carlito"/>
                <a:cs typeface="Carlito"/>
              </a:rPr>
              <a:t>Division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5" dirty="0">
                <a:latin typeface="Carlito"/>
                <a:cs typeface="Carlito"/>
              </a:rPr>
              <a:t>Computer </a:t>
            </a:r>
            <a:r>
              <a:rPr sz="2000" dirty="0">
                <a:latin typeface="Carlito"/>
                <a:cs typeface="Carlito"/>
              </a:rPr>
              <a:t>Science and Engineering  Jeonbuk </a:t>
            </a:r>
            <a:r>
              <a:rPr sz="2000" spc="-5" dirty="0">
                <a:latin typeface="Carlito"/>
                <a:cs typeface="Carlito"/>
              </a:rPr>
              <a:t>National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University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E01255-8120-48E5-A8E7-0EA79F44B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0511"/>
            <a:ext cx="9144000" cy="4036978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679E92CB-61EB-4BB1-B23B-C51D643A1D9B}"/>
              </a:ext>
            </a:extLst>
          </p:cNvPr>
          <p:cNvSpPr txBox="1">
            <a:spLocks/>
          </p:cNvSpPr>
          <p:nvPr/>
        </p:nvSpPr>
        <p:spPr>
          <a:xfrm>
            <a:off x="474370" y="172973"/>
            <a:ext cx="455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sz="3600" kern="0" spc="-150" dirty="0" err="1">
                <a:solidFill>
                  <a:sysClr val="windowText" lastClr="000000"/>
                </a:solidFill>
              </a:rPr>
              <a:t>Rekognition</a:t>
            </a:r>
            <a:r>
              <a:rPr lang="en-US" sz="3600" kern="0" spc="-150" dirty="0">
                <a:solidFill>
                  <a:sysClr val="windowText" lastClr="000000"/>
                </a:solidFill>
              </a:rPr>
              <a:t> Image</a:t>
            </a:r>
            <a:r>
              <a:rPr lang="en-US" sz="3600" kern="0" spc="-395" dirty="0">
                <a:solidFill>
                  <a:sysClr val="windowText" lastClr="000000"/>
                </a:solidFill>
              </a:rPr>
              <a:t> </a:t>
            </a:r>
            <a:r>
              <a:rPr lang="en-US" sz="3600" kern="0" spc="-210" dirty="0">
                <a:solidFill>
                  <a:sysClr val="windowText" lastClr="000000"/>
                </a:solidFill>
              </a:rPr>
              <a:t>Pricing</a:t>
            </a:r>
            <a:endParaRPr lang="en-US" sz="3600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679E92CB-61EB-4BB1-B23B-C51D643A1D9B}"/>
              </a:ext>
            </a:extLst>
          </p:cNvPr>
          <p:cNvSpPr txBox="1">
            <a:spLocks/>
          </p:cNvSpPr>
          <p:nvPr/>
        </p:nvSpPr>
        <p:spPr>
          <a:xfrm>
            <a:off x="474370" y="172973"/>
            <a:ext cx="455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sz="3600" kern="0" spc="-150" dirty="0" err="1">
                <a:solidFill>
                  <a:sysClr val="windowText" lastClr="000000"/>
                </a:solidFill>
              </a:rPr>
              <a:t>Rekognition</a:t>
            </a:r>
            <a:r>
              <a:rPr lang="en-US" sz="3600" kern="0" spc="-150" dirty="0">
                <a:solidFill>
                  <a:sysClr val="windowText" lastClr="000000"/>
                </a:solidFill>
              </a:rPr>
              <a:t> Video</a:t>
            </a:r>
            <a:r>
              <a:rPr lang="en-US" sz="3600" kern="0" spc="-395" dirty="0">
                <a:solidFill>
                  <a:sysClr val="windowText" lastClr="000000"/>
                </a:solidFill>
              </a:rPr>
              <a:t> </a:t>
            </a:r>
            <a:r>
              <a:rPr lang="en-US" sz="3600" kern="0" spc="-210" dirty="0">
                <a:solidFill>
                  <a:sysClr val="windowText" lastClr="000000"/>
                </a:solidFill>
              </a:rPr>
              <a:t>Pricing</a:t>
            </a:r>
            <a:endParaRPr lang="en-US" sz="3600" kern="0" dirty="0">
              <a:solidFill>
                <a:sysClr val="windowText" lastClr="0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D8DDC3-9AD5-4B4A-BCC2-33479D64F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6231"/>
            <a:ext cx="9144000" cy="338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66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679E92CB-61EB-4BB1-B23B-C51D643A1D9B}"/>
              </a:ext>
            </a:extLst>
          </p:cNvPr>
          <p:cNvSpPr txBox="1">
            <a:spLocks/>
          </p:cNvSpPr>
          <p:nvPr/>
        </p:nvSpPr>
        <p:spPr>
          <a:xfrm>
            <a:off x="474370" y="172973"/>
            <a:ext cx="6155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sz="3600" kern="0" spc="-150" dirty="0" err="1">
                <a:solidFill>
                  <a:sysClr val="windowText" lastClr="000000"/>
                </a:solidFill>
              </a:rPr>
              <a:t>Rekognition</a:t>
            </a:r>
            <a:r>
              <a:rPr lang="en-US" sz="3600" kern="0" spc="-15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3600" dirty="0">
                <a:latin typeface="UKIJ CJK"/>
                <a:cs typeface="UKIJ CJK"/>
              </a:rPr>
              <a:t>Custom Labels</a:t>
            </a:r>
            <a:r>
              <a:rPr lang="en-US" sz="3600" kern="0" spc="-395" dirty="0">
                <a:solidFill>
                  <a:sysClr val="windowText" lastClr="000000"/>
                </a:solidFill>
              </a:rPr>
              <a:t> </a:t>
            </a:r>
            <a:r>
              <a:rPr lang="en-US" sz="3600" kern="0" spc="-210" dirty="0">
                <a:solidFill>
                  <a:sysClr val="windowText" lastClr="000000"/>
                </a:solidFill>
              </a:rPr>
              <a:t>Pricing</a:t>
            </a:r>
            <a:endParaRPr lang="en-US" sz="3600" kern="0" dirty="0">
              <a:solidFill>
                <a:sysClr val="windowText" lastClr="00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79192D-3726-4A2B-A395-84FD49FC8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6050"/>
            <a:ext cx="9144000" cy="208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89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2971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UnDinaru"/>
                <a:cs typeface="UnDinaru"/>
              </a:rPr>
              <a:t>실습 진행</a:t>
            </a:r>
            <a:r>
              <a:rPr sz="3600" b="1" spc="-229" dirty="0">
                <a:latin typeface="UnDinaru"/>
                <a:cs typeface="UnDinaru"/>
              </a:rPr>
              <a:t> </a:t>
            </a:r>
            <a:r>
              <a:rPr sz="3600" b="1" dirty="0">
                <a:latin typeface="UnDinaru"/>
                <a:cs typeface="UnDinaru"/>
              </a:rPr>
              <a:t>내용</a:t>
            </a:r>
            <a:endParaRPr sz="3600">
              <a:latin typeface="UnDinaru"/>
              <a:cs typeface="UnDinaru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4370" y="916431"/>
            <a:ext cx="6534150" cy="2933495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241300" indent="-228600"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ko-KR" sz="2400" dirty="0">
                <a:latin typeface="UKIJ CJK"/>
                <a:cs typeface="UKIJ CJK"/>
              </a:rPr>
              <a:t>IAM User</a:t>
            </a:r>
            <a:r>
              <a:rPr lang="ko-KR" altLang="en-US" sz="2400" dirty="0">
                <a:latin typeface="UKIJ CJK"/>
                <a:cs typeface="UKIJ CJK"/>
              </a:rPr>
              <a:t> 생성</a:t>
            </a:r>
            <a:endParaRPr lang="en-US" altLang="ko-KR" sz="24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latin typeface="UKIJ CJK"/>
                <a:cs typeface="UKIJ CJK"/>
              </a:rPr>
              <a:t>EC2 </a:t>
            </a:r>
            <a:r>
              <a:rPr lang="ko-KR" altLang="en-US" sz="2400" dirty="0">
                <a:latin typeface="UKIJ CJK"/>
                <a:cs typeface="UKIJ CJK"/>
              </a:rPr>
              <a:t>우분투 </a:t>
            </a:r>
            <a:r>
              <a:rPr lang="en-US" altLang="ko-KR" sz="2400" dirty="0">
                <a:latin typeface="UKIJ CJK"/>
                <a:cs typeface="UKIJ CJK"/>
              </a:rPr>
              <a:t>18.04 </a:t>
            </a:r>
            <a:r>
              <a:rPr lang="ko-KR" altLang="en-US" sz="2400" dirty="0">
                <a:latin typeface="UKIJ CJK"/>
                <a:cs typeface="UKIJ CJK"/>
              </a:rPr>
              <a:t>인스턴스 생성</a:t>
            </a:r>
            <a:endParaRPr lang="en-US" altLang="ko-KR" sz="24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latin typeface="UKIJ CJK"/>
                <a:cs typeface="UKIJ CJK"/>
              </a:rPr>
              <a:t>pip3 </a:t>
            </a:r>
            <a:r>
              <a:rPr lang="ko-KR" altLang="en-US" sz="2400" dirty="0">
                <a:latin typeface="UKIJ CJK"/>
                <a:cs typeface="UKIJ CJK"/>
              </a:rPr>
              <a:t>및 </a:t>
            </a:r>
            <a:r>
              <a:rPr lang="en-US" altLang="ko-KR" sz="2400" dirty="0" err="1">
                <a:latin typeface="UKIJ CJK"/>
                <a:cs typeface="UKIJ CJK"/>
              </a:rPr>
              <a:t>aws</a:t>
            </a:r>
            <a:r>
              <a:rPr lang="en-US" altLang="ko-KR" sz="2400" dirty="0">
                <a:latin typeface="UKIJ CJK"/>
                <a:cs typeface="UKIJ CJK"/>
              </a:rPr>
              <a:t> </a:t>
            </a:r>
            <a:r>
              <a:rPr lang="en-US" altLang="ko-KR" sz="2400" dirty="0" err="1">
                <a:latin typeface="UKIJ CJK"/>
                <a:cs typeface="UKIJ CJK"/>
              </a:rPr>
              <a:t>sdk</a:t>
            </a:r>
            <a:r>
              <a:rPr lang="en-US" altLang="ko-KR" sz="2400" dirty="0">
                <a:latin typeface="UKIJ CJK"/>
                <a:cs typeface="UKIJ CJK"/>
              </a:rPr>
              <a:t> </a:t>
            </a:r>
            <a:r>
              <a:rPr lang="ko-KR" altLang="en-US" sz="2400" dirty="0">
                <a:latin typeface="UKIJ CJK"/>
                <a:cs typeface="UKIJ CJK"/>
              </a:rPr>
              <a:t>설치</a:t>
            </a:r>
            <a:endParaRPr lang="en-US" sz="24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ko-KR" sz="2400" dirty="0">
                <a:latin typeface="UKIJ CJK"/>
                <a:cs typeface="UKIJ CJK"/>
              </a:rPr>
              <a:t>AWS CLI </a:t>
            </a:r>
            <a:r>
              <a:rPr lang="ko-KR" altLang="en-US" sz="2400" dirty="0">
                <a:latin typeface="UKIJ CJK"/>
                <a:cs typeface="UKIJ CJK"/>
              </a:rPr>
              <a:t>설치</a:t>
            </a:r>
            <a:endParaRPr lang="en-US" altLang="ko-KR" sz="24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ko-KR" sz="2400" dirty="0">
                <a:latin typeface="UKIJ CJK"/>
                <a:cs typeface="UKIJ CJK"/>
              </a:rPr>
              <a:t>Amazon </a:t>
            </a:r>
            <a:r>
              <a:rPr lang="en-US" altLang="ko-KR" sz="2400" dirty="0" err="1">
                <a:latin typeface="UKIJ CJK"/>
                <a:cs typeface="UKIJ CJK"/>
              </a:rPr>
              <a:t>Rekognition</a:t>
            </a:r>
            <a:r>
              <a:rPr lang="ko-KR" altLang="en-US" sz="2400" dirty="0">
                <a:latin typeface="UKIJ CJK"/>
                <a:cs typeface="UKIJ CJK"/>
              </a:rPr>
              <a:t>을 이용한 사진 분석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Trebuchet MS"/>
              </a:rPr>
              <a:t>IAM </a:t>
            </a:r>
            <a:r>
              <a:rPr lang="ko-KR" altLang="en-US" sz="3600" b="1" spc="-185" dirty="0">
                <a:latin typeface="Trebuchet MS"/>
                <a:cs typeface="Trebuchet MS"/>
              </a:rPr>
              <a:t>대시보드 </a:t>
            </a:r>
            <a:r>
              <a:rPr lang="en-US" altLang="ko-KR" sz="3600" b="1" spc="-185" dirty="0">
                <a:latin typeface="Trebuchet MS"/>
                <a:cs typeface="Trebuchet MS"/>
              </a:rPr>
              <a:t>: </a:t>
            </a:r>
            <a:r>
              <a:rPr lang="en-US" sz="3600" b="1" spc="-185" dirty="0">
                <a:latin typeface="Trebuchet MS"/>
                <a:cs typeface="Trebuchet MS"/>
              </a:rPr>
              <a:t>IAM User </a:t>
            </a:r>
            <a:r>
              <a:rPr lang="ko-KR" altLang="en-US" sz="3600" b="1" spc="-185" dirty="0">
                <a:latin typeface="Trebuchet MS"/>
                <a:cs typeface="Trebuchet MS"/>
              </a:rPr>
              <a:t>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F2BF3C-98AA-41A5-A9D3-BBFA70757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70" y="2133600"/>
            <a:ext cx="6986588" cy="36049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535472-1454-485C-AC6D-48E10EB78EA3}"/>
              </a:ext>
            </a:extLst>
          </p:cNvPr>
          <p:cNvSpPr txBox="1"/>
          <p:nvPr/>
        </p:nvSpPr>
        <p:spPr>
          <a:xfrm>
            <a:off x="164703" y="1295400"/>
            <a:ext cx="881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*Ubuntu </a:t>
            </a:r>
            <a:r>
              <a:rPr lang="ko-KR" altLang="en-US" dirty="0">
                <a:solidFill>
                  <a:srgbClr val="FF0000"/>
                </a:solidFill>
              </a:rPr>
              <a:t>인스턴스에서 </a:t>
            </a:r>
            <a:r>
              <a:rPr lang="en-US" altLang="ko-KR" dirty="0">
                <a:solidFill>
                  <a:srgbClr val="FF0000"/>
                </a:solidFill>
              </a:rPr>
              <a:t>s3 </a:t>
            </a:r>
            <a:r>
              <a:rPr lang="ko-KR" altLang="en-US" dirty="0">
                <a:solidFill>
                  <a:srgbClr val="FF0000"/>
                </a:solidFill>
              </a:rPr>
              <a:t>접근과 </a:t>
            </a:r>
            <a:r>
              <a:rPr lang="en-US" altLang="ko-KR" dirty="0">
                <a:solidFill>
                  <a:srgbClr val="FF0000"/>
                </a:solidFill>
              </a:rPr>
              <a:t>recognition </a:t>
            </a:r>
            <a:r>
              <a:rPr lang="ko-KR" altLang="en-US" dirty="0">
                <a:solidFill>
                  <a:srgbClr val="FF0000"/>
                </a:solidFill>
              </a:rPr>
              <a:t>기능을 사용하기 위해서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필요한 권한 획득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239CA9-EFA1-48FF-9771-2FEFFDA48EF3}"/>
              </a:ext>
            </a:extLst>
          </p:cNvPr>
          <p:cNvSpPr txBox="1"/>
          <p:nvPr/>
        </p:nvSpPr>
        <p:spPr>
          <a:xfrm>
            <a:off x="164703" y="1664732"/>
            <a:ext cx="410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ko-KR" altLang="en-US" dirty="0">
                <a:solidFill>
                  <a:srgbClr val="FF0000"/>
                </a:solidFill>
              </a:rPr>
              <a:t>권한이 없다면 기능을 이용할 수 없다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32711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Trebuchet MS"/>
              </a:rPr>
              <a:t>IAM </a:t>
            </a:r>
            <a:r>
              <a:rPr lang="ko-KR" altLang="en-US" sz="3600" b="1" spc="-185" dirty="0">
                <a:latin typeface="Trebuchet MS"/>
                <a:cs typeface="Trebuchet MS"/>
              </a:rPr>
              <a:t>대시보드 </a:t>
            </a:r>
            <a:r>
              <a:rPr lang="en-US" altLang="ko-KR" sz="3600" b="1" spc="-185" dirty="0">
                <a:latin typeface="Trebuchet MS"/>
                <a:cs typeface="Trebuchet MS"/>
              </a:rPr>
              <a:t>: </a:t>
            </a:r>
            <a:r>
              <a:rPr lang="en-US" sz="3600" b="1" spc="-185" dirty="0">
                <a:latin typeface="Trebuchet MS"/>
                <a:cs typeface="Trebuchet MS"/>
              </a:rPr>
              <a:t>IAM User </a:t>
            </a:r>
            <a:r>
              <a:rPr lang="ko-KR" altLang="en-US" sz="3600" b="1" spc="-185" dirty="0">
                <a:latin typeface="Trebuchet MS"/>
                <a:cs typeface="Trebuchet MS"/>
              </a:rPr>
              <a:t>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B270D8-9831-442A-94E5-B31860798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47800"/>
            <a:ext cx="7543800" cy="373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6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Trebuchet MS"/>
              </a:rPr>
              <a:t>IAM </a:t>
            </a:r>
            <a:r>
              <a:rPr lang="ko-KR" altLang="en-US" sz="3600" b="1" spc="-185" dirty="0">
                <a:latin typeface="Trebuchet MS"/>
                <a:cs typeface="Trebuchet MS"/>
              </a:rPr>
              <a:t>대시보드 </a:t>
            </a:r>
            <a:r>
              <a:rPr lang="en-US" altLang="ko-KR" sz="3600" b="1" spc="-185" dirty="0">
                <a:latin typeface="Trebuchet MS"/>
                <a:cs typeface="Trebuchet MS"/>
              </a:rPr>
              <a:t>: </a:t>
            </a:r>
            <a:r>
              <a:rPr lang="en-US" sz="3600" b="1" spc="-185" dirty="0">
                <a:latin typeface="Trebuchet MS"/>
                <a:cs typeface="Trebuchet MS"/>
              </a:rPr>
              <a:t>IAM User </a:t>
            </a:r>
            <a:r>
              <a:rPr lang="ko-KR" altLang="en-US" sz="3600" b="1" spc="-185" dirty="0">
                <a:latin typeface="Trebuchet MS"/>
                <a:cs typeface="Trebuchet MS"/>
              </a:rPr>
              <a:t>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24B69A-5083-460E-90F3-08C47CDCB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88392"/>
            <a:ext cx="7443989" cy="3886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E278B9-D408-41E6-AF4B-9FF987414D7C}"/>
              </a:ext>
            </a:extLst>
          </p:cNvPr>
          <p:cNvSpPr txBox="1"/>
          <p:nvPr/>
        </p:nvSpPr>
        <p:spPr>
          <a:xfrm>
            <a:off x="1296586" y="1049401"/>
            <a:ext cx="432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AmazonRekognitionFullAccess</a:t>
            </a:r>
            <a:r>
              <a:rPr lang="ko-KR" altLang="en-US" dirty="0"/>
              <a:t> 선택 후 생성</a:t>
            </a:r>
          </a:p>
        </p:txBody>
      </p:sp>
    </p:spTree>
    <p:extLst>
      <p:ext uri="{BB962C8B-B14F-4D97-AF65-F5344CB8AC3E}">
        <p14:creationId xmlns:p14="http://schemas.microsoft.com/office/powerpoint/2010/main" val="2577907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Trebuchet MS"/>
              </a:rPr>
              <a:t>IAM </a:t>
            </a:r>
            <a:r>
              <a:rPr lang="ko-KR" altLang="en-US" sz="3600" b="1" spc="-185" dirty="0">
                <a:latin typeface="Trebuchet MS"/>
                <a:cs typeface="Trebuchet MS"/>
              </a:rPr>
              <a:t>대시보드 </a:t>
            </a:r>
            <a:r>
              <a:rPr lang="en-US" altLang="ko-KR" sz="3600" b="1" spc="-185" dirty="0">
                <a:latin typeface="Trebuchet MS"/>
                <a:cs typeface="Trebuchet MS"/>
              </a:rPr>
              <a:t>: </a:t>
            </a:r>
            <a:r>
              <a:rPr lang="en-US" sz="3600" b="1" spc="-185" dirty="0">
                <a:latin typeface="Trebuchet MS"/>
                <a:cs typeface="Trebuchet MS"/>
              </a:rPr>
              <a:t>IAM User </a:t>
            </a:r>
            <a:r>
              <a:rPr lang="ko-KR" altLang="en-US" sz="3600" b="1" spc="-185" dirty="0">
                <a:latin typeface="Trebuchet MS"/>
                <a:cs typeface="Trebuchet MS"/>
              </a:rPr>
              <a:t>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1F14C8-E8EF-498A-A6AC-C065ACF06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38400"/>
            <a:ext cx="7696200" cy="31394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A00121-E3BB-4A0C-88C4-71774F8915F1}"/>
              </a:ext>
            </a:extLst>
          </p:cNvPr>
          <p:cNvSpPr txBox="1"/>
          <p:nvPr/>
        </p:nvSpPr>
        <p:spPr>
          <a:xfrm>
            <a:off x="1793247" y="1406718"/>
            <a:ext cx="471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.csv</a:t>
            </a:r>
            <a:r>
              <a:rPr lang="ko-KR" altLang="en-US" dirty="0"/>
              <a:t> 다운로드를 클릭해서 액세스 키 다운로드</a:t>
            </a:r>
          </a:p>
        </p:txBody>
      </p:sp>
    </p:spTree>
    <p:extLst>
      <p:ext uri="{BB962C8B-B14F-4D97-AF65-F5344CB8AC3E}">
        <p14:creationId xmlns:p14="http://schemas.microsoft.com/office/powerpoint/2010/main" val="3413446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5" dirty="0">
                <a:latin typeface="Trebuchet MS"/>
                <a:cs typeface="Trebuchet MS"/>
              </a:rPr>
              <a:t>EC2 </a:t>
            </a:r>
            <a:r>
              <a:rPr sz="3600" b="1" spc="-80" dirty="0" err="1">
                <a:latin typeface="UnDinaru"/>
                <a:cs typeface="UnDinaru"/>
              </a:rPr>
              <a:t>대시보드</a:t>
            </a:r>
            <a:r>
              <a:rPr sz="3600" spc="-80" dirty="0">
                <a:latin typeface="Trebuchet MS"/>
                <a:cs typeface="Trebuchet MS"/>
              </a:rPr>
              <a:t>: </a:t>
            </a:r>
            <a:r>
              <a:rPr lang="ko-KR" altLang="en-US" sz="3600" b="1" dirty="0">
                <a:latin typeface="UnDinaru"/>
                <a:cs typeface="UnDinaru"/>
              </a:rPr>
              <a:t>우분투 </a:t>
            </a:r>
            <a:r>
              <a:rPr lang="en-US" altLang="ko-KR" sz="3600" b="1" dirty="0">
                <a:latin typeface="UnDinaru"/>
                <a:cs typeface="UnDinaru"/>
              </a:rPr>
              <a:t>18.04 </a:t>
            </a:r>
            <a:r>
              <a:rPr lang="ko-KR" altLang="en-US" sz="3600" b="1" dirty="0">
                <a:latin typeface="UnDinaru"/>
                <a:cs typeface="UnDinaru"/>
              </a:rPr>
              <a:t>인스턴스 생성</a:t>
            </a:r>
            <a:endParaRPr sz="3600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D3BFF8-2C75-4278-AA20-3A084A9DF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70774"/>
            <a:ext cx="6279424" cy="9525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B1B7C1-CAAC-4631-8BD0-B04B5AB5BA6A}"/>
              </a:ext>
            </a:extLst>
          </p:cNvPr>
          <p:cNvSpPr txBox="1"/>
          <p:nvPr/>
        </p:nvSpPr>
        <p:spPr>
          <a:xfrm>
            <a:off x="4419600" y="1702902"/>
            <a:ext cx="397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Ubuntu Server 18.04 AMI, t2 micro </a:t>
            </a:r>
            <a:r>
              <a:rPr lang="ko-KR" altLang="en-US" dirty="0"/>
              <a:t>선택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E02DD4F-EA59-412D-AEA5-EDCE876BE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760302"/>
            <a:ext cx="7543800" cy="13450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B0A981-A90D-4C8A-A440-35C25D1DAFDE}"/>
              </a:ext>
            </a:extLst>
          </p:cNvPr>
          <p:cNvSpPr txBox="1"/>
          <p:nvPr/>
        </p:nvSpPr>
        <p:spPr>
          <a:xfrm>
            <a:off x="3962400" y="3206563"/>
            <a:ext cx="344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보안 그룹 설정 후 인스턴스 생성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7EE0D-E986-470F-8398-B7285C0E2492}"/>
              </a:ext>
            </a:extLst>
          </p:cNvPr>
          <p:cNvSpPr txBox="1"/>
          <p:nvPr/>
        </p:nvSpPr>
        <p:spPr>
          <a:xfrm>
            <a:off x="1411809" y="1219070"/>
            <a:ext cx="689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en-US" altLang="ko-KR" dirty="0" err="1">
                <a:solidFill>
                  <a:srgbClr val="FF0000"/>
                </a:solidFill>
              </a:rPr>
              <a:t>aws</a:t>
            </a:r>
            <a:r>
              <a:rPr lang="en-US" altLang="ko-KR" dirty="0">
                <a:solidFill>
                  <a:srgbClr val="FF0000"/>
                </a:solidFill>
              </a:rPr>
              <a:t> cli, </a:t>
            </a:r>
            <a:r>
              <a:rPr lang="en-US" altLang="ko-KR" dirty="0" err="1">
                <a:solidFill>
                  <a:srgbClr val="FF0000"/>
                </a:solidFill>
              </a:rPr>
              <a:t>aws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sdk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파이썬을</a:t>
            </a:r>
            <a:r>
              <a:rPr lang="ko-KR" altLang="en-US" dirty="0">
                <a:solidFill>
                  <a:srgbClr val="FF0000"/>
                </a:solidFill>
              </a:rPr>
              <a:t> 통해 </a:t>
            </a:r>
            <a:r>
              <a:rPr lang="en-US" altLang="ko-KR" dirty="0" err="1">
                <a:solidFill>
                  <a:srgbClr val="FF0000"/>
                </a:solidFill>
              </a:rPr>
              <a:t>rekognition</a:t>
            </a:r>
            <a:r>
              <a:rPr lang="ko-KR" altLang="en-US" dirty="0">
                <a:solidFill>
                  <a:srgbClr val="FF0000"/>
                </a:solidFill>
              </a:rPr>
              <a:t>을 이용하기 위해서 생성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b="1" spc="-185" dirty="0">
                <a:latin typeface="Trebuchet MS"/>
                <a:cs typeface="UnDinaru"/>
              </a:rPr>
              <a:t>인스턴스 </a:t>
            </a:r>
            <a:r>
              <a:rPr lang="en-US" altLang="ko-KR" sz="3600" b="1" spc="-185" dirty="0">
                <a:latin typeface="Trebuchet MS"/>
                <a:cs typeface="UnDinaru"/>
              </a:rPr>
              <a:t>SSH </a:t>
            </a:r>
            <a:r>
              <a:rPr lang="ko-KR" altLang="en-US" sz="3600" b="1" spc="-185" dirty="0">
                <a:latin typeface="Trebuchet MS"/>
                <a:cs typeface="UnDinaru"/>
              </a:rPr>
              <a:t>연결 후 </a:t>
            </a:r>
            <a:r>
              <a:rPr lang="en-US" altLang="ko-KR" sz="3600" b="1" spc="-185" dirty="0">
                <a:latin typeface="Trebuchet MS"/>
                <a:cs typeface="UnDinaru"/>
              </a:rPr>
              <a:t>pip3 </a:t>
            </a:r>
            <a:r>
              <a:rPr lang="ko-KR" altLang="en-US" sz="3600" b="1" spc="-185" dirty="0">
                <a:latin typeface="Trebuchet MS"/>
                <a:cs typeface="UnDinaru"/>
              </a:rPr>
              <a:t>및 </a:t>
            </a:r>
            <a:r>
              <a:rPr lang="en-US" altLang="ko-KR" sz="3600" b="1" spc="-185" dirty="0" err="1">
                <a:latin typeface="Trebuchet MS"/>
                <a:cs typeface="UnDinaru"/>
              </a:rPr>
              <a:t>aws</a:t>
            </a:r>
            <a:r>
              <a:rPr lang="en-US" altLang="ko-KR" sz="3600" b="1" spc="-185" dirty="0">
                <a:latin typeface="Trebuchet MS"/>
                <a:cs typeface="UnDinaru"/>
              </a:rPr>
              <a:t> </a:t>
            </a:r>
            <a:r>
              <a:rPr lang="en-US" altLang="ko-KR" sz="3600" b="1" spc="-185" dirty="0" err="1">
                <a:latin typeface="Trebuchet MS"/>
                <a:cs typeface="UnDinaru"/>
              </a:rPr>
              <a:t>sdk</a:t>
            </a:r>
            <a:r>
              <a:rPr lang="en-US" altLang="ko-KR" sz="3600" b="1" spc="-185" dirty="0">
                <a:latin typeface="Trebuchet MS"/>
                <a:cs typeface="UnDinaru"/>
              </a:rPr>
              <a:t> </a:t>
            </a:r>
            <a:r>
              <a:rPr lang="ko-KR" altLang="en-US" sz="3600" b="1" spc="-185" dirty="0">
                <a:latin typeface="Trebuchet MS"/>
                <a:cs typeface="UnDinaru"/>
              </a:rPr>
              <a:t>설치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5715635" cy="25654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dirty="0" err="1">
                <a:latin typeface="UKIJ CJK"/>
                <a:cs typeface="UKIJ CJK"/>
              </a:rPr>
              <a:t>Sudo</a:t>
            </a:r>
            <a:r>
              <a:rPr lang="en-US" sz="2000" dirty="0">
                <a:latin typeface="UKIJ CJK"/>
                <a:cs typeface="UKIJ CJK"/>
              </a:rPr>
              <a:t> apt-get update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dirty="0" err="1">
                <a:latin typeface="UKIJ CJK"/>
                <a:cs typeface="UKIJ CJK"/>
              </a:rPr>
              <a:t>Sudo</a:t>
            </a:r>
            <a:r>
              <a:rPr lang="en-US" sz="2000" dirty="0">
                <a:latin typeface="UKIJ CJK"/>
                <a:cs typeface="UKIJ CJK"/>
              </a:rPr>
              <a:t> apt-get install python3-pip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UKIJ CJK"/>
                <a:cs typeface="UKIJ CJK"/>
              </a:rPr>
              <a:t>Sudo</a:t>
            </a:r>
            <a:r>
              <a:rPr lang="en-US" altLang="ko-KR" sz="2000" dirty="0">
                <a:latin typeface="UKIJ CJK"/>
                <a:cs typeface="UKIJ CJK"/>
              </a:rPr>
              <a:t> pip3 install boto3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SSH </a:t>
            </a:r>
            <a:r>
              <a:rPr lang="ko-KR" altLang="en-US" sz="2000" dirty="0">
                <a:latin typeface="UKIJ CJK"/>
                <a:cs typeface="UKIJ CJK"/>
              </a:rPr>
              <a:t>클라이언트로 </a:t>
            </a:r>
            <a:r>
              <a:rPr lang="en-US" altLang="ko-KR" sz="2000" dirty="0" err="1">
                <a:latin typeface="UKIJ CJK"/>
                <a:cs typeface="UKIJ CJK"/>
              </a:rPr>
              <a:t>xshell</a:t>
            </a:r>
            <a:r>
              <a:rPr lang="ko-KR" altLang="en-US" sz="2000" dirty="0">
                <a:latin typeface="UKIJ CJK"/>
                <a:cs typeface="UKIJ CJK"/>
              </a:rPr>
              <a:t>을 이용하는 경우</a:t>
            </a: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UKIJ CJK"/>
                <a:cs typeface="UKIJ CJK"/>
              </a:rPr>
              <a:t>Sudo</a:t>
            </a:r>
            <a:r>
              <a:rPr lang="en-US" altLang="ko-KR" sz="2000" dirty="0">
                <a:latin typeface="UKIJ CJK"/>
                <a:cs typeface="UKIJ CJK"/>
              </a:rPr>
              <a:t> apt-get install </a:t>
            </a:r>
            <a:r>
              <a:rPr lang="en-US" altLang="ko-KR" sz="2000" dirty="0" err="1">
                <a:latin typeface="UKIJ CJK"/>
                <a:cs typeface="UKIJ CJK"/>
              </a:rPr>
              <a:t>lrzsz</a:t>
            </a:r>
            <a:endParaRPr lang="en-US" altLang="ko-KR" sz="2000" dirty="0">
              <a:latin typeface="UKIJ CJK"/>
              <a:cs typeface="UKIJ CJK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0DCD3-2D31-4170-BD11-C7D1F8EB4FEA}"/>
              </a:ext>
            </a:extLst>
          </p:cNvPr>
          <p:cNvSpPr txBox="1"/>
          <p:nvPr/>
        </p:nvSpPr>
        <p:spPr>
          <a:xfrm>
            <a:off x="3657600" y="2362200"/>
            <a:ext cx="2761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*boto3 = python</a:t>
            </a:r>
            <a:r>
              <a:rPr lang="ko-KR" altLang="en-US" dirty="0">
                <a:solidFill>
                  <a:srgbClr val="FF0000"/>
                </a:solidFill>
              </a:rPr>
              <a:t>용 </a:t>
            </a:r>
            <a:r>
              <a:rPr lang="en-US" altLang="ko-KR" dirty="0" err="1">
                <a:solidFill>
                  <a:srgbClr val="FF0000"/>
                </a:solidFill>
              </a:rPr>
              <a:t>aws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sdk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DCF62E-1F8F-479C-9253-E0FEC3B64F96}"/>
              </a:ext>
            </a:extLst>
          </p:cNvPr>
          <p:cNvSpPr txBox="1"/>
          <p:nvPr/>
        </p:nvSpPr>
        <p:spPr>
          <a:xfrm>
            <a:off x="3659171" y="3429000"/>
            <a:ext cx="39760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en-US" altLang="ko-KR" dirty="0" err="1">
                <a:solidFill>
                  <a:srgbClr val="FF0000"/>
                </a:solidFill>
              </a:rPr>
              <a:t>lrzsz</a:t>
            </a:r>
            <a:r>
              <a:rPr lang="en-US" altLang="ko-KR" dirty="0">
                <a:solidFill>
                  <a:srgbClr val="FF0000"/>
                </a:solidFill>
              </a:rPr>
              <a:t> = </a:t>
            </a:r>
            <a:r>
              <a:rPr lang="ko-KR" altLang="en-US" dirty="0">
                <a:solidFill>
                  <a:srgbClr val="FF0000"/>
                </a:solidFill>
              </a:rPr>
              <a:t>파일 전송 프로그램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          </a:t>
            </a:r>
            <a:r>
              <a:rPr lang="ko-KR" altLang="en-US" dirty="0">
                <a:solidFill>
                  <a:srgbClr val="FF0000"/>
                </a:solidFill>
              </a:rPr>
              <a:t>내 컴퓨터에 있는 파일을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            </a:t>
            </a:r>
            <a:r>
              <a:rPr lang="en-US" altLang="ko-KR" dirty="0" err="1">
                <a:solidFill>
                  <a:srgbClr val="FF0000"/>
                </a:solidFill>
              </a:rPr>
              <a:t>xshell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창에 드래그 앤 </a:t>
            </a:r>
            <a:r>
              <a:rPr lang="ko-KR" altLang="en-US" dirty="0" err="1">
                <a:solidFill>
                  <a:srgbClr val="FF0000"/>
                </a:solidFill>
              </a:rPr>
              <a:t>드랍하면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            </a:t>
            </a:r>
            <a:r>
              <a:rPr lang="ko-KR" altLang="en-US" dirty="0">
                <a:solidFill>
                  <a:srgbClr val="FF0000"/>
                </a:solidFill>
              </a:rPr>
              <a:t>접속한 인스턴스에 파일 전송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83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2267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UnDinaru"/>
                <a:cs typeface="UnDinaru"/>
              </a:rPr>
              <a:t>시작</a:t>
            </a:r>
            <a:r>
              <a:rPr sz="3600" b="1" spc="-140" dirty="0">
                <a:latin typeface="UnDinaru"/>
                <a:cs typeface="UnDinaru"/>
              </a:rPr>
              <a:t> </a:t>
            </a:r>
            <a:r>
              <a:rPr sz="3600" b="1" spc="-70" dirty="0">
                <a:latin typeface="UnDinaru"/>
                <a:cs typeface="UnDinaru"/>
              </a:rPr>
              <a:t>전에</a:t>
            </a:r>
            <a:r>
              <a:rPr sz="3600" spc="-70" dirty="0"/>
              <a:t>…</a:t>
            </a:r>
            <a:endParaRPr sz="3600">
              <a:latin typeface="UnDinaru"/>
              <a:cs typeface="UnDinar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70" y="1116329"/>
            <a:ext cx="5860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Billing </a:t>
            </a:r>
            <a:r>
              <a:rPr sz="2400" spc="-5" dirty="0">
                <a:latin typeface="Carlito"/>
                <a:cs typeface="Carlito"/>
              </a:rPr>
              <a:t>dash </a:t>
            </a:r>
            <a:r>
              <a:rPr sz="2400" spc="-15" dirty="0">
                <a:latin typeface="Carlito"/>
                <a:cs typeface="Carlito"/>
              </a:rPr>
              <a:t>board </a:t>
            </a:r>
            <a:r>
              <a:rPr sz="2400" dirty="0">
                <a:latin typeface="UKIJ CJK"/>
                <a:cs typeface="UKIJ CJK"/>
              </a:rPr>
              <a:t>에서 </a:t>
            </a:r>
            <a:r>
              <a:rPr sz="2400" spc="-10" dirty="0">
                <a:latin typeface="Carlito"/>
                <a:cs typeface="Carlito"/>
              </a:rPr>
              <a:t>free </a:t>
            </a:r>
            <a:r>
              <a:rPr sz="2400" dirty="0">
                <a:latin typeface="Carlito"/>
                <a:cs typeface="Carlito"/>
              </a:rPr>
              <a:t>tier </a:t>
            </a:r>
            <a:r>
              <a:rPr sz="2400" dirty="0">
                <a:latin typeface="UKIJ CJK"/>
                <a:cs typeface="UKIJ CJK"/>
              </a:rPr>
              <a:t>사용량</a:t>
            </a:r>
            <a:r>
              <a:rPr sz="2400" spc="-24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확인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33358" y="649660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81125" y="1670304"/>
            <a:ext cx="6343650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9714" y="4364177"/>
            <a:ext cx="74872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https://console.aws.amazon.com/billing/home?region=ap-northeast-2#/freetier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600" b="1" spc="-185" dirty="0">
                <a:latin typeface="Trebuchet MS"/>
                <a:cs typeface="UnDinaru"/>
              </a:rPr>
              <a:t>Pip</a:t>
            </a:r>
            <a:r>
              <a:rPr lang="ko-KR" altLang="en-US" sz="3600" b="1" spc="-185" dirty="0">
                <a:latin typeface="Trebuchet MS"/>
                <a:cs typeface="UnDinaru"/>
              </a:rPr>
              <a:t>이란</a:t>
            </a:r>
            <a:r>
              <a:rPr lang="en-US" altLang="ko-KR" sz="3600" b="1" spc="-185" dirty="0">
                <a:latin typeface="Trebuchet MS"/>
                <a:cs typeface="UnDinaru"/>
              </a:rPr>
              <a:t>?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7602830" cy="2244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 err="1">
                <a:latin typeface="UKIJ CJK"/>
                <a:cs typeface="UKIJ CJK"/>
              </a:rPr>
              <a:t>파이썬으로</a:t>
            </a:r>
            <a:r>
              <a:rPr lang="ko-KR" altLang="en-US" sz="2000" dirty="0">
                <a:latin typeface="UKIJ CJK"/>
                <a:cs typeface="UKIJ CJK"/>
              </a:rPr>
              <a:t> 작성된 패키지 소프트웨어를 설치</a:t>
            </a:r>
            <a:r>
              <a:rPr lang="en-US" altLang="ko-KR" sz="2000" dirty="0">
                <a:latin typeface="UKIJ CJK"/>
                <a:cs typeface="UKIJ CJK"/>
              </a:rPr>
              <a:t>, </a:t>
            </a:r>
            <a:r>
              <a:rPr lang="ko-KR" altLang="en-US" sz="2000" dirty="0">
                <a:latin typeface="UKIJ CJK"/>
                <a:cs typeface="UKIJ CJK"/>
              </a:rPr>
              <a:t>관리하는 프로그램</a:t>
            </a: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Pip</a:t>
            </a:r>
            <a:r>
              <a:rPr lang="ko-KR" altLang="en-US" sz="2000" dirty="0">
                <a:latin typeface="UKIJ CJK"/>
                <a:cs typeface="UKIJ CJK"/>
              </a:rPr>
              <a:t>을 통해서 패키지를 설치하면</a:t>
            </a:r>
            <a:endParaRPr lang="en-US" altLang="ko-KR" sz="2000" dirty="0">
              <a:latin typeface="UKIJ CJK"/>
              <a:cs typeface="UKIJ CJK"/>
            </a:endParaRPr>
          </a:p>
          <a:p>
            <a:pPr marL="698500" lvl="1" indent="-228600"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>
                <a:latin typeface="UKIJ CJK"/>
                <a:cs typeface="UKIJ CJK"/>
              </a:rPr>
              <a:t>다른 사람이 </a:t>
            </a:r>
            <a:r>
              <a:rPr lang="ko-KR" altLang="en-US" sz="2000" dirty="0" err="1">
                <a:latin typeface="UKIJ CJK"/>
                <a:cs typeface="UKIJ CJK"/>
              </a:rPr>
              <a:t>파이썬으로</a:t>
            </a:r>
            <a:r>
              <a:rPr lang="ko-KR" altLang="en-US" sz="2000" dirty="0">
                <a:latin typeface="UKIJ CJK"/>
                <a:cs typeface="UKIJ CJK"/>
              </a:rPr>
              <a:t> 만든 프로그램을 사용하거나</a:t>
            </a:r>
            <a:endParaRPr lang="en-US" altLang="ko-KR" sz="2000" dirty="0">
              <a:latin typeface="UKIJ CJK"/>
              <a:cs typeface="UKIJ CJK"/>
            </a:endParaRPr>
          </a:p>
          <a:p>
            <a:pPr marL="698500" lvl="1" indent="-228600"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 err="1">
                <a:latin typeface="UKIJ CJK"/>
                <a:cs typeface="UKIJ CJK"/>
              </a:rPr>
              <a:t>파이썬에서</a:t>
            </a:r>
            <a:r>
              <a:rPr lang="ko-KR" altLang="en-US" sz="2000" dirty="0">
                <a:latin typeface="UKIJ CJK"/>
                <a:cs typeface="UKIJ CJK"/>
              </a:rPr>
              <a:t> 다른 사람들이 만든 함수를 사용할 수 있다</a:t>
            </a:r>
            <a:r>
              <a:rPr lang="en-US" altLang="ko-KR" sz="2000" dirty="0">
                <a:latin typeface="UKIJ CJK"/>
                <a:cs typeface="UKIJ CJK"/>
              </a:rPr>
              <a:t>!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Pip3</a:t>
            </a:r>
            <a:r>
              <a:rPr lang="ko-KR" altLang="en-US" sz="2000" dirty="0">
                <a:latin typeface="UKIJ CJK"/>
                <a:cs typeface="UKIJ CJK"/>
              </a:rPr>
              <a:t>는 파이썬</a:t>
            </a:r>
            <a:r>
              <a:rPr lang="en-US" altLang="ko-KR" sz="2000" dirty="0">
                <a:latin typeface="UKIJ CJK"/>
                <a:cs typeface="UKIJ CJK"/>
              </a:rPr>
              <a:t>3</a:t>
            </a:r>
            <a:r>
              <a:rPr lang="ko-KR" altLang="en-US" sz="2000" dirty="0">
                <a:latin typeface="UKIJ CJK"/>
                <a:cs typeface="UKIJ CJK"/>
              </a:rPr>
              <a:t>용 </a:t>
            </a:r>
            <a:r>
              <a:rPr lang="en-US" altLang="ko-KR" sz="2000" dirty="0">
                <a:latin typeface="UKIJ CJK"/>
                <a:cs typeface="UKIJ CJK"/>
              </a:rPr>
              <a:t>pip</a:t>
            </a:r>
            <a:r>
              <a:rPr lang="ko-KR" altLang="en-US" sz="2000" dirty="0">
                <a:latin typeface="UKIJ CJK"/>
                <a:cs typeface="UKIJ CJK"/>
              </a:rPr>
              <a:t>이다</a:t>
            </a:r>
            <a:r>
              <a:rPr lang="en-US" altLang="ko-KR" sz="2000" dirty="0">
                <a:latin typeface="UKIJ CJK"/>
                <a:cs typeface="UKIJ CJK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7022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600" b="1" spc="-185" dirty="0" err="1">
                <a:latin typeface="Trebuchet MS"/>
                <a:cs typeface="UnDinaru"/>
              </a:rPr>
              <a:t>aws</a:t>
            </a:r>
            <a:r>
              <a:rPr lang="en-US" altLang="ko-KR" sz="3600" b="1" spc="-185" dirty="0">
                <a:latin typeface="Trebuchet MS"/>
                <a:cs typeface="UnDinaru"/>
              </a:rPr>
              <a:t> </a:t>
            </a:r>
            <a:r>
              <a:rPr lang="en-US" altLang="ko-KR" sz="3600" b="1" spc="-185" dirty="0" err="1">
                <a:latin typeface="Trebuchet MS"/>
                <a:cs typeface="UnDinaru"/>
              </a:rPr>
              <a:t>sdk</a:t>
            </a:r>
            <a:r>
              <a:rPr lang="ko-KR" altLang="en-US" sz="3600" b="1" spc="-185" dirty="0">
                <a:latin typeface="Trebuchet MS"/>
                <a:cs typeface="UnDinaru"/>
              </a:rPr>
              <a:t>란</a:t>
            </a:r>
            <a:r>
              <a:rPr lang="en-US" altLang="ko-KR" sz="3600" b="1" spc="-185" dirty="0">
                <a:latin typeface="Trebuchet MS"/>
                <a:cs typeface="UnDinaru"/>
              </a:rPr>
              <a:t>?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7602830" cy="25526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UKIJ CJK"/>
                <a:cs typeface="UKIJ CJK"/>
              </a:rPr>
              <a:t>Sdk</a:t>
            </a:r>
            <a:r>
              <a:rPr lang="ko-KR" altLang="en-US" sz="2000" dirty="0">
                <a:latin typeface="UKIJ CJK"/>
                <a:cs typeface="UKIJ CJK"/>
              </a:rPr>
              <a:t> </a:t>
            </a:r>
            <a:r>
              <a:rPr lang="en-US" altLang="ko-KR" sz="2000" dirty="0">
                <a:latin typeface="UKIJ CJK"/>
                <a:cs typeface="UKIJ CJK"/>
              </a:rPr>
              <a:t>=</a:t>
            </a:r>
            <a:r>
              <a:rPr lang="ko-KR" altLang="en-US" sz="2000" dirty="0">
                <a:latin typeface="UKIJ CJK"/>
                <a:cs typeface="UKIJ CJK"/>
              </a:rPr>
              <a:t> 소프트웨어 개발 </a:t>
            </a:r>
            <a:r>
              <a:rPr lang="ko-KR" altLang="en-US" sz="2000" dirty="0" err="1">
                <a:latin typeface="UKIJ CJK"/>
                <a:cs typeface="UKIJ CJK"/>
              </a:rPr>
              <a:t>킷</a:t>
            </a: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>
                <a:latin typeface="UKIJ CJK"/>
                <a:cs typeface="UKIJ CJK"/>
              </a:rPr>
              <a:t>어떤 특정한 환경에 대한 프로그램을 개발하기 위해서는 </a:t>
            </a:r>
            <a:r>
              <a:rPr lang="en-US" altLang="ko-KR" sz="2000" dirty="0" err="1">
                <a:latin typeface="UKIJ CJK"/>
                <a:cs typeface="UKIJ CJK"/>
              </a:rPr>
              <a:t>sdk</a:t>
            </a:r>
            <a:r>
              <a:rPr lang="ko-KR" altLang="en-US" sz="2000" dirty="0">
                <a:latin typeface="UKIJ CJK"/>
                <a:cs typeface="UKIJ CJK"/>
              </a:rPr>
              <a:t>가 필요하다</a:t>
            </a:r>
            <a:r>
              <a:rPr lang="en-US" altLang="ko-KR" sz="2000" dirty="0">
                <a:latin typeface="UKIJ CJK"/>
                <a:cs typeface="UKIJ CJK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>
                <a:latin typeface="UKIJ CJK"/>
                <a:cs typeface="UKIJ CJK"/>
              </a:rPr>
              <a:t>개발 뿐만 아니라 환경에 접근</a:t>
            </a:r>
            <a:r>
              <a:rPr lang="en-US" altLang="ko-KR" sz="2000" dirty="0">
                <a:latin typeface="UKIJ CJK"/>
                <a:cs typeface="UKIJ CJK"/>
              </a:rPr>
              <a:t>, </a:t>
            </a:r>
            <a:r>
              <a:rPr lang="ko-KR" altLang="en-US" sz="2000" dirty="0">
                <a:latin typeface="UKIJ CJK"/>
                <a:cs typeface="UKIJ CJK"/>
              </a:rPr>
              <a:t>이용하기 위해서도 </a:t>
            </a:r>
            <a:r>
              <a:rPr lang="en-US" altLang="ko-KR" sz="2000" dirty="0" err="1">
                <a:latin typeface="UKIJ CJK"/>
                <a:cs typeface="UKIJ CJK"/>
              </a:rPr>
              <a:t>sdk</a:t>
            </a:r>
            <a:r>
              <a:rPr lang="ko-KR" altLang="en-US" sz="2000" dirty="0">
                <a:latin typeface="UKIJ CJK"/>
                <a:cs typeface="UKIJ CJK"/>
              </a:rPr>
              <a:t>가 필요하다</a:t>
            </a:r>
            <a:r>
              <a:rPr lang="en-US" altLang="ko-KR" sz="2000" dirty="0">
                <a:latin typeface="UKIJ CJK"/>
                <a:cs typeface="UKIJ CJK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Aws </a:t>
            </a:r>
            <a:r>
              <a:rPr lang="en-US" altLang="ko-KR" sz="2000" dirty="0" err="1">
                <a:latin typeface="UKIJ CJK"/>
                <a:cs typeface="UKIJ CJK"/>
              </a:rPr>
              <a:t>sdk</a:t>
            </a:r>
            <a:r>
              <a:rPr lang="en-US" altLang="ko-KR" sz="2000" dirty="0">
                <a:latin typeface="UKIJ CJK"/>
                <a:cs typeface="UKIJ CJK"/>
              </a:rPr>
              <a:t> = </a:t>
            </a:r>
            <a:r>
              <a:rPr lang="en-US" altLang="ko-KR" sz="2000" dirty="0" err="1">
                <a:latin typeface="UKIJ CJK"/>
                <a:cs typeface="UKIJ CJK"/>
              </a:rPr>
              <a:t>aws</a:t>
            </a:r>
            <a:r>
              <a:rPr lang="en-US" altLang="ko-KR" sz="2000" dirty="0">
                <a:latin typeface="UKIJ CJK"/>
                <a:cs typeface="UKIJ CJK"/>
              </a:rPr>
              <a:t> </a:t>
            </a:r>
            <a:r>
              <a:rPr lang="ko-KR" altLang="en-US" sz="2000" dirty="0">
                <a:latin typeface="UKIJ CJK"/>
                <a:cs typeface="UKIJ CJK"/>
              </a:rPr>
              <a:t>서비스를 외부 환경에서 이용하기 위한 도구</a:t>
            </a:r>
            <a:endParaRPr lang="en-US" altLang="ko-KR" sz="2000" dirty="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522043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UnDinaru"/>
              </a:rPr>
              <a:t>AWS CLI</a:t>
            </a:r>
            <a:r>
              <a:rPr lang="ko-KR" altLang="en-US" sz="3600" b="1" spc="-185" dirty="0">
                <a:latin typeface="Trebuchet MS"/>
                <a:cs typeface="UnDinaru"/>
              </a:rPr>
              <a:t> 설치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571563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dirty="0" err="1">
                <a:latin typeface="UKIJ CJK"/>
                <a:cs typeface="UKIJ CJK"/>
              </a:rPr>
              <a:t>Sudo</a:t>
            </a:r>
            <a:r>
              <a:rPr lang="en-US" sz="2000" dirty="0">
                <a:latin typeface="UKIJ CJK"/>
                <a:cs typeface="UKIJ CJK"/>
              </a:rPr>
              <a:t> pip3 install </a:t>
            </a:r>
            <a:r>
              <a:rPr lang="en-US" sz="2000" dirty="0" err="1">
                <a:latin typeface="UKIJ CJK"/>
                <a:cs typeface="UKIJ CJK"/>
              </a:rPr>
              <a:t>awscli</a:t>
            </a:r>
            <a:endParaRPr lang="en-US" altLang="ko-KR" sz="2000" dirty="0">
              <a:latin typeface="UKIJ CJK"/>
              <a:cs typeface="UKIJ CJK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78CDC1-70ED-424E-A9A0-848A86E88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9803"/>
            <a:ext cx="9144000" cy="289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20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UnDinaru"/>
              </a:rPr>
              <a:t>AWS CLI</a:t>
            </a:r>
            <a:r>
              <a:rPr lang="ko-KR" altLang="en-US" sz="3600" b="1" spc="-185" dirty="0">
                <a:latin typeface="Trebuchet MS"/>
                <a:cs typeface="UnDinaru"/>
              </a:rPr>
              <a:t>란</a:t>
            </a:r>
            <a:r>
              <a:rPr lang="en-US" altLang="ko-KR" sz="3600" b="1" spc="-185" dirty="0">
                <a:latin typeface="Trebuchet MS"/>
                <a:cs typeface="UnDinaru"/>
              </a:rPr>
              <a:t>?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7755864" cy="22191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UKIJ CJK"/>
                <a:cs typeface="UKIJ CJK"/>
              </a:rPr>
              <a:t>Cli</a:t>
            </a:r>
            <a:r>
              <a:rPr lang="en-US" altLang="ko-KR" sz="2000" dirty="0">
                <a:latin typeface="UKIJ CJK"/>
                <a:cs typeface="UKIJ CJK"/>
              </a:rPr>
              <a:t> = command line interface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>
                <a:latin typeface="UKIJ CJK"/>
                <a:cs typeface="UKIJ CJK"/>
              </a:rPr>
              <a:t>그래픽 요소</a:t>
            </a:r>
            <a:r>
              <a:rPr lang="en-US" altLang="ko-KR" sz="2000" dirty="0">
                <a:latin typeface="UKIJ CJK"/>
                <a:cs typeface="UKIJ CJK"/>
              </a:rPr>
              <a:t>(ex : </a:t>
            </a:r>
            <a:r>
              <a:rPr lang="ko-KR" altLang="en-US" sz="2000" dirty="0">
                <a:latin typeface="UKIJ CJK"/>
                <a:cs typeface="UKIJ CJK"/>
              </a:rPr>
              <a:t>아이콘</a:t>
            </a:r>
            <a:r>
              <a:rPr lang="en-US" altLang="ko-KR" sz="2000" dirty="0">
                <a:latin typeface="UKIJ CJK"/>
                <a:cs typeface="UKIJ CJK"/>
              </a:rPr>
              <a:t>, </a:t>
            </a:r>
            <a:r>
              <a:rPr lang="ko-KR" altLang="en-US" sz="2000" dirty="0">
                <a:latin typeface="UKIJ CJK"/>
                <a:cs typeface="UKIJ CJK"/>
              </a:rPr>
              <a:t>창</a:t>
            </a:r>
            <a:r>
              <a:rPr lang="en-US" altLang="ko-KR" sz="2000" dirty="0">
                <a:latin typeface="UKIJ CJK"/>
                <a:cs typeface="UKIJ CJK"/>
              </a:rPr>
              <a:t>)</a:t>
            </a:r>
            <a:r>
              <a:rPr lang="ko-KR" altLang="en-US" sz="2000" dirty="0">
                <a:latin typeface="UKIJ CJK"/>
                <a:cs typeface="UKIJ CJK"/>
              </a:rPr>
              <a:t>을 이용하지 않고 명령어 만으로 컴퓨터를 이용하는 것</a:t>
            </a: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Aws cli = </a:t>
            </a:r>
            <a:r>
              <a:rPr lang="en-US" altLang="ko-KR" sz="2000" dirty="0" err="1">
                <a:latin typeface="UKIJ CJK"/>
                <a:cs typeface="UKIJ CJK"/>
              </a:rPr>
              <a:t>aws</a:t>
            </a:r>
            <a:r>
              <a:rPr lang="ko-KR" altLang="en-US" sz="2000" dirty="0">
                <a:latin typeface="UKIJ CJK"/>
                <a:cs typeface="UKIJ CJK"/>
              </a:rPr>
              <a:t>의 기능을 외부 환경에서 명령어를 통해서 이용 할 수 있도록 만든 프로그램</a:t>
            </a:r>
            <a:endParaRPr lang="en-US" altLang="ko-KR" sz="2000" dirty="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2710752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UnDinaru"/>
              </a:rPr>
              <a:t>AWS CLI</a:t>
            </a:r>
            <a:r>
              <a:rPr lang="ko-KR" altLang="en-US" sz="3600" b="1" spc="-185" dirty="0">
                <a:latin typeface="Trebuchet MS"/>
                <a:cs typeface="UnDinaru"/>
              </a:rPr>
              <a:t> </a:t>
            </a:r>
            <a:r>
              <a:rPr lang="en-US" altLang="ko-KR" sz="3600" b="1" spc="-185" dirty="0">
                <a:latin typeface="Trebuchet MS"/>
                <a:cs typeface="UnDinaru"/>
              </a:rPr>
              <a:t>configure </a:t>
            </a:r>
            <a:r>
              <a:rPr lang="ko-KR" altLang="en-US" sz="3600" b="1" spc="-185" dirty="0">
                <a:latin typeface="Trebuchet MS"/>
                <a:cs typeface="UnDinaru"/>
              </a:rPr>
              <a:t>설정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571563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UKIJ CJK"/>
                <a:cs typeface="UKIJ CJK"/>
              </a:rPr>
              <a:t>Sudo</a:t>
            </a:r>
            <a:r>
              <a:rPr lang="en-US" altLang="ko-KR" sz="2000" dirty="0">
                <a:latin typeface="UKIJ CJK"/>
                <a:cs typeface="UKIJ CJK"/>
              </a:rPr>
              <a:t> </a:t>
            </a:r>
            <a:r>
              <a:rPr lang="en-US" altLang="ko-KR" sz="2000" dirty="0" err="1">
                <a:latin typeface="UKIJ CJK"/>
                <a:cs typeface="UKIJ CJK"/>
              </a:rPr>
              <a:t>aws</a:t>
            </a:r>
            <a:r>
              <a:rPr lang="en-US" altLang="ko-KR" sz="2000" dirty="0">
                <a:latin typeface="UKIJ CJK"/>
                <a:cs typeface="UKIJ CJK"/>
              </a:rPr>
              <a:t> configure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5225EA-9FDF-44DC-A40E-E313A1F95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6105525" cy="857250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8004E4DE-070B-4789-8265-FDFB8464D3C3}"/>
              </a:ext>
            </a:extLst>
          </p:cNvPr>
          <p:cNvSpPr txBox="1"/>
          <p:nvPr/>
        </p:nvSpPr>
        <p:spPr>
          <a:xfrm>
            <a:off x="474370" y="3003302"/>
            <a:ext cx="7298031" cy="12830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AWS Access Key ID = </a:t>
            </a:r>
            <a:r>
              <a:rPr lang="ko-KR" altLang="en-US" sz="2000" dirty="0">
                <a:latin typeface="UKIJ CJK"/>
                <a:cs typeface="UKIJ CJK"/>
              </a:rPr>
              <a:t>내 </a:t>
            </a:r>
            <a:r>
              <a:rPr lang="en-US" altLang="ko-KR" sz="2000" dirty="0">
                <a:latin typeface="UKIJ CJK"/>
                <a:cs typeface="UKIJ CJK"/>
              </a:rPr>
              <a:t>Access key ID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AWS Secret Access Key = </a:t>
            </a:r>
            <a:r>
              <a:rPr lang="ko-KR" altLang="en-US" sz="2000" dirty="0">
                <a:latin typeface="UKIJ CJK"/>
                <a:cs typeface="UKIJ CJK"/>
              </a:rPr>
              <a:t>내 </a:t>
            </a:r>
            <a:r>
              <a:rPr lang="en-US" altLang="ko-KR" sz="2000" dirty="0">
                <a:latin typeface="UKIJ CJK"/>
                <a:cs typeface="UKIJ CJK"/>
              </a:rPr>
              <a:t>Secret access key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Default</a:t>
            </a:r>
            <a:r>
              <a:rPr lang="ko-KR" altLang="en-US" sz="2000" dirty="0">
                <a:latin typeface="UKIJ CJK"/>
                <a:cs typeface="UKIJ CJK"/>
              </a:rPr>
              <a:t> </a:t>
            </a:r>
            <a:r>
              <a:rPr lang="en-US" altLang="ko-KR" sz="2000" dirty="0">
                <a:latin typeface="UKIJ CJK"/>
                <a:cs typeface="UKIJ CJK"/>
              </a:rPr>
              <a:t>region</a:t>
            </a:r>
            <a:r>
              <a:rPr lang="ko-KR" altLang="en-US" sz="2000" dirty="0">
                <a:latin typeface="UKIJ CJK"/>
                <a:cs typeface="UKIJ CJK"/>
              </a:rPr>
              <a:t> </a:t>
            </a:r>
            <a:r>
              <a:rPr lang="en-US" altLang="ko-KR" sz="2000" dirty="0">
                <a:latin typeface="UKIJ CJK"/>
                <a:cs typeface="UKIJ CJK"/>
              </a:rPr>
              <a:t>name</a:t>
            </a:r>
            <a:r>
              <a:rPr lang="ko-KR" altLang="en-US" sz="2000" dirty="0">
                <a:latin typeface="UKIJ CJK"/>
                <a:cs typeface="UKIJ CJK"/>
              </a:rPr>
              <a:t> </a:t>
            </a:r>
            <a:r>
              <a:rPr lang="en-US" altLang="ko-KR" sz="2000" dirty="0">
                <a:latin typeface="UKIJ CJK"/>
                <a:cs typeface="UKIJ CJK"/>
              </a:rPr>
              <a:t>=</a:t>
            </a:r>
            <a:r>
              <a:rPr lang="ko-KR" altLang="en-US" sz="2000" dirty="0">
                <a:latin typeface="UKIJ CJK"/>
                <a:cs typeface="UKIJ CJK"/>
              </a:rPr>
              <a:t> </a:t>
            </a:r>
            <a:r>
              <a:rPr lang="en-US" altLang="ko-KR" sz="2000" dirty="0">
                <a:latin typeface="UKIJ CJK"/>
                <a:cs typeface="UKIJ CJK"/>
              </a:rPr>
              <a:t>ap-northeast-2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Default output format = json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29375-584C-42DC-9D43-999F3FFE4A36}"/>
              </a:ext>
            </a:extLst>
          </p:cNvPr>
          <p:cNvSpPr txBox="1"/>
          <p:nvPr/>
        </p:nvSpPr>
        <p:spPr>
          <a:xfrm>
            <a:off x="2057400" y="2633970"/>
            <a:ext cx="694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ko-KR" altLang="en-US" dirty="0">
                <a:solidFill>
                  <a:srgbClr val="FF0000"/>
                </a:solidFill>
              </a:rPr>
              <a:t>해당 정보는 </a:t>
            </a:r>
            <a:r>
              <a:rPr lang="en-US" altLang="ko-KR" dirty="0">
                <a:solidFill>
                  <a:srgbClr val="FF0000"/>
                </a:solidFill>
              </a:rPr>
              <a:t>IAM </a:t>
            </a:r>
            <a:r>
              <a:rPr lang="ko-KR" altLang="en-US" dirty="0">
                <a:solidFill>
                  <a:srgbClr val="FF0000"/>
                </a:solidFill>
              </a:rPr>
              <a:t>생성 후 다운받은 </a:t>
            </a:r>
            <a:r>
              <a:rPr lang="en-US" altLang="ko-KR" dirty="0">
                <a:solidFill>
                  <a:srgbClr val="FF0000"/>
                </a:solidFill>
              </a:rPr>
              <a:t>credencials.csv </a:t>
            </a:r>
            <a:r>
              <a:rPr lang="ko-KR" altLang="en-US" dirty="0">
                <a:solidFill>
                  <a:srgbClr val="FF0000"/>
                </a:solidFill>
              </a:rPr>
              <a:t>파일 내부에 있음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185711-AEE4-4262-B996-B0740355B650}"/>
              </a:ext>
            </a:extLst>
          </p:cNvPr>
          <p:cNvSpPr txBox="1"/>
          <p:nvPr/>
        </p:nvSpPr>
        <p:spPr>
          <a:xfrm>
            <a:off x="2959513" y="1135171"/>
            <a:ext cx="587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ko-KR" altLang="en-US" dirty="0">
                <a:solidFill>
                  <a:srgbClr val="FF0000"/>
                </a:solidFill>
              </a:rPr>
              <a:t>설정하지 않으면 </a:t>
            </a:r>
            <a:r>
              <a:rPr lang="en-US" altLang="ko-KR" dirty="0" err="1">
                <a:solidFill>
                  <a:srgbClr val="FF0000"/>
                </a:solidFill>
              </a:rPr>
              <a:t>aws</a:t>
            </a:r>
            <a:r>
              <a:rPr lang="ko-KR" altLang="en-US" dirty="0">
                <a:solidFill>
                  <a:srgbClr val="FF0000"/>
                </a:solidFill>
              </a:rPr>
              <a:t>가 제공하는 기능을 이용할 수 없음</a:t>
            </a:r>
          </a:p>
        </p:txBody>
      </p:sp>
    </p:spTree>
    <p:extLst>
      <p:ext uri="{BB962C8B-B14F-4D97-AF65-F5344CB8AC3E}">
        <p14:creationId xmlns:p14="http://schemas.microsoft.com/office/powerpoint/2010/main" val="2019884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2665" y="3541598"/>
            <a:ext cx="638393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000" spc="-254" dirty="0">
                <a:latin typeface="Trebuchet MS"/>
                <a:cs typeface="Trebuchet MS"/>
              </a:rPr>
              <a:t>Amazon </a:t>
            </a:r>
            <a:r>
              <a:rPr lang="en-US" sz="6000" spc="-254" dirty="0" err="1">
                <a:latin typeface="Trebuchet MS"/>
                <a:cs typeface="Trebuchet MS"/>
              </a:rPr>
              <a:t>Rekognition</a:t>
            </a:r>
            <a:endParaRPr sz="60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5098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 err="1">
                <a:latin typeface="Trebuchet MS"/>
                <a:cs typeface="UnDinaru"/>
              </a:rPr>
              <a:t>Rekognition</a:t>
            </a:r>
            <a:r>
              <a:rPr lang="ko-KR" altLang="en-US" sz="3600" b="1" spc="-185" dirty="0">
                <a:latin typeface="Trebuchet MS"/>
                <a:cs typeface="UnDinaru"/>
              </a:rPr>
              <a:t>을 이용한 사진 분석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5715635" cy="9624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Vi recognition.py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UKIJ CJK"/>
                <a:cs typeface="UKIJ CJK"/>
              </a:rPr>
              <a:t>i</a:t>
            </a:r>
            <a:r>
              <a:rPr lang="ko-KR" altLang="en-US" sz="2000" dirty="0" err="1">
                <a:latin typeface="UKIJ CJK"/>
                <a:cs typeface="UKIJ CJK"/>
              </a:rPr>
              <a:t>를</a:t>
            </a:r>
            <a:r>
              <a:rPr lang="ko-KR" altLang="en-US" sz="2000" dirty="0">
                <a:latin typeface="UKIJ CJK"/>
                <a:cs typeface="UKIJ CJK"/>
              </a:rPr>
              <a:t> 누른 뒤 아래 내용을 입력</a:t>
            </a:r>
            <a:endParaRPr lang="en-US" altLang="ko-KR" sz="2000" dirty="0">
              <a:latin typeface="UKIJ CJK"/>
              <a:cs typeface="UKIJ CJK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45309B-3D9D-4B40-9A00-A2360EFCF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92" y="2107800"/>
            <a:ext cx="5426809" cy="42592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A7B848-B7E3-4E6A-9BD1-90C35348A98C}"/>
              </a:ext>
            </a:extLst>
          </p:cNvPr>
          <p:cNvSpPr txBox="1"/>
          <p:nvPr/>
        </p:nvSpPr>
        <p:spPr>
          <a:xfrm>
            <a:off x="4472054" y="1583551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다음 슬라이드에 텍스트로 있음</a:t>
            </a:r>
          </a:p>
        </p:txBody>
      </p:sp>
    </p:spTree>
    <p:extLst>
      <p:ext uri="{BB962C8B-B14F-4D97-AF65-F5344CB8AC3E}">
        <p14:creationId xmlns:p14="http://schemas.microsoft.com/office/powerpoint/2010/main" val="2171554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 err="1">
                <a:latin typeface="Trebuchet MS"/>
                <a:cs typeface="UnDinaru"/>
              </a:rPr>
              <a:t>Rekognition</a:t>
            </a:r>
            <a:r>
              <a:rPr lang="ko-KR" altLang="en-US" sz="3600" b="1" spc="-185" dirty="0">
                <a:latin typeface="Trebuchet MS"/>
                <a:cs typeface="UnDinaru"/>
              </a:rPr>
              <a:t>을 이용한 사진 분석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A84D2F-CEA3-4229-A914-5FE613CEEF77}"/>
              </a:ext>
            </a:extLst>
          </p:cNvPr>
          <p:cNvSpPr txBox="1"/>
          <p:nvPr/>
        </p:nvSpPr>
        <p:spPr>
          <a:xfrm>
            <a:off x="508149" y="1305341"/>
            <a:ext cx="641066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import boto3</a:t>
            </a:r>
          </a:p>
          <a:p>
            <a:endParaRPr lang="en-US" altLang="ko-KR" dirty="0"/>
          </a:p>
          <a:p>
            <a:r>
              <a:rPr lang="en-US" altLang="ko-KR" dirty="0"/>
              <a:t>def </a:t>
            </a:r>
            <a:r>
              <a:rPr lang="en-US" altLang="ko-KR" dirty="0" err="1"/>
              <a:t>detect_labels_local_file</a:t>
            </a:r>
            <a:r>
              <a:rPr lang="en-US" altLang="ko-KR" dirty="0"/>
              <a:t>(photo):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client=boto3.client('</a:t>
            </a:r>
            <a:r>
              <a:rPr lang="en-US" altLang="ko-KR" dirty="0" err="1"/>
              <a:t>rekognition</a:t>
            </a:r>
            <a:r>
              <a:rPr lang="en-US" altLang="ko-KR" dirty="0"/>
              <a:t>')</a:t>
            </a:r>
          </a:p>
          <a:p>
            <a:endParaRPr lang="en-US" altLang="ko-KR" dirty="0"/>
          </a:p>
          <a:p>
            <a:r>
              <a:rPr lang="en-US" altLang="ko-KR" dirty="0"/>
              <a:t>    with open(photo, '</a:t>
            </a:r>
            <a:r>
              <a:rPr lang="en-US" altLang="ko-KR" dirty="0" err="1"/>
              <a:t>rb</a:t>
            </a:r>
            <a:r>
              <a:rPr lang="en-US" altLang="ko-KR" dirty="0"/>
              <a:t>') as image:</a:t>
            </a:r>
          </a:p>
          <a:p>
            <a:r>
              <a:rPr lang="en-US" altLang="ko-KR" dirty="0"/>
              <a:t>        response = </a:t>
            </a:r>
            <a:r>
              <a:rPr lang="en-US" altLang="ko-KR" dirty="0" err="1"/>
              <a:t>client.detect_labels</a:t>
            </a:r>
            <a:r>
              <a:rPr lang="en-US" altLang="ko-KR" dirty="0"/>
              <a:t>(Image={'Bytes': </a:t>
            </a:r>
            <a:r>
              <a:rPr lang="en-US" altLang="ko-KR" dirty="0" err="1"/>
              <a:t>image.read</a:t>
            </a:r>
            <a:r>
              <a:rPr lang="en-US" altLang="ko-KR" dirty="0"/>
              <a:t>()})</a:t>
            </a:r>
          </a:p>
          <a:p>
            <a:endParaRPr lang="en-US" altLang="ko-KR" dirty="0"/>
          </a:p>
          <a:p>
            <a:r>
              <a:rPr lang="en-US" altLang="ko-KR" dirty="0"/>
              <a:t>    print('Detected labels in ' + photo)</a:t>
            </a:r>
          </a:p>
          <a:p>
            <a:r>
              <a:rPr lang="en-US" altLang="ko-KR" dirty="0"/>
              <a:t>    for label in response['Labels']:</a:t>
            </a:r>
          </a:p>
          <a:p>
            <a:r>
              <a:rPr lang="en-US" altLang="ko-KR" dirty="0"/>
              <a:t>        print (label['Name'] + ' : ' + str(label['Confidence']))</a:t>
            </a:r>
          </a:p>
          <a:p>
            <a:endParaRPr lang="en-US" altLang="ko-KR" dirty="0"/>
          </a:p>
          <a:p>
            <a:r>
              <a:rPr lang="en-US" altLang="ko-KR" dirty="0"/>
              <a:t>    return </a:t>
            </a:r>
            <a:r>
              <a:rPr lang="en-US" altLang="ko-KR" dirty="0" err="1"/>
              <a:t>len</a:t>
            </a:r>
            <a:r>
              <a:rPr lang="en-US" altLang="ko-KR" dirty="0"/>
              <a:t>(response['Labels'])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0FC4C-7D5B-4584-AF9C-5DE59A8DA90D}"/>
              </a:ext>
            </a:extLst>
          </p:cNvPr>
          <p:cNvSpPr txBox="1"/>
          <p:nvPr/>
        </p:nvSpPr>
        <p:spPr>
          <a:xfrm>
            <a:off x="5410200" y="6019800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 슬라이드에서 계속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E79A4-7854-4833-8D83-27F3E7BA6F4A}"/>
              </a:ext>
            </a:extLst>
          </p:cNvPr>
          <p:cNvSpPr txBox="1"/>
          <p:nvPr/>
        </p:nvSpPr>
        <p:spPr>
          <a:xfrm>
            <a:off x="4004868" y="1120675"/>
            <a:ext cx="5086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Xshell</a:t>
            </a:r>
            <a:r>
              <a:rPr lang="ko-KR" altLang="en-US" dirty="0">
                <a:solidFill>
                  <a:srgbClr val="FF0000"/>
                </a:solidFill>
              </a:rPr>
              <a:t>의 경우 </a:t>
            </a:r>
            <a:r>
              <a:rPr lang="en-US" altLang="ko-KR" dirty="0">
                <a:solidFill>
                  <a:srgbClr val="FF0000"/>
                </a:solidFill>
              </a:rPr>
              <a:t>vi</a:t>
            </a:r>
            <a:r>
              <a:rPr lang="ko-KR" altLang="en-US" dirty="0">
                <a:solidFill>
                  <a:srgbClr val="FF0000"/>
                </a:solidFill>
              </a:rPr>
              <a:t>에서 </a:t>
            </a:r>
            <a:r>
              <a:rPr lang="en-US" altLang="ko-KR" dirty="0" err="1">
                <a:solidFill>
                  <a:srgbClr val="FF0000"/>
                </a:solidFill>
              </a:rPr>
              <a:t>i</a:t>
            </a:r>
            <a:r>
              <a:rPr lang="ko-KR" altLang="en-US" dirty="0">
                <a:solidFill>
                  <a:srgbClr val="FF0000"/>
                </a:solidFill>
              </a:rPr>
              <a:t>를 눌러 </a:t>
            </a:r>
            <a:r>
              <a:rPr lang="en-US" altLang="ko-KR" dirty="0">
                <a:solidFill>
                  <a:srgbClr val="FF0000"/>
                </a:solidFill>
              </a:rPr>
              <a:t>insert</a:t>
            </a:r>
            <a:r>
              <a:rPr lang="ko-KR" altLang="en-US" dirty="0">
                <a:solidFill>
                  <a:srgbClr val="FF0000"/>
                </a:solidFill>
              </a:rPr>
              <a:t>상태로 전환 후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마우스 </a:t>
            </a:r>
            <a:r>
              <a:rPr lang="ko-KR" altLang="en-US" dirty="0" err="1">
                <a:solidFill>
                  <a:srgbClr val="FF0000"/>
                </a:solidFill>
              </a:rPr>
              <a:t>우클릭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&amp; </a:t>
            </a:r>
            <a:r>
              <a:rPr lang="ko-KR" altLang="en-US" dirty="0">
                <a:solidFill>
                  <a:srgbClr val="FF0000"/>
                </a:solidFill>
              </a:rPr>
              <a:t>붙여넣기를 눌러서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텍스트를 붙여 넣을 수 있음</a:t>
            </a:r>
          </a:p>
        </p:txBody>
      </p:sp>
    </p:spTree>
    <p:extLst>
      <p:ext uri="{BB962C8B-B14F-4D97-AF65-F5344CB8AC3E}">
        <p14:creationId xmlns:p14="http://schemas.microsoft.com/office/powerpoint/2010/main" val="4182265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 err="1">
                <a:latin typeface="Trebuchet MS"/>
                <a:cs typeface="UnDinaru"/>
              </a:rPr>
              <a:t>Rekognition</a:t>
            </a:r>
            <a:r>
              <a:rPr lang="ko-KR" altLang="en-US" sz="3600" b="1" spc="-185" dirty="0">
                <a:latin typeface="Trebuchet MS"/>
                <a:cs typeface="UnDinaru"/>
              </a:rPr>
              <a:t>을 이용한 사진 분석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A84D2F-CEA3-4229-A914-5FE613CEEF77}"/>
              </a:ext>
            </a:extLst>
          </p:cNvPr>
          <p:cNvSpPr txBox="1"/>
          <p:nvPr/>
        </p:nvSpPr>
        <p:spPr>
          <a:xfrm>
            <a:off x="533400" y="1295400"/>
            <a:ext cx="45361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def main():</a:t>
            </a:r>
          </a:p>
          <a:p>
            <a:r>
              <a:rPr lang="en-US" altLang="ko-KR" dirty="0"/>
              <a:t>    photo='test.jpg'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label_count</a:t>
            </a:r>
            <a:r>
              <a:rPr lang="en-US" altLang="ko-KR" dirty="0"/>
              <a:t>=</a:t>
            </a:r>
            <a:r>
              <a:rPr lang="en-US" altLang="ko-KR" dirty="0" err="1"/>
              <a:t>detect_labels_local_file</a:t>
            </a:r>
            <a:r>
              <a:rPr lang="en-US" altLang="ko-KR" dirty="0"/>
              <a:t>(photo)</a:t>
            </a:r>
          </a:p>
          <a:p>
            <a:r>
              <a:rPr lang="en-US" altLang="ko-KR" dirty="0"/>
              <a:t>    print("Labels detected: " + str(</a:t>
            </a:r>
            <a:r>
              <a:rPr lang="en-US" altLang="ko-KR" dirty="0" err="1"/>
              <a:t>label_count</a:t>
            </a:r>
            <a:r>
              <a:rPr lang="en-US" altLang="ko-KR" dirty="0"/>
              <a:t>))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if __name__ == "__main__":</a:t>
            </a:r>
          </a:p>
          <a:p>
            <a:r>
              <a:rPr lang="en-US" altLang="ko-KR" dirty="0"/>
              <a:t>    main()</a:t>
            </a:r>
            <a:endParaRPr lang="ko-KR" alt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401EC2B-521F-48FB-9566-90DAFC8FBC8A}"/>
              </a:ext>
            </a:extLst>
          </p:cNvPr>
          <p:cNvSpPr txBox="1"/>
          <p:nvPr/>
        </p:nvSpPr>
        <p:spPr>
          <a:xfrm>
            <a:off x="468085" y="4431755"/>
            <a:ext cx="783771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>
                <a:latin typeface="UKIJ CJK"/>
                <a:cs typeface="UKIJ CJK"/>
              </a:rPr>
              <a:t>다 입력했다면 </a:t>
            </a:r>
            <a:r>
              <a:rPr lang="en-US" altLang="ko-KR" sz="2000" dirty="0">
                <a:latin typeface="UKIJ CJK"/>
                <a:cs typeface="UKIJ CJK"/>
              </a:rPr>
              <a:t>:</a:t>
            </a:r>
            <a:r>
              <a:rPr lang="en-US" altLang="ko-KR" sz="2000" dirty="0" err="1">
                <a:latin typeface="UKIJ CJK"/>
                <a:cs typeface="UKIJ CJK"/>
              </a:rPr>
              <a:t>wq</a:t>
            </a:r>
            <a:r>
              <a:rPr lang="ko-KR" altLang="en-US" sz="2000" dirty="0">
                <a:latin typeface="UKIJ CJK"/>
                <a:cs typeface="UKIJ CJK"/>
              </a:rPr>
              <a:t>를 입력하고 </a:t>
            </a:r>
            <a:r>
              <a:rPr lang="en-US" altLang="ko-KR" sz="2000" dirty="0">
                <a:latin typeface="UKIJ CJK"/>
                <a:cs typeface="UKIJ CJK"/>
              </a:rPr>
              <a:t>enter</a:t>
            </a:r>
            <a:r>
              <a:rPr lang="ko-KR" altLang="en-US" sz="2000" dirty="0">
                <a:latin typeface="UKIJ CJK"/>
                <a:cs typeface="UKIJ CJK"/>
              </a:rPr>
              <a:t>를 눌러서 저장 후 편집기 종료</a:t>
            </a:r>
            <a:endParaRPr lang="en-US" altLang="ko-KR" sz="2000" dirty="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3875967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 err="1">
                <a:latin typeface="Trebuchet MS"/>
                <a:cs typeface="UnDinaru"/>
              </a:rPr>
              <a:t>Rekognition</a:t>
            </a:r>
            <a:r>
              <a:rPr lang="ko-KR" altLang="en-US" sz="3600" b="1" spc="-185" dirty="0">
                <a:latin typeface="Trebuchet MS"/>
                <a:cs typeface="UnDinaru"/>
              </a:rPr>
              <a:t>을 이용한 사진 분석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AD9AED-692E-43B0-9D03-AEA8C439A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4851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33FFE7-4434-4359-8636-EA0EB0F11AB2}"/>
              </a:ext>
            </a:extLst>
          </p:cNvPr>
          <p:cNvSpPr txBox="1"/>
          <p:nvPr/>
        </p:nvSpPr>
        <p:spPr>
          <a:xfrm>
            <a:off x="3429000" y="1066800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ko-KR" altLang="en-US" dirty="0">
                <a:solidFill>
                  <a:srgbClr val="FF0000"/>
                </a:solidFill>
              </a:rPr>
              <a:t>예제로 이용한 사진</a:t>
            </a:r>
          </a:p>
        </p:txBody>
      </p:sp>
    </p:spTree>
    <p:extLst>
      <p:ext uri="{BB962C8B-B14F-4D97-AF65-F5344CB8AC3E}">
        <p14:creationId xmlns:p14="http://schemas.microsoft.com/office/powerpoint/2010/main" val="102717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0183" y="4158358"/>
            <a:ext cx="813815" cy="2085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6155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/>
              <a:t>AWS</a:t>
            </a:r>
            <a:r>
              <a:rPr lang="en-US" altLang="ko-KR" sz="3600" spc="-110" dirty="0"/>
              <a:t> Machine Learning Services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7356347" y="2531491"/>
            <a:ext cx="1392555" cy="1680845"/>
          </a:xfrm>
          <a:custGeom>
            <a:avLst/>
            <a:gdLst/>
            <a:ahLst/>
            <a:cxnLst/>
            <a:rect l="l" t="t" r="r" b="b"/>
            <a:pathLst>
              <a:path w="1392554" h="1680845">
                <a:moveTo>
                  <a:pt x="1392174" y="0"/>
                </a:moveTo>
                <a:lnTo>
                  <a:pt x="0" y="0"/>
                </a:lnTo>
                <a:lnTo>
                  <a:pt x="0" y="1680463"/>
                </a:lnTo>
                <a:lnTo>
                  <a:pt x="1392174" y="1680463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56347" y="5081892"/>
            <a:ext cx="1392555" cy="1273175"/>
          </a:xfrm>
          <a:custGeom>
            <a:avLst/>
            <a:gdLst/>
            <a:ahLst/>
            <a:cxnLst/>
            <a:rect l="l" t="t" r="r" b="b"/>
            <a:pathLst>
              <a:path w="1392554" h="1273175">
                <a:moveTo>
                  <a:pt x="1392174" y="0"/>
                </a:moveTo>
                <a:lnTo>
                  <a:pt x="0" y="0"/>
                </a:lnTo>
                <a:lnTo>
                  <a:pt x="0" y="1272920"/>
                </a:lnTo>
                <a:lnTo>
                  <a:pt x="1392174" y="1272920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158059"/>
              </p:ext>
            </p:extLst>
          </p:nvPr>
        </p:nvGraphicFramePr>
        <p:xfrm>
          <a:off x="395563" y="929639"/>
          <a:ext cx="8352790" cy="52870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58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36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50" dirty="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ko-KR" altLang="en-US" sz="1600" b="1" spc="-5" dirty="0">
                          <a:latin typeface="UnDinaru"/>
                          <a:cs typeface="UnDinaru"/>
                        </a:rPr>
                        <a:t>설명</a:t>
                      </a:r>
                      <a:r>
                        <a:rPr sz="1600" b="1" spc="5" dirty="0">
                          <a:latin typeface="UnDinaru"/>
                          <a:cs typeface="UnDinaru"/>
                        </a:rPr>
                        <a:t>:</a:t>
                      </a:r>
                      <a:endParaRPr sz="1600" dirty="0">
                        <a:latin typeface="UnDinaru"/>
                        <a:cs typeface="UnDinaru"/>
                      </a:endParaRPr>
                    </a:p>
                  </a:txBody>
                  <a:tcPr marL="0" marR="0" marT="0" marB="0" anchor="ctr">
                    <a:lnT w="76200">
                      <a:solidFill>
                        <a:srgbClr val="001F5F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50" dirty="0">
                        <a:latin typeface="Times New Roman"/>
                        <a:cs typeface="Times New Roman"/>
                      </a:endParaRPr>
                    </a:p>
                    <a:p>
                      <a:pPr marL="2292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5" dirty="0" err="1">
                          <a:latin typeface="UnDinaru"/>
                          <a:cs typeface="UnDinaru"/>
                        </a:rPr>
                        <a:t>제품</a:t>
                      </a:r>
                      <a:r>
                        <a:rPr sz="1600" b="1" spc="5" dirty="0">
                          <a:latin typeface="UnDinaru"/>
                          <a:cs typeface="UnDinaru"/>
                        </a:rPr>
                        <a:t>:</a:t>
                      </a:r>
                      <a:endParaRPr sz="1600" dirty="0">
                        <a:latin typeface="UnDinaru"/>
                        <a:cs typeface="UnDinaru"/>
                      </a:endParaRPr>
                    </a:p>
                  </a:txBody>
                  <a:tcPr marL="0" marR="0" marT="0" marB="0" anchor="ctr">
                    <a:lnT w="76200">
                      <a:solidFill>
                        <a:srgbClr val="001F5F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653">
                <a:tc>
                  <a:txBody>
                    <a:bodyPr/>
                    <a:lstStyle/>
                    <a:p>
                      <a:pPr marL="26670" marR="22225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개발자 및 데이터 과학자가 모든 규모의 기계 학습 모델을 쉽고 빠르게 구축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교육 및 배포할 수 있도록 지원합니다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sz="1600" dirty="0">
                        <a:latin typeface="UKIJ CJK"/>
                        <a:cs typeface="UKIJ CJK"/>
                      </a:endParaRPr>
                    </a:p>
                  </a:txBody>
                  <a:tcPr marL="0" marR="0" marT="180340" marB="0" anchor="ctr">
                    <a:lnT w="9525">
                      <a:solidFill>
                        <a:srgbClr val="DDDDDD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80010" marR="6985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lang="en-US" sz="1600" dirty="0">
                          <a:latin typeface="Carlito"/>
                          <a:cs typeface="Carlito"/>
                          <a:hlinkClick r:id="rId3"/>
                        </a:rPr>
                        <a:t>Amazon </a:t>
                      </a:r>
                      <a:r>
                        <a:rPr lang="en-US" sz="1600" dirty="0" err="1">
                          <a:latin typeface="Carlito"/>
                          <a:cs typeface="Carlito"/>
                          <a:hlinkClick r:id="rId3"/>
                        </a:rPr>
                        <a:t>SageMaker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56515" marB="0" anchor="ctr">
                    <a:lnT w="9525">
                      <a:solidFill>
                        <a:srgbClr val="DDDDDD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3074">
                <a:tc>
                  <a:txBody>
                    <a:bodyPr/>
                    <a:lstStyle/>
                    <a:p>
                      <a:pPr marL="26670" marR="5143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개발자가 애플리케이션을 사용하는 고객에게 개별화된 추천을 손쉽게 생성할 수 있도록 하는 기계 학습 서비스입니다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Amazon.com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몇 년 동안 사용한 완벽한 기계 학습 기술을 사용하기 때문에 기계 학습 경험이 없는 개발자도 복잡한 맞춤화 기능을 애플리케이션에 쉽게 빌드할 수 있습니다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9779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Carlito"/>
                          <a:cs typeface="Times New Roman"/>
                          <a:hlinkClick r:id="rId4"/>
                        </a:rPr>
                        <a:t>Amazon Personalize</a:t>
                      </a:r>
                      <a:endParaRPr sz="1600" dirty="0">
                        <a:latin typeface="Carlito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791">
                <a:tc>
                  <a:txBody>
                    <a:bodyPr/>
                    <a:lstStyle/>
                    <a:p>
                      <a:pPr marL="26670" marR="11811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매우 정확한 예측을 위해 기계 학습을 사용하는 완전관리형 서비스입니다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Amazon.com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사용하는 것과 동일한 기술을 기반으로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기계 학습을 통해 시계열 데이터를 추가 변수와 결합하여 예측을 만들어냅니다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53340" indent="-317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Amazon Forecast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57150" marB="0" anchor="ctr"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30128">
                <a:tc>
                  <a:txBody>
                    <a:bodyPr/>
                    <a:lstStyle/>
                    <a:p>
                      <a:pPr marL="26670" marR="72390">
                        <a:lnSpc>
                          <a:spcPct val="100000"/>
                        </a:lnSpc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기계 학습 전문 지식을 사용하지 않고도 확장성이 뛰어난 입증된 딥 러닝 기술을 사용하여 애플리케이션에 이미지 및 비디오 분석을 쉽게 추가할 수 있습니다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다양한 사용자 확인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사람 수 계산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공공 안전 사용 사례를 위해 얼굴 탐지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분석 및 비교하는 데 사용할 수 있는 매우 정확한 얼굴 분석 및 얼굴 검색 기능을 제공합니다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sz="1600" dirty="0">
                        <a:latin typeface="UKIJ CJK"/>
                        <a:cs typeface="UKIJ CJK"/>
                      </a:endParaRPr>
                    </a:p>
                  </a:txBody>
                  <a:tcPr marL="0" marR="0" marT="2540" marB="0" anchor="ctr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Amazon </a:t>
                      </a:r>
                      <a:r>
                        <a:rPr lang="en-US" altLang="ko-KR" sz="16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Rekognition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1524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447800" y="6531812"/>
            <a:ext cx="7013828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lang="en-US" altLang="ko-KR" dirty="0">
                <a:hlinkClick r:id="rId7"/>
              </a:rPr>
              <a:t>https://aws.amazon.com/ko/machine-learning/?nc2=h_ql_prod_ml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07958" y="6534708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 err="1">
                <a:latin typeface="Trebuchet MS"/>
                <a:cs typeface="UnDinaru"/>
              </a:rPr>
              <a:t>Rekognition</a:t>
            </a:r>
            <a:r>
              <a:rPr lang="ko-KR" altLang="en-US" sz="3600" b="1" spc="-185" dirty="0">
                <a:latin typeface="Trebuchet MS"/>
                <a:cs typeface="UnDinaru"/>
              </a:rPr>
              <a:t>을 이용한 사진 분석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7526630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>
                <a:latin typeface="UKIJ CJK"/>
                <a:cs typeface="UKIJ CJK"/>
              </a:rPr>
              <a:t>임의의 사진을 </a:t>
            </a:r>
            <a:r>
              <a:rPr lang="en-US" altLang="ko-KR" sz="2000" dirty="0">
                <a:latin typeface="UKIJ CJK"/>
                <a:cs typeface="UKIJ CJK"/>
              </a:rPr>
              <a:t>test.jpg</a:t>
            </a:r>
            <a:r>
              <a:rPr lang="ko-KR" altLang="en-US" sz="2000" dirty="0">
                <a:latin typeface="UKIJ CJK"/>
                <a:cs typeface="UKIJ CJK"/>
              </a:rPr>
              <a:t>로 저장한 후 인스턴스에 업로드</a:t>
            </a:r>
            <a:r>
              <a:rPr lang="en-US" altLang="ko-KR" sz="2000" dirty="0">
                <a:latin typeface="UKIJ CJK"/>
                <a:cs typeface="UKIJ CJK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UKIJ CJK"/>
                <a:cs typeface="UKIJ CJK"/>
              </a:rPr>
              <a:t>Xshell</a:t>
            </a:r>
            <a:r>
              <a:rPr lang="ko-KR" altLang="en-US" sz="2000" dirty="0">
                <a:latin typeface="UKIJ CJK"/>
                <a:cs typeface="UKIJ CJK"/>
              </a:rPr>
              <a:t>의 경우 </a:t>
            </a:r>
            <a:r>
              <a:rPr lang="en-US" altLang="ko-KR" sz="2000" dirty="0">
                <a:latin typeface="UKIJ CJK"/>
                <a:cs typeface="UKIJ CJK"/>
              </a:rPr>
              <a:t>test.jpg</a:t>
            </a:r>
            <a:r>
              <a:rPr lang="ko-KR" altLang="en-US" sz="2000" dirty="0">
                <a:latin typeface="UKIJ CJK"/>
                <a:cs typeface="UKIJ CJK"/>
              </a:rPr>
              <a:t>를 </a:t>
            </a:r>
            <a:r>
              <a:rPr lang="en-US" altLang="ko-KR" sz="2000" dirty="0" err="1">
                <a:latin typeface="UKIJ CJK"/>
                <a:cs typeface="UKIJ CJK"/>
              </a:rPr>
              <a:t>ssh</a:t>
            </a:r>
            <a:r>
              <a:rPr lang="en-US" altLang="ko-KR" sz="2000" dirty="0">
                <a:latin typeface="UKIJ CJK"/>
                <a:cs typeface="UKIJ CJK"/>
              </a:rPr>
              <a:t> </a:t>
            </a:r>
            <a:r>
              <a:rPr lang="ko-KR" altLang="en-US" sz="2000" dirty="0">
                <a:latin typeface="UKIJ CJK"/>
                <a:cs typeface="UKIJ CJK"/>
              </a:rPr>
              <a:t>창에 드래그 앤 드랍</a:t>
            </a:r>
            <a:r>
              <a:rPr lang="en-US" altLang="ko-KR" sz="2000" dirty="0">
                <a:latin typeface="UKIJ CJK"/>
                <a:cs typeface="UKIJ CJK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Python3 recognition.py</a:t>
            </a:r>
            <a:r>
              <a:rPr lang="ko-KR" altLang="en-US" sz="2000" dirty="0">
                <a:latin typeface="UKIJ CJK"/>
                <a:cs typeface="UKIJ CJK"/>
              </a:rPr>
              <a:t>를 입력해서 사진 분석 실행</a:t>
            </a:r>
            <a:endParaRPr lang="en-US" altLang="ko-KR" sz="2000" dirty="0">
              <a:latin typeface="UKIJ CJK"/>
              <a:cs typeface="UKIJ CJK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91240C-B001-4842-AE14-32D50ED06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70" y="3013344"/>
            <a:ext cx="7531976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5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0183" y="4158358"/>
            <a:ext cx="813815" cy="2085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6155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/>
              <a:t>AWS</a:t>
            </a:r>
            <a:r>
              <a:rPr lang="en-US" altLang="ko-KR" sz="3600" spc="-110" dirty="0"/>
              <a:t> Machine Learning Services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7356347" y="2531491"/>
            <a:ext cx="1392555" cy="1680845"/>
          </a:xfrm>
          <a:custGeom>
            <a:avLst/>
            <a:gdLst/>
            <a:ahLst/>
            <a:cxnLst/>
            <a:rect l="l" t="t" r="r" b="b"/>
            <a:pathLst>
              <a:path w="1392554" h="1680845">
                <a:moveTo>
                  <a:pt x="1392174" y="0"/>
                </a:moveTo>
                <a:lnTo>
                  <a:pt x="0" y="0"/>
                </a:lnTo>
                <a:lnTo>
                  <a:pt x="0" y="1680463"/>
                </a:lnTo>
                <a:lnTo>
                  <a:pt x="1392174" y="1680463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56347" y="5081892"/>
            <a:ext cx="1392555" cy="1273175"/>
          </a:xfrm>
          <a:custGeom>
            <a:avLst/>
            <a:gdLst/>
            <a:ahLst/>
            <a:cxnLst/>
            <a:rect l="l" t="t" r="r" b="b"/>
            <a:pathLst>
              <a:path w="1392554" h="1273175">
                <a:moveTo>
                  <a:pt x="1392174" y="0"/>
                </a:moveTo>
                <a:lnTo>
                  <a:pt x="0" y="0"/>
                </a:lnTo>
                <a:lnTo>
                  <a:pt x="0" y="1272920"/>
                </a:lnTo>
                <a:lnTo>
                  <a:pt x="1392174" y="1272920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236024"/>
              </p:ext>
            </p:extLst>
          </p:nvPr>
        </p:nvGraphicFramePr>
        <p:xfrm>
          <a:off x="395563" y="929637"/>
          <a:ext cx="8352790" cy="54093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58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50" dirty="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ko-KR" altLang="en-US" sz="1600" b="1" spc="-5" dirty="0">
                          <a:latin typeface="UnDinaru"/>
                          <a:cs typeface="UnDinaru"/>
                        </a:rPr>
                        <a:t>설명</a:t>
                      </a:r>
                      <a:r>
                        <a:rPr sz="1600" b="1" spc="5" dirty="0">
                          <a:latin typeface="UnDinaru"/>
                          <a:cs typeface="UnDinaru"/>
                        </a:rPr>
                        <a:t>:</a:t>
                      </a:r>
                      <a:endParaRPr sz="1600" dirty="0">
                        <a:latin typeface="UnDinaru"/>
                        <a:cs typeface="UnDinaru"/>
                      </a:endParaRPr>
                    </a:p>
                  </a:txBody>
                  <a:tcPr marL="0" marR="0" marT="0" marB="0" anchor="ctr">
                    <a:lnT w="76200">
                      <a:solidFill>
                        <a:srgbClr val="001F5F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50" dirty="0">
                        <a:latin typeface="Times New Roman"/>
                        <a:cs typeface="Times New Roman"/>
                      </a:endParaRPr>
                    </a:p>
                    <a:p>
                      <a:pPr marL="2292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5" dirty="0" err="1">
                          <a:latin typeface="UnDinaru"/>
                          <a:cs typeface="UnDinaru"/>
                        </a:rPr>
                        <a:t>제품</a:t>
                      </a:r>
                      <a:r>
                        <a:rPr sz="1600" b="1" spc="5" dirty="0">
                          <a:latin typeface="UnDinaru"/>
                          <a:cs typeface="UnDinaru"/>
                        </a:rPr>
                        <a:t>:</a:t>
                      </a:r>
                      <a:endParaRPr sz="1600" dirty="0">
                        <a:latin typeface="UnDinaru"/>
                        <a:cs typeface="UnDinaru"/>
                      </a:endParaRPr>
                    </a:p>
                  </a:txBody>
                  <a:tcPr marL="0" marR="0" marT="0" marB="0" anchor="ctr">
                    <a:lnT w="76200">
                      <a:solidFill>
                        <a:srgbClr val="001F5F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755">
                <a:tc>
                  <a:txBody>
                    <a:bodyPr/>
                    <a:lstStyle/>
                    <a:p>
                      <a:pPr marL="26670" marR="22225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기계 학습을 사용하여 텍스트 안에 있는 통찰력과 관계를 찾아내는 자연어 처리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(NLP)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서비스입니다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기계 학습 경험은 필요 없습니다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자연어 처리 기능을 사용해 구조화되지 않은 텍스트에서 분석 정보 및 관계를 추출할 수 있습니다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sz="1600" dirty="0">
                        <a:latin typeface="UKIJ CJK"/>
                        <a:cs typeface="UKIJ CJK"/>
                      </a:endParaRPr>
                    </a:p>
                  </a:txBody>
                  <a:tcPr marL="0" marR="0" marT="180340" marB="0" anchor="ctr">
                    <a:lnT w="9525">
                      <a:solidFill>
                        <a:srgbClr val="DDDDDD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80010" marR="6985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Amazon Comprehend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56515" marB="0" anchor="ctr">
                    <a:lnT w="9525">
                      <a:solidFill>
                        <a:srgbClr val="DDDDDD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3934">
                <a:tc>
                  <a:txBody>
                    <a:bodyPr/>
                    <a:lstStyle/>
                    <a:p>
                      <a:pPr marL="26670" marR="5143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스캔한 문서에서 텍스트 및 데이터를 자동으로 추출하는 서비스입니다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또한 단순한 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OCR(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광학 문자 인식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넘어 양식의 필드 콘텐츠와 테이블에 저장된 정보를 식별합니다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수백만 개의 문서에서 단 몇 시간 안에 텍스트 및 데이터를 자동으로 추출하여 수동 작업을 줄일 수 있습니다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9779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Amazon </a:t>
                      </a:r>
                      <a:r>
                        <a:rPr lang="en-US" altLang="ko-KR" sz="16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Textract</a:t>
                      </a:r>
                      <a:endParaRPr sz="1600" dirty="0">
                        <a:latin typeface="Carlito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0406">
                <a:tc>
                  <a:txBody>
                    <a:bodyPr/>
                    <a:lstStyle/>
                    <a:p>
                      <a:pPr marL="26670" marR="11811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텍스트를 생생한 음성으로 변환하는 서비스로서 이를 사용하면 말을 하는 애플리케이션을 만들고 전혀 새로운 유형의 음성 지원 제품을 개발할 수 있습니다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TTS(</a:t>
                      </a:r>
                      <a:r>
                        <a:rPr lang="ko-KR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텍스트 음성 변환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서비스에서는 고급 딥 러닝 기술을 사용하여 실제 사람의 음성처럼 소리를 합성합니다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53340" indent="-317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Amazon Polly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57150" marB="0" anchor="ctr"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7361">
                <a:tc>
                  <a:txBody>
                    <a:bodyPr/>
                    <a:lstStyle/>
                    <a:p>
                      <a:pPr marL="26670" marR="72390">
                        <a:lnSpc>
                          <a:spcPct val="100000"/>
                        </a:lnSpc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음성과 텍스트를 사용하는 애플리케이션에 대화형 인터페이스를 구축하는 서비스입니다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정교한 자연어 대화형 봇</a:t>
                      </a:r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("</a:t>
                      </a:r>
                      <a:r>
                        <a:rPr lang="ko-KR" alt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챗봇</a:t>
                      </a:r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")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쉽고 빠르게 구축할 수 있습니다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sz="1600" dirty="0">
                        <a:latin typeface="UKIJ CJK"/>
                        <a:cs typeface="UKIJ CJK"/>
                      </a:endParaRPr>
                    </a:p>
                  </a:txBody>
                  <a:tcPr marL="0" marR="0" marT="2540" marB="0" anchor="ctr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Amazon Lex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1524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447800" y="6531812"/>
            <a:ext cx="7013828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lang="en-US" altLang="ko-KR" dirty="0">
                <a:hlinkClick r:id="rId9"/>
              </a:rPr>
              <a:t>https://aws.amazon.com/ko/machine-learning/?nc2=h_ql_prod_ml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07958" y="6534708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</a:t>
            </a:fld>
            <a:endParaRPr sz="12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86043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0183" y="4158358"/>
            <a:ext cx="813815" cy="2085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6155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/>
              <a:t>AWS</a:t>
            </a:r>
            <a:r>
              <a:rPr lang="en-US" altLang="ko-KR" sz="3600" spc="-110" dirty="0"/>
              <a:t> Machine Learning Services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7356347" y="2531491"/>
            <a:ext cx="1392555" cy="1680845"/>
          </a:xfrm>
          <a:custGeom>
            <a:avLst/>
            <a:gdLst/>
            <a:ahLst/>
            <a:cxnLst/>
            <a:rect l="l" t="t" r="r" b="b"/>
            <a:pathLst>
              <a:path w="1392554" h="1680845">
                <a:moveTo>
                  <a:pt x="1392174" y="0"/>
                </a:moveTo>
                <a:lnTo>
                  <a:pt x="0" y="0"/>
                </a:lnTo>
                <a:lnTo>
                  <a:pt x="0" y="1680463"/>
                </a:lnTo>
                <a:lnTo>
                  <a:pt x="1392174" y="1680463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56347" y="5081892"/>
            <a:ext cx="1392555" cy="1273175"/>
          </a:xfrm>
          <a:custGeom>
            <a:avLst/>
            <a:gdLst/>
            <a:ahLst/>
            <a:cxnLst/>
            <a:rect l="l" t="t" r="r" b="b"/>
            <a:pathLst>
              <a:path w="1392554" h="1273175">
                <a:moveTo>
                  <a:pt x="1392174" y="0"/>
                </a:moveTo>
                <a:lnTo>
                  <a:pt x="0" y="0"/>
                </a:lnTo>
                <a:lnTo>
                  <a:pt x="0" y="1272920"/>
                </a:lnTo>
                <a:lnTo>
                  <a:pt x="1392174" y="1272920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651766"/>
              </p:ext>
            </p:extLst>
          </p:nvPr>
        </p:nvGraphicFramePr>
        <p:xfrm>
          <a:off x="395563" y="929638"/>
          <a:ext cx="8352790" cy="5442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58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50" dirty="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ko-KR" altLang="en-US" sz="1600" b="1" spc="-5" dirty="0">
                          <a:latin typeface="UnDinaru"/>
                          <a:cs typeface="UnDinaru"/>
                        </a:rPr>
                        <a:t>설명</a:t>
                      </a:r>
                      <a:r>
                        <a:rPr sz="1600" b="1" spc="5" dirty="0">
                          <a:latin typeface="UnDinaru"/>
                          <a:cs typeface="UnDinaru"/>
                        </a:rPr>
                        <a:t>:</a:t>
                      </a:r>
                      <a:endParaRPr sz="1600" dirty="0">
                        <a:latin typeface="UnDinaru"/>
                        <a:cs typeface="UnDinaru"/>
                      </a:endParaRPr>
                    </a:p>
                  </a:txBody>
                  <a:tcPr marL="0" marR="0" marT="0" marB="0" anchor="ctr">
                    <a:lnT w="76200">
                      <a:solidFill>
                        <a:srgbClr val="001F5F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50" dirty="0">
                        <a:latin typeface="Times New Roman"/>
                        <a:cs typeface="Times New Roman"/>
                      </a:endParaRPr>
                    </a:p>
                    <a:p>
                      <a:pPr marL="2292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5" dirty="0" err="1">
                          <a:latin typeface="UnDinaru"/>
                          <a:cs typeface="UnDinaru"/>
                        </a:rPr>
                        <a:t>제품</a:t>
                      </a:r>
                      <a:r>
                        <a:rPr sz="1600" b="1" spc="5" dirty="0">
                          <a:latin typeface="UnDinaru"/>
                          <a:cs typeface="UnDinaru"/>
                        </a:rPr>
                        <a:t>:</a:t>
                      </a:r>
                      <a:endParaRPr sz="1600" dirty="0">
                        <a:latin typeface="UnDinaru"/>
                        <a:cs typeface="UnDinaru"/>
                      </a:endParaRPr>
                    </a:p>
                  </a:txBody>
                  <a:tcPr marL="0" marR="0" marT="0" marB="0" anchor="ctr">
                    <a:lnT w="76200">
                      <a:solidFill>
                        <a:srgbClr val="001F5F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2109">
                <a:tc>
                  <a:txBody>
                    <a:bodyPr/>
                    <a:lstStyle/>
                    <a:p>
                      <a:pPr marL="26670" marR="22225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합리적인 가격으로 고품질의 언어 번역을 빠르게 제공하는 신경망 기계 번역 서비스입니다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해외 사용자를 위해 웹 사이트 및 애플리케이션과 같은 콘텐츠를 현지화하고 대량의 텍스트를 손쉽게 효율적으로 번역할 수 있습니다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sz="1600" dirty="0">
                        <a:latin typeface="UKIJ CJK"/>
                        <a:cs typeface="UKIJ CJK"/>
                      </a:endParaRPr>
                    </a:p>
                  </a:txBody>
                  <a:tcPr marL="0" marR="0" marT="180340" marB="0" anchor="ctr">
                    <a:lnT w="9525">
                      <a:solidFill>
                        <a:srgbClr val="DDDDDD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80010" marR="6985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Amazon Translate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56515" marB="0" anchor="ctr">
                    <a:lnT w="9525">
                      <a:solidFill>
                        <a:srgbClr val="DDDDDD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7516">
                <a:tc>
                  <a:txBody>
                    <a:bodyPr/>
                    <a:lstStyle/>
                    <a:p>
                      <a:pPr marL="26670" marR="5143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개발자가 음성을 텍스트로 변환하는 기능을 애플리케이션에 쉽게 추가할 수 있도록 합니다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 서비스 호출을 기록하고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폐쇄 자막 삽입 및 자막 처리를 자동화하고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미디어 자산에 대한 메타데이터를 생성하여 완전히 검색 가능한 아카이브를 만들 수 있습니다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9779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Amazon Transcribe</a:t>
                      </a:r>
                      <a:endParaRPr sz="1600" dirty="0">
                        <a:latin typeface="Carlito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3456">
                <a:tc>
                  <a:txBody>
                    <a:bodyPr/>
                    <a:lstStyle/>
                    <a:p>
                      <a:pPr marL="26670" marR="11811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기계 학습을 통해 제공되는 매우 정확하고 사용하기 쉬운 엔터프라이즈 검색 서비스입니다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 사이트와 애플리케이션에 강력한 자연어 검색 기능을 제공하므로 최종 사용자가 회사 전체에 산재해 있는 많은 양의 콘텐츠 내에서 필요한 정보를 더 쉽게 찾을 수 있습니다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53340" indent="-317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n-US" sz="1600" dirty="0">
                          <a:latin typeface="Carlito"/>
                          <a:cs typeface="Carlito"/>
                          <a:hlinkClick r:id="rId5"/>
                        </a:rPr>
                        <a:t>Amazon Kendra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57150" marB="0" anchor="ctr"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4122">
                <a:tc>
                  <a:txBody>
                    <a:bodyPr/>
                    <a:lstStyle/>
                    <a:p>
                      <a:pPr marL="26670" marR="72390">
                        <a:lnSpc>
                          <a:spcPct val="100000"/>
                        </a:lnSpc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온라인 결제 사기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가짜 계정 개설 등 부정 행위 가능성이 있는 온라인 활동을 손쉽게 파악할 수 있는 완전관리형 서비스입니다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이전에 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 관련한 경험이 없는 고객도 클릭 몇 번으로 부정 행위 탐지 모델을 만들 수 있습니다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sz="1600" dirty="0">
                        <a:latin typeface="UKIJ CJK"/>
                        <a:cs typeface="UKIJ CJK"/>
                      </a:endParaRPr>
                    </a:p>
                  </a:txBody>
                  <a:tcPr marL="0" marR="0" marT="2540" marB="0" anchor="ctr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Amazon Fraud Detector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1524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447800" y="6531812"/>
            <a:ext cx="7013828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lang="en-US" altLang="ko-KR" dirty="0">
                <a:hlinkClick r:id="rId7"/>
              </a:rPr>
              <a:t>https://aws.amazon.com/ko/machine-learning/?nc2=h_ql_prod_ml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07958" y="6534708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</a:t>
            </a:fld>
            <a:endParaRPr sz="12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0555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81BB17FB-E3A9-4A82-A551-BACA437C47E4}"/>
              </a:ext>
            </a:extLst>
          </p:cNvPr>
          <p:cNvSpPr txBox="1">
            <a:spLocks/>
          </p:cNvSpPr>
          <p:nvPr/>
        </p:nvSpPr>
        <p:spPr>
          <a:xfrm>
            <a:off x="474370" y="172973"/>
            <a:ext cx="6155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sz="3600" kern="0" spc="-110" dirty="0">
                <a:solidFill>
                  <a:sysClr val="windowText" lastClr="000000"/>
                </a:solidFill>
              </a:rPr>
              <a:t>Amazon </a:t>
            </a:r>
            <a:r>
              <a:rPr lang="en-US" sz="3600" kern="0" spc="-110" dirty="0" err="1">
                <a:solidFill>
                  <a:sysClr val="windowText" lastClr="000000"/>
                </a:solidFill>
              </a:rPr>
              <a:t>Rekognition</a:t>
            </a:r>
            <a:endParaRPr lang="en-US" sz="3600" kern="0" dirty="0">
              <a:solidFill>
                <a:sysClr val="windowText" lastClr="00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EBEDDB0-E523-4DD4-B3A8-DC01E2810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8654"/>
            <a:ext cx="9144000" cy="29406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81BB17FB-E3A9-4A82-A551-BACA437C47E4}"/>
              </a:ext>
            </a:extLst>
          </p:cNvPr>
          <p:cNvSpPr txBox="1">
            <a:spLocks/>
          </p:cNvSpPr>
          <p:nvPr/>
        </p:nvSpPr>
        <p:spPr>
          <a:xfrm>
            <a:off x="474370" y="172973"/>
            <a:ext cx="6155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sz="3600" kern="0" spc="-110" dirty="0">
                <a:solidFill>
                  <a:sysClr val="windowText" lastClr="000000"/>
                </a:solidFill>
              </a:rPr>
              <a:t>Amazon </a:t>
            </a:r>
            <a:r>
              <a:rPr lang="en-US" sz="3600" kern="0" spc="-110" dirty="0" err="1">
                <a:solidFill>
                  <a:sysClr val="windowText" lastClr="000000"/>
                </a:solidFill>
              </a:rPr>
              <a:t>Rekognition</a:t>
            </a:r>
            <a:endParaRPr lang="en-US" sz="3600" kern="0" dirty="0">
              <a:solidFill>
                <a:sysClr val="windowText" lastClr="000000"/>
              </a:solidFill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DBAD1C2C-9E20-4A66-8D30-D6790D863BF1}"/>
              </a:ext>
            </a:extLst>
          </p:cNvPr>
          <p:cNvSpPr txBox="1"/>
          <p:nvPr/>
        </p:nvSpPr>
        <p:spPr>
          <a:xfrm>
            <a:off x="474370" y="975522"/>
            <a:ext cx="7755864" cy="556755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41300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pc="-10" dirty="0">
                <a:latin typeface="Carlito"/>
                <a:cs typeface="Carlito"/>
              </a:rPr>
              <a:t>Amazon </a:t>
            </a:r>
            <a:r>
              <a:rPr lang="en-US" spc="-10" dirty="0" err="1">
                <a:latin typeface="Carlito"/>
                <a:cs typeface="Carlito"/>
              </a:rPr>
              <a:t>Rekognition</a:t>
            </a:r>
            <a:r>
              <a:rPr lang="en-US" spc="-10" dirty="0">
                <a:latin typeface="Carlito"/>
                <a:cs typeface="Carlito"/>
              </a:rPr>
              <a:t> Image</a:t>
            </a:r>
          </a:p>
          <a:p>
            <a:pPr marL="698500" lvl="1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장면 및 얼굴을 감지하는 딥 러닝 기반 이미지 인식 서비스</a:t>
            </a:r>
            <a:endParaRPr lang="en-US" altLang="ko-KR" dirty="0"/>
          </a:p>
          <a:p>
            <a:pPr marL="698500" lvl="1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dirty="0"/>
              <a:t>텍스트 추출</a:t>
            </a:r>
            <a:r>
              <a:rPr lang="en-US" altLang="ko-KR" dirty="0"/>
              <a:t>, </a:t>
            </a:r>
            <a:r>
              <a:rPr lang="ko-KR" altLang="en-US" dirty="0"/>
              <a:t>유명 인사 인식</a:t>
            </a:r>
            <a:r>
              <a:rPr lang="en-US" altLang="ko-KR" dirty="0"/>
              <a:t>, </a:t>
            </a:r>
            <a:r>
              <a:rPr lang="ko-KR" altLang="en-US" dirty="0"/>
              <a:t>부적절한 콘텐츠 식별</a:t>
            </a:r>
            <a:r>
              <a:rPr lang="en-US" altLang="ko-KR" dirty="0"/>
              <a:t>, </a:t>
            </a:r>
            <a:r>
              <a:rPr lang="ko-KR" altLang="en-US" dirty="0"/>
              <a:t>얼굴 검색 및 비교</a:t>
            </a:r>
            <a:endParaRPr lang="en-US" altLang="ko-KR" dirty="0"/>
          </a:p>
          <a:p>
            <a:pPr marL="241300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dirty="0">
                <a:latin typeface="UKIJ CJK"/>
                <a:cs typeface="UKIJ CJK"/>
              </a:rPr>
              <a:t>Amazon </a:t>
            </a:r>
            <a:r>
              <a:rPr lang="en-US" altLang="ko-KR" dirty="0" err="1">
                <a:latin typeface="UKIJ CJK"/>
                <a:cs typeface="UKIJ CJK"/>
              </a:rPr>
              <a:t>Rekognition</a:t>
            </a:r>
            <a:r>
              <a:rPr lang="en-US" altLang="ko-KR" dirty="0">
                <a:latin typeface="UKIJ CJK"/>
                <a:cs typeface="UKIJ CJK"/>
              </a:rPr>
              <a:t> Video</a:t>
            </a:r>
          </a:p>
          <a:p>
            <a:pPr marL="698500" lvl="1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dirty="0"/>
              <a:t>비디오에서 활동을 탐지하고</a:t>
            </a:r>
            <a:r>
              <a:rPr lang="en-US" altLang="ko-KR" dirty="0"/>
              <a:t>, </a:t>
            </a:r>
            <a:r>
              <a:rPr lang="ko-KR" altLang="en-US" dirty="0"/>
              <a:t>프레임에 있는 사람의 움직임을 이해하고</a:t>
            </a:r>
            <a:r>
              <a:rPr lang="en-US" altLang="ko-KR" dirty="0"/>
              <a:t>, </a:t>
            </a:r>
            <a:r>
              <a:rPr lang="ko-KR" altLang="en-US" dirty="0"/>
              <a:t>사람</a:t>
            </a:r>
            <a:r>
              <a:rPr lang="en-US" altLang="ko-KR" dirty="0"/>
              <a:t>, </a:t>
            </a: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유명 인사 및 부적절한 콘텐츠를 인식하는 딥 러닝 기반 비디오 분석 서비스</a:t>
            </a:r>
            <a:endParaRPr lang="en-US" altLang="ko-KR" dirty="0"/>
          </a:p>
          <a:p>
            <a:pPr marL="698500" lvl="1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cap="all" dirty="0"/>
              <a:t>스트리밍 비디오 실시간 분석</a:t>
            </a:r>
            <a:r>
              <a:rPr lang="en-US" altLang="ko-KR" cap="all" dirty="0"/>
              <a:t>, </a:t>
            </a:r>
            <a:r>
              <a:rPr lang="ko-KR" altLang="en-US" cap="all" dirty="0"/>
              <a:t>인물 식별 및 경로</a:t>
            </a:r>
            <a:r>
              <a:rPr lang="en-US" altLang="ko-KR" cap="all" dirty="0"/>
              <a:t>, </a:t>
            </a:r>
            <a:r>
              <a:rPr lang="ko-KR" altLang="en-US" cap="all" dirty="0"/>
              <a:t>얼굴 인식 및 분석</a:t>
            </a:r>
            <a:r>
              <a:rPr lang="en-US" altLang="ko-KR" cap="all" dirty="0"/>
              <a:t>, </a:t>
            </a:r>
            <a:r>
              <a:rPr lang="ko-KR" altLang="en-US" cap="all" dirty="0"/>
              <a:t>객체</a:t>
            </a:r>
            <a:r>
              <a:rPr lang="en-US" altLang="ko-KR" cap="all" dirty="0"/>
              <a:t>, </a:t>
            </a:r>
            <a:r>
              <a:rPr lang="ko-KR" altLang="en-US" cap="all" dirty="0"/>
              <a:t>장면</a:t>
            </a:r>
            <a:r>
              <a:rPr lang="en-US" altLang="ko-KR" cap="all" dirty="0"/>
              <a:t>, </a:t>
            </a:r>
            <a:r>
              <a:rPr lang="ko-KR" altLang="en-US" cap="all" dirty="0"/>
              <a:t>활동 탐지</a:t>
            </a:r>
            <a:r>
              <a:rPr lang="en-US" altLang="ko-KR" cap="all" dirty="0"/>
              <a:t>, </a:t>
            </a:r>
            <a:r>
              <a:rPr lang="ko-KR" altLang="en-US" cap="all" dirty="0"/>
              <a:t>부적절한 비디오 탐지</a:t>
            </a:r>
            <a:r>
              <a:rPr lang="en-US" altLang="ko-KR" cap="all" dirty="0"/>
              <a:t>, </a:t>
            </a:r>
            <a:r>
              <a:rPr lang="ko-KR" altLang="en-US" cap="all" dirty="0"/>
              <a:t>유명 인사 인식</a:t>
            </a:r>
            <a:endParaRPr lang="en-US" altLang="ko-KR" cap="all" dirty="0"/>
          </a:p>
          <a:p>
            <a:pPr marL="241300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dirty="0"/>
              <a:t>Amazon </a:t>
            </a:r>
            <a:r>
              <a:rPr lang="en-US" altLang="ko-KR" dirty="0" err="1"/>
              <a:t>Rekognition</a:t>
            </a:r>
            <a:r>
              <a:rPr lang="en-US" altLang="ko-KR" dirty="0"/>
              <a:t> Custom Labels</a:t>
            </a:r>
          </a:p>
          <a:p>
            <a:pPr marL="698500" lvl="1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dirty="0"/>
              <a:t>비즈니스 요구 사항에 특화된 이미지에서 객체와 장면을 식별</a:t>
            </a:r>
            <a:endParaRPr lang="en-US" altLang="ko-KR" dirty="0"/>
          </a:p>
          <a:p>
            <a:pPr marL="698500" lvl="1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cap="all" dirty="0"/>
              <a:t>데이터 레이블 지정 단순화</a:t>
            </a:r>
            <a:endParaRPr lang="en-US" altLang="ko-KR" cap="all" dirty="0"/>
          </a:p>
          <a:p>
            <a:pPr marL="698500" lvl="1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cap="all" dirty="0"/>
              <a:t>자동 기계 학습</a:t>
            </a:r>
            <a:endParaRPr lang="en-US" altLang="ko-KR" cap="all" dirty="0"/>
          </a:p>
          <a:p>
            <a:pPr marL="698500" lvl="1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cap="all" dirty="0"/>
              <a:t>단순화된 모델 평가</a:t>
            </a:r>
            <a:r>
              <a:rPr lang="en-US" altLang="ko-KR" cap="all" dirty="0"/>
              <a:t>, </a:t>
            </a:r>
            <a:r>
              <a:rPr lang="ko-KR" altLang="en-US" cap="all" dirty="0"/>
              <a:t>추론 및 피드백</a:t>
            </a:r>
            <a:endParaRPr lang="ko-KR" altLang="en-US" dirty="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322895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71456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50" dirty="0" err="1"/>
              <a:t>Rekognition</a:t>
            </a:r>
            <a:r>
              <a:rPr sz="3600" spc="-395" dirty="0"/>
              <a:t> </a:t>
            </a:r>
            <a:r>
              <a:rPr lang="en-US" sz="3600" spc="-395" dirty="0"/>
              <a:t>Free Tier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4370" y="975522"/>
            <a:ext cx="7602830" cy="5393143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41300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10" dirty="0">
                <a:latin typeface="Carlito"/>
                <a:cs typeface="Carlito"/>
              </a:rPr>
              <a:t>Amazon </a:t>
            </a:r>
            <a:r>
              <a:rPr lang="en-US" sz="2000" spc="-10" dirty="0" err="1">
                <a:latin typeface="Carlito"/>
                <a:cs typeface="Carlito"/>
              </a:rPr>
              <a:t>Rekognition</a:t>
            </a:r>
            <a:r>
              <a:rPr lang="en-US" sz="2000" spc="-10" dirty="0">
                <a:latin typeface="Carlito"/>
                <a:cs typeface="Carlito"/>
              </a:rPr>
              <a:t> Image</a:t>
            </a:r>
            <a:endParaRPr lang="ko-KR" altLang="en-US" sz="2000" dirty="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altLang="ko-KR" dirty="0">
                <a:hlinkClick r:id="rId2"/>
              </a:rPr>
              <a:t>AWS </a:t>
            </a:r>
            <a:r>
              <a:rPr lang="ko-KR" altLang="en-US" dirty="0">
                <a:hlinkClick r:id="rId2"/>
              </a:rPr>
              <a:t>프리 </a:t>
            </a:r>
            <a:r>
              <a:rPr lang="ko-KR" altLang="en-US" dirty="0" err="1">
                <a:hlinkClick r:id="rId2"/>
              </a:rPr>
              <a:t>티어</a:t>
            </a:r>
            <a:r>
              <a:rPr lang="ko-KR" altLang="en-US" dirty="0" err="1"/>
              <a:t>를</a:t>
            </a:r>
            <a:r>
              <a:rPr lang="ko-KR" altLang="en-US" dirty="0"/>
              <a:t> 사용하는 고객은 </a:t>
            </a:r>
            <a:r>
              <a:rPr lang="en-US" altLang="ko-KR" dirty="0"/>
              <a:t>Amazon </a:t>
            </a:r>
            <a:r>
              <a:rPr lang="en-US" altLang="ko-KR" dirty="0" err="1"/>
              <a:t>Rekognition</a:t>
            </a:r>
            <a:r>
              <a:rPr lang="en-US" altLang="ko-KR" dirty="0"/>
              <a:t> Image</a:t>
            </a:r>
            <a:r>
              <a:rPr lang="ko-KR" altLang="en-US" dirty="0"/>
              <a:t>를 무료로 시작할 수 있습니다</a:t>
            </a:r>
            <a:r>
              <a:rPr lang="en-US" altLang="ko-KR" dirty="0"/>
              <a:t>. </a:t>
            </a:r>
          </a:p>
          <a:p>
            <a:pPr marL="698500" lvl="1" indent="-228600">
              <a:lnSpc>
                <a:spcPct val="100000"/>
              </a:lnSpc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ko-KR" altLang="en-US" dirty="0"/>
              <a:t>프리 </a:t>
            </a:r>
            <a:r>
              <a:rPr lang="ko-KR" altLang="en-US" dirty="0" err="1"/>
              <a:t>티어는</a:t>
            </a:r>
            <a:r>
              <a:rPr lang="ko-KR" altLang="en-US" dirty="0"/>
              <a:t> </a:t>
            </a:r>
            <a:r>
              <a:rPr lang="en-US" altLang="ko-KR" dirty="0"/>
              <a:t>12</a:t>
            </a:r>
            <a:r>
              <a:rPr lang="ko-KR" altLang="en-US" dirty="0"/>
              <a:t>개월 동안 유지되며</a:t>
            </a:r>
            <a:r>
              <a:rPr lang="en-US" altLang="ko-KR" dirty="0"/>
              <a:t>, </a:t>
            </a:r>
            <a:r>
              <a:rPr lang="ko-KR" altLang="en-US" dirty="0"/>
              <a:t>이 기간에는 매월 </a:t>
            </a:r>
            <a:r>
              <a:rPr lang="en-US" altLang="ko-KR" dirty="0"/>
              <a:t>5,000</a:t>
            </a:r>
            <a:r>
              <a:rPr lang="ko-KR" altLang="en-US" dirty="0"/>
              <a:t>개의 이미지를 분석하고 매월 얼굴 메타데이터 </a:t>
            </a:r>
            <a:r>
              <a:rPr lang="en-US" altLang="ko-KR" dirty="0"/>
              <a:t>1,000</a:t>
            </a:r>
            <a:r>
              <a:rPr lang="ko-KR" altLang="en-US" dirty="0"/>
              <a:t>개를 저장할 수 있습니다</a:t>
            </a:r>
            <a:r>
              <a:rPr lang="en-US" altLang="ko-KR" dirty="0"/>
              <a:t>.</a:t>
            </a:r>
          </a:p>
          <a:p>
            <a:pPr marL="241300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Amazon </a:t>
            </a:r>
            <a:r>
              <a:rPr lang="en-US" altLang="ko-KR" sz="2000" dirty="0" err="1">
                <a:latin typeface="UKIJ CJK"/>
                <a:cs typeface="UKIJ CJK"/>
              </a:rPr>
              <a:t>Rekognition</a:t>
            </a:r>
            <a:r>
              <a:rPr lang="en-US" altLang="ko-KR" sz="2000" dirty="0">
                <a:latin typeface="UKIJ CJK"/>
                <a:cs typeface="UKIJ CJK"/>
              </a:rPr>
              <a:t> Video</a:t>
            </a:r>
          </a:p>
          <a:p>
            <a:pPr marL="698500" lvl="1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altLang="ko-KR" dirty="0"/>
              <a:t>AWS </a:t>
            </a:r>
            <a:r>
              <a:rPr lang="ko-KR" altLang="en-US" dirty="0"/>
              <a:t>프리 </a:t>
            </a:r>
            <a:r>
              <a:rPr lang="ko-KR" altLang="en-US" dirty="0" err="1"/>
              <a:t>티어를</a:t>
            </a:r>
            <a:r>
              <a:rPr lang="ko-KR" altLang="en-US" dirty="0"/>
              <a:t> 사용하는 고객은 </a:t>
            </a:r>
            <a:r>
              <a:rPr lang="en-US" altLang="ko-KR" dirty="0"/>
              <a:t>Amazon </a:t>
            </a:r>
            <a:r>
              <a:rPr lang="en-US" altLang="ko-KR" dirty="0" err="1"/>
              <a:t>Rekognition</a:t>
            </a:r>
            <a:r>
              <a:rPr lang="en-US" altLang="ko-KR" dirty="0"/>
              <a:t> Video</a:t>
            </a:r>
            <a:r>
              <a:rPr lang="ko-KR" altLang="en-US" dirty="0"/>
              <a:t>를 무료로 시작할 수 있습니다</a:t>
            </a:r>
            <a:r>
              <a:rPr lang="en-US" altLang="ko-KR" dirty="0"/>
              <a:t>. </a:t>
            </a:r>
          </a:p>
          <a:p>
            <a:pPr marL="698500" lvl="1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ko-KR" altLang="en-US" dirty="0"/>
              <a:t>프리 </a:t>
            </a:r>
            <a:r>
              <a:rPr lang="ko-KR" altLang="en-US" dirty="0" err="1"/>
              <a:t>티어는</a:t>
            </a:r>
            <a:r>
              <a:rPr lang="ko-KR" altLang="en-US" dirty="0"/>
              <a:t> </a:t>
            </a:r>
            <a:r>
              <a:rPr lang="en-US" altLang="ko-KR" dirty="0"/>
              <a:t>12</a:t>
            </a:r>
            <a:r>
              <a:rPr lang="ko-KR" altLang="en-US" dirty="0"/>
              <a:t>개월 동안 유지되며</a:t>
            </a:r>
            <a:r>
              <a:rPr lang="en-US" altLang="ko-KR" dirty="0"/>
              <a:t>, </a:t>
            </a:r>
            <a:r>
              <a:rPr lang="ko-KR" altLang="en-US" dirty="0"/>
              <a:t>이 기간에 매월 비디오 분석을 위한 </a:t>
            </a:r>
            <a:r>
              <a:rPr lang="en-US" altLang="ko-KR" dirty="0"/>
              <a:t>1,000</a:t>
            </a:r>
            <a:r>
              <a:rPr lang="ko-KR" altLang="en-US" dirty="0"/>
              <a:t>분</a:t>
            </a:r>
            <a:r>
              <a:rPr lang="en-US" altLang="ko-KR" dirty="0"/>
              <a:t>(</a:t>
            </a:r>
            <a:r>
              <a:rPr lang="ko-KR" altLang="en-US" dirty="0"/>
              <a:t>무료</a:t>
            </a:r>
            <a:r>
              <a:rPr lang="en-US" altLang="ko-KR" dirty="0"/>
              <a:t>)</a:t>
            </a:r>
            <a:r>
              <a:rPr lang="ko-KR" altLang="en-US" dirty="0"/>
              <a:t>이 포함됩니다</a:t>
            </a:r>
            <a:r>
              <a:rPr lang="en-US" altLang="ko-KR" dirty="0"/>
              <a:t>.</a:t>
            </a:r>
          </a:p>
          <a:p>
            <a:pPr marL="241300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Amazon </a:t>
            </a:r>
            <a:r>
              <a:rPr lang="en-US" altLang="ko-KR" sz="2000" dirty="0" err="1">
                <a:latin typeface="UKIJ CJK"/>
                <a:cs typeface="UKIJ CJK"/>
              </a:rPr>
              <a:t>Rekognition</a:t>
            </a:r>
            <a:r>
              <a:rPr lang="en-US" altLang="ko-KR" sz="2000" dirty="0">
                <a:latin typeface="UKIJ CJK"/>
                <a:cs typeface="UKIJ CJK"/>
              </a:rPr>
              <a:t> Custom Labels</a:t>
            </a:r>
          </a:p>
          <a:p>
            <a:pPr marL="698500" lvl="1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altLang="ko-KR" dirty="0"/>
              <a:t>AWS </a:t>
            </a:r>
            <a:r>
              <a:rPr lang="ko-KR" altLang="en-US" dirty="0"/>
              <a:t>프리 </a:t>
            </a:r>
            <a:r>
              <a:rPr lang="ko-KR" altLang="en-US" dirty="0" err="1"/>
              <a:t>티어를</a:t>
            </a:r>
            <a:r>
              <a:rPr lang="ko-KR" altLang="en-US" dirty="0"/>
              <a:t> 사용하는 고객은 </a:t>
            </a:r>
            <a:r>
              <a:rPr lang="en-US" altLang="ko-KR" dirty="0"/>
              <a:t>Amazon </a:t>
            </a:r>
            <a:r>
              <a:rPr lang="en-US" altLang="ko-KR" dirty="0" err="1"/>
              <a:t>Rekognition</a:t>
            </a:r>
            <a:r>
              <a:rPr lang="en-US" altLang="ko-KR" dirty="0"/>
              <a:t> Custom Labels</a:t>
            </a:r>
            <a:r>
              <a:rPr lang="ko-KR" altLang="en-US" dirty="0"/>
              <a:t>를 무료로 시작할 수 있습니다</a:t>
            </a:r>
            <a:r>
              <a:rPr lang="en-US" altLang="ko-KR" dirty="0"/>
              <a:t>. </a:t>
            </a:r>
          </a:p>
          <a:p>
            <a:pPr marL="698500" lvl="1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ko-KR" altLang="en-US" dirty="0"/>
              <a:t>프리 </a:t>
            </a:r>
            <a:r>
              <a:rPr lang="ko-KR" altLang="en-US" dirty="0" err="1"/>
              <a:t>티어는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개월 동안 유지되며</a:t>
            </a:r>
            <a:r>
              <a:rPr lang="en-US" altLang="ko-KR" dirty="0"/>
              <a:t>, </a:t>
            </a:r>
            <a:r>
              <a:rPr lang="ko-KR" altLang="en-US" dirty="0"/>
              <a:t>이 기간에 매월 </a:t>
            </a:r>
            <a:r>
              <a:rPr lang="en-US" altLang="ko-KR" dirty="0"/>
              <a:t>10</a:t>
            </a:r>
            <a:r>
              <a:rPr lang="ko-KR" altLang="en-US" dirty="0"/>
              <a:t>시간의 무료 교육 시간과 </a:t>
            </a:r>
            <a:r>
              <a:rPr lang="en-US" altLang="ko-KR" dirty="0"/>
              <a:t>4</a:t>
            </a:r>
            <a:r>
              <a:rPr lang="ko-KR" altLang="en-US" dirty="0"/>
              <a:t>시간의 무료 추론 시간이 포함됩니다</a:t>
            </a:r>
            <a:r>
              <a:rPr lang="en-US" altLang="ko-KR" dirty="0"/>
              <a:t>.</a:t>
            </a:r>
            <a:endParaRPr lang="en-US" altLang="ko-KR" dirty="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3650987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37166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50" dirty="0" err="1"/>
              <a:t>Rekognition</a:t>
            </a:r>
            <a:r>
              <a:rPr sz="3600" spc="-395" dirty="0"/>
              <a:t> </a:t>
            </a:r>
            <a:r>
              <a:rPr sz="3600" spc="-210" dirty="0"/>
              <a:t>Pricing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4370" y="975522"/>
            <a:ext cx="7298030" cy="569579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41300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pc="-10" dirty="0">
                <a:latin typeface="Carlito"/>
                <a:cs typeface="Carlito"/>
              </a:rPr>
              <a:t>Amazon </a:t>
            </a:r>
            <a:r>
              <a:rPr lang="en-US" spc="-10" dirty="0" err="1">
                <a:latin typeface="Carlito"/>
                <a:cs typeface="Carlito"/>
              </a:rPr>
              <a:t>Rekognition</a:t>
            </a:r>
            <a:r>
              <a:rPr lang="en-US" spc="-10" dirty="0">
                <a:latin typeface="Carlito"/>
                <a:cs typeface="Carlito"/>
              </a:rPr>
              <a:t> Image </a:t>
            </a:r>
            <a:r>
              <a:rPr lang="ko-KR" altLang="en-US" spc="-10" dirty="0">
                <a:latin typeface="Carlito"/>
                <a:cs typeface="Carlito"/>
              </a:rPr>
              <a:t>요금</a:t>
            </a:r>
            <a:endParaRPr lang="ko-KR" altLang="en-US" dirty="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ko-KR" altLang="en-US" dirty="0">
                <a:latin typeface="UKIJ CJK"/>
                <a:cs typeface="UKIJ CJK"/>
              </a:rPr>
              <a:t>월별 처리된 처음 </a:t>
            </a:r>
            <a:r>
              <a:rPr lang="en-US" altLang="ko-KR" dirty="0">
                <a:latin typeface="UKIJ CJK"/>
                <a:cs typeface="UKIJ CJK"/>
              </a:rPr>
              <a:t>1</a:t>
            </a:r>
            <a:r>
              <a:rPr lang="ko-KR" altLang="en-US" dirty="0">
                <a:latin typeface="UKIJ CJK"/>
                <a:cs typeface="UKIJ CJK"/>
              </a:rPr>
              <a:t>백만 개의 이미지 </a:t>
            </a:r>
            <a:r>
              <a:rPr lang="en-US" altLang="ko-KR" dirty="0">
                <a:latin typeface="UKIJ CJK"/>
                <a:cs typeface="UKIJ CJK"/>
              </a:rPr>
              <a:t>: </a:t>
            </a:r>
            <a:r>
              <a:rPr lang="ko-KR" altLang="en-US" dirty="0">
                <a:latin typeface="UKIJ CJK"/>
                <a:cs typeface="UKIJ CJK"/>
              </a:rPr>
              <a:t>이미지당 </a:t>
            </a:r>
            <a:r>
              <a:rPr lang="en-US" altLang="ko-KR" dirty="0">
                <a:latin typeface="UKIJ CJK"/>
                <a:cs typeface="UKIJ CJK"/>
              </a:rPr>
              <a:t>0.0012 USD</a:t>
            </a:r>
          </a:p>
          <a:p>
            <a:pPr marL="698500" lvl="1" indent="-228600">
              <a:lnSpc>
                <a:spcPct val="100000"/>
              </a:lnSpc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ko-KR" altLang="en-US" dirty="0"/>
              <a:t>월별 처리된 다음 </a:t>
            </a:r>
            <a:r>
              <a:rPr lang="en-US" altLang="ko-KR" dirty="0"/>
              <a:t>9</a:t>
            </a:r>
            <a:r>
              <a:rPr lang="ko-KR" altLang="en-US" dirty="0"/>
              <a:t>백만 개의 이미지 </a:t>
            </a:r>
            <a:r>
              <a:rPr lang="en-US" altLang="ko-KR" dirty="0"/>
              <a:t>: </a:t>
            </a:r>
            <a:r>
              <a:rPr lang="ko-KR" altLang="en-US" dirty="0"/>
              <a:t>이미지당 </a:t>
            </a:r>
            <a:r>
              <a:rPr lang="en-US" altLang="ko-KR" dirty="0"/>
              <a:t>0.00096 USD</a:t>
            </a:r>
          </a:p>
          <a:p>
            <a:pPr marL="698500" lvl="1" indent="-228600">
              <a:lnSpc>
                <a:spcPct val="100000"/>
              </a:lnSpc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ko-KR" altLang="en-US" dirty="0"/>
              <a:t>월별 처리된 다음 </a:t>
            </a:r>
            <a:r>
              <a:rPr lang="en-US" altLang="ko-KR" dirty="0"/>
              <a:t>9</a:t>
            </a:r>
            <a:r>
              <a:rPr lang="ko-KR" altLang="en-US" dirty="0"/>
              <a:t>천만 개의 이미지 </a:t>
            </a:r>
            <a:r>
              <a:rPr lang="en-US" altLang="ko-KR" dirty="0"/>
              <a:t>: </a:t>
            </a:r>
            <a:r>
              <a:rPr lang="ko-KR" altLang="en-US" dirty="0"/>
              <a:t>이미지당 </a:t>
            </a:r>
            <a:r>
              <a:rPr lang="en-US" altLang="ko-KR" dirty="0"/>
              <a:t>0.00072 USD</a:t>
            </a:r>
          </a:p>
          <a:p>
            <a:pPr marL="698500" lvl="1" indent="-228600">
              <a:lnSpc>
                <a:spcPct val="100000"/>
              </a:lnSpc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ko-KR" altLang="en-US" dirty="0">
                <a:latin typeface="UKIJ CJK"/>
                <a:cs typeface="UKIJ CJK"/>
              </a:rPr>
              <a:t>월별 처리된 </a:t>
            </a:r>
            <a:r>
              <a:rPr lang="en-US" altLang="ko-KR" dirty="0">
                <a:latin typeface="UKIJ CJK"/>
                <a:cs typeface="UKIJ CJK"/>
              </a:rPr>
              <a:t>1</a:t>
            </a:r>
            <a:r>
              <a:rPr lang="ko-KR" altLang="en-US" dirty="0">
                <a:latin typeface="UKIJ CJK"/>
                <a:cs typeface="UKIJ CJK"/>
              </a:rPr>
              <a:t>억 개 이상의 이미지 </a:t>
            </a:r>
            <a:r>
              <a:rPr lang="en-US" altLang="ko-KR" dirty="0">
                <a:latin typeface="UKIJ CJK"/>
                <a:cs typeface="UKIJ CJK"/>
              </a:rPr>
              <a:t>: </a:t>
            </a:r>
            <a:r>
              <a:rPr lang="ko-KR" altLang="en-US" dirty="0">
                <a:latin typeface="UKIJ CJK"/>
                <a:cs typeface="UKIJ CJK"/>
              </a:rPr>
              <a:t>이미지당 </a:t>
            </a:r>
            <a:r>
              <a:rPr lang="en-US" altLang="ko-KR" dirty="0">
                <a:latin typeface="UKIJ CJK"/>
                <a:cs typeface="UKIJ CJK"/>
              </a:rPr>
              <a:t>0.00048 USD</a:t>
            </a:r>
          </a:p>
          <a:p>
            <a:pPr marL="698500" lvl="1" indent="-228600">
              <a:lnSpc>
                <a:spcPct val="100000"/>
              </a:lnSpc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ko-KR" altLang="en-US" dirty="0"/>
              <a:t>얼굴 메타데이터 스토리지 </a:t>
            </a:r>
            <a:r>
              <a:rPr lang="en-US" altLang="ko-KR" dirty="0"/>
              <a:t>: </a:t>
            </a:r>
            <a:r>
              <a:rPr lang="ko-KR" altLang="en-US" dirty="0"/>
              <a:t>월별 </a:t>
            </a:r>
            <a:r>
              <a:rPr lang="ko-KR" altLang="en-US" dirty="0" err="1"/>
              <a:t>얼굴당</a:t>
            </a:r>
            <a:r>
              <a:rPr lang="ko-KR" altLang="en-US" dirty="0"/>
              <a:t> </a:t>
            </a:r>
            <a:r>
              <a:rPr lang="en-US" altLang="ko-KR" dirty="0"/>
              <a:t>0.00001 USD</a:t>
            </a:r>
            <a:endParaRPr lang="en-US" altLang="ko-KR" dirty="0">
              <a:latin typeface="UKIJ CJK"/>
              <a:cs typeface="UKIJ CJK"/>
            </a:endParaRPr>
          </a:p>
          <a:p>
            <a:pPr marL="241300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altLang="ko-KR" dirty="0">
                <a:latin typeface="UKIJ CJK"/>
                <a:cs typeface="UKIJ CJK"/>
              </a:rPr>
              <a:t>Amazon </a:t>
            </a:r>
            <a:r>
              <a:rPr lang="en-US" altLang="ko-KR" dirty="0" err="1">
                <a:latin typeface="UKIJ CJK"/>
                <a:cs typeface="UKIJ CJK"/>
              </a:rPr>
              <a:t>Rekognition</a:t>
            </a:r>
            <a:r>
              <a:rPr lang="en-US" altLang="ko-KR" dirty="0">
                <a:latin typeface="UKIJ CJK"/>
                <a:cs typeface="UKIJ CJK"/>
              </a:rPr>
              <a:t> Video </a:t>
            </a:r>
            <a:r>
              <a:rPr lang="ko-KR" altLang="en-US" dirty="0">
                <a:latin typeface="UKIJ CJK"/>
                <a:cs typeface="UKIJ CJK"/>
              </a:rPr>
              <a:t>요금</a:t>
            </a:r>
            <a:endParaRPr lang="en-US" altLang="ko-KR" dirty="0">
              <a:latin typeface="UKIJ CJK"/>
              <a:cs typeface="UKIJ CJK"/>
            </a:endParaRPr>
          </a:p>
          <a:p>
            <a:pPr marL="698500" lvl="1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ko-KR" altLang="en-US" dirty="0"/>
              <a:t>비디오 분석 </a:t>
            </a:r>
            <a:r>
              <a:rPr lang="en-US" altLang="ko-KR" dirty="0"/>
              <a:t>: </a:t>
            </a:r>
            <a:r>
              <a:rPr lang="ko-KR" altLang="en-US" dirty="0"/>
              <a:t>분당 </a:t>
            </a:r>
            <a:r>
              <a:rPr lang="en-US" altLang="ko-KR" dirty="0"/>
              <a:t>0.10 USD</a:t>
            </a:r>
          </a:p>
          <a:p>
            <a:pPr marL="698500" lvl="1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ko-KR" altLang="en-US" dirty="0"/>
              <a:t>얼굴 메타데이터 스토리지 </a:t>
            </a:r>
            <a:r>
              <a:rPr lang="en-US" altLang="ko-KR" dirty="0"/>
              <a:t>: </a:t>
            </a:r>
            <a:r>
              <a:rPr lang="ko-KR" altLang="en-US" dirty="0"/>
              <a:t>월별 </a:t>
            </a:r>
            <a:r>
              <a:rPr lang="ko-KR" altLang="en-US" dirty="0" err="1"/>
              <a:t>얼굴당</a:t>
            </a:r>
            <a:r>
              <a:rPr lang="ko-KR" altLang="en-US" dirty="0"/>
              <a:t> </a:t>
            </a:r>
            <a:r>
              <a:rPr lang="en-US" altLang="ko-KR" dirty="0"/>
              <a:t>0.00001 USD</a:t>
            </a:r>
          </a:p>
          <a:p>
            <a:pPr marL="241300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altLang="ko-KR" dirty="0">
                <a:latin typeface="UKIJ CJK"/>
                <a:cs typeface="UKIJ CJK"/>
              </a:rPr>
              <a:t>Amazon </a:t>
            </a:r>
            <a:r>
              <a:rPr lang="en-US" altLang="ko-KR" dirty="0" err="1">
                <a:latin typeface="UKIJ CJK"/>
                <a:cs typeface="UKIJ CJK"/>
              </a:rPr>
              <a:t>Rekognition</a:t>
            </a:r>
            <a:r>
              <a:rPr lang="en-US" altLang="ko-KR" dirty="0">
                <a:latin typeface="UKIJ CJK"/>
                <a:cs typeface="UKIJ CJK"/>
              </a:rPr>
              <a:t> Custom Labels </a:t>
            </a:r>
            <a:r>
              <a:rPr lang="ko-KR" altLang="en-US" dirty="0">
                <a:latin typeface="UKIJ CJK"/>
                <a:cs typeface="UKIJ CJK"/>
              </a:rPr>
              <a:t>요금</a:t>
            </a:r>
            <a:endParaRPr lang="en-US" altLang="ko-KR" dirty="0">
              <a:latin typeface="UKIJ CJK"/>
              <a:cs typeface="UKIJ CJK"/>
            </a:endParaRPr>
          </a:p>
          <a:p>
            <a:pPr marL="698500" lvl="1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altLang="ko-KR" dirty="0">
                <a:latin typeface="UKIJ CJK"/>
                <a:cs typeface="UKIJ CJK"/>
              </a:rPr>
              <a:t>US East (N. Virginia) -&gt; </a:t>
            </a:r>
            <a:r>
              <a:rPr lang="ko-KR" altLang="en-US" dirty="0">
                <a:latin typeface="UKIJ CJK"/>
                <a:cs typeface="UKIJ CJK"/>
              </a:rPr>
              <a:t>교육 </a:t>
            </a:r>
            <a:r>
              <a:rPr lang="en-US" altLang="ko-KR" dirty="0">
                <a:latin typeface="UKIJ CJK"/>
                <a:cs typeface="UKIJ CJK"/>
              </a:rPr>
              <a:t>: $1/</a:t>
            </a:r>
            <a:r>
              <a:rPr lang="en-US" altLang="ko-KR" dirty="0" err="1">
                <a:latin typeface="UKIJ CJK"/>
                <a:cs typeface="UKIJ CJK"/>
              </a:rPr>
              <a:t>hr</a:t>
            </a:r>
            <a:r>
              <a:rPr lang="en-US" altLang="ko-KR" dirty="0">
                <a:latin typeface="UKIJ CJK"/>
                <a:cs typeface="UKIJ CJK"/>
              </a:rPr>
              <a:t>,</a:t>
            </a:r>
            <a:r>
              <a:rPr lang="ko-KR" altLang="en-US" dirty="0">
                <a:latin typeface="UKIJ CJK"/>
                <a:cs typeface="UKIJ CJK"/>
              </a:rPr>
              <a:t> 추론 </a:t>
            </a:r>
            <a:r>
              <a:rPr lang="en-US" altLang="ko-KR" dirty="0">
                <a:latin typeface="UKIJ CJK"/>
                <a:cs typeface="UKIJ CJK"/>
              </a:rPr>
              <a:t>: $4/</a:t>
            </a:r>
            <a:r>
              <a:rPr lang="en-US" altLang="ko-KR" dirty="0" err="1">
                <a:latin typeface="UKIJ CJK"/>
                <a:cs typeface="UKIJ CJK"/>
              </a:rPr>
              <a:t>hr</a:t>
            </a:r>
            <a:endParaRPr lang="en-US" altLang="ko-KR" dirty="0">
              <a:latin typeface="UKIJ CJK"/>
              <a:cs typeface="UKIJ CJK"/>
            </a:endParaRPr>
          </a:p>
          <a:p>
            <a:pPr marL="698500" lvl="1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altLang="ko-KR" dirty="0">
                <a:latin typeface="UKIJ CJK"/>
                <a:cs typeface="UKIJ CJK"/>
              </a:rPr>
              <a:t>US East (</a:t>
            </a:r>
            <a:r>
              <a:rPr lang="en-US" altLang="ko-KR" dirty="0"/>
              <a:t>Ohio</a:t>
            </a:r>
            <a:r>
              <a:rPr lang="en-US" altLang="ko-KR" dirty="0">
                <a:latin typeface="UKIJ CJK"/>
                <a:cs typeface="UKIJ CJK"/>
              </a:rPr>
              <a:t>) -&gt; </a:t>
            </a:r>
            <a:r>
              <a:rPr lang="ko-KR" altLang="en-US" dirty="0">
                <a:latin typeface="UKIJ CJK"/>
                <a:cs typeface="UKIJ CJK"/>
              </a:rPr>
              <a:t>교육 </a:t>
            </a:r>
            <a:r>
              <a:rPr lang="en-US" altLang="ko-KR" dirty="0">
                <a:latin typeface="UKIJ CJK"/>
                <a:cs typeface="UKIJ CJK"/>
              </a:rPr>
              <a:t>: $1/</a:t>
            </a:r>
            <a:r>
              <a:rPr lang="en-US" altLang="ko-KR" dirty="0" err="1">
                <a:latin typeface="UKIJ CJK"/>
                <a:cs typeface="UKIJ CJK"/>
              </a:rPr>
              <a:t>hr</a:t>
            </a:r>
            <a:r>
              <a:rPr lang="en-US" altLang="ko-KR" dirty="0">
                <a:latin typeface="UKIJ CJK"/>
                <a:cs typeface="UKIJ CJK"/>
              </a:rPr>
              <a:t>,</a:t>
            </a:r>
            <a:r>
              <a:rPr lang="ko-KR" altLang="en-US" dirty="0">
                <a:latin typeface="UKIJ CJK"/>
                <a:cs typeface="UKIJ CJK"/>
              </a:rPr>
              <a:t> 추론 </a:t>
            </a:r>
            <a:r>
              <a:rPr lang="en-US" altLang="ko-KR" dirty="0">
                <a:latin typeface="UKIJ CJK"/>
                <a:cs typeface="UKIJ CJK"/>
              </a:rPr>
              <a:t>: $4/</a:t>
            </a:r>
            <a:r>
              <a:rPr lang="en-US" altLang="ko-KR" dirty="0" err="1">
                <a:latin typeface="UKIJ CJK"/>
                <a:cs typeface="UKIJ CJK"/>
              </a:rPr>
              <a:t>hr</a:t>
            </a:r>
            <a:endParaRPr lang="en-US" altLang="ko-KR" dirty="0">
              <a:latin typeface="UKIJ CJK"/>
              <a:cs typeface="UKIJ CJK"/>
            </a:endParaRPr>
          </a:p>
          <a:p>
            <a:pPr marL="698500" lvl="1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altLang="ko-KR" dirty="0">
                <a:latin typeface="UKIJ CJK"/>
                <a:cs typeface="UKIJ CJK"/>
              </a:rPr>
              <a:t>US East (</a:t>
            </a:r>
            <a:r>
              <a:rPr lang="en-US" altLang="ko-KR" dirty="0"/>
              <a:t>Oregon</a:t>
            </a:r>
            <a:r>
              <a:rPr lang="en-US" altLang="ko-KR" dirty="0">
                <a:latin typeface="UKIJ CJK"/>
                <a:cs typeface="UKIJ CJK"/>
              </a:rPr>
              <a:t>) -&gt; </a:t>
            </a:r>
            <a:r>
              <a:rPr lang="ko-KR" altLang="en-US" dirty="0">
                <a:latin typeface="UKIJ CJK"/>
                <a:cs typeface="UKIJ CJK"/>
              </a:rPr>
              <a:t>교육 </a:t>
            </a:r>
            <a:r>
              <a:rPr lang="en-US" altLang="ko-KR" dirty="0">
                <a:latin typeface="UKIJ CJK"/>
                <a:cs typeface="UKIJ CJK"/>
              </a:rPr>
              <a:t>: $1/</a:t>
            </a:r>
            <a:r>
              <a:rPr lang="en-US" altLang="ko-KR" dirty="0" err="1">
                <a:latin typeface="UKIJ CJK"/>
                <a:cs typeface="UKIJ CJK"/>
              </a:rPr>
              <a:t>hr</a:t>
            </a:r>
            <a:r>
              <a:rPr lang="en-US" altLang="ko-KR" dirty="0">
                <a:latin typeface="UKIJ CJK"/>
                <a:cs typeface="UKIJ CJK"/>
              </a:rPr>
              <a:t>,</a:t>
            </a:r>
            <a:r>
              <a:rPr lang="ko-KR" altLang="en-US" dirty="0">
                <a:latin typeface="UKIJ CJK"/>
                <a:cs typeface="UKIJ CJK"/>
              </a:rPr>
              <a:t> 추론 </a:t>
            </a:r>
            <a:r>
              <a:rPr lang="en-US" altLang="ko-KR" dirty="0">
                <a:latin typeface="UKIJ CJK"/>
                <a:cs typeface="UKIJ CJK"/>
              </a:rPr>
              <a:t>: $4/</a:t>
            </a:r>
            <a:r>
              <a:rPr lang="en-US" altLang="ko-KR" dirty="0" err="1">
                <a:latin typeface="UKIJ CJK"/>
                <a:cs typeface="UKIJ CJK"/>
              </a:rPr>
              <a:t>hr</a:t>
            </a:r>
            <a:endParaRPr lang="en-US" altLang="ko-KR" dirty="0">
              <a:latin typeface="UKIJ CJK"/>
              <a:cs typeface="UKIJ CJK"/>
            </a:endParaRPr>
          </a:p>
          <a:p>
            <a:pPr marL="698500" lvl="1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altLang="ko-KR" dirty="0"/>
              <a:t>EU (Ireland) -&gt; </a:t>
            </a:r>
            <a:r>
              <a:rPr lang="ko-KR" altLang="en-US" dirty="0"/>
              <a:t>교육 </a:t>
            </a:r>
            <a:r>
              <a:rPr lang="en-US" altLang="ko-KR" dirty="0"/>
              <a:t>: $1.08/</a:t>
            </a:r>
            <a:r>
              <a:rPr lang="en-US" altLang="ko-KR" dirty="0" err="1"/>
              <a:t>hr</a:t>
            </a:r>
            <a:r>
              <a:rPr lang="en-US" altLang="ko-KR" dirty="0"/>
              <a:t>,</a:t>
            </a:r>
            <a:r>
              <a:rPr lang="ko-KR" altLang="en-US" dirty="0"/>
              <a:t> 추론 </a:t>
            </a:r>
            <a:r>
              <a:rPr lang="en-US" altLang="ko-KR" dirty="0"/>
              <a:t>: $4.44/</a:t>
            </a:r>
            <a:r>
              <a:rPr lang="en-US" altLang="ko-KR" dirty="0" err="1"/>
              <a:t>hr</a:t>
            </a:r>
            <a:endParaRPr lang="en-US" altLang="ko-KR" dirty="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</TotalTime>
  <Words>1561</Words>
  <Application>Microsoft Office PowerPoint</Application>
  <PresentationFormat>화면 슬라이드 쇼(4:3)</PresentationFormat>
  <Paragraphs>230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Carlito</vt:lpstr>
      <vt:lpstr>UKIJ CJK</vt:lpstr>
      <vt:lpstr>UnDinaru</vt:lpstr>
      <vt:lpstr>Arial</vt:lpstr>
      <vt:lpstr>Calibri</vt:lpstr>
      <vt:lpstr>Times New Roman</vt:lpstr>
      <vt:lpstr>Trebuchet MS</vt:lpstr>
      <vt:lpstr>Office Theme</vt:lpstr>
      <vt:lpstr>Amazon Rekognition</vt:lpstr>
      <vt:lpstr>시작 전에…</vt:lpstr>
      <vt:lpstr>AWS Machine Learning Services</vt:lpstr>
      <vt:lpstr>AWS Machine Learning Services</vt:lpstr>
      <vt:lpstr>AWS Machine Learning Services</vt:lpstr>
      <vt:lpstr>PowerPoint 프레젠테이션</vt:lpstr>
      <vt:lpstr>PowerPoint 프레젠테이션</vt:lpstr>
      <vt:lpstr>Rekognition Free Tier</vt:lpstr>
      <vt:lpstr>Rekognition Pricing</vt:lpstr>
      <vt:lpstr>PowerPoint 프레젠테이션</vt:lpstr>
      <vt:lpstr>PowerPoint 프레젠테이션</vt:lpstr>
      <vt:lpstr>PowerPoint 프레젠테이션</vt:lpstr>
      <vt:lpstr>실습 진행 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이 창헌</cp:lastModifiedBy>
  <cp:revision>114</cp:revision>
  <dcterms:created xsi:type="dcterms:W3CDTF">2020-01-16T05:22:20Z</dcterms:created>
  <dcterms:modified xsi:type="dcterms:W3CDTF">2020-01-19T08:09:23Z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2019-10-14T00:00:00Z</vt:filetime>
  </property>
  <property fmtid="{D5CDD505-2E9C-101B-9397-08002B2CF9AE}" pid="3" name="Creator">
    <vt:lpwstr>Microsoft® PowerPoint® Office 365용 </vt:lpwstr>
  </property>
  <property fmtid="{D5CDD505-2E9C-101B-9397-08002B2CF9AE}" pid="4" name="LastSaved">
    <vt:filetime>2020-01-16T00:00:00Z</vt:filetime>
  </property>
</Properties>
</file>