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305" r:id="rId18"/>
    <p:sldId id="306" r:id="rId19"/>
    <p:sldId id="307" r:id="rId20"/>
    <p:sldId id="271" r:id="rId21"/>
    <p:sldId id="308" r:id="rId22"/>
    <p:sldId id="309" r:id="rId23"/>
    <p:sldId id="310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#ebs" TargetMode="External"/><Relationship Id="rId7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products/storage/#glacier" TargetMode="External"/><Relationship Id="rId5" Type="http://schemas.openxmlformats.org/officeDocument/2006/relationships/hyperlink" Target="https://aws.amazon.com/ko/products/storage/#s3" TargetMode="External"/><Relationship Id="rId4" Type="http://schemas.openxmlformats.org/officeDocument/2006/relationships/hyperlink" Target="https://aws.amazon.com/ko/products/storage/#ef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ko/efs/pricin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products/storage/" TargetMode="External"/><Relationship Id="rId3" Type="http://schemas.openxmlformats.org/officeDocument/2006/relationships/hyperlink" Target="https://aws.amazon.com/ko/fsx/lustre/" TargetMode="External"/><Relationship Id="rId7" Type="http://schemas.openxmlformats.org/officeDocument/2006/relationships/hyperlink" Target="https://aws.amazon.com/ko/backu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cloud-data-migration/" TargetMode="External"/><Relationship Id="rId5" Type="http://schemas.openxmlformats.org/officeDocument/2006/relationships/hyperlink" Target="https://aws.amazon.com/ko/products/storage/#gateway" TargetMode="External"/><Relationship Id="rId4" Type="http://schemas.openxmlformats.org/officeDocument/2006/relationships/hyperlink" Target="https://aws.amazon.com/ko/fsx/window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ieilms.jbnu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spc="-235" dirty="0"/>
              <a:t>Storage </a:t>
            </a:r>
            <a:r>
              <a:rPr spc="-229" dirty="0"/>
              <a:t>Services</a:t>
            </a:r>
            <a:r>
              <a:rPr spc="-969" dirty="0"/>
              <a:t> </a:t>
            </a:r>
            <a:r>
              <a:rPr spc="-290" dirty="0"/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26941" y="2709798"/>
            <a:ext cx="169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4" dirty="0">
                <a:latin typeface="Trebuchet MS"/>
                <a:cs typeface="Trebuchet MS"/>
              </a:rPr>
              <a:t>EBS,</a:t>
            </a:r>
            <a:r>
              <a:rPr sz="4000" spc="-445" dirty="0">
                <a:latin typeface="Trebuchet MS"/>
                <a:cs typeface="Trebuchet MS"/>
              </a:rPr>
              <a:t> </a:t>
            </a:r>
            <a:r>
              <a:rPr sz="4000" spc="-225" dirty="0">
                <a:latin typeface="Trebuchet MS"/>
                <a:cs typeface="Trebuchet MS"/>
              </a:rPr>
              <a:t>EFS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080884" cy="19786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Gateway</a:t>
            </a:r>
            <a:endParaRPr sz="2000">
              <a:latin typeface="Carlito"/>
              <a:cs typeface="Carlito"/>
            </a:endParaRPr>
          </a:p>
          <a:p>
            <a:pPr marL="227965" marR="5080" lvl="1" indent="-227965" algn="r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dirty="0">
                <a:latin typeface="UKIJ CJK"/>
                <a:cs typeface="UKIJ CJK"/>
              </a:rPr>
              <a:t>사용자가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기존에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사용하던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스토리지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인프라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및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데이터를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포함한</a:t>
            </a:r>
            <a:r>
              <a:rPr sz="1800" spc="-5" dirty="0">
                <a:latin typeface="Carlito"/>
                <a:cs typeface="Carlito"/>
              </a:rPr>
              <a:t>,</a:t>
            </a:r>
            <a:endParaRPr sz="1800">
              <a:latin typeface="Carlito"/>
              <a:cs typeface="Carlito"/>
            </a:endParaRPr>
          </a:p>
          <a:p>
            <a:pPr marR="37465" algn="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UKIJ CJK"/>
                <a:cs typeface="UKIJ CJK"/>
              </a:rPr>
              <a:t>모든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서비스를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spc="-30" dirty="0">
                <a:latin typeface="Carlito"/>
                <a:cs typeface="Carlito"/>
              </a:rPr>
              <a:t>AWS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UKIJ CJK"/>
                <a:cs typeface="UKIJ CJK"/>
              </a:rPr>
              <a:t>클라우드와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통합할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수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있도록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파일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dirty="0">
                <a:latin typeface="UKIJ CJK"/>
                <a:cs typeface="UKIJ CJK"/>
              </a:rPr>
              <a:t>볼륨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dirty="0">
                <a:latin typeface="UKIJ CJK"/>
                <a:cs typeface="UKIJ CJK"/>
              </a:rPr>
              <a:t>테이프 인터페이스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rlito"/>
                <a:cs typeface="Carlito"/>
              </a:rPr>
              <a:t>NFS, </a:t>
            </a:r>
            <a:r>
              <a:rPr sz="1800" spc="-5" dirty="0">
                <a:latin typeface="Carlito"/>
                <a:cs typeface="Carlito"/>
              </a:rPr>
              <a:t>iSCSI </a:t>
            </a:r>
            <a:r>
              <a:rPr sz="1800" dirty="0">
                <a:latin typeface="UKIJ CJK"/>
                <a:cs typeface="UKIJ CJK"/>
              </a:rPr>
              <a:t>인터페이스</a:t>
            </a:r>
            <a:r>
              <a:rPr sz="1800" spc="-5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644" y="2377439"/>
            <a:ext cx="361035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sz="3600" spc="-425" dirty="0"/>
              <a:t> </a:t>
            </a:r>
            <a:r>
              <a:rPr sz="3600" spc="-200" dirty="0"/>
              <a:t>Backup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8131809" cy="275653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완전관리형 백업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서비스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중앙 관리 및</a:t>
            </a:r>
            <a:r>
              <a:rPr sz="2400" spc="-2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자동화</a:t>
            </a:r>
            <a:endParaRPr sz="2400">
              <a:latin typeface="UKIJ CJK"/>
              <a:cs typeface="UKIJ CJK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5" dirty="0">
                <a:latin typeface="Carlito"/>
                <a:cs typeface="Carlito"/>
              </a:rPr>
              <a:t>Storage </a:t>
            </a:r>
            <a:r>
              <a:rPr sz="2000" spc="-20" dirty="0">
                <a:latin typeface="Carlito"/>
                <a:cs typeface="Carlito"/>
              </a:rPr>
              <a:t>Gateway</a:t>
            </a:r>
            <a:r>
              <a:rPr sz="2000" spc="-20" dirty="0">
                <a:latin typeface="UKIJ CJK"/>
                <a:cs typeface="UKIJ CJK"/>
              </a:rPr>
              <a:t>를 </a:t>
            </a:r>
            <a:r>
              <a:rPr sz="2000" dirty="0">
                <a:latin typeface="UKIJ CJK"/>
                <a:cs typeface="UKIJ CJK"/>
              </a:rPr>
              <a:t>사용해 </a:t>
            </a: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dirty="0">
                <a:latin typeface="UKIJ CJK"/>
                <a:cs typeface="UKIJ CJK"/>
              </a:rPr>
              <a:t>서비스 전체에서 데이터</a:t>
            </a:r>
            <a:r>
              <a:rPr sz="2000" spc="-34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백업을  손쉽게 중앙집중화하고</a:t>
            </a:r>
            <a:r>
              <a:rPr sz="2000" spc="-1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자동화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5" dirty="0">
                <a:latin typeface="Carlito"/>
                <a:cs typeface="Carlito"/>
              </a:rPr>
              <a:t>Backup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콘솔에서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클릭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spc="5" dirty="0">
                <a:latin typeface="UKIJ CJK"/>
                <a:cs typeface="UKIJ CJK"/>
              </a:rPr>
              <a:t>몇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번이면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일정과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보존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관리를</a:t>
            </a:r>
            <a:endParaRPr sz="2000">
              <a:latin typeface="UKIJ CJK"/>
              <a:cs typeface="UKIJ CJK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UKIJ CJK"/>
                <a:cs typeface="UKIJ CJK"/>
              </a:rPr>
              <a:t>자동화하는</a:t>
            </a:r>
            <a:r>
              <a:rPr sz="2000" spc="-10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정책을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생성할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있음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3755134"/>
            <a:ext cx="8351520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1136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4" dirty="0">
                <a:latin typeface="Trebuchet MS"/>
                <a:cs typeface="Trebuchet MS"/>
              </a:rPr>
              <a:t>EBS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20059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EBS</a:t>
            </a:r>
            <a:r>
              <a:rPr sz="3600" spc="-395" dirty="0"/>
              <a:t> </a:t>
            </a:r>
            <a:r>
              <a:rPr sz="3600" spc="-210" dirty="0"/>
              <a:t>Pricing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5135245" cy="5192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범용 </a:t>
            </a:r>
            <a:r>
              <a:rPr sz="2000" dirty="0">
                <a:latin typeface="Carlito"/>
                <a:cs typeface="Carlito"/>
              </a:rPr>
              <a:t>SSD(gp2)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rlito"/>
                <a:cs typeface="Carlito"/>
              </a:rPr>
              <a:t>$0.114 </a:t>
            </a:r>
            <a:r>
              <a:rPr sz="1800" spc="-5" dirty="0">
                <a:latin typeface="UKIJ CJK"/>
                <a:cs typeface="UKIJ CJK"/>
              </a:rPr>
              <a:t>프로비저닝된 스토리지의 월별</a:t>
            </a:r>
            <a:r>
              <a:rPr sz="1800" spc="-185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예</a:t>
            </a:r>
            <a:r>
              <a:rPr sz="1800" dirty="0">
                <a:latin typeface="Carlito"/>
                <a:cs typeface="Carlito"/>
              </a:rPr>
              <a:t>) 30GB </a:t>
            </a:r>
            <a:r>
              <a:rPr sz="1800" dirty="0">
                <a:latin typeface="UKIJ CJK"/>
                <a:cs typeface="UKIJ CJK"/>
              </a:rPr>
              <a:t>한달 쓰면</a:t>
            </a:r>
            <a:r>
              <a:rPr sz="1800" dirty="0">
                <a:latin typeface="Carlito"/>
                <a:cs typeface="Carlito"/>
              </a:rPr>
              <a:t>? $3.342 = </a:t>
            </a:r>
            <a:r>
              <a:rPr sz="1800" dirty="0">
                <a:latin typeface="UKIJ CJK"/>
                <a:cs typeface="UKIJ CJK"/>
              </a:rPr>
              <a:t>약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4</a:t>
            </a:r>
            <a:r>
              <a:rPr sz="1800" spc="-5" dirty="0">
                <a:latin typeface="UKIJ CJK"/>
                <a:cs typeface="UKIJ CJK"/>
              </a:rPr>
              <a:t>천원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프로비저닝된 </a:t>
            </a:r>
            <a:r>
              <a:rPr sz="2000" dirty="0">
                <a:latin typeface="Carlito"/>
                <a:cs typeface="Carlito"/>
              </a:rPr>
              <a:t>IOPS </a:t>
            </a:r>
            <a:r>
              <a:rPr sz="2000" spc="-5" dirty="0">
                <a:latin typeface="Carlito"/>
                <a:cs typeface="Carlito"/>
              </a:rPr>
              <a:t>SSD(io1)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$0.128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$0.067 </a:t>
            </a:r>
            <a:r>
              <a:rPr sz="1800" dirty="0">
                <a:latin typeface="UKIJ CJK"/>
                <a:cs typeface="UKIJ CJK"/>
              </a:rPr>
              <a:t>프로비저닝된 월별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IOPS</a:t>
            </a:r>
            <a:r>
              <a:rPr sz="1800" spc="-5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처리량 최적화 </a:t>
            </a:r>
            <a:r>
              <a:rPr sz="2000" spc="-5" dirty="0">
                <a:latin typeface="Carlito"/>
                <a:cs typeface="Carlito"/>
              </a:rPr>
              <a:t>HDD(st1)</a:t>
            </a:r>
            <a:r>
              <a:rPr sz="2000" spc="-19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$0.051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콜드 </a:t>
            </a:r>
            <a:r>
              <a:rPr sz="2000" spc="-5" dirty="0">
                <a:latin typeface="Carlito"/>
                <a:cs typeface="Carlito"/>
              </a:rPr>
              <a:t>HDD(sc1)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$0.029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dirty="0">
                <a:latin typeface="Carlito"/>
                <a:cs typeface="Carlito"/>
              </a:rPr>
              <a:t>S3</a:t>
            </a:r>
            <a:r>
              <a:rPr sz="2000" dirty="0">
                <a:latin typeface="UKIJ CJK"/>
                <a:cs typeface="UKIJ CJK"/>
              </a:rPr>
              <a:t>에 대한 </a:t>
            </a: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스냅샷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$0.05 </a:t>
            </a:r>
            <a:r>
              <a:rPr sz="1800" dirty="0">
                <a:latin typeface="UKIJ CJK"/>
                <a:cs typeface="UKIJ CJK"/>
              </a:rPr>
              <a:t>저장된 데이터의 월별</a:t>
            </a:r>
            <a:r>
              <a:rPr sz="1800" spc="-20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6" y="161544"/>
            <a:ext cx="7257288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3461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1447800"/>
            <a:ext cx="6986588" cy="3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342D7-4302-432D-914F-39780FF7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7" y="5744579"/>
            <a:ext cx="7154215" cy="31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716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및 </a:t>
            </a:r>
            <a:r>
              <a:rPr lang="en-US" altLang="ko-KR" dirty="0"/>
              <a:t>AmazonS3ReadOnlyAccess </a:t>
            </a:r>
            <a:r>
              <a:rPr lang="ko-KR" altLang="en-US" dirty="0"/>
              <a:t>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시작</a:t>
            </a:r>
            <a:r>
              <a:rPr sz="3600" b="1" spc="-140" dirty="0">
                <a:latin typeface="UnDinaru"/>
                <a:cs typeface="UnDinaru"/>
              </a:rPr>
              <a:t> </a:t>
            </a:r>
            <a:r>
              <a:rPr sz="3600" b="1" spc="-70" dirty="0">
                <a:latin typeface="UnDinaru"/>
                <a:cs typeface="UnDinaru"/>
              </a:rPr>
              <a:t>전에</a:t>
            </a:r>
            <a:r>
              <a:rPr sz="3600" spc="-70" dirty="0"/>
              <a:t>…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1125" y="1670304"/>
            <a:ext cx="634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4364177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7072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219200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6600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272286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2743200" y="29718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209800" y="2592385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929639"/>
            <a:ext cx="8351520" cy="5678805"/>
            <a:chOff x="396240" y="929639"/>
            <a:chExt cx="8351520" cy="5678805"/>
          </a:xfrm>
        </p:grpSpPr>
        <p:sp>
          <p:nvSpPr>
            <p:cNvPr id="3" name="object 3"/>
            <p:cNvSpPr/>
            <p:nvPr/>
          </p:nvSpPr>
          <p:spPr>
            <a:xfrm>
              <a:off x="1304543" y="1034795"/>
              <a:ext cx="6534911" cy="5573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8510" y="5683757"/>
              <a:ext cx="1054735" cy="375285"/>
            </a:xfrm>
            <a:custGeom>
              <a:avLst/>
              <a:gdLst/>
              <a:ahLst/>
              <a:cxnLst/>
              <a:rect l="l" t="t" r="r" b="b"/>
              <a:pathLst>
                <a:path w="1054735" h="375285">
                  <a:moveTo>
                    <a:pt x="0" y="374903"/>
                  </a:moveTo>
                  <a:lnTo>
                    <a:pt x="1054608" y="374903"/>
                  </a:lnTo>
                  <a:lnTo>
                    <a:pt x="1054608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49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1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 </a:t>
            </a:r>
            <a:r>
              <a:rPr sz="3600" spc="-125" dirty="0"/>
              <a:t>SSH</a:t>
            </a:r>
            <a:r>
              <a:rPr sz="3600" spc="-760" dirty="0"/>
              <a:t> </a:t>
            </a:r>
            <a:r>
              <a:rPr sz="3600" b="1" dirty="0">
                <a:latin typeface="UnDinaru"/>
                <a:cs typeface="UnDinaru"/>
              </a:rPr>
              <a:t>연결 및 관리자 모드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장치 이름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확인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1757"/>
            <a:ext cx="5715635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lsblk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dirty="0">
                <a:latin typeface="UKIJ CJK"/>
                <a:cs typeface="UKIJ CJK"/>
              </a:rPr>
              <a:t>시스템 메시지</a:t>
            </a:r>
            <a:r>
              <a:rPr sz="2000" spc="-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확인</a:t>
            </a:r>
            <a:r>
              <a:rPr sz="2000" dirty="0">
                <a:latin typeface="Carlito"/>
                <a:cs typeface="Carlito"/>
              </a:rPr>
              <a:t>)</a:t>
            </a: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1G </a:t>
            </a:r>
            <a:r>
              <a:rPr sz="2000" dirty="0">
                <a:latin typeface="UKIJ CJK"/>
                <a:cs typeface="UKIJ CJK"/>
              </a:rPr>
              <a:t>용량의 </a:t>
            </a:r>
            <a:r>
              <a:rPr sz="2000" spc="-5" dirty="0">
                <a:latin typeface="Carlito"/>
                <a:cs typeface="Carlito"/>
              </a:rPr>
              <a:t>disk </a:t>
            </a:r>
            <a:r>
              <a:rPr sz="2000" dirty="0">
                <a:latin typeface="UKIJ CJK"/>
                <a:cs typeface="UKIJ CJK"/>
              </a:rPr>
              <a:t>확인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xvdf </a:t>
            </a:r>
            <a:r>
              <a:rPr sz="2000" dirty="0">
                <a:latin typeface="Carlito"/>
                <a:cs typeface="Carlito"/>
              </a:rPr>
              <a:t>-&gt; </a:t>
            </a:r>
            <a:r>
              <a:rPr sz="2000" spc="-10" dirty="0">
                <a:latin typeface="Carlito"/>
                <a:cs typeface="Carlito"/>
              </a:rPr>
              <a:t>/dev/xvdf </a:t>
            </a:r>
            <a:r>
              <a:rPr sz="2000" spc="5" dirty="0">
                <a:latin typeface="UKIJ CJK"/>
                <a:cs typeface="UKIJ CJK"/>
              </a:rPr>
              <a:t>로 </a:t>
            </a:r>
            <a:r>
              <a:rPr sz="2000" dirty="0">
                <a:latin typeface="UKIJ CJK"/>
                <a:cs typeface="UKIJ CJK"/>
              </a:rPr>
              <a:t>접근</a:t>
            </a:r>
            <a:r>
              <a:rPr sz="2000" spc="-2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가능</a:t>
            </a:r>
          </a:p>
        </p:txBody>
      </p:sp>
      <p:sp>
        <p:nvSpPr>
          <p:cNvPr id="4" name="object 4"/>
          <p:cNvSpPr/>
          <p:nvPr/>
        </p:nvSpPr>
        <p:spPr>
          <a:xfrm>
            <a:off x="618744" y="2319527"/>
            <a:ext cx="8310372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46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파일 시스템 생성 및</a:t>
            </a:r>
            <a:r>
              <a:rPr sz="3600" b="1" spc="-35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마운트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143000"/>
            <a:ext cx="4869365" cy="530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9930" y="916431"/>
            <a:ext cx="3538220" cy="404558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mkfs: </a:t>
            </a:r>
            <a:r>
              <a:rPr sz="2400" dirty="0">
                <a:latin typeface="UKIJ CJK"/>
                <a:cs typeface="UKIJ CJK"/>
              </a:rPr>
              <a:t>파일 시스템</a:t>
            </a:r>
            <a:r>
              <a:rPr sz="2400" spc="-23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생성</a:t>
            </a:r>
            <a:endParaRPr sz="2400">
              <a:latin typeface="UKIJ CJK"/>
              <a:cs typeface="UKIJ CJK"/>
            </a:endParaRPr>
          </a:p>
          <a:p>
            <a:pPr marL="241300" marR="53975" indent="-228600" algn="just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cd </a:t>
            </a:r>
            <a:r>
              <a:rPr sz="2400" spc="-5" dirty="0">
                <a:latin typeface="Carlito"/>
                <a:cs typeface="Carlito"/>
              </a:rPr>
              <a:t>~: </a:t>
            </a:r>
            <a:r>
              <a:rPr sz="2400" dirty="0">
                <a:latin typeface="UKIJ CJK"/>
                <a:cs typeface="UKIJ CJK"/>
              </a:rPr>
              <a:t>사용자 홈</a:t>
            </a:r>
            <a:r>
              <a:rPr sz="2400" spc="-2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디렉토리  로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이동</a:t>
            </a:r>
            <a:endParaRPr sz="2400">
              <a:latin typeface="UKIJ CJK"/>
              <a:cs typeface="UKIJ CJK"/>
            </a:endParaRPr>
          </a:p>
          <a:p>
            <a:pPr marL="241300" marR="35560" indent="-228600" algn="just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mount: </a:t>
            </a:r>
            <a:r>
              <a:rPr sz="2400" spc="-5" dirty="0">
                <a:latin typeface="UKIJ CJK"/>
                <a:cs typeface="UKIJ CJK"/>
              </a:rPr>
              <a:t>파일 시스템을</a:t>
            </a:r>
            <a:r>
              <a:rPr sz="2400" spc="-27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지  정한 디렉토리를 통해</a:t>
            </a:r>
            <a:r>
              <a:rPr sz="2400" spc="-3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접  근할 수 있도록</a:t>
            </a:r>
            <a:r>
              <a:rPr sz="2400" spc="-32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등록함</a:t>
            </a:r>
            <a:endParaRPr sz="2400">
              <a:latin typeface="UKIJ CJK"/>
              <a:cs typeface="UKIJ CJK"/>
            </a:endParaRPr>
          </a:p>
          <a:p>
            <a:pPr marL="241300" indent="-228600" algn="just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df: </a:t>
            </a:r>
            <a:r>
              <a:rPr sz="2400" spc="-5" dirty="0">
                <a:latin typeface="UKIJ CJK"/>
                <a:cs typeface="UKIJ CJK"/>
              </a:rPr>
              <a:t>등록된 파일시스템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정</a:t>
            </a:r>
            <a:endParaRPr sz="2400">
              <a:latin typeface="UKIJ CJK"/>
              <a:cs typeface="UKIJ CJK"/>
            </a:endParaRPr>
          </a:p>
          <a:p>
            <a:pPr marL="2413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UKIJ CJK"/>
                <a:cs typeface="UKIJ CJK"/>
              </a:rPr>
              <a:t>보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342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새로운 파일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7672" y="3009900"/>
            <a:ext cx="5248656" cy="368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83" y="1156715"/>
            <a:ext cx="6074739" cy="1786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6835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언마운트로 파일 시스템 등록</a:t>
            </a:r>
            <a:r>
              <a:rPr sz="3600" b="1" spc="-35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해제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227" y="2255520"/>
            <a:ext cx="8543544" cy="443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" y="1040638"/>
            <a:ext cx="7726045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umount: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mount</a:t>
            </a:r>
            <a:r>
              <a:rPr sz="2400" spc="-10" dirty="0">
                <a:latin typeface="UKIJ CJK"/>
                <a:cs typeface="UKIJ CJK"/>
              </a:rPr>
              <a:t>의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반대로</a:t>
            </a:r>
            <a:r>
              <a:rPr sz="2400" spc="-1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시스템의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등록을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해제함</a:t>
            </a:r>
            <a:endParaRPr sz="2400">
              <a:latin typeface="UKIJ CJK"/>
              <a:cs typeface="UKIJ CJK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UKIJ CJK"/>
                <a:cs typeface="UKIJ CJK"/>
              </a:rPr>
              <a:t>해당 디렉토리의 파일이 오픈되어있거나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dirty="0">
                <a:latin typeface="UKIJ CJK"/>
                <a:cs typeface="UKIJ CJK"/>
              </a:rPr>
              <a:t>디렉토리에</a:t>
            </a:r>
            <a:r>
              <a:rPr sz="2000" spc="-3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접근하고  있는 세션이 있다면 에러</a:t>
            </a:r>
            <a:r>
              <a:rPr sz="2000" spc="-33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발생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762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볼륨 분리 </a:t>
            </a:r>
            <a:r>
              <a:rPr sz="3600" b="1" spc="-225" dirty="0">
                <a:latin typeface="UnDinaru"/>
                <a:cs typeface="UnDinaru"/>
              </a:rPr>
              <a:t>후</a:t>
            </a:r>
            <a:r>
              <a:rPr sz="3600" spc="-225" dirty="0">
                <a:latin typeface="Trebuchet MS"/>
                <a:cs typeface="Trebuchet MS"/>
              </a:rPr>
              <a:t>, </a:t>
            </a:r>
            <a:r>
              <a:rPr sz="3600" b="1" dirty="0">
                <a:latin typeface="UnDinaru"/>
                <a:cs typeface="UnDinaru"/>
              </a:rPr>
              <a:t>리눅스 </a:t>
            </a:r>
            <a:r>
              <a:rPr sz="3600" spc="-190" dirty="0">
                <a:latin typeface="Trebuchet MS"/>
                <a:cs typeface="Trebuchet MS"/>
              </a:rPr>
              <a:t>instance</a:t>
            </a:r>
            <a:r>
              <a:rPr sz="3600" b="1" spc="-190" dirty="0">
                <a:latin typeface="UnDinaru"/>
                <a:cs typeface="UnDinaru"/>
              </a:rPr>
              <a:t>에</a:t>
            </a:r>
            <a:r>
              <a:rPr sz="3600" b="1" spc="-42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재연결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6240" y="1106198"/>
            <a:ext cx="4584700" cy="2656840"/>
            <a:chOff x="396240" y="1106198"/>
            <a:chExt cx="4584700" cy="2656840"/>
          </a:xfrm>
        </p:grpSpPr>
        <p:sp>
          <p:nvSpPr>
            <p:cNvPr id="4" name="object 4"/>
            <p:cNvSpPr/>
            <p:nvPr/>
          </p:nvSpPr>
          <p:spPr>
            <a:xfrm>
              <a:off x="396240" y="1106198"/>
              <a:ext cx="4584192" cy="26565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8241" y="2687574"/>
              <a:ext cx="904240" cy="238125"/>
            </a:xfrm>
            <a:custGeom>
              <a:avLst/>
              <a:gdLst/>
              <a:ahLst/>
              <a:cxnLst/>
              <a:rect l="l" t="t" r="r" b="b"/>
              <a:pathLst>
                <a:path w="904239" h="238125">
                  <a:moveTo>
                    <a:pt x="0" y="237743"/>
                  </a:moveTo>
                  <a:lnTo>
                    <a:pt x="903732" y="237743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547104" y="1647365"/>
            <a:ext cx="1969007" cy="176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9952" y="1100709"/>
            <a:ext cx="537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분리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수행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후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상태가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available</a:t>
            </a:r>
            <a:r>
              <a:rPr sz="1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로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변경되면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다시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연결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7655" y="4462271"/>
            <a:ext cx="7028688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60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5563" y="929639"/>
          <a:ext cx="8352790" cy="5118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요구</a:t>
                      </a:r>
                      <a:r>
                        <a:rPr sz="1600" b="1" spc="185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사항: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추천</a:t>
                      </a:r>
                      <a:r>
                        <a:rPr sz="1600" b="1" spc="170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제품: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Amazon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EC2,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관계형 및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NoSQL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데이터베이스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 웨어하우징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엔터프라이  즈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애플리케이션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빅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처리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또는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백업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복구를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영구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로컬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스토리지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Amazon</a:t>
                      </a:r>
                      <a:r>
                        <a:rPr sz="1600" u="heavy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Elastic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Block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Store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(Amazon</a:t>
                      </a:r>
                      <a:r>
                        <a:rPr sz="1600" u="heavy" spc="-2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EBS)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337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Linux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기반의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워크로드를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클라우드 서비스와 온프레미스 리소스에서</a:t>
                      </a:r>
                      <a:r>
                        <a:rPr sz="1600" spc="-1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사용 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할 수 있도록 지원하는 간단하고 확장 가능하며 탄력적인 파일 시스템입니다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 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제품은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애플리케이션을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중단하지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않고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온디맨드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방식으로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페타바이트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규모  까지 확장하도록 구축되어 파일을 추가하고 제거할 때 자동으로 확장되고 축  소되므로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애플리케이션은 필요할 때 필요한 만큼 스토리지를 사용할 수 있습  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Amazon</a:t>
                      </a:r>
                      <a:r>
                        <a:rPr sz="1600" u="heavy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Elastic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File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System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(Amazon</a:t>
                      </a:r>
                      <a:r>
                        <a:rPr sz="16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EFS)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사용자 생성 콘텐츠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활성 아카이브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서버리스 컴퓨팅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빅 데이터 스토리지 또  는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백업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복구를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위해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인터넷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위치에서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데이터에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액세스할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있도록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지원하  는 확장 가능하고 안정적인</a:t>
                      </a:r>
                      <a:r>
                        <a:rPr sz="1600" spc="-18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플랫폼입니다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Amazon</a:t>
                      </a:r>
                      <a:r>
                        <a:rPr sz="1600" u="heavy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Simple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Storage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Service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(Amazon</a:t>
                      </a:r>
                      <a:r>
                        <a:rPr sz="1600" u="heavy" spc="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S3)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아카이브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규제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준수를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위해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테이프를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대체할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7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있는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매우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저렴한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장기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스토  리지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클래스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Amazon</a:t>
                      </a:r>
                      <a:r>
                        <a:rPr sz="1600" u="heavy" spc="-2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Glacier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29845" marR="20955" algn="ctr">
                        <a:lnSpc>
                          <a:spcPct val="99800"/>
                        </a:lnSpc>
                        <a:spcBef>
                          <a:spcPts val="15"/>
                        </a:spcBef>
                      </a:pPr>
                      <a:r>
                        <a:rPr sz="1600" u="heavy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및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Amazon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S3</a:t>
                      </a:r>
                      <a:r>
                        <a:rPr sz="1600" u="heavy" spc="-1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G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lacier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Deep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Arc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hive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45563" y="6531812"/>
            <a:ext cx="4408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https://aws.amazon.com/ko/products/storage/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212597"/>
            <a:ext cx="8034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Trebuchet MS"/>
                <a:cs typeface="Trebuchet MS"/>
              </a:rPr>
              <a:t>2</a:t>
            </a:r>
            <a:r>
              <a:rPr sz="3200" b="1" spc="-40" dirty="0">
                <a:latin typeface="UnDinaru"/>
                <a:cs typeface="UnDinaru"/>
              </a:rPr>
              <a:t>번 </a:t>
            </a:r>
            <a:r>
              <a:rPr sz="3200" b="1" dirty="0">
                <a:latin typeface="UnDinaru"/>
                <a:cs typeface="UnDinaru"/>
              </a:rPr>
              <a:t>인스턴스 </a:t>
            </a:r>
            <a:r>
              <a:rPr sz="3200" b="1" spc="-130" dirty="0">
                <a:latin typeface="UnDinaru"/>
                <a:cs typeface="UnDinaru"/>
              </a:rPr>
              <a:t>접속</a:t>
            </a:r>
            <a:r>
              <a:rPr sz="3200" spc="-130" dirty="0">
                <a:latin typeface="Trebuchet MS"/>
                <a:cs typeface="Trebuchet MS"/>
              </a:rPr>
              <a:t>, </a:t>
            </a:r>
            <a:r>
              <a:rPr sz="3200" spc="-140" dirty="0">
                <a:latin typeface="Trebuchet MS"/>
                <a:cs typeface="Trebuchet MS"/>
              </a:rPr>
              <a:t>mount</a:t>
            </a:r>
            <a:r>
              <a:rPr sz="3200" spc="-73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UnDinaru"/>
                <a:cs typeface="UnDinaru"/>
              </a:rPr>
              <a:t>수행하고 파일 확인</a:t>
            </a:r>
            <a:endParaRPr sz="32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0459" y="1456569"/>
            <a:ext cx="6253162" cy="525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1675" y="1034034"/>
            <a:ext cx="540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파일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시스템은</a:t>
            </a:r>
            <a:r>
              <a:rPr sz="1800" spc="-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이미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만들었으므로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mkfs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는</a:t>
            </a:r>
            <a:r>
              <a:rPr sz="1800" spc="-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안</a:t>
            </a:r>
            <a:r>
              <a:rPr sz="1800" spc="-6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해도</a:t>
            </a:r>
            <a:r>
              <a:rPr sz="1800" spc="-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22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Umount </a:t>
            </a:r>
            <a:r>
              <a:rPr sz="3600" b="1" dirty="0">
                <a:latin typeface="UnDinaru"/>
                <a:cs typeface="UnDinaru"/>
              </a:rPr>
              <a:t>및 볼륨 </a:t>
            </a:r>
            <a:r>
              <a:rPr sz="3600" b="1" spc="-150" dirty="0">
                <a:latin typeface="UnDinaru"/>
                <a:cs typeface="UnDinaru"/>
              </a:rPr>
              <a:t>분리</a:t>
            </a:r>
            <a:r>
              <a:rPr sz="3600" spc="-150" dirty="0"/>
              <a:t>,</a:t>
            </a:r>
            <a:r>
              <a:rPr sz="3600" spc="-680" dirty="0"/>
              <a:t> </a:t>
            </a:r>
            <a:r>
              <a:rPr sz="3600" b="1" dirty="0">
                <a:latin typeface="UnDinaru"/>
                <a:cs typeface="UnDinaru"/>
              </a:rPr>
              <a:t>삭제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583" y="1298170"/>
            <a:ext cx="5718936" cy="63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00655"/>
            <a:ext cx="8528685" cy="4028440"/>
            <a:chOff x="228600" y="2200655"/>
            <a:chExt cx="8528685" cy="4028440"/>
          </a:xfrm>
        </p:grpSpPr>
        <p:sp>
          <p:nvSpPr>
            <p:cNvPr id="5" name="object 5"/>
            <p:cNvSpPr/>
            <p:nvPr/>
          </p:nvSpPr>
          <p:spPr>
            <a:xfrm>
              <a:off x="237744" y="2286010"/>
              <a:ext cx="5058156" cy="27721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3172" y="2205227"/>
              <a:ext cx="5067300" cy="2857500"/>
            </a:xfrm>
            <a:custGeom>
              <a:avLst/>
              <a:gdLst/>
              <a:ahLst/>
              <a:cxnLst/>
              <a:rect l="l" t="t" r="r" b="b"/>
              <a:pathLst>
                <a:path w="5067300" h="2857500">
                  <a:moveTo>
                    <a:pt x="0" y="2857500"/>
                  </a:moveTo>
                  <a:lnTo>
                    <a:pt x="5067300" y="2857500"/>
                  </a:lnTo>
                  <a:lnTo>
                    <a:pt x="5067300" y="0"/>
                  </a:lnTo>
                  <a:lnTo>
                    <a:pt x="0" y="0"/>
                  </a:lnTo>
                  <a:lnTo>
                    <a:pt x="0" y="2857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7615" y="4372355"/>
              <a:ext cx="4200144" cy="1847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3044" y="4367783"/>
              <a:ext cx="4209415" cy="1856739"/>
            </a:xfrm>
            <a:custGeom>
              <a:avLst/>
              <a:gdLst/>
              <a:ahLst/>
              <a:cxnLst/>
              <a:rect l="l" t="t" r="r" b="b"/>
              <a:pathLst>
                <a:path w="4209415" h="1856739">
                  <a:moveTo>
                    <a:pt x="0" y="1856231"/>
                  </a:moveTo>
                  <a:lnTo>
                    <a:pt x="4209288" y="1856231"/>
                  </a:lnTo>
                  <a:lnTo>
                    <a:pt x="4209288" y="0"/>
                  </a:lnTo>
                  <a:lnTo>
                    <a:pt x="0" y="0"/>
                  </a:lnTo>
                  <a:lnTo>
                    <a:pt x="0" y="18562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10737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latin typeface="Trebuchet MS"/>
                <a:cs typeface="Trebuchet MS"/>
              </a:rPr>
              <a:t>E</a:t>
            </a:r>
            <a:r>
              <a:rPr sz="6000" spc="-509" dirty="0">
                <a:latin typeface="Trebuchet MS"/>
                <a:cs typeface="Trebuchet MS"/>
              </a:rPr>
              <a:t>F</a:t>
            </a:r>
            <a:r>
              <a:rPr sz="6000" spc="-170" dirty="0"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2671" y="1101852"/>
            <a:ext cx="1347216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1967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EFS</a:t>
            </a:r>
            <a:r>
              <a:rPr sz="3600" spc="-420" dirty="0"/>
              <a:t> </a:t>
            </a:r>
            <a:r>
              <a:rPr sz="3600" spc="-204" dirty="0"/>
              <a:t>Pricing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4370" y="4706823"/>
            <a:ext cx="6707505" cy="2025014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예</a:t>
            </a:r>
            <a:r>
              <a:rPr sz="2400" dirty="0">
                <a:latin typeface="Carlito"/>
                <a:cs typeface="Carlito"/>
              </a:rPr>
              <a:t>) </a:t>
            </a:r>
            <a:r>
              <a:rPr sz="2400" spc="-5" dirty="0">
                <a:latin typeface="Carlito"/>
                <a:cs typeface="Carlito"/>
              </a:rPr>
              <a:t>30GB </a:t>
            </a:r>
            <a:r>
              <a:rPr sz="2400" dirty="0">
                <a:latin typeface="UKIJ CJK"/>
                <a:cs typeface="UKIJ CJK"/>
              </a:rPr>
              <a:t>한달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$9.9 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dirty="0">
                <a:latin typeface="UKIJ CJK"/>
                <a:cs typeface="UKIJ CJK"/>
              </a:rPr>
              <a:t>약</a:t>
            </a:r>
            <a:r>
              <a:rPr sz="2400" spc="-145" dirty="0">
                <a:latin typeface="UKIJ CJK"/>
                <a:cs typeface="UKIJ CJK"/>
              </a:rPr>
              <a:t> </a:t>
            </a:r>
            <a:r>
              <a:rPr sz="2400" spc="-5" dirty="0">
                <a:latin typeface="Carlito"/>
                <a:cs typeface="Carlito"/>
              </a:rPr>
              <a:t>12,000</a:t>
            </a:r>
            <a:r>
              <a:rPr sz="2400" spc="-5" dirty="0">
                <a:latin typeface="UKIJ CJK"/>
                <a:cs typeface="UKIJ CJK"/>
              </a:rPr>
              <a:t>원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EBS</a:t>
            </a:r>
            <a:r>
              <a:rPr sz="2400" spc="-5" dirty="0">
                <a:latin typeface="UKIJ CJK"/>
                <a:cs typeface="UKIJ CJK"/>
              </a:rPr>
              <a:t>보다 </a:t>
            </a:r>
            <a:r>
              <a:rPr sz="2400" dirty="0">
                <a:latin typeface="UKIJ CJK"/>
                <a:cs typeface="UKIJ CJK"/>
              </a:rPr>
              <a:t>약 </a:t>
            </a:r>
            <a:r>
              <a:rPr sz="2400" spc="-5" dirty="0">
                <a:latin typeface="Carlito"/>
                <a:cs typeface="Carlito"/>
              </a:rPr>
              <a:t>3</a:t>
            </a:r>
            <a:r>
              <a:rPr sz="2400" spc="-5" dirty="0">
                <a:latin typeface="UKIJ CJK"/>
                <a:cs typeface="UKIJ CJK"/>
              </a:rPr>
              <a:t>배 </a:t>
            </a:r>
            <a:r>
              <a:rPr sz="2400" dirty="0">
                <a:latin typeface="UKIJ CJK"/>
                <a:cs typeface="UKIJ CJK"/>
              </a:rPr>
              <a:t>가량</a:t>
            </a:r>
            <a:r>
              <a:rPr sz="2400" spc="-3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비쌈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EFS</a:t>
            </a:r>
            <a:r>
              <a:rPr sz="2000" spc="-5" dirty="0">
                <a:latin typeface="UKIJ CJK"/>
                <a:cs typeface="UKIJ CJK"/>
              </a:rPr>
              <a:t>는</a:t>
            </a:r>
            <a:r>
              <a:rPr sz="2000" spc="-10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보다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고급의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기능을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제공하기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때문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IA</a:t>
            </a:r>
            <a:r>
              <a:rPr sz="2000" dirty="0">
                <a:latin typeface="UKIJ CJK"/>
                <a:cs typeface="UKIJ CJK"/>
              </a:rPr>
              <a:t>는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약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Carlito"/>
                <a:cs typeface="Carlito"/>
              </a:rPr>
              <a:t>1/12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수준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dirty="0">
                <a:latin typeface="UKIJ CJK"/>
                <a:cs typeface="UKIJ CJK"/>
              </a:rPr>
              <a:t>다만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계층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간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전송에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대해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요금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부과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4" y="64966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101852"/>
            <a:ext cx="8929370" cy="3644265"/>
            <a:chOff x="0" y="1101852"/>
            <a:chExt cx="8929370" cy="3644265"/>
          </a:xfrm>
        </p:grpSpPr>
        <p:sp>
          <p:nvSpPr>
            <p:cNvPr id="7" name="object 7"/>
            <p:cNvSpPr/>
            <p:nvPr/>
          </p:nvSpPr>
          <p:spPr>
            <a:xfrm>
              <a:off x="7581900" y="1101852"/>
              <a:ext cx="1347216" cy="3643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01852"/>
              <a:ext cx="7743444" cy="3643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24805" y="1214754"/>
            <a:ext cx="380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https://aws.amazon.com/ko/efs/pricing/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1967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EFS</a:t>
            </a:r>
            <a:r>
              <a:rPr sz="3600" spc="-420" dirty="0"/>
              <a:t> </a:t>
            </a:r>
            <a:r>
              <a:rPr sz="3600" spc="-204" dirty="0"/>
              <a:t>Pricing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0124" y="1917192"/>
            <a:ext cx="8683752" cy="3552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195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</a:t>
            </a:r>
            <a:r>
              <a:rPr sz="3600" b="1" spc="-150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7989570" cy="498284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EBS</a:t>
            </a:r>
            <a:r>
              <a:rPr sz="2400" spc="-5" dirty="0">
                <a:latin typeface="UKIJ CJK"/>
                <a:cs typeface="UKIJ CJK"/>
              </a:rPr>
              <a:t>에서 </a:t>
            </a:r>
            <a:r>
              <a:rPr sz="2400" dirty="0">
                <a:latin typeface="UKIJ CJK"/>
                <a:cs typeface="UKIJ CJK"/>
              </a:rPr>
              <a:t>이용했던 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개의 </a:t>
            </a:r>
            <a:r>
              <a:rPr sz="2400" dirty="0">
                <a:latin typeface="UKIJ CJK"/>
                <a:cs typeface="UKIJ CJK"/>
              </a:rPr>
              <a:t>인스턴스</a:t>
            </a:r>
            <a:r>
              <a:rPr sz="2400" spc="-3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이용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새로운 </a:t>
            </a:r>
            <a:r>
              <a:rPr sz="2400" spc="-15" dirty="0">
                <a:latin typeface="Carlito"/>
                <a:cs typeface="Carlito"/>
              </a:rPr>
              <a:t>EFS </a:t>
            </a:r>
            <a:r>
              <a:rPr sz="2400" dirty="0">
                <a:latin typeface="UKIJ CJK"/>
                <a:cs typeface="UKIJ CJK"/>
              </a:rPr>
              <a:t>파일 시스템</a:t>
            </a:r>
            <a:r>
              <a:rPr sz="2400" spc="-2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생성</a:t>
            </a:r>
            <a:endParaRPr sz="24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EFS</a:t>
            </a:r>
            <a:r>
              <a:rPr sz="2000" spc="-5" dirty="0">
                <a:latin typeface="UKIJ CJK"/>
                <a:cs typeface="UKIJ CJK"/>
              </a:rPr>
              <a:t>는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한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리전의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모든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가용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영역에서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접근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가능하게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설정할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-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있음</a:t>
            </a:r>
            <a:endParaRPr sz="20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1,2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 모두 연결</a:t>
            </a:r>
            <a:r>
              <a:rPr sz="2400" spc="-380" dirty="0">
                <a:latin typeface="UKIJ CJK"/>
                <a:cs typeface="UKIJ CJK"/>
              </a:rPr>
              <a:t> </a:t>
            </a:r>
            <a:r>
              <a:rPr sz="2400" spc="-5" dirty="0">
                <a:latin typeface="Carlito"/>
                <a:cs typeface="Carlito"/>
              </a:rPr>
              <a:t>(mount)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 파일</a:t>
            </a:r>
            <a:r>
              <a:rPr sz="2400" spc="-2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생성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 파일 확인</a:t>
            </a:r>
            <a:r>
              <a:rPr sz="2400" spc="-3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후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dirty="0">
                <a:latin typeface="UKIJ CJK"/>
                <a:cs typeface="UKIJ CJK"/>
              </a:rPr>
              <a:t>삭제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</a:t>
            </a:r>
            <a:r>
              <a:rPr sz="2400" spc="-1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모든 인스턴스에서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spc="-10" dirty="0">
                <a:latin typeface="Carlito"/>
                <a:cs typeface="Carlito"/>
              </a:rPr>
              <a:t>umount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EFS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UKIJ CJK"/>
                <a:cs typeface="UKIJ CJK"/>
              </a:rPr>
              <a:t>삭제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06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서비스에서 </a:t>
            </a:r>
            <a:r>
              <a:rPr sz="3600" spc="-200" dirty="0"/>
              <a:t>EFS </a:t>
            </a:r>
            <a:r>
              <a:rPr sz="3600" b="1" dirty="0">
                <a:latin typeface="UnDinaru"/>
                <a:cs typeface="UnDinaru"/>
              </a:rPr>
              <a:t>콘솔</a:t>
            </a:r>
            <a:r>
              <a:rPr sz="3600" b="1" spc="-36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진입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47316" y="1197863"/>
            <a:ext cx="4849495" cy="4991100"/>
            <a:chOff x="2147316" y="1197863"/>
            <a:chExt cx="4849495" cy="4991100"/>
          </a:xfrm>
        </p:grpSpPr>
        <p:sp>
          <p:nvSpPr>
            <p:cNvPr id="4" name="object 4"/>
            <p:cNvSpPr/>
            <p:nvPr/>
          </p:nvSpPr>
          <p:spPr>
            <a:xfrm>
              <a:off x="2147316" y="1197863"/>
              <a:ext cx="4849367" cy="4991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09110" y="5161025"/>
              <a:ext cx="1216660" cy="830580"/>
            </a:xfrm>
            <a:custGeom>
              <a:avLst/>
              <a:gdLst/>
              <a:ahLst/>
              <a:cxnLst/>
              <a:rect l="l" t="t" r="r" b="b"/>
              <a:pathLst>
                <a:path w="1216660" h="830579">
                  <a:moveTo>
                    <a:pt x="0" y="830580"/>
                  </a:moveTo>
                  <a:lnTo>
                    <a:pt x="1216152" y="830580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313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새로운 </a:t>
            </a:r>
            <a:r>
              <a:rPr sz="3600" spc="-204" dirty="0"/>
              <a:t>EFS</a:t>
            </a:r>
            <a:r>
              <a:rPr sz="3600" spc="-495" dirty="0"/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2049779"/>
            <a:ext cx="8354568" cy="328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17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액세스 구성 </a:t>
            </a:r>
            <a:r>
              <a:rPr sz="3600" spc="-65" dirty="0"/>
              <a:t>(</a:t>
            </a:r>
            <a:r>
              <a:rPr sz="3600" b="1" spc="-65" dirty="0">
                <a:latin typeface="UnDinaru"/>
                <a:cs typeface="UnDinaru"/>
              </a:rPr>
              <a:t>기본값</a:t>
            </a:r>
            <a:r>
              <a:rPr sz="3600" b="1" spc="-285" dirty="0">
                <a:latin typeface="UnDinaru"/>
                <a:cs typeface="UnDinaru"/>
              </a:rPr>
              <a:t> </a:t>
            </a:r>
            <a:r>
              <a:rPr sz="3600" b="1" spc="-85" dirty="0">
                <a:latin typeface="UnDinaru"/>
                <a:cs typeface="UnDinaru"/>
              </a:rPr>
              <a:t>사용</a:t>
            </a:r>
            <a:r>
              <a:rPr sz="3600" spc="-85" dirty="0"/>
              <a:t>)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325880"/>
            <a:ext cx="8354568" cy="473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17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선택적 설정 구성</a:t>
            </a:r>
            <a:r>
              <a:rPr sz="3600" b="1" spc="-270" dirty="0">
                <a:latin typeface="UnDinaru"/>
                <a:cs typeface="UnDinaru"/>
              </a:rPr>
              <a:t> </a:t>
            </a:r>
            <a:r>
              <a:rPr sz="3600" spc="-105" dirty="0"/>
              <a:t>(</a:t>
            </a:r>
            <a:r>
              <a:rPr sz="3600" b="1" spc="-105" dirty="0">
                <a:latin typeface="UnDinaru"/>
                <a:cs typeface="UnDinaru"/>
              </a:rPr>
              <a:t>기본값</a:t>
            </a:r>
            <a:r>
              <a:rPr sz="3600" spc="-105" dirty="0"/>
              <a:t>)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365503"/>
            <a:ext cx="8354568" cy="465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60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356347" y="4550892"/>
            <a:ext cx="1392555" cy="1184910"/>
          </a:xfrm>
          <a:custGeom>
            <a:avLst/>
            <a:gdLst/>
            <a:ahLst/>
            <a:cxnLst/>
            <a:rect l="l" t="t" r="r" b="b"/>
            <a:pathLst>
              <a:path w="1392554" h="1184910">
                <a:moveTo>
                  <a:pt x="1392174" y="0"/>
                </a:moveTo>
                <a:lnTo>
                  <a:pt x="0" y="0"/>
                </a:lnTo>
                <a:lnTo>
                  <a:pt x="0" y="1184528"/>
                </a:lnTo>
                <a:lnTo>
                  <a:pt x="1392174" y="118452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5541" y="929639"/>
          <a:ext cx="8352789" cy="5555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요구</a:t>
                      </a:r>
                      <a:r>
                        <a:rPr sz="1600" b="1" spc="185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사항: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5715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추천</a:t>
                      </a:r>
                      <a:r>
                        <a:rPr sz="1600" b="1" spc="170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제품: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5715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977">
                <a:tc>
                  <a:txBody>
                    <a:bodyPr/>
                    <a:lstStyle/>
                    <a:p>
                      <a:pPr marL="26670" marR="8572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고성능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컴퓨팅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기계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학습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미디어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처리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워크플로우와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같이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컴퓨팅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집  약적 워크로드에 최적화된 완전관리형 파일 시스템으로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Amazon S3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에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완벽하  게 통합되어</a:t>
                      </a:r>
                      <a:r>
                        <a:rPr sz="1600" spc="-9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있습니다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073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27355" marR="53975" indent="-3797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Amazon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FSx</a:t>
                      </a:r>
                      <a:r>
                        <a:rPr sz="1600" u="heavy" spc="-6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for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Lustre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592">
                <a:tc>
                  <a:txBody>
                    <a:bodyPr/>
                    <a:lstStyle/>
                    <a:p>
                      <a:pPr marL="26670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Windows Server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를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기반으로 구축된 완전관리형 네이티브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Microsoft Windows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파  일 시스템으로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 제품을 사용하면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SMB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프로토콜 및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Windows NTFS,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AD(Active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Directory)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통합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DFS(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분산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파일 시스템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에 대한 전체 지원을 비롯하여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파일</a:t>
                      </a:r>
                      <a:r>
                        <a:rPr sz="1600" spc="-22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스토  리지가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필요한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Windows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기반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dirty="0">
                          <a:latin typeface="UKIJ CJK"/>
                          <a:cs typeface="UKIJ CJK"/>
                        </a:rPr>
                        <a:t>애플리케이션을</a:t>
                      </a:r>
                      <a:r>
                        <a:rPr sz="1600" spc="-7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600" spc="-20" dirty="0">
                          <a:latin typeface="UKIJ CJK"/>
                          <a:cs typeface="UKIJ CJK"/>
                        </a:rPr>
                        <a:t>로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쉽게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이전할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있습니다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8260" marR="53975" algn="ctr">
                        <a:lnSpc>
                          <a:spcPct val="100000"/>
                        </a:lnSpc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Amazon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FSx</a:t>
                      </a:r>
                      <a:r>
                        <a:rPr sz="1600" u="heavy" spc="-5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for </a:t>
                      </a:r>
                      <a:r>
                        <a:rPr sz="1600" spc="-20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Windows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File S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erver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177">
                <a:tc>
                  <a:txBody>
                    <a:bodyPr/>
                    <a:lstStyle/>
                    <a:p>
                      <a:pPr marL="26670" marR="16700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버스팅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계층화 또는 마이그레이션을 위해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Amazon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클라우드 스토리지로</a:t>
                      </a:r>
                      <a:r>
                        <a:rPr sz="1600" spc="-254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온프  레미스 환경을 보강해주는 하이브리드 스토리지</a:t>
                      </a:r>
                      <a:r>
                        <a:rPr sz="1600" spc="-19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클라우드입니다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0675" marR="159385" indent="-1676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u="heavy" spc="-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AWS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Storage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Gateway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631">
                <a:tc>
                  <a:txBody>
                    <a:bodyPr/>
                    <a:lstStyle/>
                    <a:p>
                      <a:pPr marL="26670" marR="178435" algn="just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유형 및 크기에 상관없이 모든 데이터를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클라우드로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혹은</a:t>
                      </a:r>
                      <a:r>
                        <a:rPr sz="1600" spc="-254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클라우드  에서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이동하는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작업을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간소화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가속화할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있도록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지원하는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서비스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포트폴  리오입니다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u="sng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클라우드</a:t>
                      </a:r>
                      <a:r>
                        <a:rPr sz="1600" u="sng" spc="-1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데이</a:t>
                      </a:r>
                      <a:endParaRPr sz="1600">
                        <a:latin typeface="UKIJ CJK"/>
                        <a:cs typeface="UKIJ CJK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600" u="sng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터</a:t>
                      </a:r>
                      <a:r>
                        <a:rPr sz="1600" u="sng" spc="-14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마이그레이</a:t>
                      </a:r>
                      <a:endParaRPr sz="1600">
                        <a:latin typeface="UKIJ CJK"/>
                        <a:cs typeface="UKIJ CJK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600" u="sng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션</a:t>
                      </a:r>
                      <a:r>
                        <a:rPr sz="1600" u="sng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서비스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049">
                <a:tc>
                  <a:txBody>
                    <a:bodyPr/>
                    <a:lstStyle/>
                    <a:p>
                      <a:pPr marL="26670" marR="192405" algn="just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10" dirty="0">
                          <a:latin typeface="UKIJ CJK"/>
                          <a:cs typeface="UKIJ CJK"/>
                        </a:rPr>
                        <a:t>클라우드뿐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아니라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온프레미스에서도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Storage Gateway</a:t>
                      </a:r>
                      <a:r>
                        <a:rPr sz="1600" spc="-15" dirty="0">
                          <a:latin typeface="UKIJ CJK"/>
                          <a:cs typeface="UKIJ CJK"/>
                        </a:rPr>
                        <a:t>를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사용해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  비스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전체에서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백업을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손쉽게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중앙화하고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자동화할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있는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완전관리  형 백업</a:t>
                      </a:r>
                      <a:r>
                        <a:rPr sz="1600" spc="-11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서비스입니다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600" u="heavy" spc="-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AWS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 Backup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45563" y="6531812"/>
            <a:ext cx="4408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https://aws.amazon.com/ko/products/storage/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검토 및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251203"/>
            <a:ext cx="8354568" cy="488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" y="114557"/>
            <a:ext cx="8705215" cy="6333490"/>
            <a:chOff x="7620" y="114557"/>
            <a:chExt cx="8705215" cy="6333490"/>
          </a:xfrm>
        </p:grpSpPr>
        <p:sp>
          <p:nvSpPr>
            <p:cNvPr id="3" name="object 3"/>
            <p:cNvSpPr/>
            <p:nvPr/>
          </p:nvSpPr>
          <p:spPr>
            <a:xfrm>
              <a:off x="368174" y="114557"/>
              <a:ext cx="8344316" cy="6333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353" y="2198370"/>
              <a:ext cx="4274820" cy="4165600"/>
            </a:xfrm>
            <a:custGeom>
              <a:avLst/>
              <a:gdLst/>
              <a:ahLst/>
              <a:cxnLst/>
              <a:rect l="l" t="t" r="r" b="b"/>
              <a:pathLst>
                <a:path w="4274820" h="4165600">
                  <a:moveTo>
                    <a:pt x="1095756" y="630936"/>
                  </a:moveTo>
                  <a:lnTo>
                    <a:pt x="3578352" y="630936"/>
                  </a:lnTo>
                  <a:lnTo>
                    <a:pt x="3578352" y="0"/>
                  </a:lnTo>
                  <a:lnTo>
                    <a:pt x="1095756" y="0"/>
                  </a:lnTo>
                  <a:lnTo>
                    <a:pt x="1095756" y="630936"/>
                  </a:lnTo>
                  <a:close/>
                </a:path>
                <a:path w="4274820" h="4165600">
                  <a:moveTo>
                    <a:pt x="0" y="4165092"/>
                  </a:moveTo>
                  <a:lnTo>
                    <a:pt x="4274820" y="4165092"/>
                  </a:lnTo>
                  <a:lnTo>
                    <a:pt x="4274820" y="2761488"/>
                  </a:lnTo>
                  <a:lnTo>
                    <a:pt x="0" y="2761488"/>
                  </a:lnTo>
                  <a:lnTo>
                    <a:pt x="0" y="41650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" y="5734812"/>
              <a:ext cx="475615" cy="419100"/>
            </a:xfrm>
            <a:custGeom>
              <a:avLst/>
              <a:gdLst/>
              <a:ahLst/>
              <a:cxnLst/>
              <a:rect l="l" t="t" r="r" b="b"/>
              <a:pathLst>
                <a:path w="475615" h="419100">
                  <a:moveTo>
                    <a:pt x="265938" y="0"/>
                  </a:moveTo>
                  <a:lnTo>
                    <a:pt x="265938" y="104775"/>
                  </a:lnTo>
                  <a:lnTo>
                    <a:pt x="0" y="104775"/>
                  </a:lnTo>
                  <a:lnTo>
                    <a:pt x="0" y="314325"/>
                  </a:lnTo>
                  <a:lnTo>
                    <a:pt x="265938" y="314325"/>
                  </a:lnTo>
                  <a:lnTo>
                    <a:pt x="265938" y="419100"/>
                  </a:lnTo>
                  <a:lnTo>
                    <a:pt x="475488" y="209550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" y="5734812"/>
              <a:ext cx="475615" cy="419100"/>
            </a:xfrm>
            <a:custGeom>
              <a:avLst/>
              <a:gdLst/>
              <a:ahLst/>
              <a:cxnLst/>
              <a:rect l="l" t="t" r="r" b="b"/>
              <a:pathLst>
                <a:path w="475615" h="419100">
                  <a:moveTo>
                    <a:pt x="0" y="104775"/>
                  </a:moveTo>
                  <a:lnTo>
                    <a:pt x="265938" y="104775"/>
                  </a:lnTo>
                  <a:lnTo>
                    <a:pt x="265938" y="0"/>
                  </a:lnTo>
                  <a:lnTo>
                    <a:pt x="475488" y="209550"/>
                  </a:lnTo>
                  <a:lnTo>
                    <a:pt x="265938" y="419100"/>
                  </a:lnTo>
                  <a:lnTo>
                    <a:pt x="265938" y="314325"/>
                  </a:lnTo>
                  <a:lnTo>
                    <a:pt x="0" y="314325"/>
                  </a:lnTo>
                  <a:lnTo>
                    <a:pt x="0" y="1047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62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Amazon </a:t>
            </a:r>
            <a:r>
              <a:rPr sz="3600" spc="-185" dirty="0"/>
              <a:t>EC2 </a:t>
            </a:r>
            <a:r>
              <a:rPr sz="3600" b="1" dirty="0">
                <a:latin typeface="UnDinaru"/>
                <a:cs typeface="UnDinaru"/>
              </a:rPr>
              <a:t>탑재 지침</a:t>
            </a:r>
            <a:r>
              <a:rPr sz="3600" b="1" spc="-505" dirty="0">
                <a:latin typeface="UnDinaru"/>
                <a:cs typeface="UnDinaru"/>
              </a:rPr>
              <a:t> </a:t>
            </a:r>
            <a:r>
              <a:rPr sz="3600" spc="-65" dirty="0"/>
              <a:t>1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4715" y="1769364"/>
            <a:ext cx="8354695" cy="3848100"/>
            <a:chOff x="394715" y="1769364"/>
            <a:chExt cx="8354695" cy="3848100"/>
          </a:xfrm>
        </p:grpSpPr>
        <p:sp>
          <p:nvSpPr>
            <p:cNvPr id="4" name="object 4"/>
            <p:cNvSpPr/>
            <p:nvPr/>
          </p:nvSpPr>
          <p:spPr>
            <a:xfrm>
              <a:off x="394715" y="1769364"/>
              <a:ext cx="8354568" cy="3848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997" y="2798826"/>
              <a:ext cx="7836534" cy="2679700"/>
            </a:xfrm>
            <a:custGeom>
              <a:avLst/>
              <a:gdLst/>
              <a:ahLst/>
              <a:cxnLst/>
              <a:rect l="l" t="t" r="r" b="b"/>
              <a:pathLst>
                <a:path w="7836534" h="2679700">
                  <a:moveTo>
                    <a:pt x="0" y="431291"/>
                  </a:moveTo>
                  <a:lnTo>
                    <a:pt x="7836408" y="431291"/>
                  </a:lnTo>
                  <a:lnTo>
                    <a:pt x="7836408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  <a:path w="7836534" h="2679700">
                  <a:moveTo>
                    <a:pt x="190499" y="2679192"/>
                  </a:moveTo>
                  <a:lnTo>
                    <a:pt x="3084576" y="2679192"/>
                  </a:lnTo>
                  <a:lnTo>
                    <a:pt x="3084576" y="2046732"/>
                  </a:lnTo>
                  <a:lnTo>
                    <a:pt x="190499" y="2046732"/>
                  </a:lnTo>
                  <a:lnTo>
                    <a:pt x="190499" y="26791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81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인스턴스들 보안그룹을 </a:t>
            </a:r>
            <a:r>
              <a:rPr sz="3600" spc="-160" dirty="0"/>
              <a:t>EFS</a:t>
            </a:r>
            <a:r>
              <a:rPr sz="3600" b="1" spc="-160" dirty="0">
                <a:latin typeface="UnDinaru"/>
                <a:cs typeface="UnDinaru"/>
              </a:rPr>
              <a:t>와</a:t>
            </a:r>
            <a:r>
              <a:rPr sz="3600" b="1" spc="-32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동일하게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39" y="1056132"/>
            <a:ext cx="9037320" cy="5402580"/>
            <a:chOff x="53339" y="1056132"/>
            <a:chExt cx="9037320" cy="5402580"/>
          </a:xfrm>
        </p:grpSpPr>
        <p:sp>
          <p:nvSpPr>
            <p:cNvPr id="4" name="object 4"/>
            <p:cNvSpPr/>
            <p:nvPr/>
          </p:nvSpPr>
          <p:spPr>
            <a:xfrm>
              <a:off x="291083" y="1065276"/>
              <a:ext cx="5029200" cy="3525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512" y="1060704"/>
              <a:ext cx="5038725" cy="3534410"/>
            </a:xfrm>
            <a:custGeom>
              <a:avLst/>
              <a:gdLst/>
              <a:ahLst/>
              <a:cxnLst/>
              <a:rect l="l" t="t" r="r" b="b"/>
              <a:pathLst>
                <a:path w="5038725" h="3534410">
                  <a:moveTo>
                    <a:pt x="0" y="3534155"/>
                  </a:moveTo>
                  <a:lnTo>
                    <a:pt x="5038344" y="3534155"/>
                  </a:lnTo>
                  <a:lnTo>
                    <a:pt x="5038344" y="0"/>
                  </a:lnTo>
                  <a:lnTo>
                    <a:pt x="0" y="0"/>
                  </a:lnTo>
                  <a:lnTo>
                    <a:pt x="0" y="35341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" y="4029455"/>
              <a:ext cx="9019032" cy="2420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" y="4024883"/>
              <a:ext cx="9028430" cy="2429510"/>
            </a:xfrm>
            <a:custGeom>
              <a:avLst/>
              <a:gdLst/>
              <a:ahLst/>
              <a:cxnLst/>
              <a:rect l="l" t="t" r="r" b="b"/>
              <a:pathLst>
                <a:path w="9028430" h="2429510">
                  <a:moveTo>
                    <a:pt x="0" y="2429256"/>
                  </a:moveTo>
                  <a:lnTo>
                    <a:pt x="9028176" y="2429256"/>
                  </a:lnTo>
                  <a:lnTo>
                    <a:pt x="9028176" y="0"/>
                  </a:lnTo>
                  <a:lnTo>
                    <a:pt x="0" y="0"/>
                  </a:lnTo>
                  <a:lnTo>
                    <a:pt x="0" y="24292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97" y="2995422"/>
              <a:ext cx="5375275" cy="3110865"/>
            </a:xfrm>
            <a:custGeom>
              <a:avLst/>
              <a:gdLst/>
              <a:ahLst/>
              <a:cxnLst/>
              <a:rect l="l" t="t" r="r" b="b"/>
              <a:pathLst>
                <a:path w="5375275" h="3110865">
                  <a:moveTo>
                    <a:pt x="0" y="3110484"/>
                  </a:moveTo>
                  <a:lnTo>
                    <a:pt x="3521964" y="3110484"/>
                  </a:lnTo>
                  <a:lnTo>
                    <a:pt x="3521964" y="2394204"/>
                  </a:lnTo>
                  <a:lnTo>
                    <a:pt x="0" y="2394204"/>
                  </a:lnTo>
                  <a:lnTo>
                    <a:pt x="0" y="3110484"/>
                  </a:lnTo>
                  <a:close/>
                </a:path>
                <a:path w="5375275" h="3110865">
                  <a:moveTo>
                    <a:pt x="1114044" y="568451"/>
                  </a:moveTo>
                  <a:lnTo>
                    <a:pt x="5375147" y="568451"/>
                  </a:lnTo>
                  <a:lnTo>
                    <a:pt x="5375147" y="0"/>
                  </a:lnTo>
                  <a:lnTo>
                    <a:pt x="1114044" y="0"/>
                  </a:lnTo>
                  <a:lnTo>
                    <a:pt x="1114044" y="5684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29783" y="1042797"/>
            <a:ext cx="340677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VPC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의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기본 보안 그룹을</a:t>
            </a:r>
            <a:r>
              <a:rPr sz="1800" spc="-32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사용함</a:t>
            </a:r>
            <a:endParaRPr sz="1800">
              <a:latin typeface="UKIJ CJK"/>
              <a:cs typeface="UKIJ CJK"/>
            </a:endParaRPr>
          </a:p>
          <a:p>
            <a:pPr marL="35115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(ID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는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다를 수</a:t>
            </a:r>
            <a:r>
              <a:rPr sz="1800" spc="-1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있음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기존 보안그룹은 그대로</a:t>
            </a:r>
            <a:r>
              <a:rPr sz="1800" spc="-21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두고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추가로 선택하면</a:t>
            </a:r>
            <a:r>
              <a:rPr sz="1800" spc="-12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250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/>
              <a:t>SSH</a:t>
            </a:r>
            <a:r>
              <a:rPr sz="3600" spc="-819" dirty="0"/>
              <a:t> </a:t>
            </a:r>
            <a:r>
              <a:rPr sz="3600" b="1" dirty="0">
                <a:latin typeface="UnDinaru"/>
                <a:cs typeface="UnDinaru"/>
              </a:rPr>
              <a:t>접속 </a:t>
            </a:r>
            <a:r>
              <a:rPr sz="3600" b="1" spc="-225" dirty="0">
                <a:latin typeface="UnDinaru"/>
                <a:cs typeface="UnDinaru"/>
              </a:rPr>
              <a:t>후</a:t>
            </a:r>
            <a:r>
              <a:rPr sz="3600" spc="-225" dirty="0"/>
              <a:t>, </a:t>
            </a:r>
            <a:r>
              <a:rPr sz="3600" spc="-180" dirty="0"/>
              <a:t>nfs-common </a:t>
            </a:r>
            <a:r>
              <a:rPr sz="3600" b="1" dirty="0">
                <a:latin typeface="UnDinaru"/>
                <a:cs typeface="UnDinaru"/>
              </a:rPr>
              <a:t>패키지 설치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344" y="1143057"/>
            <a:ext cx="6687311" cy="562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62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Amazon </a:t>
            </a:r>
            <a:r>
              <a:rPr sz="3600" spc="-185" dirty="0"/>
              <a:t>EC2 </a:t>
            </a:r>
            <a:r>
              <a:rPr sz="3600" b="1" dirty="0">
                <a:latin typeface="UnDinaru"/>
                <a:cs typeface="UnDinaru"/>
              </a:rPr>
              <a:t>탑재 지침</a:t>
            </a:r>
            <a:r>
              <a:rPr sz="3600" b="1" spc="-505" dirty="0">
                <a:latin typeface="UnDinaru"/>
                <a:cs typeface="UnDinaru"/>
              </a:rPr>
              <a:t> </a:t>
            </a:r>
            <a:r>
              <a:rPr sz="3600" spc="-65" dirty="0"/>
              <a:t>2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2127" y="1511808"/>
            <a:ext cx="8620125" cy="4363720"/>
            <a:chOff x="262127" y="1511808"/>
            <a:chExt cx="8620125" cy="4363720"/>
          </a:xfrm>
        </p:grpSpPr>
        <p:sp>
          <p:nvSpPr>
            <p:cNvPr id="4" name="object 4"/>
            <p:cNvSpPr/>
            <p:nvPr/>
          </p:nvSpPr>
          <p:spPr>
            <a:xfrm>
              <a:off x="262127" y="1511808"/>
              <a:ext cx="8619744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873" y="2861310"/>
              <a:ext cx="8232775" cy="2578735"/>
            </a:xfrm>
            <a:custGeom>
              <a:avLst/>
              <a:gdLst/>
              <a:ahLst/>
              <a:cxnLst/>
              <a:rect l="l" t="t" r="r" b="b"/>
              <a:pathLst>
                <a:path w="8232775" h="2578735">
                  <a:moveTo>
                    <a:pt x="163068" y="377951"/>
                  </a:moveTo>
                  <a:lnTo>
                    <a:pt x="1475232" y="377951"/>
                  </a:lnTo>
                  <a:lnTo>
                    <a:pt x="1475232" y="0"/>
                  </a:lnTo>
                  <a:lnTo>
                    <a:pt x="163068" y="0"/>
                  </a:lnTo>
                  <a:lnTo>
                    <a:pt x="163068" y="377951"/>
                  </a:lnTo>
                  <a:close/>
                </a:path>
                <a:path w="8232775" h="2578735">
                  <a:moveTo>
                    <a:pt x="0" y="2578608"/>
                  </a:moveTo>
                  <a:lnTo>
                    <a:pt x="8232648" y="2578608"/>
                  </a:lnTo>
                  <a:lnTo>
                    <a:pt x="8232648" y="1726691"/>
                  </a:lnTo>
                  <a:lnTo>
                    <a:pt x="0" y="1726691"/>
                  </a:lnTo>
                  <a:lnTo>
                    <a:pt x="0" y="25786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89653" y="5413349"/>
            <a:ext cx="4769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해당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EFS</a:t>
            </a:r>
            <a:r>
              <a:rPr sz="1800" spc="-10" dirty="0">
                <a:solidFill>
                  <a:srgbClr val="FF0000"/>
                </a:solidFill>
                <a:latin typeface="UKIJ CJK"/>
                <a:cs typeface="UKIJ CJK"/>
              </a:rPr>
              <a:t>의</a:t>
            </a:r>
            <a:r>
              <a:rPr sz="1800" spc="-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id,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주소가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자동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기입되어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있으므로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 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복사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-&gt;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붙여넣기로 바로 이용</a:t>
            </a:r>
            <a:r>
              <a:rPr sz="1800" spc="-19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가능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1" y="1545336"/>
            <a:ext cx="8548116" cy="464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1628" y="1742059"/>
            <a:ext cx="366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pwd: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현재 작업 중인 디렉토리</a:t>
            </a:r>
            <a:r>
              <a:rPr sz="1800" spc="-30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확인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28005" y="3637915"/>
            <a:ext cx="3891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chown: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해당 파일의 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소유자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그룹</a:t>
            </a:r>
            <a:r>
              <a:rPr sz="1800" spc="-204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변경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801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2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인스턴스에서도 </a:t>
            </a:r>
            <a:r>
              <a:rPr sz="3600" spc="-165" dirty="0"/>
              <a:t>mount </a:t>
            </a:r>
            <a:r>
              <a:rPr sz="3600" b="1" spc="-225" dirty="0">
                <a:latin typeface="UnDinaru"/>
                <a:cs typeface="UnDinaru"/>
              </a:rPr>
              <a:t>후</a:t>
            </a:r>
            <a:r>
              <a:rPr sz="3600" spc="-225" dirty="0"/>
              <a:t>, </a:t>
            </a:r>
            <a:r>
              <a:rPr sz="3600" b="1" dirty="0">
                <a:latin typeface="UnDinaru"/>
                <a:cs typeface="UnDinaru"/>
              </a:rPr>
              <a:t>내용</a:t>
            </a:r>
            <a:r>
              <a:rPr sz="3600" b="1" spc="-51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확인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" y="1277111"/>
            <a:ext cx="8823960" cy="483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208" y="4796409"/>
            <a:ext cx="2183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해당 파일</a:t>
            </a:r>
            <a:r>
              <a:rPr sz="1800" spc="-22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삭제하고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umount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까지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수행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58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1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인스턴스에서 다시</a:t>
            </a:r>
            <a:r>
              <a:rPr sz="3600" b="1" spc="-280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확인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7898130" cy="2034539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EFS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UKIJ CJK"/>
                <a:cs typeface="UKIJ CJK"/>
              </a:rPr>
              <a:t>파일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시스템이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두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인스턴스에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공유된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상태였음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</a:t>
            </a:r>
            <a:r>
              <a:rPr sz="2400" spc="-5" dirty="0">
                <a:latin typeface="UKIJ CJK"/>
                <a:cs typeface="UKIJ CJK"/>
              </a:rPr>
              <a:t>번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인스턴스는</a:t>
            </a:r>
            <a:r>
              <a:rPr sz="2400" spc="-100" dirty="0">
                <a:latin typeface="UKIJ CJK"/>
                <a:cs typeface="UKIJ CJK"/>
              </a:rPr>
              <a:t> </a:t>
            </a:r>
            <a:r>
              <a:rPr sz="2400" spc="-10" dirty="0">
                <a:latin typeface="Carlito"/>
                <a:cs typeface="Carlito"/>
              </a:rPr>
              <a:t>umount</a:t>
            </a:r>
            <a:r>
              <a:rPr sz="2400" spc="-10" dirty="0">
                <a:latin typeface="UKIJ CJK"/>
                <a:cs typeface="UKIJ CJK"/>
              </a:rPr>
              <a:t>를</a:t>
            </a:r>
            <a:r>
              <a:rPr sz="2400" spc="-1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수행하지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않은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상태에서</a:t>
            </a:r>
            <a:r>
              <a:rPr sz="2400" dirty="0">
                <a:latin typeface="Carlito"/>
                <a:cs typeface="Carlito"/>
              </a:rPr>
              <a:t>,</a:t>
            </a:r>
            <a:endParaRPr sz="2400">
              <a:latin typeface="Carlito"/>
              <a:cs typeface="Carlito"/>
            </a:endParaRPr>
          </a:p>
          <a:p>
            <a:pPr marL="241300" marR="5080">
              <a:lnSpc>
                <a:spcPct val="120000"/>
              </a:lnSpc>
            </a:pP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번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인스턴스에서</a:t>
            </a:r>
            <a:r>
              <a:rPr sz="2400" spc="-11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수행한</a:t>
            </a:r>
            <a:r>
              <a:rPr sz="2400" spc="-11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삭제가</a:t>
            </a:r>
            <a:r>
              <a:rPr sz="2400" spc="-1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이루어진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것을</a:t>
            </a:r>
            <a:r>
              <a:rPr sz="2400" spc="-1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즉각  확인할 수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있음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429000"/>
            <a:ext cx="7985759" cy="216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617"/>
            <a:ext cx="9138920" cy="5132705"/>
            <a:chOff x="0" y="862617"/>
            <a:chExt cx="9138920" cy="5132705"/>
          </a:xfrm>
        </p:grpSpPr>
        <p:sp>
          <p:nvSpPr>
            <p:cNvPr id="3" name="object 3"/>
            <p:cNvSpPr/>
            <p:nvPr/>
          </p:nvSpPr>
          <p:spPr>
            <a:xfrm>
              <a:off x="0" y="862617"/>
              <a:ext cx="9138770" cy="5132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58" y="1690877"/>
              <a:ext cx="8604885" cy="3770629"/>
            </a:xfrm>
            <a:custGeom>
              <a:avLst/>
              <a:gdLst/>
              <a:ahLst/>
              <a:cxnLst/>
              <a:rect l="l" t="t" r="r" b="b"/>
              <a:pathLst>
                <a:path w="8604885" h="3770629">
                  <a:moveTo>
                    <a:pt x="0" y="3770376"/>
                  </a:moveTo>
                  <a:lnTo>
                    <a:pt x="4261104" y="3770376"/>
                  </a:lnTo>
                  <a:lnTo>
                    <a:pt x="4261104" y="0"/>
                  </a:lnTo>
                  <a:lnTo>
                    <a:pt x="0" y="0"/>
                  </a:lnTo>
                  <a:lnTo>
                    <a:pt x="0" y="3770376"/>
                  </a:lnTo>
                  <a:close/>
                </a:path>
                <a:path w="8604885" h="3770629">
                  <a:moveTo>
                    <a:pt x="4341876" y="3770376"/>
                  </a:moveTo>
                  <a:lnTo>
                    <a:pt x="8604504" y="3770376"/>
                  </a:lnTo>
                  <a:lnTo>
                    <a:pt x="8604504" y="0"/>
                  </a:lnTo>
                  <a:lnTo>
                    <a:pt x="4341876" y="0"/>
                  </a:lnTo>
                  <a:lnTo>
                    <a:pt x="4341876" y="377037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166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EFS</a:t>
            </a:r>
            <a:r>
              <a:rPr sz="3600" spc="-420" dirty="0"/>
              <a:t> </a:t>
            </a:r>
            <a:r>
              <a:rPr sz="3600" b="1" dirty="0">
                <a:latin typeface="UnDinaru"/>
                <a:cs typeface="UnDinaru"/>
              </a:rPr>
              <a:t>삭제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1757"/>
            <a:ext cx="6874509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UKIJ CJK"/>
                <a:cs typeface="UKIJ CJK"/>
              </a:rPr>
              <a:t>양쪽 인스턴스에서 모두 </a:t>
            </a:r>
            <a:r>
              <a:rPr sz="2000" spc="-5" dirty="0">
                <a:latin typeface="Carlito"/>
                <a:cs typeface="Carlito"/>
              </a:rPr>
              <a:t>umonut </a:t>
            </a:r>
            <a:r>
              <a:rPr sz="2000" dirty="0">
                <a:latin typeface="UKIJ CJK"/>
                <a:cs typeface="UKIJ CJK"/>
              </a:rPr>
              <a:t>한</a:t>
            </a:r>
            <a:r>
              <a:rPr sz="2000" spc="-3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후</a:t>
            </a:r>
            <a:r>
              <a:rPr sz="2000" dirty="0">
                <a:latin typeface="Carlito"/>
                <a:cs typeface="Carlito"/>
              </a:rPr>
              <a:t>,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EFS </a:t>
            </a:r>
            <a:r>
              <a:rPr sz="2000" dirty="0">
                <a:latin typeface="UKIJ CJK"/>
                <a:cs typeface="UKIJ CJK"/>
              </a:rPr>
              <a:t>콘솔에서 삭제</a:t>
            </a:r>
            <a:r>
              <a:rPr sz="2000" spc="-1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진행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rlito"/>
                <a:cs typeface="Carlito"/>
              </a:rPr>
              <a:t>EFS</a:t>
            </a:r>
            <a:r>
              <a:rPr sz="1600" spc="-10" dirty="0">
                <a:latin typeface="UKIJ CJK"/>
                <a:cs typeface="UKIJ CJK"/>
              </a:rPr>
              <a:t>의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삭제는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불가역적이므로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ID</a:t>
            </a:r>
            <a:r>
              <a:rPr sz="1600" spc="-5" dirty="0">
                <a:latin typeface="UKIJ CJK"/>
                <a:cs typeface="UKIJ CJK"/>
              </a:rPr>
              <a:t>를</a:t>
            </a:r>
            <a:r>
              <a:rPr sz="1600" spc="-6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수동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입력해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확인하는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절차가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있음</a:t>
            </a:r>
            <a:endParaRPr sz="16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UKIJ CJK"/>
                <a:cs typeface="UKIJ CJK"/>
              </a:rPr>
              <a:t>더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이상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사용하지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않는다면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</a:t>
            </a:r>
            <a:r>
              <a:rPr sz="2000" dirty="0">
                <a:latin typeface="UKIJ CJK"/>
                <a:cs typeface="UKIJ CJK"/>
              </a:rPr>
              <a:t>개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인스턴스도</a:t>
            </a:r>
            <a:r>
              <a:rPr sz="2000" spc="-10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삭제</a:t>
            </a:r>
            <a:endParaRPr sz="200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0628" y="2889504"/>
            <a:ext cx="5648325" cy="3816350"/>
            <a:chOff x="3500628" y="2889504"/>
            <a:chExt cx="5648325" cy="3816350"/>
          </a:xfrm>
        </p:grpSpPr>
        <p:sp>
          <p:nvSpPr>
            <p:cNvPr id="5" name="object 5"/>
            <p:cNvSpPr/>
            <p:nvPr/>
          </p:nvSpPr>
          <p:spPr>
            <a:xfrm>
              <a:off x="3509772" y="2898648"/>
              <a:ext cx="5634228" cy="3797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2894076"/>
              <a:ext cx="5638800" cy="3807460"/>
            </a:xfrm>
            <a:custGeom>
              <a:avLst/>
              <a:gdLst/>
              <a:ahLst/>
              <a:cxnLst/>
              <a:rect l="l" t="t" r="r" b="b"/>
              <a:pathLst>
                <a:path w="5638800" h="3807459">
                  <a:moveTo>
                    <a:pt x="0" y="3806952"/>
                  </a:moveTo>
                  <a:lnTo>
                    <a:pt x="5638800" y="3806952"/>
                  </a:lnTo>
                </a:path>
                <a:path w="5638800" h="3807459">
                  <a:moveTo>
                    <a:pt x="5638800" y="0"/>
                  </a:moveTo>
                  <a:lnTo>
                    <a:pt x="0" y="0"/>
                  </a:lnTo>
                  <a:lnTo>
                    <a:pt x="0" y="38069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9268" y="2889504"/>
            <a:ext cx="3152140" cy="2022475"/>
            <a:chOff x="239268" y="2889504"/>
            <a:chExt cx="3152140" cy="2022475"/>
          </a:xfrm>
        </p:grpSpPr>
        <p:sp>
          <p:nvSpPr>
            <p:cNvPr id="8" name="object 8"/>
            <p:cNvSpPr/>
            <p:nvPr/>
          </p:nvSpPr>
          <p:spPr>
            <a:xfrm>
              <a:off x="283421" y="2942404"/>
              <a:ext cx="3098334" cy="1960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" y="2894076"/>
              <a:ext cx="3142615" cy="2013585"/>
            </a:xfrm>
            <a:custGeom>
              <a:avLst/>
              <a:gdLst/>
              <a:ahLst/>
              <a:cxnLst/>
              <a:rect l="l" t="t" r="r" b="b"/>
              <a:pathLst>
                <a:path w="3142615" h="2013585">
                  <a:moveTo>
                    <a:pt x="0" y="2013204"/>
                  </a:moveTo>
                  <a:lnTo>
                    <a:pt x="3142488" y="2013204"/>
                  </a:lnTo>
                  <a:lnTo>
                    <a:pt x="3142488" y="0"/>
                  </a:lnTo>
                  <a:lnTo>
                    <a:pt x="0" y="0"/>
                  </a:lnTo>
                  <a:lnTo>
                    <a:pt x="0" y="20132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개인 과제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spc="-65" dirty="0"/>
              <a:t>2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7887"/>
            <a:ext cx="8045450" cy="483679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EBS, </a:t>
            </a:r>
            <a:r>
              <a:rPr sz="1800" spc="-15" dirty="0">
                <a:latin typeface="Carlito"/>
                <a:cs typeface="Carlito"/>
              </a:rPr>
              <a:t>EFS </a:t>
            </a:r>
            <a:r>
              <a:rPr sz="1800" dirty="0">
                <a:latin typeface="UKIJ CJK"/>
                <a:cs typeface="UKIJ CJK"/>
              </a:rPr>
              <a:t>실습 화면 캡처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리눅스에서만</a:t>
            </a:r>
            <a:r>
              <a:rPr sz="1800" spc="-2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수행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rlito"/>
                <a:cs typeface="Carlito"/>
              </a:rPr>
              <a:t>EBS: </a:t>
            </a:r>
            <a:r>
              <a:rPr sz="1600" spc="-5" dirty="0">
                <a:latin typeface="UKIJ CJK"/>
                <a:cs typeface="UKIJ CJK"/>
              </a:rPr>
              <a:t>서로 다른 인스턴스에서 볼륨을 </a:t>
            </a:r>
            <a:r>
              <a:rPr sz="1600" spc="-10" dirty="0">
                <a:latin typeface="Carlito"/>
                <a:cs typeface="Carlito"/>
              </a:rPr>
              <a:t>mount </a:t>
            </a:r>
            <a:r>
              <a:rPr sz="1600" spc="-5" dirty="0">
                <a:latin typeface="UKIJ CJK"/>
                <a:cs typeface="UKIJ CJK"/>
              </a:rPr>
              <a:t>하고 같은 파일을 확인하는</a:t>
            </a:r>
            <a:r>
              <a:rPr sz="1600" spc="-3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화면</a:t>
            </a:r>
            <a:endParaRPr sz="1600">
              <a:latin typeface="UKIJ CJK"/>
              <a:cs typeface="UKIJ CJK"/>
            </a:endParaRPr>
          </a:p>
          <a:p>
            <a:pPr marL="1155700" lvl="2" indent="-2292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UKIJ CJK"/>
                <a:cs typeface="UKIJ CJK"/>
              </a:rPr>
              <a:t>각 인스턴스에서 </a:t>
            </a:r>
            <a:r>
              <a:rPr sz="1400" spc="-10" dirty="0">
                <a:latin typeface="Carlito"/>
                <a:cs typeface="Carlito"/>
              </a:rPr>
              <a:t>mount </a:t>
            </a:r>
            <a:r>
              <a:rPr sz="1400" dirty="0">
                <a:latin typeface="UKIJ CJK"/>
                <a:cs typeface="UKIJ CJK"/>
              </a:rPr>
              <a:t>수행 후</a:t>
            </a:r>
            <a:r>
              <a:rPr sz="1400" dirty="0">
                <a:latin typeface="Carlito"/>
                <a:cs typeface="Carlito"/>
              </a:rPr>
              <a:t>,</a:t>
            </a:r>
            <a:r>
              <a:rPr sz="1400" spc="-200" dirty="0">
                <a:latin typeface="Carlito"/>
                <a:cs typeface="Carlito"/>
              </a:rPr>
              <a:t> </a:t>
            </a:r>
            <a:r>
              <a:rPr sz="1400" dirty="0">
                <a:latin typeface="UKIJ CJK"/>
                <a:cs typeface="UKIJ CJK"/>
              </a:rPr>
              <a:t>캡처</a:t>
            </a:r>
            <a:endParaRPr sz="14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latin typeface="Carlito"/>
                <a:cs typeface="Carlito"/>
              </a:rPr>
              <a:t>EFS: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UKIJ CJK"/>
                <a:cs typeface="UKIJ CJK"/>
              </a:rPr>
              <a:t>서로 다른 인스턴스에서 파일 시스템을 </a:t>
            </a:r>
            <a:r>
              <a:rPr sz="1600" spc="-10" dirty="0">
                <a:latin typeface="Carlito"/>
                <a:cs typeface="Carlito"/>
              </a:rPr>
              <a:t>mount </a:t>
            </a:r>
            <a:r>
              <a:rPr sz="1600" spc="-5" dirty="0">
                <a:latin typeface="UKIJ CJK"/>
                <a:cs typeface="UKIJ CJK"/>
              </a:rPr>
              <a:t>하고 같은 파일을 확인하는 화면</a:t>
            </a:r>
            <a:endParaRPr sz="1600">
              <a:latin typeface="UKIJ CJK"/>
              <a:cs typeface="UKIJ CJK"/>
            </a:endParaRPr>
          </a:p>
          <a:p>
            <a:pPr marL="1155700" lvl="2" indent="-2292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UKIJ CJK"/>
                <a:cs typeface="UKIJ CJK"/>
              </a:rPr>
              <a:t>각 인스턴스에서 </a:t>
            </a:r>
            <a:r>
              <a:rPr sz="1400" spc="-10" dirty="0">
                <a:latin typeface="Carlito"/>
                <a:cs typeface="Carlito"/>
              </a:rPr>
              <a:t>mount </a:t>
            </a:r>
            <a:r>
              <a:rPr sz="1400" dirty="0">
                <a:latin typeface="UKIJ CJK"/>
                <a:cs typeface="UKIJ CJK"/>
              </a:rPr>
              <a:t>수행 후</a:t>
            </a:r>
            <a:r>
              <a:rPr sz="1400" dirty="0">
                <a:latin typeface="Carlito"/>
                <a:cs typeface="Carlito"/>
              </a:rPr>
              <a:t>,</a:t>
            </a:r>
            <a:r>
              <a:rPr sz="1400" spc="-200" dirty="0">
                <a:latin typeface="Carlito"/>
                <a:cs typeface="Carlito"/>
              </a:rPr>
              <a:t> </a:t>
            </a:r>
            <a:r>
              <a:rPr sz="1400" dirty="0">
                <a:latin typeface="UKIJ CJK"/>
                <a:cs typeface="UKIJ CJK"/>
              </a:rPr>
              <a:t>캡처</a:t>
            </a:r>
            <a:endParaRPr sz="1400">
              <a:latin typeface="UKIJ CJK"/>
              <a:cs typeface="UKIJ CJK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IEILMS </a:t>
            </a:r>
            <a:r>
              <a:rPr sz="1800" dirty="0">
                <a:latin typeface="UKIJ CJK"/>
                <a:cs typeface="UKIJ CJK"/>
              </a:rPr>
              <a:t>과제 페이지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제출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하나의 파일로 압축해서</a:t>
            </a:r>
            <a:r>
              <a:rPr sz="1600" spc="-13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제출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http://ieilms.jbnu.ac.kr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UKIJ CJK"/>
                <a:cs typeface="UKIJ CJK"/>
              </a:rPr>
              <a:t>제출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기한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rlito"/>
                <a:cs typeface="Carlito"/>
              </a:rPr>
              <a:t>10/27 </a:t>
            </a:r>
            <a:r>
              <a:rPr sz="1600" spc="-5" dirty="0">
                <a:latin typeface="Carlito"/>
                <a:cs typeface="Carlito"/>
              </a:rPr>
              <a:t>(</a:t>
            </a:r>
            <a:r>
              <a:rPr sz="1600" spc="-5" dirty="0">
                <a:latin typeface="UKIJ CJK"/>
                <a:cs typeface="UKIJ CJK"/>
              </a:rPr>
              <a:t>일</a:t>
            </a:r>
            <a:r>
              <a:rPr sz="1600" spc="-5" dirty="0">
                <a:latin typeface="Carlito"/>
                <a:cs typeface="Carlito"/>
              </a:rPr>
              <a:t>)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23:59</a:t>
            </a:r>
            <a:endParaRPr sz="1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지각 감점</a:t>
            </a:r>
            <a:r>
              <a:rPr sz="1600" spc="-5" dirty="0">
                <a:latin typeface="Carlito"/>
                <a:cs typeface="Carlito"/>
              </a:rPr>
              <a:t>: 5%p / </a:t>
            </a:r>
            <a:r>
              <a:rPr sz="1600" spc="-15" dirty="0">
                <a:latin typeface="Carlito"/>
                <a:cs typeface="Carlito"/>
              </a:rPr>
              <a:t>day </a:t>
            </a:r>
            <a:r>
              <a:rPr sz="1600" spc="-10" dirty="0">
                <a:latin typeface="Carlito"/>
                <a:cs typeface="Carlito"/>
              </a:rPr>
              <a:t>(3</a:t>
            </a:r>
            <a:r>
              <a:rPr sz="1600" spc="-10" dirty="0">
                <a:latin typeface="UKIJ CJK"/>
                <a:cs typeface="UKIJ CJK"/>
              </a:rPr>
              <a:t>주 </a:t>
            </a:r>
            <a:r>
              <a:rPr sz="1600" spc="-5" dirty="0">
                <a:latin typeface="UKIJ CJK"/>
                <a:cs typeface="UKIJ CJK"/>
              </a:rPr>
              <a:t>내 제출해야</a:t>
            </a:r>
            <a:r>
              <a:rPr sz="1600" spc="-1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함</a:t>
            </a:r>
            <a:r>
              <a:rPr sz="1600" spc="-5" dirty="0"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8506460" cy="43561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EBS </a:t>
            </a:r>
            <a:r>
              <a:rPr sz="2000" spc="-5" dirty="0">
                <a:latin typeface="Carlito"/>
                <a:cs typeface="Carlito"/>
              </a:rPr>
              <a:t>(Elastic </a:t>
            </a:r>
            <a:r>
              <a:rPr sz="2000" dirty="0">
                <a:latin typeface="Carlito"/>
                <a:cs typeface="Carlito"/>
              </a:rPr>
              <a:t>Block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Storage)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rlito"/>
                <a:cs typeface="Carlito"/>
              </a:rPr>
              <a:t>Amazon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EC2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UKIJ CJK"/>
                <a:cs typeface="UKIJ CJK"/>
              </a:rPr>
              <a:t>인스턴스에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연결된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영구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볼륨에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블록</a:t>
            </a:r>
            <a:r>
              <a:rPr sz="1800" spc="-5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데이터를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저장하고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이를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처리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일반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-20" dirty="0">
                <a:latin typeface="Carlito"/>
                <a:cs typeface="Carlito"/>
              </a:rPr>
              <a:t>HDD,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SSD</a:t>
            </a:r>
            <a:r>
              <a:rPr sz="1800" spc="-5" dirty="0">
                <a:latin typeface="UKIJ CJK"/>
                <a:cs typeface="UKIJ CJK"/>
              </a:rPr>
              <a:t>와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같은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블록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기반의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입출력을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지원하는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Carlito"/>
                <a:cs typeface="Carlito"/>
              </a:rPr>
              <a:t>EC2 </a:t>
            </a:r>
            <a:r>
              <a:rPr sz="1800" spc="-5" dirty="0">
                <a:latin typeface="Carlito"/>
                <a:cs typeface="Carlito"/>
              </a:rPr>
              <a:t>VM</a:t>
            </a:r>
            <a:r>
              <a:rPr sz="1800" spc="-5" dirty="0">
                <a:latin typeface="UKIJ CJK"/>
                <a:cs typeface="UKIJ CJK"/>
              </a:rPr>
              <a:t>의 </a:t>
            </a:r>
            <a:r>
              <a:rPr sz="1800" spc="-5" dirty="0">
                <a:latin typeface="Carlito"/>
                <a:cs typeface="Carlito"/>
              </a:rPr>
              <a:t>OS, </a:t>
            </a:r>
            <a:r>
              <a:rPr sz="1800" dirty="0">
                <a:latin typeface="UKIJ CJK"/>
                <a:cs typeface="UKIJ CJK"/>
              </a:rPr>
              <a:t>데이터를 저장하기 위한 저장장치로</a:t>
            </a:r>
            <a:r>
              <a:rPr sz="1800" spc="-2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사용됨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연간 고장률 </a:t>
            </a:r>
            <a:r>
              <a:rPr sz="1800" dirty="0">
                <a:latin typeface="Carlito"/>
                <a:cs typeface="Carlito"/>
              </a:rPr>
              <a:t>AFR: 0.1%~0.2%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일반 </a:t>
            </a:r>
            <a:r>
              <a:rPr sz="1800" spc="-10" dirty="0">
                <a:latin typeface="Carlito"/>
                <a:cs typeface="Carlito"/>
              </a:rPr>
              <a:t>HDD: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4%)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EFS </a:t>
            </a:r>
            <a:r>
              <a:rPr sz="2000" spc="-5" dirty="0">
                <a:latin typeface="Carlito"/>
                <a:cs typeface="Carlito"/>
              </a:rPr>
              <a:t>(Elastic </a:t>
            </a:r>
            <a:r>
              <a:rPr sz="2000" dirty="0">
                <a:latin typeface="Carlito"/>
                <a:cs typeface="Carlito"/>
              </a:rPr>
              <a:t>File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간편하고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확장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가능한</a:t>
            </a:r>
            <a:r>
              <a:rPr sz="1600" spc="-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파일</a:t>
            </a:r>
            <a:r>
              <a:rPr sz="1600" spc="-5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시스템에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데이터를</a:t>
            </a:r>
            <a:r>
              <a:rPr sz="1600" spc="-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저장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및</a:t>
            </a:r>
            <a:r>
              <a:rPr sz="1600" spc="-5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공유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rlito"/>
                <a:cs typeface="Carlito"/>
              </a:rPr>
              <a:t>Ext4, </a:t>
            </a:r>
            <a:r>
              <a:rPr sz="1600" spc="-10" dirty="0">
                <a:latin typeface="Carlito"/>
                <a:cs typeface="Carlito"/>
              </a:rPr>
              <a:t>NTFS</a:t>
            </a:r>
            <a:r>
              <a:rPr sz="1600" spc="-10" dirty="0">
                <a:latin typeface="UKIJ CJK"/>
                <a:cs typeface="UKIJ CJK"/>
              </a:rPr>
              <a:t>와 </a:t>
            </a:r>
            <a:r>
              <a:rPr sz="1600" spc="-5" dirty="0">
                <a:latin typeface="UKIJ CJK"/>
                <a:cs typeface="UKIJ CJK"/>
              </a:rPr>
              <a:t>같이 파일 시스템 </a:t>
            </a:r>
            <a:r>
              <a:rPr sz="1600" spc="-5" dirty="0">
                <a:latin typeface="Carlito"/>
                <a:cs typeface="Carlito"/>
              </a:rPr>
              <a:t>access sematics </a:t>
            </a:r>
            <a:r>
              <a:rPr sz="1600" spc="-5" dirty="0">
                <a:latin typeface="UKIJ CJK"/>
                <a:cs typeface="UKIJ CJK"/>
              </a:rPr>
              <a:t>에 따른 </a:t>
            </a:r>
            <a:r>
              <a:rPr sz="1600" spc="-20" dirty="0">
                <a:latin typeface="Carlito"/>
                <a:cs typeface="Carlito"/>
              </a:rPr>
              <a:t>FS </a:t>
            </a:r>
            <a:r>
              <a:rPr sz="1600" spc="-10" dirty="0">
                <a:latin typeface="UKIJ CJK"/>
                <a:cs typeface="UKIJ CJK"/>
              </a:rPr>
              <a:t>인터페이스를 제공하는</a:t>
            </a:r>
            <a:r>
              <a:rPr sz="1600" spc="-27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서비스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자체 고가용성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5" dirty="0">
                <a:latin typeface="UKIJ CJK"/>
                <a:cs typeface="UKIJ CJK"/>
              </a:rPr>
              <a:t>내구성을 제공하도록</a:t>
            </a:r>
            <a:r>
              <a:rPr sz="1600" spc="-1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용량 자동 확장 및</a:t>
            </a:r>
            <a:r>
              <a:rPr sz="1600" spc="-2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축소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71727" y="1502663"/>
            <a:ext cx="7400543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56145" cy="371347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S3 (Simple 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latin typeface="Carlito"/>
                <a:cs typeface="Carlito"/>
              </a:rPr>
              <a:t>AWS</a:t>
            </a:r>
            <a:r>
              <a:rPr sz="1800" spc="-25" dirty="0">
                <a:latin typeface="UKIJ CJK"/>
                <a:cs typeface="UKIJ CJK"/>
              </a:rPr>
              <a:t>의 </a:t>
            </a:r>
            <a:r>
              <a:rPr sz="1800" spc="-5" dirty="0">
                <a:latin typeface="UKIJ CJK"/>
                <a:cs typeface="UKIJ CJK"/>
              </a:rPr>
              <a:t>가장 기본적인 </a:t>
            </a:r>
            <a:r>
              <a:rPr sz="1800" spc="-5" dirty="0">
                <a:latin typeface="Carlito"/>
                <a:cs typeface="Carlito"/>
              </a:rPr>
              <a:t>Object based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storage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일반적인</a:t>
            </a:r>
            <a:r>
              <a:rPr sz="1800" spc="-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클라우드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스토리지와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동일함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예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UKIJ CJK"/>
                <a:cs typeface="UKIJ CJK"/>
              </a:rPr>
              <a:t>네이버</a:t>
            </a:r>
            <a:r>
              <a:rPr sz="1800" dirty="0">
                <a:latin typeface="Carlito"/>
                <a:cs typeface="Carlito"/>
              </a:rPr>
              <a:t>/</a:t>
            </a:r>
            <a:r>
              <a:rPr sz="1800" dirty="0">
                <a:latin typeface="UKIJ CJK"/>
                <a:cs typeface="UKIJ CJK"/>
              </a:rPr>
              <a:t>다음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클라우드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UKIJ CJK"/>
                <a:cs typeface="UKIJ CJK"/>
              </a:rPr>
              <a:t>내구성</a:t>
            </a:r>
            <a:r>
              <a:rPr sz="1800" spc="-5" dirty="0">
                <a:latin typeface="Carlito"/>
                <a:cs typeface="Carlito"/>
              </a:rPr>
              <a:t>: </a:t>
            </a:r>
            <a:r>
              <a:rPr sz="1800" dirty="0">
                <a:latin typeface="Carlito"/>
                <a:cs typeface="Carlito"/>
              </a:rPr>
              <a:t>99.999 999 999%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(11-9)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6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Glacier </a:t>
            </a:r>
            <a:r>
              <a:rPr sz="2000" spc="5" dirty="0">
                <a:latin typeface="Carlito"/>
                <a:cs typeface="Carlito"/>
              </a:rPr>
              <a:t>(</a:t>
            </a:r>
            <a:r>
              <a:rPr sz="2000" spc="5" dirty="0">
                <a:latin typeface="UKIJ CJK"/>
                <a:cs typeface="UKIJ CJK"/>
              </a:rPr>
              <a:t>뜻</a:t>
            </a:r>
            <a:r>
              <a:rPr sz="2000" spc="5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빙하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데이터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보관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및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백업을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위한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안전하고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내구성있는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싸고 성능이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느림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연평균 </a:t>
            </a:r>
            <a:r>
              <a:rPr sz="1800" spc="-5" dirty="0">
                <a:latin typeface="Carlito"/>
                <a:cs typeface="Carlito"/>
              </a:rPr>
              <a:t>99.999 </a:t>
            </a:r>
            <a:r>
              <a:rPr sz="1800" dirty="0">
                <a:latin typeface="Carlito"/>
                <a:cs typeface="Carlito"/>
              </a:rPr>
              <a:t>999 </a:t>
            </a:r>
            <a:r>
              <a:rPr sz="1800" spc="-5" dirty="0">
                <a:latin typeface="Carlito"/>
                <a:cs typeface="Carlito"/>
              </a:rPr>
              <a:t>999%</a:t>
            </a:r>
            <a:r>
              <a:rPr sz="1800" spc="-5" dirty="0">
                <a:latin typeface="UKIJ CJK"/>
                <a:cs typeface="UKIJ CJK"/>
              </a:rPr>
              <a:t>의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내구성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51916" y="1389888"/>
            <a:ext cx="7714615" cy="4394200"/>
            <a:chOff x="851916" y="1389888"/>
            <a:chExt cx="7714615" cy="4394200"/>
          </a:xfrm>
        </p:grpSpPr>
        <p:sp>
          <p:nvSpPr>
            <p:cNvPr id="4" name="object 4"/>
            <p:cNvSpPr/>
            <p:nvPr/>
          </p:nvSpPr>
          <p:spPr>
            <a:xfrm>
              <a:off x="851916" y="1411224"/>
              <a:ext cx="3771900" cy="4372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2" y="1389888"/>
              <a:ext cx="3951731" cy="4393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5209" y="110375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평생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무료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217545" y="1097026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(1</a:t>
            </a:r>
            <a:r>
              <a:rPr sz="1800" spc="-5" dirty="0">
                <a:latin typeface="UKIJ CJK"/>
                <a:cs typeface="UKIJ CJK"/>
              </a:rPr>
              <a:t>년 </a:t>
            </a:r>
            <a:r>
              <a:rPr sz="1800" spc="-10" dirty="0">
                <a:latin typeface="Carlito"/>
                <a:cs typeface="Carlito"/>
              </a:rPr>
              <a:t>free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tier)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1524</Words>
  <Application>Microsoft Office PowerPoint</Application>
  <PresentationFormat>화면 슬라이드 쇼(4:3)</PresentationFormat>
  <Paragraphs>260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Carlito</vt:lpstr>
      <vt:lpstr>UKIJ CJK</vt:lpstr>
      <vt:lpstr>UnDinaru</vt:lpstr>
      <vt:lpstr>Arial</vt:lpstr>
      <vt:lpstr>Calibri</vt:lpstr>
      <vt:lpstr>Times New Roman</vt:lpstr>
      <vt:lpstr>Trebuchet MS</vt:lpstr>
      <vt:lpstr>Office Theme</vt:lpstr>
      <vt:lpstr>AWS Storage Services 1:</vt:lpstr>
      <vt:lpstr>시작 전에…</vt:lpstr>
      <vt:lpstr>AWS Storage Services</vt:lpstr>
      <vt:lpstr>AWS Storage Services</vt:lpstr>
      <vt:lpstr>PowerPoint 프레젠테이션</vt:lpstr>
      <vt:lpstr>AWS Storage Services</vt:lpstr>
      <vt:lpstr>AWS Storage Services</vt:lpstr>
      <vt:lpstr>AWS Storage Services</vt:lpstr>
      <vt:lpstr>AWS Storage Services</vt:lpstr>
      <vt:lpstr>AWS Storage Services</vt:lpstr>
      <vt:lpstr>AWS Backup</vt:lpstr>
      <vt:lpstr>PowerPoint 프레젠테이션</vt:lpstr>
      <vt:lpstr>EBS Pricing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1번 인스턴스 SSH 연결 및 관리자 모드</vt:lpstr>
      <vt:lpstr>장치 이름 확인</vt:lpstr>
      <vt:lpstr>파일 시스템 생성 및 마운트</vt:lpstr>
      <vt:lpstr>새로운 파일 생성</vt:lpstr>
      <vt:lpstr>언마운트로 파일 시스템 등록 해제</vt:lpstr>
      <vt:lpstr>PowerPoint 프레젠테이션</vt:lpstr>
      <vt:lpstr>PowerPoint 프레젠테이션</vt:lpstr>
      <vt:lpstr>Umount 및 볼륨 분리, 삭제</vt:lpstr>
      <vt:lpstr>PowerPoint 프레젠테이션</vt:lpstr>
      <vt:lpstr>EFS Pricing</vt:lpstr>
      <vt:lpstr>EFS Pricing</vt:lpstr>
      <vt:lpstr>실습 내용</vt:lpstr>
      <vt:lpstr>서비스에서 EFS 콘솔 진입</vt:lpstr>
      <vt:lpstr>새로운 EFS 생성</vt:lpstr>
      <vt:lpstr>액세스 구성 (기본값 사용)</vt:lpstr>
      <vt:lpstr>선택적 설정 구성 (기본값)</vt:lpstr>
      <vt:lpstr>검토 및 생성</vt:lpstr>
      <vt:lpstr>PowerPoint 프레젠테이션</vt:lpstr>
      <vt:lpstr>PowerPoint 프레젠테이션</vt:lpstr>
      <vt:lpstr>Amazon EC2 탑재 지침 1</vt:lpstr>
      <vt:lpstr>인스턴스들 보안그룹을 EFS와 동일하게</vt:lpstr>
      <vt:lpstr>SSH 접속 후, nfs-common 패키지 설치</vt:lpstr>
      <vt:lpstr>Amazon EC2 탑재 지침 2</vt:lpstr>
      <vt:lpstr>PowerPoint 프레젠테이션</vt:lpstr>
      <vt:lpstr>2번 인스턴스에서도 mount 후, 내용 확인</vt:lpstr>
      <vt:lpstr>1번 인스턴스에서 다시 확인</vt:lpstr>
      <vt:lpstr>EFS 삭제</vt:lpstr>
      <vt:lpstr>개인 과제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이 창헌</cp:lastModifiedBy>
  <cp:revision>22</cp:revision>
  <dcterms:created xsi:type="dcterms:W3CDTF">2020-01-16T05:22:20Z</dcterms:created>
  <dcterms:modified xsi:type="dcterms:W3CDTF">2020-01-16T09:25:55Z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