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305" r:id="rId18"/>
    <p:sldId id="306" r:id="rId19"/>
    <p:sldId id="307" r:id="rId20"/>
    <p:sldId id="271" r:id="rId21"/>
    <p:sldId id="308" r:id="rId22"/>
    <p:sldId id="311" r:id="rId23"/>
    <p:sldId id="312" r:id="rId24"/>
    <p:sldId id="309" r:id="rId25"/>
    <p:sldId id="313" r:id="rId26"/>
    <p:sldId id="310" r:id="rId27"/>
    <p:sldId id="314" r:id="rId28"/>
    <p:sldId id="316" r:id="rId29"/>
    <p:sldId id="317" r:id="rId30"/>
    <p:sldId id="318" r:id="rId31"/>
    <p:sldId id="319" r:id="rId32"/>
    <p:sldId id="321" r:id="rId33"/>
    <p:sldId id="320" r:id="rId3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#ebs" TargetMode="External"/><Relationship Id="rId7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roducts/storage/#glacier" TargetMode="External"/><Relationship Id="rId5" Type="http://schemas.openxmlformats.org/officeDocument/2006/relationships/hyperlink" Target="https://aws.amazon.com/ko/products/storage/#s3" TargetMode="External"/><Relationship Id="rId4" Type="http://schemas.openxmlformats.org/officeDocument/2006/relationships/hyperlink" Target="https://aws.amazon.com/ko/products/storage/#ef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products/storage/" TargetMode="External"/><Relationship Id="rId3" Type="http://schemas.openxmlformats.org/officeDocument/2006/relationships/hyperlink" Target="https://aws.amazon.com/ko/fsx/lustre/" TargetMode="External"/><Relationship Id="rId7" Type="http://schemas.openxmlformats.org/officeDocument/2006/relationships/hyperlink" Target="https://aws.amazon.com/ko/backu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cloud-data-migration/" TargetMode="External"/><Relationship Id="rId5" Type="http://schemas.openxmlformats.org/officeDocument/2006/relationships/hyperlink" Target="https://aws.amazon.com/ko/products/storage/#gateway" TargetMode="External"/><Relationship Id="rId4" Type="http://schemas.openxmlformats.org/officeDocument/2006/relationships/hyperlink" Target="https://aws.amazon.com/ko/fsx/window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spc="-235" dirty="0"/>
              <a:t>Storage </a:t>
            </a:r>
            <a:r>
              <a:rPr spc="-229" dirty="0"/>
              <a:t>Services</a:t>
            </a:r>
            <a:r>
              <a:rPr spc="-969" dirty="0"/>
              <a:t> </a:t>
            </a:r>
            <a:r>
              <a:rPr spc="-290" dirty="0"/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6941" y="2709798"/>
            <a:ext cx="169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>
                <a:latin typeface="Trebuchet MS"/>
                <a:cs typeface="Trebuchet MS"/>
              </a:rPr>
              <a:t>EBS,</a:t>
            </a:r>
            <a:r>
              <a:rPr sz="4000" spc="-445" dirty="0">
                <a:latin typeface="Trebuchet MS"/>
                <a:cs typeface="Trebuchet MS"/>
              </a:rPr>
              <a:t> </a:t>
            </a:r>
            <a:r>
              <a:rPr sz="4000" spc="-225" dirty="0">
                <a:latin typeface="Trebuchet MS"/>
                <a:cs typeface="Trebuchet MS"/>
              </a:rPr>
              <a:t>EFS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080884" cy="19786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Gateway</a:t>
            </a:r>
            <a:endParaRPr sz="2000">
              <a:latin typeface="Carlito"/>
              <a:cs typeface="Carlito"/>
            </a:endParaRPr>
          </a:p>
          <a:p>
            <a:pPr marL="227965" marR="5080" lvl="1" indent="-227965" algn="r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latin typeface="UKIJ CJK"/>
                <a:cs typeface="UKIJ CJK"/>
              </a:rPr>
              <a:t>사용자가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기존에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사용하던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스토리지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인프라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포함한</a:t>
            </a:r>
            <a:r>
              <a:rPr sz="1800" spc="-5" dirty="0"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  <a:p>
            <a:pPr marR="37465" algn="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UKIJ CJK"/>
                <a:cs typeface="UKIJ CJK"/>
              </a:rPr>
              <a:t>모든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서비스를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30" dirty="0">
                <a:latin typeface="Carlito"/>
                <a:cs typeface="Carlito"/>
              </a:rPr>
              <a:t>AWS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클라우드와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통합할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있도록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파일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볼륨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테이프 인터페이스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NFS, </a:t>
            </a:r>
            <a:r>
              <a:rPr sz="1800" spc="-5" dirty="0">
                <a:latin typeface="Carlito"/>
                <a:cs typeface="Carlito"/>
              </a:rPr>
              <a:t>iSCSI </a:t>
            </a:r>
            <a:r>
              <a:rPr sz="1800" dirty="0">
                <a:latin typeface="UKIJ CJK"/>
                <a:cs typeface="UKIJ CJK"/>
              </a:rPr>
              <a:t>인터페이스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644" y="2377439"/>
            <a:ext cx="361035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sz="3600" spc="-425" dirty="0"/>
              <a:t> </a:t>
            </a:r>
            <a:r>
              <a:rPr sz="3600" spc="-200" dirty="0"/>
              <a:t>Backup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8131809" cy="275653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완전관리형 백업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서비스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중앙 관리 및</a:t>
            </a:r>
            <a:r>
              <a:rPr sz="2400" spc="-2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자동화</a:t>
            </a:r>
            <a:endParaRPr sz="2400">
              <a:latin typeface="UKIJ CJK"/>
              <a:cs typeface="UKIJ CJK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 </a:t>
            </a:r>
            <a:r>
              <a:rPr sz="2000" spc="-20" dirty="0">
                <a:latin typeface="Carlito"/>
                <a:cs typeface="Carlito"/>
              </a:rPr>
              <a:t>Gateway</a:t>
            </a:r>
            <a:r>
              <a:rPr sz="2000" spc="-20" dirty="0">
                <a:latin typeface="UKIJ CJK"/>
                <a:cs typeface="UKIJ CJK"/>
              </a:rPr>
              <a:t>를 </a:t>
            </a:r>
            <a:r>
              <a:rPr sz="2000" dirty="0">
                <a:latin typeface="UKIJ CJK"/>
                <a:cs typeface="UKIJ CJK"/>
              </a:rPr>
              <a:t>사용해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dirty="0">
                <a:latin typeface="UKIJ CJK"/>
                <a:cs typeface="UKIJ CJK"/>
              </a:rPr>
              <a:t>서비스 전체에서 데이터</a:t>
            </a:r>
            <a:r>
              <a:rPr sz="2000" spc="-34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백업을  손쉽게 중앙집중화하고</a:t>
            </a:r>
            <a:r>
              <a:rPr sz="2000" spc="-1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자동화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5" dirty="0">
                <a:latin typeface="Carlito"/>
                <a:cs typeface="Carlito"/>
              </a:rPr>
              <a:t>Backup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콘솔에서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클릭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spc="5" dirty="0">
                <a:latin typeface="UKIJ CJK"/>
                <a:cs typeface="UKIJ CJK"/>
              </a:rPr>
              <a:t>몇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번이면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일정과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보존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관리를</a:t>
            </a:r>
            <a:endParaRPr sz="2000">
              <a:latin typeface="UKIJ CJK"/>
              <a:cs typeface="UKIJ CJK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UKIJ CJK"/>
                <a:cs typeface="UKIJ CJK"/>
              </a:rPr>
              <a:t>자동화하는</a:t>
            </a:r>
            <a:r>
              <a:rPr sz="2000" spc="-10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정책을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생성할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있음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3755134"/>
            <a:ext cx="8351520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1136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4" dirty="0">
                <a:latin typeface="Trebuchet MS"/>
                <a:cs typeface="Trebuchet MS"/>
              </a:rPr>
              <a:t>EBS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0059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EBS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5135245" cy="5192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범용 </a:t>
            </a:r>
            <a:r>
              <a:rPr sz="2000" dirty="0">
                <a:latin typeface="Carlito"/>
                <a:cs typeface="Carlito"/>
              </a:rPr>
              <a:t>SSD(gp2)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rlito"/>
                <a:cs typeface="Carlito"/>
              </a:rPr>
              <a:t>$0.114 </a:t>
            </a:r>
            <a:r>
              <a:rPr sz="1800" spc="-5" dirty="0">
                <a:latin typeface="UKIJ CJK"/>
                <a:cs typeface="UKIJ CJK"/>
              </a:rPr>
              <a:t>프로비저닝된 스토리지의 월별</a:t>
            </a:r>
            <a:r>
              <a:rPr sz="1800" spc="-185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예</a:t>
            </a:r>
            <a:r>
              <a:rPr sz="1800" dirty="0">
                <a:latin typeface="Carlito"/>
                <a:cs typeface="Carlito"/>
              </a:rPr>
              <a:t>) 30GB </a:t>
            </a:r>
            <a:r>
              <a:rPr sz="1800" dirty="0">
                <a:latin typeface="UKIJ CJK"/>
                <a:cs typeface="UKIJ CJK"/>
              </a:rPr>
              <a:t>한달 쓰면</a:t>
            </a:r>
            <a:r>
              <a:rPr sz="1800" dirty="0">
                <a:latin typeface="Carlito"/>
                <a:cs typeface="Carlito"/>
              </a:rPr>
              <a:t>? $3.342 = </a:t>
            </a:r>
            <a:r>
              <a:rPr sz="1800" dirty="0">
                <a:latin typeface="UKIJ CJK"/>
                <a:cs typeface="UKIJ CJK"/>
              </a:rPr>
              <a:t>약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4</a:t>
            </a:r>
            <a:r>
              <a:rPr sz="1800" spc="-5" dirty="0">
                <a:latin typeface="UKIJ CJK"/>
                <a:cs typeface="UKIJ CJK"/>
              </a:rPr>
              <a:t>천원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프로비저닝된 </a:t>
            </a:r>
            <a:r>
              <a:rPr sz="2000" dirty="0">
                <a:latin typeface="Carlito"/>
                <a:cs typeface="Carlito"/>
              </a:rPr>
              <a:t>IOPS </a:t>
            </a:r>
            <a:r>
              <a:rPr sz="2000" spc="-5" dirty="0">
                <a:latin typeface="Carlito"/>
                <a:cs typeface="Carlito"/>
              </a:rPr>
              <a:t>SSD(io1)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$0.128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$0.067 </a:t>
            </a:r>
            <a:r>
              <a:rPr sz="1800" dirty="0">
                <a:latin typeface="UKIJ CJK"/>
                <a:cs typeface="UKIJ CJK"/>
              </a:rPr>
              <a:t>프로비저닝된 월별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IOPS</a:t>
            </a:r>
            <a:r>
              <a:rPr sz="1800" spc="-5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처리량 최적화 </a:t>
            </a:r>
            <a:r>
              <a:rPr sz="2000" spc="-5" dirty="0">
                <a:latin typeface="Carlito"/>
                <a:cs typeface="Carlito"/>
              </a:rPr>
              <a:t>HDD(st1)</a:t>
            </a:r>
            <a:r>
              <a:rPr sz="2000" spc="-19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$0.051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콜드 </a:t>
            </a:r>
            <a:r>
              <a:rPr sz="2000" spc="-5" dirty="0">
                <a:latin typeface="Carlito"/>
                <a:cs typeface="Carlito"/>
              </a:rPr>
              <a:t>HDD(sc1)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$0.029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dirty="0">
                <a:latin typeface="Carlito"/>
                <a:cs typeface="Carlito"/>
              </a:rPr>
              <a:t>S3</a:t>
            </a:r>
            <a:r>
              <a:rPr sz="2000" dirty="0">
                <a:latin typeface="UKIJ CJK"/>
                <a:cs typeface="UKIJ CJK"/>
              </a:rPr>
              <a:t>에 대한 </a:t>
            </a: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스냅샷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 </a:t>
            </a:r>
            <a:r>
              <a:rPr sz="1800" dirty="0">
                <a:latin typeface="UKIJ CJK"/>
                <a:cs typeface="UKIJ CJK"/>
              </a:rPr>
              <a:t>저장된 데이터의 월별</a:t>
            </a:r>
            <a:r>
              <a:rPr sz="1800" spc="-20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6" y="161544"/>
            <a:ext cx="7257288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93349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2133600"/>
            <a:ext cx="6986588" cy="36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35472-1454-485C-AC6D-48E10EB78EA3}"/>
              </a:ext>
            </a:extLst>
          </p:cNvPr>
          <p:cNvSpPr txBox="1"/>
          <p:nvPr/>
        </p:nvSpPr>
        <p:spPr>
          <a:xfrm>
            <a:off x="164703" y="1295400"/>
            <a:ext cx="88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*Ubuntu </a:t>
            </a:r>
            <a:r>
              <a:rPr lang="ko-KR" altLang="en-US" dirty="0">
                <a:solidFill>
                  <a:srgbClr val="FF0000"/>
                </a:solidFill>
              </a:rPr>
              <a:t>인스턴스에서 </a:t>
            </a:r>
            <a:r>
              <a:rPr lang="en-US" altLang="ko-KR" dirty="0">
                <a:solidFill>
                  <a:srgbClr val="FF0000"/>
                </a:solidFill>
              </a:rPr>
              <a:t>s3 </a:t>
            </a:r>
            <a:r>
              <a:rPr lang="ko-KR" altLang="en-US" dirty="0">
                <a:solidFill>
                  <a:srgbClr val="FF0000"/>
                </a:solidFill>
              </a:rPr>
              <a:t>접근과 </a:t>
            </a:r>
            <a:r>
              <a:rPr lang="en-US" altLang="ko-KR" dirty="0">
                <a:solidFill>
                  <a:srgbClr val="FF0000"/>
                </a:solidFill>
              </a:rPr>
              <a:t>recognition </a:t>
            </a:r>
            <a:r>
              <a:rPr lang="ko-KR" altLang="en-US" dirty="0">
                <a:solidFill>
                  <a:srgbClr val="FF0000"/>
                </a:solidFill>
              </a:rPr>
              <a:t>기능을 사용하기 위해서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필요한 권한 획득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9CA9-EFA1-48FF-9771-2FEFFDA48EF3}"/>
              </a:ext>
            </a:extLst>
          </p:cNvPr>
          <p:cNvSpPr txBox="1"/>
          <p:nvPr/>
        </p:nvSpPr>
        <p:spPr>
          <a:xfrm>
            <a:off x="164703" y="166473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권한이 없다면 기능을 이용할 수 없다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43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774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702902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60302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320656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EE0D-E986-470F-8398-B7285C0E2492}"/>
              </a:ext>
            </a:extLst>
          </p:cNvPr>
          <p:cNvSpPr txBox="1"/>
          <p:nvPr/>
        </p:nvSpPr>
        <p:spPr>
          <a:xfrm>
            <a:off x="1411809" y="121907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cli,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파이썬을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en-US" altLang="ko-KR" dirty="0" err="1">
                <a:solidFill>
                  <a:srgbClr val="FF0000"/>
                </a:solidFill>
              </a:rPr>
              <a:t>rekognition</a:t>
            </a:r>
            <a:r>
              <a:rPr lang="ko-KR" altLang="en-US" dirty="0">
                <a:solidFill>
                  <a:srgbClr val="FF0000"/>
                </a:solidFill>
              </a:rPr>
              <a:t>을 이용하기 위해서 생성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 </a:t>
            </a:r>
            <a:r>
              <a:rPr lang="ko-KR" altLang="en-US" sz="2000" dirty="0">
                <a:latin typeface="UKIJ CJK"/>
                <a:cs typeface="UKIJ CJK"/>
              </a:rPr>
              <a:t>클라이언트로 </a:t>
            </a: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을 이용하는 경우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apt-get install </a:t>
            </a:r>
            <a:r>
              <a:rPr lang="en-US" altLang="ko-KR" sz="2000" dirty="0" err="1">
                <a:latin typeface="UKIJ CJK"/>
                <a:cs typeface="UKIJ CJK"/>
              </a:rPr>
              <a:t>lrzsz</a:t>
            </a:r>
            <a:endParaRPr lang="en-US" altLang="ko-KR" sz="2000" dirty="0">
              <a:latin typeface="UKIJ CJK"/>
              <a:cs typeface="UKIJ CJ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3657600" y="23622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F62E-1F8F-479C-9253-E0FEC3B64F96}"/>
              </a:ext>
            </a:extLst>
          </p:cNvPr>
          <p:cNvSpPr txBox="1"/>
          <p:nvPr/>
        </p:nvSpPr>
        <p:spPr>
          <a:xfrm>
            <a:off x="3659171" y="3429000"/>
            <a:ext cx="397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lrzsz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ko-KR" altLang="en-US" dirty="0">
                <a:solidFill>
                  <a:srgbClr val="FF0000"/>
                </a:solidFill>
              </a:rPr>
              <a:t>파일 전송 프로그램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내 컴퓨터에 있는 파일을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창에 드래그 앤 </a:t>
            </a:r>
            <a:r>
              <a:rPr lang="ko-KR" altLang="en-US" dirty="0" err="1">
                <a:solidFill>
                  <a:srgbClr val="FF0000"/>
                </a:solidFill>
              </a:rPr>
              <a:t>드랍하면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접속한 인스턴스에 파일 전송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Pip</a:t>
            </a:r>
            <a:r>
              <a:rPr lang="ko-KR" altLang="en-US" sz="3600" b="1" spc="-185" dirty="0">
                <a:latin typeface="Trebuchet MS"/>
                <a:cs typeface="UnDinaru"/>
              </a:rPr>
              <a:t>이란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작성된 패키지 소프트웨어를 설치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관리하는 프로그램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을 통해서 패키지를 설치하면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다른 사람이 </a:t>
            </a: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만든 프로그램을 사용하거나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파이썬에서</a:t>
            </a:r>
            <a:r>
              <a:rPr lang="ko-KR" altLang="en-US" sz="2000" dirty="0">
                <a:latin typeface="UKIJ CJK"/>
                <a:cs typeface="UKIJ CJK"/>
              </a:rPr>
              <a:t> 다른 사람들이 만든 함수를 사용할 수 있다</a:t>
            </a:r>
            <a:r>
              <a:rPr lang="en-US" altLang="ko-KR" sz="2000" dirty="0">
                <a:latin typeface="UKIJ CJK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Pip3</a:t>
            </a:r>
            <a:r>
              <a:rPr lang="ko-KR" altLang="en-US" sz="2000" dirty="0">
                <a:latin typeface="UKIJ CJK"/>
                <a:cs typeface="UKIJ CJK"/>
              </a:rPr>
              <a:t>는 파이썬</a:t>
            </a:r>
            <a:r>
              <a:rPr lang="en-US" altLang="ko-KR" sz="2000" dirty="0">
                <a:latin typeface="UKIJ CJK"/>
                <a:cs typeface="UKIJ CJK"/>
              </a:rPr>
              <a:t>3</a:t>
            </a:r>
            <a:r>
              <a:rPr lang="ko-KR" altLang="en-US" sz="2000" dirty="0">
                <a:latin typeface="UKIJ CJK"/>
                <a:cs typeface="UKIJ CJK"/>
              </a:rPr>
              <a:t>용 </a:t>
            </a: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이다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2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소프트웨어 개발 </a:t>
            </a:r>
            <a:r>
              <a:rPr lang="ko-KR" altLang="en-US" sz="2000" dirty="0" err="1">
                <a:latin typeface="UKIJ CJK"/>
                <a:cs typeface="UKIJ CJK"/>
              </a:rPr>
              <a:t>킷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어떤 특정한 환경에 대한 프로그램을 개발하기 위해서는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개발 뿐만 아니라 환경에 접근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이용하기 위해서도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en-US" altLang="ko-KR" sz="2000" dirty="0">
                <a:latin typeface="UKIJ CJK"/>
                <a:cs typeface="UKIJ CJK"/>
              </a:rPr>
              <a:t>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서비스를 외부 환경에서 이용하기 위한 도구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2204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Cli</a:t>
            </a:r>
            <a:r>
              <a:rPr lang="en-US" altLang="ko-KR" sz="2000" dirty="0">
                <a:latin typeface="UKIJ CJK"/>
                <a:cs typeface="UKIJ CJK"/>
              </a:rPr>
              <a:t> = command line interface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그래픽 요소</a:t>
            </a:r>
            <a:r>
              <a:rPr lang="en-US" altLang="ko-KR" sz="2000" dirty="0">
                <a:latin typeface="UKIJ CJK"/>
                <a:cs typeface="UKIJ CJK"/>
              </a:rPr>
              <a:t>(ex : </a:t>
            </a:r>
            <a:r>
              <a:rPr lang="ko-KR" altLang="en-US" sz="2000" dirty="0">
                <a:latin typeface="UKIJ CJK"/>
                <a:cs typeface="UKIJ CJK"/>
              </a:rPr>
              <a:t>아이콘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창</a:t>
            </a:r>
            <a:r>
              <a:rPr lang="en-US" altLang="ko-KR" sz="2000" dirty="0">
                <a:latin typeface="UKIJ CJK"/>
                <a:cs typeface="UKIJ CJK"/>
              </a:rPr>
              <a:t>)</a:t>
            </a:r>
            <a:r>
              <a:rPr lang="ko-KR" altLang="en-US" sz="2000" dirty="0">
                <a:latin typeface="UKIJ CJK"/>
                <a:cs typeface="UKIJ CJK"/>
              </a:rPr>
              <a:t>을 이용하지 않고 명령어 만으로 컴퓨터를 이용하는 것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cli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ko-KR" altLang="en-US" sz="2000" dirty="0">
                <a:latin typeface="UKIJ CJK"/>
                <a:cs typeface="UKIJ CJK"/>
              </a:rPr>
              <a:t>의 기능을 외부 환경에서 명령어를 통해서 이용 할 수 있도록 만든 프로그램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1075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057400" y="2633970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85711-AEE4-4262-B996-B0740355B650}"/>
              </a:ext>
            </a:extLst>
          </p:cNvPr>
          <p:cNvSpPr txBox="1"/>
          <p:nvPr/>
        </p:nvSpPr>
        <p:spPr>
          <a:xfrm>
            <a:off x="2959513" y="1135171"/>
            <a:ext cx="587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설정하지 않으면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ko-KR" altLang="en-US" dirty="0">
                <a:solidFill>
                  <a:srgbClr val="FF0000"/>
                </a:solidFill>
              </a:rPr>
              <a:t>가 제공하는 기능을 이용할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3839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AWS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09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Vi recognition.py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i</a:t>
            </a:r>
            <a:r>
              <a:rPr lang="ko-KR" altLang="en-US" sz="2000" dirty="0" err="1">
                <a:latin typeface="UKIJ CJK"/>
                <a:cs typeface="UKIJ CJK"/>
              </a:rPr>
              <a:t>를</a:t>
            </a:r>
            <a:r>
              <a:rPr lang="ko-KR" altLang="en-US" sz="2000" dirty="0">
                <a:latin typeface="UKIJ CJK"/>
                <a:cs typeface="UKIJ CJK"/>
              </a:rPr>
              <a:t> 누른 뒤 아래 내용을 입력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5309B-3D9D-4B40-9A00-A2360EFC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" y="2107800"/>
            <a:ext cx="5426809" cy="425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7B848-B7E3-4E6A-9BD1-90C35348A98C}"/>
              </a:ext>
            </a:extLst>
          </p:cNvPr>
          <p:cNvSpPr txBox="1"/>
          <p:nvPr/>
        </p:nvSpPr>
        <p:spPr>
          <a:xfrm>
            <a:off x="4472054" y="158355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슬라이드에 텍스트로 있음</a:t>
            </a:r>
          </a:p>
        </p:txBody>
      </p:sp>
    </p:spTree>
    <p:extLst>
      <p:ext uri="{BB962C8B-B14F-4D97-AF65-F5344CB8AC3E}">
        <p14:creationId xmlns:p14="http://schemas.microsoft.com/office/powerpoint/2010/main" val="217155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08149" y="1305341"/>
            <a:ext cx="641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boto3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    with open(photo, '</a:t>
            </a:r>
            <a:r>
              <a:rPr lang="en-US" altLang="ko-KR" dirty="0" err="1"/>
              <a:t>rb</a:t>
            </a:r>
            <a:r>
              <a:rPr lang="en-US" altLang="ko-KR" dirty="0"/>
              <a:t>') as image:</a:t>
            </a:r>
          </a:p>
          <a:p>
            <a:r>
              <a:rPr lang="en-US" altLang="ko-KR" dirty="0"/>
              <a:t>        response = </a:t>
            </a:r>
            <a:r>
              <a:rPr lang="en-US" altLang="ko-KR" dirty="0" err="1"/>
              <a:t>client.detect_labels</a:t>
            </a:r>
            <a:r>
              <a:rPr lang="en-US" altLang="ko-KR" dirty="0"/>
              <a:t>(Image={'Bytes': </a:t>
            </a:r>
            <a:r>
              <a:rPr lang="en-US" altLang="ko-KR" dirty="0" err="1"/>
              <a:t>image.read</a:t>
            </a:r>
            <a:r>
              <a:rPr lang="en-US" altLang="ko-KR" dirty="0"/>
              <a:t>()})</a:t>
            </a:r>
          </a:p>
          <a:p>
            <a:endParaRPr lang="en-US" altLang="ko-KR" dirty="0"/>
          </a:p>
          <a:p>
            <a:r>
              <a:rPr lang="en-US" altLang="ko-KR" dirty="0"/>
              <a:t>    print('Detected labels in ' + photo)</a:t>
            </a:r>
          </a:p>
          <a:p>
            <a:r>
              <a:rPr lang="en-US" altLang="ko-KR" dirty="0"/>
              <a:t>    for label in response['Labels']:</a:t>
            </a:r>
          </a:p>
          <a:p>
            <a:r>
              <a:rPr lang="en-US" altLang="ko-KR" dirty="0"/>
              <a:t>        print (label['Name'] + ' : ' + str(label['Confidence']))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(response['Labels'])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FC4C-7D5B-4584-AF9C-5DE59A8DA90D}"/>
              </a:ext>
            </a:extLst>
          </p:cNvPr>
          <p:cNvSpPr txBox="1"/>
          <p:nvPr/>
        </p:nvSpPr>
        <p:spPr>
          <a:xfrm>
            <a:off x="5410200" y="60198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슬라이드에서 계속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79A4-7854-4833-8D83-27F3E7BA6F4A}"/>
              </a:ext>
            </a:extLst>
          </p:cNvPr>
          <p:cNvSpPr txBox="1"/>
          <p:nvPr/>
        </p:nvSpPr>
        <p:spPr>
          <a:xfrm>
            <a:off x="4004868" y="1120675"/>
            <a:ext cx="508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vi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를 눌러 </a:t>
            </a:r>
            <a:r>
              <a:rPr lang="en-US" altLang="ko-KR" dirty="0">
                <a:solidFill>
                  <a:srgbClr val="FF0000"/>
                </a:solidFill>
              </a:rPr>
              <a:t>insert</a:t>
            </a:r>
            <a:r>
              <a:rPr lang="ko-KR" altLang="en-US" dirty="0">
                <a:solidFill>
                  <a:srgbClr val="FF0000"/>
                </a:solidFill>
              </a:rPr>
              <a:t>상태로 전환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마우스 </a:t>
            </a:r>
            <a:r>
              <a:rPr lang="ko-KR" altLang="en-US" dirty="0" err="1">
                <a:solidFill>
                  <a:srgbClr val="FF0000"/>
                </a:solidFill>
              </a:rPr>
              <a:t>우클릭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붙여넣기를 눌러서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텍스트를 붙여 넣을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1822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60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5563" y="929639"/>
          <a:ext cx="8352790" cy="5118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요구</a:t>
                      </a:r>
                      <a:r>
                        <a:rPr sz="1600" b="1" spc="185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사항: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추천</a:t>
                      </a:r>
                      <a:r>
                        <a:rPr sz="1600" b="1" spc="170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제품: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Amazon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EC2,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관계형 및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NoSQL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데이터베이스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 웨어하우징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엔터프라이  즈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빅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처리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또는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복구를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영구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로컬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스토리지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Elastic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Block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Store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(Amazon</a:t>
                      </a:r>
                      <a:r>
                        <a:rPr sz="1600" u="heavy" spc="-2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EBS)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337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Linux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기반의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워크로드를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클라우드 서비스와 온프레미스 리소스에서</a:t>
                      </a:r>
                      <a:r>
                        <a:rPr sz="1600" spc="-1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사용 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할 수 있도록 지원하는 간단하고 확장 가능하며 탄력적인 파일 시스템입니다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 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제품은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애플리케이션을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중단하지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않고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온디맨드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방식으로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페타바이트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규모  까지 확장하도록 구축되어 파일을 추가하고 제거할 때 자동으로 확장되고 축  소되므로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애플리케이션은 필요할 때 필요한 만큼 스토리지를 사용할 수 있습  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Elastic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File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System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(Amazon</a:t>
                      </a:r>
                      <a:r>
                        <a:rPr sz="16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EFS)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사용자 생성 콘텐츠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활성 아카이브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서버리스 컴퓨팅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빅 데이터 스토리지 또  는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복구를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위해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인터넷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위치에서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데이터에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액세스할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있도록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지원하  는 확장 가능하고 안정적인</a:t>
                      </a:r>
                      <a:r>
                        <a:rPr sz="1600" spc="-18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플랫폼입니다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Amazon</a:t>
                      </a:r>
                      <a:r>
                        <a:rPr sz="1600" u="heavy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Simple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Storage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Service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(Amazon</a:t>
                      </a:r>
                      <a:r>
                        <a:rPr sz="1600" u="heavy" spc="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S3)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아카이브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규제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준수를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위해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테이프를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대체할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7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매우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저렴한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장기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  리지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클래스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Amazon</a:t>
                      </a:r>
                      <a:r>
                        <a:rPr sz="1600" u="heavy" spc="-2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Glacier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29845" marR="20955" algn="ctr">
                        <a:lnSpc>
                          <a:spcPct val="99800"/>
                        </a:lnSpc>
                        <a:spcBef>
                          <a:spcPts val="15"/>
                        </a:spcBef>
                      </a:pPr>
                      <a:r>
                        <a:rPr sz="1600" u="heavy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및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Amazon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S3</a:t>
                      </a:r>
                      <a:r>
                        <a:rPr sz="1600" u="heavy" spc="-1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G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lacier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Deep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Arc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hive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45563" y="6531812"/>
            <a:ext cx="440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7"/>
              </a:rPr>
              <a:t>https://aws.amazon.com/ko/products/storage/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photo='test.jpg'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label_count</a:t>
            </a:r>
            <a:r>
              <a:rPr lang="en-US" altLang="ko-KR" dirty="0"/>
              <a:t>=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    print("Labels detected: " + str(</a:t>
            </a:r>
            <a:r>
              <a:rPr lang="en-US" altLang="ko-KR" dirty="0" err="1"/>
              <a:t>label_count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 입력했다면 </a:t>
            </a:r>
            <a:r>
              <a:rPr lang="en-US" altLang="ko-KR" sz="2000" dirty="0">
                <a:latin typeface="UKIJ CJK"/>
                <a:cs typeface="UKIJ CJK"/>
              </a:rPr>
              <a:t>:</a:t>
            </a:r>
            <a:r>
              <a:rPr lang="en-US" altLang="ko-KR" sz="2000" dirty="0" err="1">
                <a:latin typeface="UKIJ CJK"/>
                <a:cs typeface="UKIJ CJK"/>
              </a:rPr>
              <a:t>wq</a:t>
            </a:r>
            <a:r>
              <a:rPr lang="ko-KR" altLang="en-US" sz="2000" dirty="0">
                <a:latin typeface="UKIJ CJK"/>
                <a:cs typeface="UKIJ CJK"/>
              </a:rPr>
              <a:t>를 입력하고 </a:t>
            </a:r>
            <a:r>
              <a:rPr lang="en-US" altLang="ko-KR" sz="2000" dirty="0">
                <a:latin typeface="UKIJ CJK"/>
                <a:cs typeface="UKIJ CJK"/>
              </a:rPr>
              <a:t>enter</a:t>
            </a:r>
            <a:r>
              <a:rPr lang="ko-KR" altLang="en-US" sz="2000" dirty="0">
                <a:latin typeface="UKIJ CJK"/>
                <a:cs typeface="UKIJ CJK"/>
              </a:rPr>
              <a:t>를 눌러서 저장 및 편집기 나가기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168902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photo='test.jpg'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label_count</a:t>
            </a:r>
            <a:r>
              <a:rPr lang="en-US" altLang="ko-KR" dirty="0"/>
              <a:t>=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    print("Labels detected: " + str(</a:t>
            </a:r>
            <a:r>
              <a:rPr lang="en-US" altLang="ko-KR" dirty="0" err="1"/>
              <a:t>label_count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 입력했다면 </a:t>
            </a:r>
            <a:r>
              <a:rPr lang="en-US" altLang="ko-KR" sz="2000" dirty="0">
                <a:latin typeface="UKIJ CJK"/>
                <a:cs typeface="UKIJ CJK"/>
              </a:rPr>
              <a:t>:</a:t>
            </a:r>
            <a:r>
              <a:rPr lang="en-US" altLang="ko-KR" sz="2000" dirty="0" err="1">
                <a:latin typeface="UKIJ CJK"/>
                <a:cs typeface="UKIJ CJK"/>
              </a:rPr>
              <a:t>wq</a:t>
            </a:r>
            <a:r>
              <a:rPr lang="ko-KR" altLang="en-US" sz="2000" dirty="0">
                <a:latin typeface="UKIJ CJK"/>
                <a:cs typeface="UKIJ CJK"/>
              </a:rPr>
              <a:t>를 입력하고 </a:t>
            </a:r>
            <a:r>
              <a:rPr lang="en-US" altLang="ko-KR" sz="2000" dirty="0">
                <a:latin typeface="UKIJ CJK"/>
                <a:cs typeface="UKIJ CJK"/>
              </a:rPr>
              <a:t>enter</a:t>
            </a:r>
            <a:r>
              <a:rPr lang="ko-KR" altLang="en-US" sz="2000" dirty="0">
                <a:latin typeface="UKIJ CJK"/>
                <a:cs typeface="UKIJ CJK"/>
              </a:rPr>
              <a:t>를 눌러서 저장 및 편집기 나가기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596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D9AED-692E-43B0-9D03-AEA8C439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5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3FFE7-4434-4359-8636-EA0EB0F11AB2}"/>
              </a:ext>
            </a:extLst>
          </p:cNvPr>
          <p:cNvSpPr txBox="1"/>
          <p:nvPr/>
        </p:nvSpPr>
        <p:spPr>
          <a:xfrm>
            <a:off x="3429000" y="1066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예제로 이용한 사진</a:t>
            </a:r>
          </a:p>
        </p:txBody>
      </p:sp>
    </p:spTree>
    <p:extLst>
      <p:ext uri="{BB962C8B-B14F-4D97-AF65-F5344CB8AC3E}">
        <p14:creationId xmlns:p14="http://schemas.microsoft.com/office/powerpoint/2010/main" val="10271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52663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임의의 사진을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로 저장한 후 인스턴스에 업로드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 err="1">
                <a:latin typeface="UKIJ CJK"/>
                <a:cs typeface="UKIJ CJK"/>
              </a:rPr>
              <a:t>ssh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창에 드래그 앤 드랍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Python3 recognition.py</a:t>
            </a:r>
            <a:r>
              <a:rPr lang="ko-KR" altLang="en-US" sz="2000" dirty="0">
                <a:latin typeface="UKIJ CJK"/>
                <a:cs typeface="UKIJ CJK"/>
              </a:rPr>
              <a:t>를 입력해서 사진 분석 실행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1240C-B001-4842-AE14-32D50E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3013344"/>
            <a:ext cx="7531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60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356347" y="4550892"/>
            <a:ext cx="1392555" cy="1184910"/>
          </a:xfrm>
          <a:custGeom>
            <a:avLst/>
            <a:gdLst/>
            <a:ahLst/>
            <a:cxnLst/>
            <a:rect l="l" t="t" r="r" b="b"/>
            <a:pathLst>
              <a:path w="1392554" h="1184910">
                <a:moveTo>
                  <a:pt x="1392174" y="0"/>
                </a:moveTo>
                <a:lnTo>
                  <a:pt x="0" y="0"/>
                </a:lnTo>
                <a:lnTo>
                  <a:pt x="0" y="1184528"/>
                </a:lnTo>
                <a:lnTo>
                  <a:pt x="1392174" y="1184528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5541" y="929639"/>
          <a:ext cx="8352789" cy="5555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요구</a:t>
                      </a:r>
                      <a:r>
                        <a:rPr sz="1600" b="1" spc="185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사항: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5715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UnDinaru"/>
                          <a:cs typeface="UnDinaru"/>
                        </a:rPr>
                        <a:t>추천</a:t>
                      </a:r>
                      <a:r>
                        <a:rPr sz="1600" b="1" spc="170" dirty="0">
                          <a:latin typeface="UnDinaru"/>
                          <a:cs typeface="UnDinaru"/>
                        </a:rPr>
                        <a:t> 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제품:</a:t>
                      </a:r>
                      <a:endParaRPr sz="1600">
                        <a:latin typeface="UnDinaru"/>
                        <a:cs typeface="UnDinaru"/>
                      </a:endParaRPr>
                    </a:p>
                  </a:txBody>
                  <a:tcPr marL="0" marR="0" marT="5715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977">
                <a:tc>
                  <a:txBody>
                    <a:bodyPr/>
                    <a:lstStyle/>
                    <a:p>
                      <a:pPr marL="26670" marR="8572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고성능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컴퓨팅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6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기계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학습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미디어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처리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워크플로우와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같이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컴퓨팅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집  약적 워크로드에 최적화된 완전관리형 파일 시스템으로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Amazon S3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에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완벽하  게 통합되어</a:t>
                      </a:r>
                      <a:r>
                        <a:rPr sz="1600" spc="-9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있습니다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073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27355" marR="53975" indent="-3797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FSx</a:t>
                      </a:r>
                      <a:r>
                        <a:rPr sz="1600" u="heavy" spc="-6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for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Lustre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592">
                <a:tc>
                  <a:txBody>
                    <a:bodyPr/>
                    <a:lstStyle/>
                    <a:p>
                      <a:pPr marL="26670" marR="400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Windows Server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를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기반으로 구축된 완전관리형 네이티브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Microsoft Windows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  일 시스템으로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 제품을 사용하면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SMB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프로토콜 및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Windows NTFS,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AD(Active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Directory)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통합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DFS(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분산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파일 시스템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에 대한 전체 지원을 비롯하여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파일</a:t>
                      </a:r>
                      <a:r>
                        <a:rPr sz="1600" spc="-22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스토  리지가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필요한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Windows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기반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dirty="0">
                          <a:latin typeface="UKIJ CJK"/>
                          <a:cs typeface="UKIJ CJK"/>
                        </a:rPr>
                        <a:t>애플리케이션을</a:t>
                      </a:r>
                      <a:r>
                        <a:rPr sz="1600" spc="-7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600" spc="-20" dirty="0">
                          <a:latin typeface="UKIJ CJK"/>
                          <a:cs typeface="UKIJ CJK"/>
                        </a:rPr>
                        <a:t>로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쉽게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이전할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있습니다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260" marR="53975" algn="ctr">
                        <a:lnSpc>
                          <a:spcPct val="100000"/>
                        </a:lnSpc>
                      </a:pP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Amazon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FSx</a:t>
                      </a:r>
                      <a:r>
                        <a:rPr sz="1600" u="heavy" spc="-5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for </a:t>
                      </a:r>
                      <a:r>
                        <a:rPr sz="1600" spc="-20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Windows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File S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6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erver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177">
                <a:tc>
                  <a:txBody>
                    <a:bodyPr/>
                    <a:lstStyle/>
                    <a:p>
                      <a:pPr marL="26670" marR="16700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버스팅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계층화 또는 마이그레이션을 위해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Amazon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 스토리지로</a:t>
                      </a:r>
                      <a:r>
                        <a:rPr sz="1600" spc="-254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온프  레미스 환경을 보강해주는 하이브리드 스토리지</a:t>
                      </a:r>
                      <a:r>
                        <a:rPr sz="1600" spc="-19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클라우드입니다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20675" marR="159385" indent="-1676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 u="heavy" spc="-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AWS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Storage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Gateway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631">
                <a:tc>
                  <a:txBody>
                    <a:bodyPr/>
                    <a:lstStyle/>
                    <a:p>
                      <a:pPr marL="26670" marR="178435" algn="just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UKIJ CJK"/>
                          <a:cs typeface="UKIJ CJK"/>
                        </a:rPr>
                        <a:t>유형 및 크기에 상관없이 모든 데이터를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클라우드로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혹은</a:t>
                      </a:r>
                      <a:r>
                        <a:rPr sz="1600" spc="-254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클라우드  에서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이동하는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작업을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간소화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및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가속화할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있도록</a:t>
                      </a:r>
                      <a:r>
                        <a:rPr sz="1600" spc="-4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지원하는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서비스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포트폴  리오입니다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클라우드</a:t>
                      </a:r>
                      <a:r>
                        <a:rPr sz="1600" u="sng" spc="-1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데이</a:t>
                      </a:r>
                      <a:endParaRPr sz="1600">
                        <a:latin typeface="UKIJ CJK"/>
                        <a:cs typeface="UKIJ CJK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터</a:t>
                      </a:r>
                      <a:r>
                        <a:rPr sz="1600" u="sng" spc="-14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마이그레이</a:t>
                      </a:r>
                      <a:endParaRPr sz="1600">
                        <a:latin typeface="UKIJ CJK"/>
                        <a:cs typeface="UKIJ CJK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600" u="sng" spc="-3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션</a:t>
                      </a:r>
                      <a:r>
                        <a:rPr sz="1600" u="sng" spc="-7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 </a:t>
                      </a:r>
                      <a:r>
                        <a:rPr sz="1600" u="sng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UKIJ CJK"/>
                          <a:cs typeface="UKIJ CJK"/>
                          <a:hlinkClick r:id="rId6"/>
                        </a:rPr>
                        <a:t>서비스</a:t>
                      </a:r>
                      <a:endParaRPr sz="1600">
                        <a:latin typeface="UKIJ CJK"/>
                        <a:cs typeface="UKIJ CJK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049">
                <a:tc>
                  <a:txBody>
                    <a:bodyPr/>
                    <a:lstStyle/>
                    <a:p>
                      <a:pPr marL="26670" marR="192405" algn="just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0" dirty="0">
                          <a:latin typeface="UKIJ CJK"/>
                          <a:cs typeface="UKIJ CJK"/>
                        </a:rPr>
                        <a:t>클라우드뿐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아니라 </a:t>
                      </a:r>
                      <a:r>
                        <a:rPr sz="1600" spc="-10" dirty="0">
                          <a:latin typeface="UKIJ CJK"/>
                          <a:cs typeface="UKIJ CJK"/>
                        </a:rPr>
                        <a:t>온프레미스에서도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Storage Gateway</a:t>
                      </a:r>
                      <a:r>
                        <a:rPr sz="1600" spc="-15" dirty="0">
                          <a:latin typeface="UKIJ CJK"/>
                          <a:cs typeface="UKIJ CJK"/>
                        </a:rPr>
                        <a:t>를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사용해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AWS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  비스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전체에서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데이터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백업을</a:t>
                      </a:r>
                      <a:r>
                        <a:rPr sz="1600" spc="-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손쉽게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중앙화하고</a:t>
                      </a:r>
                      <a:r>
                        <a:rPr sz="1600" spc="-4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자동화할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수</a:t>
                      </a:r>
                      <a:r>
                        <a:rPr sz="1600" spc="-6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있는</a:t>
                      </a:r>
                      <a:r>
                        <a:rPr sz="1600" spc="-5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완전관리  형 백업</a:t>
                      </a:r>
                      <a:r>
                        <a:rPr sz="1600" spc="-11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600" spc="-5" dirty="0">
                          <a:latin typeface="UKIJ CJK"/>
                          <a:cs typeface="UKIJ CJK"/>
                        </a:rPr>
                        <a:t>서비스입니다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6510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600" u="heavy" spc="-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AWS</a:t>
                      </a:r>
                      <a:r>
                        <a:rPr sz="16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 Backup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45563" y="6531812"/>
            <a:ext cx="4408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8"/>
              </a:rPr>
              <a:t>https://aws.amazon.com/ko/products/storage/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62617"/>
            <a:ext cx="9138920" cy="5132705"/>
            <a:chOff x="0" y="862617"/>
            <a:chExt cx="9138920" cy="5132705"/>
          </a:xfrm>
        </p:grpSpPr>
        <p:sp>
          <p:nvSpPr>
            <p:cNvPr id="3" name="object 3"/>
            <p:cNvSpPr/>
            <p:nvPr/>
          </p:nvSpPr>
          <p:spPr>
            <a:xfrm>
              <a:off x="0" y="862617"/>
              <a:ext cx="9138770" cy="5132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658" y="1690877"/>
              <a:ext cx="8604885" cy="3770629"/>
            </a:xfrm>
            <a:custGeom>
              <a:avLst/>
              <a:gdLst/>
              <a:ahLst/>
              <a:cxnLst/>
              <a:rect l="l" t="t" r="r" b="b"/>
              <a:pathLst>
                <a:path w="8604885" h="3770629">
                  <a:moveTo>
                    <a:pt x="0" y="3770376"/>
                  </a:moveTo>
                  <a:lnTo>
                    <a:pt x="4261104" y="3770376"/>
                  </a:lnTo>
                  <a:lnTo>
                    <a:pt x="4261104" y="0"/>
                  </a:lnTo>
                  <a:lnTo>
                    <a:pt x="0" y="0"/>
                  </a:lnTo>
                  <a:lnTo>
                    <a:pt x="0" y="3770376"/>
                  </a:lnTo>
                  <a:close/>
                </a:path>
                <a:path w="8604885" h="3770629">
                  <a:moveTo>
                    <a:pt x="4341876" y="3770376"/>
                  </a:moveTo>
                  <a:lnTo>
                    <a:pt x="8604504" y="3770376"/>
                  </a:lnTo>
                  <a:lnTo>
                    <a:pt x="8604504" y="0"/>
                  </a:lnTo>
                  <a:lnTo>
                    <a:pt x="4341876" y="0"/>
                  </a:lnTo>
                  <a:lnTo>
                    <a:pt x="4341876" y="377037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8506460" cy="43561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EBS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Block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Storage)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Amazon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EC2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UKIJ CJK"/>
                <a:cs typeface="UKIJ CJK"/>
              </a:rPr>
              <a:t>인스턴스에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연결된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영구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볼륨에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블록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저장하고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이를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처리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20" dirty="0">
                <a:latin typeface="Carlito"/>
                <a:cs typeface="Carlito"/>
              </a:rPr>
              <a:t>HDD,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SSD</a:t>
            </a:r>
            <a:r>
              <a:rPr sz="1800" spc="-5" dirty="0">
                <a:latin typeface="UKIJ CJK"/>
                <a:cs typeface="UKIJ CJK"/>
              </a:rPr>
              <a:t>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같은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블록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기반의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입출력을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지원하는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Carlito"/>
                <a:cs typeface="Carlito"/>
              </a:rPr>
              <a:t>EC2 </a:t>
            </a:r>
            <a:r>
              <a:rPr sz="1800" spc="-5" dirty="0">
                <a:latin typeface="Carlito"/>
                <a:cs typeface="Carlito"/>
              </a:rPr>
              <a:t>VM</a:t>
            </a:r>
            <a:r>
              <a:rPr sz="1800" spc="-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Carlito"/>
                <a:cs typeface="Carlito"/>
              </a:rPr>
              <a:t>OS, </a:t>
            </a:r>
            <a:r>
              <a:rPr sz="1800" dirty="0">
                <a:latin typeface="UKIJ CJK"/>
                <a:cs typeface="UKIJ CJK"/>
              </a:rPr>
              <a:t>데이터를 저장하기 위한 저장장치로</a:t>
            </a:r>
            <a:r>
              <a:rPr sz="1800" spc="-2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사용됨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연간 고장률 </a:t>
            </a:r>
            <a:r>
              <a:rPr sz="1800" dirty="0">
                <a:latin typeface="Carlito"/>
                <a:cs typeface="Carlito"/>
              </a:rPr>
              <a:t>AFR: 0.1%~0.2%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일반 </a:t>
            </a:r>
            <a:r>
              <a:rPr sz="1800" spc="-10" dirty="0">
                <a:latin typeface="Carlito"/>
                <a:cs typeface="Carlito"/>
              </a:rPr>
              <a:t>HDD: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4%)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EFS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File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간편하고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확장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가능한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파일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시스템에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데이터를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저장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및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공유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rlito"/>
                <a:cs typeface="Carlito"/>
              </a:rPr>
              <a:t>Ext4, </a:t>
            </a:r>
            <a:r>
              <a:rPr sz="1600" spc="-10" dirty="0">
                <a:latin typeface="Carlito"/>
                <a:cs typeface="Carlito"/>
              </a:rPr>
              <a:t>NTFS</a:t>
            </a:r>
            <a:r>
              <a:rPr sz="1600" spc="-10" dirty="0">
                <a:latin typeface="UKIJ CJK"/>
                <a:cs typeface="UKIJ CJK"/>
              </a:rPr>
              <a:t>와 </a:t>
            </a:r>
            <a:r>
              <a:rPr sz="1600" spc="-5" dirty="0">
                <a:latin typeface="UKIJ CJK"/>
                <a:cs typeface="UKIJ CJK"/>
              </a:rPr>
              <a:t>같이 파일 시스템 </a:t>
            </a:r>
            <a:r>
              <a:rPr sz="1600" spc="-5" dirty="0">
                <a:latin typeface="Carlito"/>
                <a:cs typeface="Carlito"/>
              </a:rPr>
              <a:t>access sematics </a:t>
            </a:r>
            <a:r>
              <a:rPr sz="1600" spc="-5" dirty="0">
                <a:latin typeface="UKIJ CJK"/>
                <a:cs typeface="UKIJ CJK"/>
              </a:rPr>
              <a:t>에 따른 </a:t>
            </a:r>
            <a:r>
              <a:rPr sz="1600" spc="-20" dirty="0">
                <a:latin typeface="Carlito"/>
                <a:cs typeface="Carlito"/>
              </a:rPr>
              <a:t>FS </a:t>
            </a:r>
            <a:r>
              <a:rPr sz="1600" spc="-10" dirty="0">
                <a:latin typeface="UKIJ CJK"/>
                <a:cs typeface="UKIJ CJK"/>
              </a:rPr>
              <a:t>인터페이스를 제공하는</a:t>
            </a:r>
            <a:r>
              <a:rPr sz="1600" spc="-27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서비스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자체 고가용성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5" dirty="0">
                <a:latin typeface="UKIJ CJK"/>
                <a:cs typeface="UKIJ CJK"/>
              </a:rPr>
              <a:t>내구성을 제공하도록</a:t>
            </a:r>
            <a:r>
              <a:rPr sz="1600" spc="-1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용량 자동 확장 및</a:t>
            </a:r>
            <a:r>
              <a:rPr sz="1600" spc="-2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축소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71727" y="1502663"/>
            <a:ext cx="7400543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56145" cy="371347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S3 (Simple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latin typeface="Carlito"/>
                <a:cs typeface="Carlito"/>
              </a:rPr>
              <a:t>AWS</a:t>
            </a:r>
            <a:r>
              <a:rPr sz="1800" spc="-2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UKIJ CJK"/>
                <a:cs typeface="UKIJ CJK"/>
              </a:rPr>
              <a:t>가장 기본적인 </a:t>
            </a:r>
            <a:r>
              <a:rPr sz="1800" spc="-5" dirty="0">
                <a:latin typeface="Carlito"/>
                <a:cs typeface="Carlito"/>
              </a:rPr>
              <a:t>Object based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storage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일반적인</a:t>
            </a:r>
            <a:r>
              <a:rPr sz="1800" spc="-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스토리지와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동일함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예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네이버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dirty="0">
                <a:latin typeface="UKIJ CJK"/>
                <a:cs typeface="UKIJ CJK"/>
              </a:rPr>
              <a:t>다음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UKIJ CJK"/>
                <a:cs typeface="UKIJ CJK"/>
              </a:rPr>
              <a:t>내구성</a:t>
            </a:r>
            <a:r>
              <a:rPr sz="1800" spc="-5" dirty="0">
                <a:latin typeface="Carlito"/>
                <a:cs typeface="Carlito"/>
              </a:rPr>
              <a:t>: </a:t>
            </a:r>
            <a:r>
              <a:rPr sz="1800" dirty="0">
                <a:latin typeface="Carlito"/>
                <a:cs typeface="Carlito"/>
              </a:rPr>
              <a:t>99.999 999 999%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(11-9)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Glacier </a:t>
            </a:r>
            <a:r>
              <a:rPr sz="2000" spc="5" dirty="0">
                <a:latin typeface="Carlito"/>
                <a:cs typeface="Carlito"/>
              </a:rPr>
              <a:t>(</a:t>
            </a:r>
            <a:r>
              <a:rPr sz="2000" spc="5" dirty="0">
                <a:latin typeface="UKIJ CJK"/>
                <a:cs typeface="UKIJ CJK"/>
              </a:rPr>
              <a:t>뜻</a:t>
            </a:r>
            <a:r>
              <a:rPr sz="2000" spc="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빙하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데이터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보관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백업을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위한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안전하고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내구성있는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싸고 성능이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느림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연평균 </a:t>
            </a:r>
            <a:r>
              <a:rPr sz="1800" spc="-5" dirty="0">
                <a:latin typeface="Carlito"/>
                <a:cs typeface="Carlito"/>
              </a:rPr>
              <a:t>99.999 </a:t>
            </a:r>
            <a:r>
              <a:rPr sz="1800" dirty="0">
                <a:latin typeface="Carlito"/>
                <a:cs typeface="Carlito"/>
              </a:rPr>
              <a:t>999 </a:t>
            </a:r>
            <a:r>
              <a:rPr sz="1800" spc="-5" dirty="0">
                <a:latin typeface="Carlito"/>
                <a:cs typeface="Carlito"/>
              </a:rPr>
              <a:t>999%</a:t>
            </a:r>
            <a:r>
              <a:rPr sz="1800" spc="-5" dirty="0">
                <a:latin typeface="UKIJ CJK"/>
                <a:cs typeface="UKIJ CJK"/>
              </a:rPr>
              <a:t>의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내구성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51916" y="1389888"/>
            <a:ext cx="7714615" cy="4394200"/>
            <a:chOff x="851916" y="1389888"/>
            <a:chExt cx="7714615" cy="4394200"/>
          </a:xfrm>
        </p:grpSpPr>
        <p:sp>
          <p:nvSpPr>
            <p:cNvPr id="4" name="object 4"/>
            <p:cNvSpPr/>
            <p:nvPr/>
          </p:nvSpPr>
          <p:spPr>
            <a:xfrm>
              <a:off x="851916" y="1411224"/>
              <a:ext cx="3771900" cy="4372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2" y="1389888"/>
              <a:ext cx="3951731" cy="4393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5209" y="110375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평생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무료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217545" y="1097026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(1</a:t>
            </a:r>
            <a:r>
              <a:rPr sz="1800" spc="-5" dirty="0">
                <a:latin typeface="UKIJ CJK"/>
                <a:cs typeface="UKIJ CJK"/>
              </a:rPr>
              <a:t>년 </a:t>
            </a:r>
            <a:r>
              <a:rPr sz="1800" spc="-10" dirty="0">
                <a:latin typeface="Carlito"/>
                <a:cs typeface="Carlito"/>
              </a:rPr>
              <a:t>free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tier)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1507</Words>
  <Application>Microsoft Office PowerPoint</Application>
  <PresentationFormat>화면 슬라이드 쇼(4:3)</PresentationFormat>
  <Paragraphs>253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Carlito</vt:lpstr>
      <vt:lpstr>UKIJ CJK</vt:lpstr>
      <vt:lpstr>UnDinaru</vt:lpstr>
      <vt:lpstr>Arial</vt:lpstr>
      <vt:lpstr>Calibri</vt:lpstr>
      <vt:lpstr>Times New Roman</vt:lpstr>
      <vt:lpstr>Trebuchet MS</vt:lpstr>
      <vt:lpstr>Office Theme</vt:lpstr>
      <vt:lpstr>AWS Storage Services 1:</vt:lpstr>
      <vt:lpstr>시작 전에…</vt:lpstr>
      <vt:lpstr>AWS Storage Services</vt:lpstr>
      <vt:lpstr>AWS Storage Services</vt:lpstr>
      <vt:lpstr>PowerPoint 프레젠테이션</vt:lpstr>
      <vt:lpstr>AWS Storage Services</vt:lpstr>
      <vt:lpstr>AWS Storage Services</vt:lpstr>
      <vt:lpstr>AWS Storage Services</vt:lpstr>
      <vt:lpstr>AWS Storage Services</vt:lpstr>
      <vt:lpstr>AWS Storage Services</vt:lpstr>
      <vt:lpstr>AWS Backup</vt:lpstr>
      <vt:lpstr>PowerPoint 프레젠테이션</vt:lpstr>
      <vt:lpstr>EBS Pricing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64</cp:revision>
  <dcterms:created xsi:type="dcterms:W3CDTF">2020-01-16T05:22:20Z</dcterms:created>
  <dcterms:modified xsi:type="dcterms:W3CDTF">2020-01-17T08:57:27Z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