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7"/>
  </p:notesMasterIdLst>
  <p:sldIdLst>
    <p:sldId id="256" r:id="rId2"/>
    <p:sldId id="257" r:id="rId3"/>
    <p:sldId id="264" r:id="rId4"/>
    <p:sldId id="258" r:id="rId5"/>
    <p:sldId id="288" r:id="rId6"/>
    <p:sldId id="287" r:id="rId7"/>
    <p:sldId id="289" r:id="rId8"/>
    <p:sldId id="265" r:id="rId9"/>
    <p:sldId id="266" r:id="rId10"/>
    <p:sldId id="290" r:id="rId11"/>
    <p:sldId id="291" r:id="rId12"/>
    <p:sldId id="293" r:id="rId13"/>
    <p:sldId id="294" r:id="rId14"/>
    <p:sldId id="295" r:id="rId15"/>
    <p:sldId id="292" r:id="rId16"/>
    <p:sldId id="275" r:id="rId17"/>
    <p:sldId id="259" r:id="rId18"/>
    <p:sldId id="260" r:id="rId19"/>
    <p:sldId id="261" r:id="rId20"/>
    <p:sldId id="262" r:id="rId21"/>
    <p:sldId id="263" r:id="rId22"/>
    <p:sldId id="268" r:id="rId23"/>
    <p:sldId id="297" r:id="rId24"/>
    <p:sldId id="298" r:id="rId25"/>
    <p:sldId id="299" r:id="rId26"/>
    <p:sldId id="301" r:id="rId27"/>
    <p:sldId id="302" r:id="rId28"/>
    <p:sldId id="300" r:id="rId29"/>
    <p:sldId id="303" r:id="rId30"/>
    <p:sldId id="28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67" r:id="rId39"/>
    <p:sldId id="269" r:id="rId40"/>
    <p:sldId id="296" r:id="rId41"/>
    <p:sldId id="286" r:id="rId42"/>
    <p:sldId id="270" r:id="rId43"/>
    <p:sldId id="278" r:id="rId44"/>
    <p:sldId id="271" r:id="rId45"/>
    <p:sldId id="272" r:id="rId46"/>
    <p:sldId id="277" r:id="rId47"/>
    <p:sldId id="273" r:id="rId48"/>
    <p:sldId id="274" r:id="rId49"/>
    <p:sldId id="311" r:id="rId50"/>
    <p:sldId id="281" r:id="rId51"/>
    <p:sldId id="279" r:id="rId52"/>
    <p:sldId id="280" r:id="rId53"/>
    <p:sldId id="282" r:id="rId54"/>
    <p:sldId id="284" r:id="rId55"/>
    <p:sldId id="285" r:id="rId5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AD48F-A3D7-42E9-85D0-8F01FFB966C0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BC73-75A4-455F-9F48-2F65CEEC48A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4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DB099-6ECE-4E98-B61A-EABDFFF13D65}" type="slidenum">
              <a:rPr lang="bg-BG" altLang="bg-BG"/>
              <a:pPr/>
              <a:t>16</a:t>
            </a:fld>
            <a:endParaRPr lang="bg-BG" altLang="bg-BG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190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99B8D-DA17-462C-89F0-399B0A96B6AA}" type="slidenum">
              <a:rPr lang="bg-BG" altLang="bg-BG"/>
              <a:pPr/>
              <a:t>30</a:t>
            </a:fld>
            <a:endParaRPr lang="bg-BG" altLang="bg-BG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39143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B5B1-D708-4028-85B0-B60DEF0845F1}" type="slidenum">
              <a:rPr lang="bg-BG" altLang="bg-BG"/>
              <a:pPr/>
              <a:t>43</a:t>
            </a:fld>
            <a:endParaRPr lang="bg-BG" altLang="bg-BG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41911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F953-2C0D-40CA-9344-A640C223F73F}" type="slidenum">
              <a:rPr lang="bg-BG" altLang="bg-BG"/>
              <a:pPr/>
              <a:t>46</a:t>
            </a:fld>
            <a:endParaRPr lang="bg-BG" altLang="bg-BG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24636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3F261-49A7-4F3F-84A5-D0571F6712CE}" type="slidenum">
              <a:rPr lang="bg-BG" altLang="bg-BG"/>
              <a:pPr/>
              <a:t>51</a:t>
            </a:fld>
            <a:endParaRPr lang="bg-BG" altLang="bg-BG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3468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38455-29FB-4758-B28D-C521AF1CEFC7}" type="slidenum">
              <a:rPr lang="bg-BG" altLang="bg-BG"/>
              <a:pPr/>
              <a:t>52</a:t>
            </a:fld>
            <a:endParaRPr lang="bg-BG" altLang="bg-BG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35561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авоъгъл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 съединение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аво съединение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91D0E1-3B65-4227-9AC6-9EE913EC4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Контейнер за долния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Правоъгъл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 съединение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аво съединение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аво съединение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Текстов контейне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Текстов контейне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6" name="Контейнер за 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Контейнер за съдържани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1" name="Контейнер за 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22" name="Контейнер за номер на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Контейнер за долния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 съединение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аво съединение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аво съединение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Контейнер за 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Контейнер за долния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аво съединение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FEAA71-9A59-4443-BF2D-7906E08C0B08}" type="datetimeFigureOut">
              <a:rPr lang="bg-BG" smtClean="0"/>
              <a:t>30.11.2016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 съединение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320882-D873-4290-A803-B64C1CE5DF8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Език</a:t>
            </a:r>
            <a:r>
              <a:rPr lang="ru-RU" dirty="0" smtClean="0"/>
              <a:t> за </a:t>
            </a:r>
            <a:r>
              <a:rPr lang="ru-RU" dirty="0" err="1" smtClean="0"/>
              <a:t>програмиране</a:t>
            </a:r>
            <a:r>
              <a:rPr lang="ru-RU" dirty="0" smtClean="0"/>
              <a:t> С#. </a:t>
            </a:r>
            <a:r>
              <a:rPr lang="ru-RU" dirty="0" err="1" smtClean="0"/>
              <a:t>Типове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30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6850" y="764704"/>
            <a:ext cx="6455470" cy="31683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bg-BG" sz="3200" dirty="0" smtClean="0"/>
              <a:t>Директивата </a:t>
            </a:r>
            <a:r>
              <a:rPr lang="en-US" sz="3200" b="1" dirty="0" smtClean="0">
                <a:solidFill>
                  <a:srgbClr val="C00000"/>
                </a:solidFill>
              </a:rPr>
              <a:t>using</a:t>
            </a:r>
            <a:r>
              <a:rPr lang="bg-BG" sz="3200" dirty="0" smtClean="0"/>
              <a:t> прави достъпни за използване в програмата всички имена, декларирани в посоченото като аргумент пространство от имена.</a:t>
            </a:r>
          </a:p>
        </p:txBody>
      </p:sp>
      <p:sp>
        <p:nvSpPr>
          <p:cNvPr id="4" name="Rectangle 3"/>
          <p:cNvSpPr/>
          <p:nvPr/>
        </p:nvSpPr>
        <p:spPr>
          <a:xfrm>
            <a:off x="996850" y="4509120"/>
            <a:ext cx="6455470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bg-BG" sz="2400" dirty="0"/>
              <a:t>Ако в една програма трябва да бъдат използвани </a:t>
            </a:r>
            <a:r>
              <a:rPr lang="bg-BG" sz="2400" b="1" dirty="0"/>
              <a:t>две еднакви имена </a:t>
            </a:r>
            <a:r>
              <a:rPr lang="bg-BG" sz="2400" dirty="0"/>
              <a:t>от </a:t>
            </a:r>
            <a:r>
              <a:rPr lang="bg-BG" sz="2400" b="1" dirty="0"/>
              <a:t>различни</a:t>
            </a:r>
            <a:r>
              <a:rPr lang="bg-BG" sz="2400" dirty="0"/>
              <a:t> </a:t>
            </a:r>
            <a:r>
              <a:rPr lang="bg-BG" sz="2400" b="1" dirty="0"/>
              <a:t>пространства</a:t>
            </a:r>
            <a:r>
              <a:rPr lang="bg-BG" sz="2400" dirty="0"/>
              <a:t>, трябва пред всяко от тях да се постави името на пространството, последвано с точка.</a:t>
            </a:r>
          </a:p>
        </p:txBody>
      </p:sp>
    </p:spTree>
    <p:extLst>
      <p:ext uri="{BB962C8B-B14F-4D97-AF65-F5344CB8AC3E}">
        <p14:creationId xmlns:p14="http://schemas.microsoft.com/office/powerpoint/2010/main" val="3862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52920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 Cyrillic" pitchFamily="34" charset="0"/>
              </a:rPr>
              <a:t>using </a:t>
            </a:r>
            <a:r>
              <a:rPr lang="en-US" b="1" dirty="0" smtClean="0">
                <a:solidFill>
                  <a:srgbClr val="C00000"/>
                </a:solidFill>
                <a:latin typeface="Arial Cyrillic" pitchFamily="34" charset="0"/>
              </a:rPr>
              <a:t>System;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 Cyrillic" pitchFamily="34" charset="0"/>
              </a:rPr>
              <a:t>……………………</a:t>
            </a:r>
            <a:endParaRPr lang="en-US" dirty="0">
              <a:solidFill>
                <a:srgbClr val="C00000"/>
              </a:solidFill>
              <a:latin typeface="Arial Cyrillic" pitchFamily="34" charset="0"/>
            </a:endParaRP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457200" y="2559748"/>
            <a:ext cx="6203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bg-BG" sz="2400" dirty="0"/>
              <a:t>	</a:t>
            </a:r>
            <a:r>
              <a:rPr lang="en-US" sz="2400" dirty="0" err="1"/>
              <a:t>Console.WriteLine</a:t>
            </a:r>
            <a:r>
              <a:rPr lang="en-US" sz="2400" dirty="0"/>
              <a:t>("Hello World!");</a:t>
            </a:r>
            <a:br>
              <a:rPr lang="en-US" sz="2400" dirty="0"/>
            </a:b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78332" y="4284328"/>
            <a:ext cx="755335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sz="2400" dirty="0" smtClean="0"/>
              <a:t>или</a:t>
            </a:r>
            <a:endParaRPr lang="bg-BG" sz="2400" dirty="0"/>
          </a:p>
        </p:txBody>
      </p:sp>
      <p:sp>
        <p:nvSpPr>
          <p:cNvPr id="6" name="Rectangle 5"/>
          <p:cNvSpPr/>
          <p:nvPr/>
        </p:nvSpPr>
        <p:spPr>
          <a:xfrm>
            <a:off x="551833" y="4900273"/>
            <a:ext cx="7563668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System.Console.WriteLine</a:t>
            </a:r>
            <a:r>
              <a:rPr lang="en-US" sz="2400" dirty="0"/>
              <a:t>("Hello World!");</a:t>
            </a:r>
            <a:br>
              <a:rPr lang="en-US" sz="2400" dirty="0"/>
            </a:br>
            <a:r>
              <a:rPr lang="en-US" sz="2400" dirty="0"/>
              <a:t>}</a:t>
            </a:r>
            <a:endParaRPr lang="bg-BG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39372" y="6093296"/>
            <a:ext cx="424316" cy="37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1840" y="6021288"/>
            <a:ext cx="72008" cy="60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16016" y="6093296"/>
            <a:ext cx="504056" cy="5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7539" y="645474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метод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3167844" y="643954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клас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516711" y="6488668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име на пространство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84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25102"/>
            <a:ext cx="7467600" cy="1143000"/>
          </a:xfrm>
        </p:spPr>
        <p:txBody>
          <a:bodyPr/>
          <a:lstStyle/>
          <a:p>
            <a:r>
              <a:rPr lang="bg-BG" altLang="bg-BG" dirty="0"/>
              <a:t>Пространства от имена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496300" cy="530225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Много приличат на пространствата от имена в </a:t>
            </a:r>
            <a:r>
              <a:rPr lang="en-US" altLang="bg-BG" sz="2800" dirty="0"/>
              <a:t>C++ </a:t>
            </a:r>
            <a:r>
              <a:rPr lang="bg-BG" altLang="bg-BG" sz="2800" dirty="0"/>
              <a:t>и пакетите в </a:t>
            </a:r>
            <a:r>
              <a:rPr lang="en-US" altLang="bg-BG" sz="2800" dirty="0" smtClean="0"/>
              <a:t>Java</a:t>
            </a:r>
            <a:r>
              <a:rPr lang="bg-BG" altLang="bg-BG" sz="2800" dirty="0" smtClean="0"/>
              <a:t>.</a:t>
            </a:r>
            <a:endParaRPr lang="bg-BG" altLang="bg-BG" sz="28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Осигуряват логическо групиране на съвкупности от дефиниции на </a:t>
            </a:r>
            <a:r>
              <a:rPr lang="bg-BG" altLang="bg-BG" sz="2800" dirty="0" smtClean="0"/>
              <a:t>типове.</a:t>
            </a:r>
            <a:endParaRPr lang="bg-BG" altLang="bg-BG" sz="28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Могат да съдържат в себе си класове, структури, интерфейси, изброени типове и други пространства от </a:t>
            </a:r>
            <a:r>
              <a:rPr lang="bg-BG" altLang="bg-BG" sz="2800" dirty="0" smtClean="0"/>
              <a:t>имена.</a:t>
            </a:r>
            <a:endParaRPr lang="bg-BG" altLang="bg-BG" sz="28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Не могат да съдържат методи и </a:t>
            </a:r>
            <a:r>
              <a:rPr lang="bg-BG" altLang="bg-BG" sz="2800" dirty="0" smtClean="0"/>
              <a:t>данни.</a:t>
            </a:r>
            <a:endParaRPr lang="bg-BG" altLang="bg-BG" sz="28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Позволяват дефиниране на типове с еднакви имена (стига да са в различни пространства</a:t>
            </a:r>
            <a:r>
              <a:rPr lang="bg-BG" altLang="bg-BG" sz="2800" dirty="0" smtClean="0"/>
              <a:t>).</a:t>
            </a:r>
            <a:endParaRPr lang="bg-BG" altLang="bg-BG" sz="28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altLang="bg-BG" sz="2800" dirty="0"/>
              <a:t>Могат да са разположени в един или няколко физически </a:t>
            </a:r>
            <a:r>
              <a:rPr lang="bg-BG" altLang="bg-BG" sz="2800" dirty="0" smtClean="0"/>
              <a:t>файла.</a:t>
            </a:r>
            <a:endParaRPr lang="bg-BG" altLang="bg-BG" sz="2800" dirty="0"/>
          </a:p>
        </p:txBody>
      </p:sp>
    </p:spTree>
    <p:extLst>
      <p:ext uri="{BB962C8B-B14F-4D97-AF65-F5344CB8AC3E}">
        <p14:creationId xmlns:p14="http://schemas.microsoft.com/office/powerpoint/2010/main" val="4549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Пространства от имена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496300" cy="5302250"/>
          </a:xfrm>
        </p:spPr>
        <p:txBody>
          <a:bodyPr/>
          <a:lstStyle/>
          <a:p>
            <a:r>
              <a:rPr lang="bg-BG" altLang="bg-BG" sz="2800"/>
              <a:t>Пространствата от имена</a:t>
            </a:r>
            <a:r>
              <a:rPr lang="en-US" altLang="bg-BG" sz="2800"/>
              <a:t> </a:t>
            </a:r>
            <a:r>
              <a:rPr lang="bg-BG" altLang="bg-BG" sz="2800"/>
              <a:t>могат да се включват чрез директивата </a:t>
            </a:r>
            <a:r>
              <a:rPr lang="en-US" altLang="bg-BG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using</a:t>
            </a:r>
            <a:r>
              <a:rPr lang="en-US" altLang="bg-BG" sz="2800"/>
              <a:t>:</a:t>
            </a:r>
            <a:endParaRPr lang="bg-BG" altLang="bg-BG" sz="2800"/>
          </a:p>
          <a:p>
            <a:pPr lvl="1"/>
            <a:endParaRPr lang="bg-BG" altLang="bg-BG" sz="2600"/>
          </a:p>
          <a:p>
            <a:pPr lvl="1">
              <a:spcBef>
                <a:spcPct val="70000"/>
              </a:spcBef>
            </a:pPr>
            <a:r>
              <a:rPr lang="en-US" altLang="bg-BG" sz="2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using</a:t>
            </a:r>
            <a:r>
              <a:rPr lang="bg-BG" altLang="bg-BG" sz="2600"/>
              <a:t> позволява директно използване на всички типове от указаното</a:t>
            </a:r>
            <a:r>
              <a:rPr lang="en-US" altLang="bg-BG" sz="2600"/>
              <a:t> </a:t>
            </a:r>
            <a:r>
              <a:rPr lang="bg-BG" altLang="bg-BG" sz="2600"/>
              <a:t>пространство</a:t>
            </a:r>
          </a:p>
          <a:p>
            <a:pPr lvl="1"/>
            <a:r>
              <a:rPr lang="bg-BG" altLang="bg-BG" sz="2600"/>
              <a:t>Включването важи за текущия файл</a:t>
            </a:r>
          </a:p>
          <a:p>
            <a:pPr lvl="1"/>
            <a:r>
              <a:rPr lang="bg-BG" altLang="bg-BG" sz="2600"/>
              <a:t>Поставя се в началото на файла</a:t>
            </a:r>
          </a:p>
          <a:p>
            <a:pPr lvl="1"/>
            <a:r>
              <a:rPr lang="bg-BG" altLang="bg-BG" sz="2600"/>
              <a:t>При включване на пространство от имена с </a:t>
            </a:r>
            <a:r>
              <a:rPr lang="en-US" altLang="bg-BG" sz="2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using</a:t>
            </a:r>
            <a:r>
              <a:rPr lang="bg-BG" altLang="bg-BG" sz="2600"/>
              <a:t> неговите подпространства не се включват</a:t>
            </a:r>
            <a:endParaRPr lang="bg-BG" altLang="bg-BG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276475"/>
            <a:ext cx="7561263" cy="393700"/>
          </a:xfrm>
          <a:prstGeom prst="rect">
            <a:avLst/>
          </a:prstGeom>
          <a:solidFill>
            <a:schemeClr val="bg1">
              <a:alpha val="39999"/>
            </a:schemeClr>
          </a:solidFill>
          <a:ln w="3175">
            <a:solidFill>
              <a:schemeClr val="hlink"/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Char char="•"/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Char char="•"/>
              <a:defRPr kumimoji="1" sz="3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Char char="•"/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Char char="•"/>
              <a:defRPr kumimoji="1" sz="2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bg-BG" sz="2000">
                <a:latin typeface="Courier New" panose="02070309020205020404" pitchFamily="49" charset="0"/>
              </a:rPr>
              <a:t>using System.Windows.Forms;</a:t>
            </a:r>
          </a:p>
        </p:txBody>
      </p:sp>
    </p:spTree>
    <p:extLst>
      <p:ext uri="{BB962C8B-B14F-4D97-AF65-F5344CB8AC3E}">
        <p14:creationId xmlns:p14="http://schemas.microsoft.com/office/powerpoint/2010/main" val="7500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sz="3600"/>
              <a:t>Препоръчителни практики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300" cy="53022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bg-BG" altLang="bg-BG" sz="2400" dirty="0"/>
              <a:t>Разделяйте типовете от вашите приложения в пространства от имена винаги, когато са много на брой (над 15-20)</a:t>
            </a:r>
          </a:p>
          <a:p>
            <a:pPr>
              <a:lnSpc>
                <a:spcPct val="85000"/>
              </a:lnSpc>
            </a:pPr>
            <a:r>
              <a:rPr lang="bg-BG" altLang="bg-BG" sz="2400" dirty="0"/>
              <a:t>Категоризирайте логически типовете в пространства според предназначението им</a:t>
            </a:r>
          </a:p>
          <a:p>
            <a:pPr>
              <a:lnSpc>
                <a:spcPct val="85000"/>
              </a:lnSpc>
            </a:pPr>
            <a:r>
              <a:rPr lang="bg-BG" altLang="bg-BG" sz="2400" dirty="0"/>
              <a:t>Ако типовете са твърде много, използвайте подпространства на вашите пространства</a:t>
            </a:r>
          </a:p>
          <a:p>
            <a:pPr>
              <a:lnSpc>
                <a:spcPct val="85000"/>
              </a:lnSpc>
            </a:pPr>
            <a:r>
              <a:rPr lang="bg-BG" altLang="bg-BG" sz="2400" dirty="0"/>
              <a:t>Разпределяйте всички публични типове във  файлове съвпадащи с имената на типовете</a:t>
            </a:r>
          </a:p>
          <a:p>
            <a:pPr>
              <a:lnSpc>
                <a:spcPct val="85000"/>
              </a:lnSpc>
            </a:pPr>
            <a:r>
              <a:rPr lang="bg-BG" altLang="bg-BG" sz="2400" dirty="0"/>
              <a:t>Файловете подреждайте в директории, съответстващи на namespace-ите им</a:t>
            </a:r>
          </a:p>
          <a:p>
            <a:pPr>
              <a:lnSpc>
                <a:spcPct val="85000"/>
              </a:lnSpc>
            </a:pPr>
            <a:r>
              <a:rPr lang="bg-BG" altLang="bg-BG" sz="2400" dirty="0"/>
              <a:t>Структурата на директориите от сорс-кода на проекта ви трябва да отразява структурата на дефинираните пространства от имена</a:t>
            </a:r>
          </a:p>
        </p:txBody>
      </p:sp>
    </p:spTree>
    <p:extLst>
      <p:ext uri="{BB962C8B-B14F-4D97-AF65-F5344CB8AC3E}">
        <p14:creationId xmlns:p14="http://schemas.microsoft.com/office/powerpoint/2010/main" val="409559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Коментари в С</a:t>
            </a:r>
            <a:r>
              <a:rPr lang="en-US" dirty="0" smtClean="0"/>
              <a:t>#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//</a:t>
            </a:r>
            <a:r>
              <a:rPr lang="en-US" sz="3200" dirty="0" smtClean="0"/>
              <a:t> - </a:t>
            </a:r>
            <a:r>
              <a:rPr lang="bg-BG" sz="3200" dirty="0" smtClean="0"/>
              <a:t>едноредов коментар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/* </a:t>
            </a:r>
            <a:r>
              <a:rPr lang="bg-BG" sz="3200" dirty="0" smtClean="0">
                <a:solidFill>
                  <a:srgbClr val="C00000"/>
                </a:solidFill>
              </a:rPr>
              <a:t>	текст</a:t>
            </a:r>
          </a:p>
          <a:p>
            <a:pPr marL="0" indent="0">
              <a:buNone/>
            </a:pPr>
            <a:r>
              <a:rPr lang="bg-BG" sz="3200" dirty="0">
                <a:solidFill>
                  <a:srgbClr val="C00000"/>
                </a:solidFill>
              </a:rPr>
              <a:t>	</a:t>
            </a:r>
            <a:r>
              <a:rPr lang="bg-BG" sz="3200" dirty="0" smtClean="0">
                <a:solidFill>
                  <a:srgbClr val="C00000"/>
                </a:solidFill>
              </a:rPr>
              <a:t>текст</a:t>
            </a:r>
          </a:p>
          <a:p>
            <a:pPr marL="0" indent="0">
              <a:buNone/>
            </a:pPr>
            <a:r>
              <a:rPr lang="bg-BG" sz="3200" dirty="0" smtClean="0">
                <a:solidFill>
                  <a:srgbClr val="C00000"/>
                </a:solidFill>
              </a:rPr>
              <a:t>	текст</a:t>
            </a:r>
            <a:r>
              <a:rPr lang="en-US" sz="3200" dirty="0" smtClean="0">
                <a:solidFill>
                  <a:srgbClr val="C00000"/>
                </a:solidFill>
              </a:rPr>
              <a:t>  */ </a:t>
            </a:r>
            <a:r>
              <a:rPr lang="en-US" sz="3200" dirty="0" smtClean="0"/>
              <a:t>- </a:t>
            </a:r>
            <a:r>
              <a:rPr lang="bg-BG" sz="3200" dirty="0" smtClean="0"/>
              <a:t>многоредов коментар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969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Програмите на </a:t>
            </a:r>
            <a:r>
              <a:rPr lang="en-US" altLang="bg-BG"/>
              <a:t>C#</a:t>
            </a:r>
            <a:endParaRPr lang="bg-BG" altLang="bg-BG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altLang="bg-BG" sz="2400" dirty="0"/>
              <a:t>Представляват съвкупност от дефиниции на класове, структури и други </a:t>
            </a:r>
            <a:r>
              <a:rPr lang="bg-BG" altLang="bg-BG" sz="2400" dirty="0" smtClean="0"/>
              <a:t>типове.</a:t>
            </a:r>
            <a:endParaRPr lang="bg-BG" altLang="bg-BG" sz="2400" dirty="0"/>
          </a:p>
          <a:p>
            <a:r>
              <a:rPr lang="bg-BG" altLang="bg-BG" sz="2400" dirty="0"/>
              <a:t>Някой от класовете съдържа метод </a:t>
            </a:r>
            <a:r>
              <a:rPr lang="en-US" altLang="bg-BG" sz="2400" b="1" dirty="0">
                <a:solidFill>
                  <a:srgbClr val="C00000"/>
                </a:solidFill>
                <a:latin typeface="Courier New" pitchFamily="49" charset="0"/>
              </a:rPr>
              <a:t>Main()</a:t>
            </a:r>
            <a:r>
              <a:rPr lang="en-US" altLang="bg-BG" sz="2400" b="1" dirty="0">
                <a:solidFill>
                  <a:srgbClr val="C00000"/>
                </a:solidFill>
              </a:rPr>
              <a:t> </a:t>
            </a:r>
            <a:r>
              <a:rPr lang="en-US" altLang="bg-BG" sz="2400" dirty="0"/>
              <a:t>– </a:t>
            </a:r>
            <a:r>
              <a:rPr lang="bg-BG" altLang="bg-BG" sz="2400" dirty="0"/>
              <a:t>входна точка за </a:t>
            </a:r>
            <a:r>
              <a:rPr lang="bg-BG" altLang="bg-BG" sz="2400" dirty="0" smtClean="0"/>
              <a:t>програмата.</a:t>
            </a:r>
            <a:endParaRPr lang="bg-BG" altLang="bg-BG" sz="2400" dirty="0"/>
          </a:p>
          <a:p>
            <a:r>
              <a:rPr lang="bg-BG" altLang="bg-BG" sz="2400" dirty="0"/>
              <a:t>Приложенията могат да се състоят от много </a:t>
            </a:r>
            <a:r>
              <a:rPr lang="bg-BG" altLang="bg-BG" sz="2400" dirty="0" smtClean="0"/>
              <a:t>файлове.</a:t>
            </a:r>
            <a:endParaRPr lang="bg-BG" altLang="bg-BG" sz="2400" dirty="0"/>
          </a:p>
          <a:p>
            <a:r>
              <a:rPr lang="bg-BG" altLang="bg-BG" sz="2400" dirty="0"/>
              <a:t>В един файл може да има няколко класове, структури и други </a:t>
            </a:r>
            <a:r>
              <a:rPr lang="bg-BG" altLang="bg-BG" sz="2400" dirty="0" smtClean="0"/>
              <a:t>типове.</a:t>
            </a:r>
            <a:endParaRPr lang="bg-BG" altLang="bg-BG" sz="2400" dirty="0"/>
          </a:p>
          <a:p>
            <a:r>
              <a:rPr lang="bg-BG" altLang="bg-BG" sz="2400" dirty="0"/>
              <a:t>Класовете логически се разполагат в пространства от имена </a:t>
            </a:r>
            <a:r>
              <a:rPr lang="en-US" altLang="bg-BG" sz="2400" dirty="0"/>
              <a:t>(namespaces</a:t>
            </a:r>
            <a:r>
              <a:rPr lang="en-US" altLang="bg-BG" sz="2400" dirty="0" smtClean="0"/>
              <a:t>)</a:t>
            </a:r>
            <a:r>
              <a:rPr lang="bg-BG" altLang="bg-BG" sz="2400" dirty="0" smtClean="0"/>
              <a:t>.</a:t>
            </a:r>
            <a:endParaRPr lang="bg-BG" altLang="bg-BG" sz="2400" dirty="0"/>
          </a:p>
          <a:p>
            <a:r>
              <a:rPr lang="bg-BG" altLang="bg-BG" sz="2400" dirty="0"/>
              <a:t>Един </a:t>
            </a:r>
            <a:r>
              <a:rPr lang="en-US" altLang="bg-BG" sz="2400" dirty="0"/>
              <a:t>namespace </a:t>
            </a:r>
            <a:r>
              <a:rPr lang="bg-BG" altLang="bg-BG" sz="2400" dirty="0"/>
              <a:t>може да е разположен в няколко </a:t>
            </a:r>
            <a:r>
              <a:rPr lang="bg-BG" altLang="bg-BG" sz="2400" dirty="0" smtClean="0"/>
              <a:t>файла.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4618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Създаване на проект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Време </a:t>
            </a:r>
            <a:r>
              <a:rPr lang="en-US" dirty="0" smtClean="0"/>
              <a:t>e </a:t>
            </a:r>
            <a:r>
              <a:rPr lang="bg-BG" dirty="0" smtClean="0"/>
              <a:t>да създадете вашата първа програма на </a:t>
            </a:r>
            <a:r>
              <a:rPr lang="en-US" dirty="0" smtClean="0"/>
              <a:t>C#. </a:t>
            </a:r>
            <a:endParaRPr lang="bg-BG" dirty="0" smtClean="0"/>
          </a:p>
          <a:p>
            <a:r>
              <a:rPr lang="bg-BG" dirty="0" smtClean="0"/>
              <a:t>За целта отворете </a:t>
            </a:r>
            <a:r>
              <a:rPr lang="en-US" dirty="0" smtClean="0"/>
              <a:t>Visual Studio </a:t>
            </a:r>
            <a:r>
              <a:rPr lang="bg-BG" dirty="0" smtClean="0"/>
              <a:t>после от менюто </a:t>
            </a:r>
            <a:r>
              <a:rPr lang="en-US" b="1" dirty="0" smtClean="0">
                <a:solidFill>
                  <a:srgbClr val="C00000"/>
                </a:solidFill>
              </a:rPr>
              <a:t>File -&gt; New Project </a:t>
            </a:r>
            <a:r>
              <a:rPr lang="bg-BG" dirty="0" smtClean="0"/>
              <a:t>и ще ви излезе прозорец подобен на този по-долу. </a:t>
            </a:r>
          </a:p>
          <a:p>
            <a:r>
              <a:rPr lang="bg-BG" dirty="0" smtClean="0"/>
              <a:t>Изберете </a:t>
            </a:r>
            <a:r>
              <a:rPr lang="en-US" b="1" dirty="0" smtClean="0">
                <a:solidFill>
                  <a:srgbClr val="C00000"/>
                </a:solidFill>
              </a:rPr>
              <a:t>Console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33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Уроци по програмира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476672"/>
            <a:ext cx="90678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-то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създаде</a:t>
            </a:r>
            <a:r>
              <a:rPr lang="ru-RU" dirty="0" smtClean="0"/>
              <a:t> проекта </a:t>
            </a:r>
            <a:r>
              <a:rPr lang="ru-RU" dirty="0" err="1" smtClean="0"/>
              <a:t>ви</a:t>
            </a:r>
            <a:r>
              <a:rPr lang="ru-RU" dirty="0" smtClean="0"/>
              <a:t> с </a:t>
            </a:r>
            <a:r>
              <a:rPr lang="ru-RU" dirty="0" err="1" smtClean="0"/>
              <a:t>начално</a:t>
            </a:r>
            <a:r>
              <a:rPr lang="ru-RU" dirty="0" smtClean="0"/>
              <a:t> </a:t>
            </a:r>
            <a:r>
              <a:rPr lang="ru-RU" dirty="0" err="1" smtClean="0"/>
              <a:t>генериран</a:t>
            </a:r>
            <a:r>
              <a:rPr lang="ru-RU" dirty="0" smtClean="0"/>
              <a:t> код.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using System;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namespace ConsoleApplication2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class Program</a:t>
            </a:r>
            <a:br>
              <a:rPr lang="en-US" dirty="0" smtClean="0"/>
            </a:br>
            <a:r>
              <a:rPr lang="bg-BG" dirty="0" smtClean="0"/>
              <a:t>	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bg-BG" dirty="0" smtClean="0"/>
              <a:t>	     </a:t>
            </a: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bg-BG" dirty="0" smtClean="0"/>
              <a:t>		</a:t>
            </a: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275856" y="5157192"/>
            <a:ext cx="432048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Класът </a:t>
            </a:r>
            <a:r>
              <a:rPr lang="en-US" sz="2400" b="1" dirty="0" smtClean="0">
                <a:solidFill>
                  <a:srgbClr val="C00000"/>
                </a:solidFill>
              </a:rPr>
              <a:t>Program</a:t>
            </a:r>
            <a:r>
              <a:rPr lang="bg-BG" sz="2400" dirty="0" smtClean="0">
                <a:solidFill>
                  <a:srgbClr val="C00000"/>
                </a:solidFill>
              </a:rPr>
              <a:t> </a:t>
            </a:r>
            <a:r>
              <a:rPr lang="bg-BG" sz="2400" dirty="0" smtClean="0"/>
              <a:t>е включен в пространство от имена </a:t>
            </a:r>
            <a:r>
              <a:rPr lang="en-US" sz="2400" b="1" dirty="0" smtClean="0"/>
              <a:t>ConsoleAplication2.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2228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ru-RU" dirty="0" smtClean="0"/>
              <a:t>C# е обектно-ориентиран език за програмиране, който е разработен от Microsoft, като част от софтуерната платформа .NET. 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bg-BG" altLang="bg-BG" dirty="0" smtClean="0"/>
              <a:t>Има </a:t>
            </a:r>
            <a:r>
              <a:rPr lang="bg-BG" altLang="bg-BG" dirty="0"/>
              <a:t>синтаксис, близък до </a:t>
            </a:r>
            <a:r>
              <a:rPr lang="en-US" altLang="bg-BG" dirty="0"/>
              <a:t>C++ </a:t>
            </a:r>
            <a:r>
              <a:rPr lang="bg-BG" altLang="bg-BG" dirty="0"/>
              <a:t>и </a:t>
            </a:r>
            <a:r>
              <a:rPr lang="en-US" altLang="bg-BG" dirty="0" smtClean="0"/>
              <a:t>Java.</a:t>
            </a:r>
            <a:endParaRPr lang="bg-BG" altLang="bg-BG" dirty="0"/>
          </a:p>
          <a:p>
            <a:pPr>
              <a:spcAft>
                <a:spcPts val="600"/>
              </a:spcAft>
            </a:pPr>
            <a:r>
              <a:rPr lang="ru-RU" dirty="0" smtClean="0"/>
              <a:t>Програмите на C# представляват един или няколко файла с разширение .cs, в които се съдържат дефиниции на класове и други типове.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57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57200" y="116632"/>
            <a:ext cx="8229600" cy="6408712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Добавете </a:t>
            </a: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 smtClean="0">
                <a:solidFill>
                  <a:srgbClr val="C00000"/>
                </a:solidFill>
              </a:rPr>
              <a:t>(“Hello world!”); </a:t>
            </a:r>
            <a:r>
              <a:rPr lang="bg-BG" dirty="0" smtClean="0"/>
              <a:t>във вашият код между фигурните скоби на </a:t>
            </a:r>
            <a:r>
              <a:rPr lang="en-US" dirty="0" smtClean="0"/>
              <a:t>static void Main.</a:t>
            </a:r>
            <a:endParaRPr lang="bg-BG" dirty="0" smtClean="0"/>
          </a:p>
          <a:p>
            <a:r>
              <a:rPr lang="bg-BG" dirty="0" smtClean="0"/>
              <a:t>Вашият код трябва да изглежда по следният начин: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bg-BG" dirty="0" smtClean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 smtClean="0">
                <a:solidFill>
                  <a:srgbClr val="C00000"/>
                </a:solidFill>
              </a:rPr>
              <a:t>("Hello World!");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/>
              <a:t>}</a:t>
            </a:r>
            <a:endParaRPr lang="bg-BG" dirty="0"/>
          </a:p>
          <a:p>
            <a:pPr eaLnBrk="0" hangingPunct="0"/>
            <a:r>
              <a:rPr lang="ru-RU" dirty="0" err="1" smtClean="0"/>
              <a:t>Натиснете</a:t>
            </a:r>
            <a:r>
              <a:rPr lang="ru-RU" dirty="0" smtClean="0"/>
              <a:t> </a:t>
            </a:r>
            <a:r>
              <a:rPr lang="ru-RU" dirty="0" err="1" smtClean="0"/>
              <a:t>клавишната</a:t>
            </a:r>
            <a:r>
              <a:rPr lang="ru-RU" dirty="0" smtClean="0"/>
              <a:t> комбинация CTRL-F5 за </a:t>
            </a:r>
            <a:r>
              <a:rPr lang="ru-RU" dirty="0" err="1" smtClean="0"/>
              <a:t>компилиране</a:t>
            </a:r>
            <a:r>
              <a:rPr lang="ru-RU" dirty="0"/>
              <a:t> </a:t>
            </a:r>
            <a:r>
              <a:rPr lang="ru-RU" dirty="0" smtClean="0"/>
              <a:t>или </a:t>
            </a:r>
          </a:p>
          <a:p>
            <a:pPr eaLnBrk="0" hangingPunct="0"/>
            <a:r>
              <a:rPr kumimoji="1" lang="bg-BG" altLang="bg-BG" dirty="0" smtClean="0"/>
              <a:t>Изграждане и изпълнение на конзолно приложение</a:t>
            </a:r>
            <a:endParaRPr kumimoji="1" lang="en-US" altLang="bg-BG" dirty="0" smtClean="0"/>
          </a:p>
          <a:p>
            <a:pPr lvl="1" eaLnBrk="0" hangingPunct="0"/>
            <a:r>
              <a:rPr kumimoji="1" lang="en-US" altLang="bg-BG" b="1" dirty="0" smtClean="0"/>
              <a:t>Build </a:t>
            </a:r>
            <a:r>
              <a:rPr kumimoji="1" lang="en-US" altLang="bg-BG" b="1" dirty="0" smtClean="0">
                <a:sym typeface="Symbol" pitchFamily="18" charset="2"/>
              </a:rPr>
              <a:t></a:t>
            </a:r>
            <a:r>
              <a:rPr kumimoji="1" lang="en-US" altLang="bg-BG" b="1" dirty="0" smtClean="0"/>
              <a:t> Build</a:t>
            </a:r>
          </a:p>
          <a:p>
            <a:pPr lvl="1" eaLnBrk="0" hangingPunct="0"/>
            <a:r>
              <a:rPr kumimoji="1" lang="en-US" altLang="bg-BG" b="1" dirty="0" smtClean="0"/>
              <a:t>Debug </a:t>
            </a:r>
            <a:r>
              <a:rPr kumimoji="1" lang="en-US" altLang="bg-BG" b="1" dirty="0" smtClean="0">
                <a:sym typeface="Symbol" pitchFamily="18" charset="2"/>
              </a:rPr>
              <a:t></a:t>
            </a:r>
            <a:r>
              <a:rPr kumimoji="1" lang="en-US" altLang="bg-BG" b="1" dirty="0" smtClean="0"/>
              <a:t> Start Without Debugging</a:t>
            </a:r>
            <a:endParaRPr lang="ru-RU" b="1" dirty="0" smtClean="0"/>
          </a:p>
          <a:p>
            <a:r>
              <a:rPr lang="ru-RU" dirty="0" smtClean="0"/>
              <a:t>След няколко секунди трябва да ви се появи прозорец (конзола), който ще изглежда по следния начин и ще изведе текста Hello World.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65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Уроци по програмиран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68617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50825" y="84138"/>
            <a:ext cx="8893175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sz="2400" u="sng" dirty="0"/>
              <a:t>Пример</a:t>
            </a:r>
            <a:r>
              <a:rPr lang="en-GB" sz="2400" u="sng" dirty="0"/>
              <a:t>:</a:t>
            </a:r>
            <a:endParaRPr lang="bg-BG" sz="2400" u="sng" dirty="0"/>
          </a:p>
          <a:p>
            <a:pPr algn="l"/>
            <a:endParaRPr lang="bg-BG" sz="2400" u="sng" dirty="0"/>
          </a:p>
          <a:p>
            <a:pPr algn="l"/>
            <a:r>
              <a:rPr lang="bg-BG" sz="2400" dirty="0">
                <a:solidFill>
                  <a:schemeClr val="accent2"/>
                </a:solidFill>
                <a:latin typeface="Arial Cyrillic" pitchFamily="34" charset="0"/>
              </a:rPr>
              <a:t>using</a:t>
            </a:r>
            <a:r>
              <a:rPr lang="bg-BG" sz="2400" dirty="0">
                <a:latin typeface="Arial Cyrillic" pitchFamily="34" charset="0"/>
              </a:rPr>
              <a:t> System;</a:t>
            </a:r>
          </a:p>
          <a:p>
            <a:pPr algn="l">
              <a:spcBef>
                <a:spcPct val="30000"/>
              </a:spcBef>
            </a:pPr>
            <a:r>
              <a:rPr lang="bg-BG" sz="2400" dirty="0">
                <a:solidFill>
                  <a:schemeClr val="accent2"/>
                </a:solidFill>
                <a:latin typeface="Arial Cyrillic" pitchFamily="34" charset="0"/>
              </a:rPr>
              <a:t>class</a:t>
            </a:r>
            <a:r>
              <a:rPr lang="bg-BG" sz="2400" dirty="0">
                <a:latin typeface="Arial Cyrillic" pitchFamily="34" charset="0"/>
              </a:rPr>
              <a:t> Welcome</a:t>
            </a:r>
          </a:p>
          <a:p>
            <a:pPr algn="l"/>
            <a:r>
              <a:rPr lang="bg-BG" sz="2400" dirty="0">
                <a:latin typeface="Arial Cyrillic" pitchFamily="34" charset="0"/>
              </a:rPr>
              <a:t>{	</a:t>
            </a:r>
          </a:p>
          <a:p>
            <a:pPr algn="l"/>
            <a:r>
              <a:rPr lang="bg-BG" sz="2400" dirty="0">
                <a:latin typeface="Arial Cyrillic" pitchFamily="34" charset="0"/>
              </a:rPr>
              <a:t>     </a:t>
            </a:r>
            <a:r>
              <a:rPr lang="bg-BG" sz="2400" dirty="0">
                <a:solidFill>
                  <a:schemeClr val="accent2"/>
                </a:solidFill>
                <a:latin typeface="Arial Cyrillic" pitchFamily="34" charset="0"/>
              </a:rPr>
              <a:t>static</a:t>
            </a:r>
            <a:r>
              <a:rPr lang="bg-BG" sz="2400" dirty="0">
                <a:latin typeface="Arial Cyrillic" pitchFamily="34" charset="0"/>
              </a:rPr>
              <a:t> </a:t>
            </a:r>
            <a:r>
              <a:rPr lang="bg-BG" sz="2400" dirty="0">
                <a:solidFill>
                  <a:schemeClr val="accent2"/>
                </a:solidFill>
                <a:latin typeface="Arial Cyrillic" pitchFamily="34" charset="0"/>
              </a:rPr>
              <a:t>void </a:t>
            </a:r>
            <a:r>
              <a:rPr lang="bg-BG" sz="2400" dirty="0">
                <a:latin typeface="Arial Cyrillic" pitchFamily="34" charset="0"/>
              </a:rPr>
              <a:t>Main()</a:t>
            </a:r>
          </a:p>
          <a:p>
            <a:pPr algn="l"/>
            <a:r>
              <a:rPr lang="bg-BG" sz="2400" dirty="0">
                <a:latin typeface="Arial Cyrillic" pitchFamily="34" charset="0"/>
              </a:rPr>
              <a:t>     {</a:t>
            </a:r>
          </a:p>
          <a:p>
            <a:pPr algn="l"/>
            <a:r>
              <a:rPr lang="en-US" sz="2400" dirty="0">
                <a:latin typeface="Arial Cyrillic" pitchFamily="34" charset="0"/>
              </a:rPr>
              <a:t>	</a:t>
            </a:r>
            <a:r>
              <a:rPr lang="bg-BG" sz="2400" dirty="0">
                <a:latin typeface="Arial Cyrillic" pitchFamily="34" charset="0"/>
              </a:rPr>
              <a:t>Console.WriteLine(</a:t>
            </a:r>
            <a:r>
              <a:rPr lang="en-US" sz="2400" dirty="0">
                <a:latin typeface="Arial Cyrillic" pitchFamily="34" charset="0"/>
              </a:rPr>
              <a:t>"</a:t>
            </a:r>
            <a:r>
              <a:rPr lang="bg-BG" sz="2400" dirty="0">
                <a:latin typeface="Arial Cyrillic" pitchFamily="34" charset="0"/>
              </a:rPr>
              <a:t>Добре дошли!</a:t>
            </a:r>
            <a:r>
              <a:rPr lang="en-US" dirty="0">
                <a:latin typeface="Arial Cyrillic" pitchFamily="34" charset="0"/>
              </a:rPr>
              <a:t>"</a:t>
            </a:r>
            <a:r>
              <a:rPr lang="bg-BG" sz="2400" dirty="0">
                <a:latin typeface="Arial Cyrillic" pitchFamily="34" charset="0"/>
              </a:rPr>
              <a:t>);</a:t>
            </a:r>
          </a:p>
          <a:p>
            <a:pPr algn="l"/>
            <a:r>
              <a:rPr lang="en-US" sz="2400" dirty="0">
                <a:latin typeface="Arial Cyrillic" pitchFamily="34" charset="0"/>
              </a:rPr>
              <a:t>	</a:t>
            </a:r>
            <a:r>
              <a:rPr lang="bg-BG" sz="2400" dirty="0">
                <a:latin typeface="Arial Cyrillic" pitchFamily="34" charset="0"/>
              </a:rPr>
              <a:t>Console.WriteLine(</a:t>
            </a:r>
            <a:r>
              <a:rPr lang="en-US" dirty="0">
                <a:latin typeface="Arial Cyrillic" pitchFamily="34" charset="0"/>
              </a:rPr>
              <a:t>"</a:t>
            </a:r>
            <a:r>
              <a:rPr lang="bg-BG" sz="2400" dirty="0">
                <a:latin typeface="Arial Cyrillic" pitchFamily="34" charset="0"/>
              </a:rPr>
              <a:t>Днес е </a:t>
            </a:r>
            <a:r>
              <a:rPr lang="en-US" dirty="0">
                <a:latin typeface="Arial Cyrillic" pitchFamily="34" charset="0"/>
              </a:rPr>
              <a:t>"</a:t>
            </a:r>
            <a:r>
              <a:rPr lang="bg-BG" dirty="0">
                <a:latin typeface="Arial Cyrillic" pitchFamily="34" charset="0"/>
              </a:rPr>
              <a:t> </a:t>
            </a:r>
            <a:r>
              <a:rPr lang="bg-BG" sz="2400" dirty="0">
                <a:latin typeface="Arial Cyrillic" pitchFamily="34" charset="0"/>
              </a:rPr>
              <a:t>+DateTime.Now);</a:t>
            </a:r>
          </a:p>
          <a:p>
            <a:pPr algn="l"/>
            <a:r>
              <a:rPr lang="bg-BG" sz="2400" dirty="0">
                <a:latin typeface="Arial Cyrillic" pitchFamily="34" charset="0"/>
              </a:rPr>
              <a:t>     }</a:t>
            </a:r>
          </a:p>
          <a:p>
            <a:pPr algn="l"/>
            <a:r>
              <a:rPr lang="bg-BG" sz="2400" dirty="0">
                <a:latin typeface="Arial Cyrillic" pitchFamily="34" charset="0"/>
              </a:rPr>
              <a:t>}</a:t>
            </a:r>
          </a:p>
          <a:p>
            <a:pPr algn="l"/>
            <a:endParaRPr lang="bg-BG" sz="2400" dirty="0">
              <a:latin typeface="Arial Cyrillic" pitchFamily="34" charset="0"/>
            </a:endParaRPr>
          </a:p>
          <a:p>
            <a:pPr algn="l"/>
            <a:endParaRPr lang="bg-BG" sz="2400" dirty="0">
              <a:latin typeface="Arial Cyrillic" pitchFamily="34" charset="0"/>
            </a:endParaRPr>
          </a:p>
          <a:p>
            <a:pPr algn="l"/>
            <a:r>
              <a:rPr lang="en-US" sz="2400" b="1" dirty="0">
                <a:solidFill>
                  <a:srgbClr val="C00000"/>
                </a:solidFill>
                <a:latin typeface="Arial Cyrillic" pitchFamily="34" charset="0"/>
              </a:rPr>
              <a:t>System</a:t>
            </a:r>
            <a:r>
              <a:rPr lang="bg-BG" dirty="0"/>
              <a:t> – </a:t>
            </a:r>
            <a:r>
              <a:rPr lang="bg-BG" sz="2400" dirty="0"/>
              <a:t>пространство от имена</a:t>
            </a:r>
          </a:p>
        </p:txBody>
      </p:sp>
    </p:spTree>
    <p:extLst>
      <p:ext uri="{BB962C8B-B14F-4D97-AF65-F5344CB8AC3E}">
        <p14:creationId xmlns:p14="http://schemas.microsoft.com/office/powerpoint/2010/main" val="21968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84784"/>
          </a:xfrm>
        </p:spPr>
        <p:txBody>
          <a:bodyPr/>
          <a:lstStyle/>
          <a:p>
            <a:r>
              <a:rPr lang="bg-BG" dirty="0" smtClean="0"/>
              <a:t>Когато създавате проект, той съдържа в себе си множество файлове.</a:t>
            </a:r>
          </a:p>
          <a:p>
            <a:r>
              <a:rPr lang="bg-BG" dirty="0" smtClean="0"/>
              <a:t>Имената на файловете могат да се видят чрез </a:t>
            </a:r>
            <a:r>
              <a:rPr lang="en-US" dirty="0" smtClean="0"/>
              <a:t>Solution Explorer - </a:t>
            </a:r>
            <a:r>
              <a:rPr lang="bg-BG" dirty="0" smtClean="0"/>
              <a:t>чрез двукратно щракане.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746" r="17540" b="35032"/>
          <a:stretch/>
        </p:blipFill>
        <p:spPr>
          <a:xfrm>
            <a:off x="470346" y="3278683"/>
            <a:ext cx="8089751" cy="355131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1600" y="3284984"/>
            <a:ext cx="244827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6255841" y="3573016"/>
            <a:ext cx="2304256" cy="36724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6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90864" cy="4873752"/>
          </a:xfrm>
        </p:spPr>
        <p:txBody>
          <a:bodyPr/>
          <a:lstStyle/>
          <a:p>
            <a:r>
              <a:rPr lang="en-US" dirty="0" smtClean="0"/>
              <a:t>Solution ‘ConsoleAplication2</a:t>
            </a:r>
            <a:r>
              <a:rPr lang="en-US" dirty="0"/>
              <a:t>’ </a:t>
            </a:r>
            <a:r>
              <a:rPr lang="en-US" dirty="0" smtClean="0"/>
              <a:t>–</a:t>
            </a:r>
            <a:r>
              <a:rPr lang="bg-BG" dirty="0" smtClean="0"/>
              <a:t> това е файл-решение от най-горно ниво. Всяко приложение има по един такъв файл. Той съдържа препратки към един или повече проектни файлове. Истинското име на този файл е </a:t>
            </a:r>
            <a:r>
              <a:rPr lang="en-US" dirty="0" smtClean="0"/>
              <a:t>ConsoleApplication2.sln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836" t="17516" r="20668" b="36219"/>
          <a:stretch/>
        </p:blipFill>
        <p:spPr>
          <a:xfrm>
            <a:off x="5364088" y="404664"/>
            <a:ext cx="3528392" cy="59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90864" cy="4873752"/>
          </a:xfrm>
        </p:spPr>
        <p:txBody>
          <a:bodyPr/>
          <a:lstStyle/>
          <a:p>
            <a:r>
              <a:rPr lang="en-US" dirty="0" smtClean="0"/>
              <a:t>ConsoleAplication2 –</a:t>
            </a:r>
            <a:r>
              <a:rPr lang="bg-BG" dirty="0" smtClean="0"/>
              <a:t> това е проектният файл. Той съдържа препратки към един или повече файлове, които съдържат сорс код и други елементи от проекта. Истинското име на този файл е </a:t>
            </a:r>
            <a:r>
              <a:rPr lang="en-US" dirty="0"/>
              <a:t>ConsoleApplication2.csproj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836" t="17516" r="20668" b="36219"/>
          <a:stretch/>
        </p:blipFill>
        <p:spPr>
          <a:xfrm>
            <a:off x="5364088" y="404664"/>
            <a:ext cx="3528392" cy="59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90864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Properties –</a:t>
            </a:r>
            <a:r>
              <a:rPr lang="bg-BG" dirty="0" smtClean="0"/>
              <a:t> това е папка в проекта. Тя съдържа файла </a:t>
            </a:r>
            <a:r>
              <a:rPr lang="en-US" dirty="0" err="1" smtClean="0"/>
              <a:t>AssemblyInfo.cs</a:t>
            </a:r>
            <a:r>
              <a:rPr lang="bg-BG" dirty="0" smtClean="0"/>
              <a:t>. Това е специален файл, с който можете да добавяте атрибути към програма, например името на автора, датата, на която е написана и т.н. </a:t>
            </a:r>
          </a:p>
          <a:p>
            <a:r>
              <a:rPr lang="bg-BG" dirty="0" smtClean="0"/>
              <a:t>Има и допълнителни атрибути, чрез които може да се променя начина на изпълнение на програмата.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3836" t="17516" r="20668" b="36219"/>
          <a:stretch/>
        </p:blipFill>
        <p:spPr>
          <a:xfrm>
            <a:off x="5364088" y="404664"/>
            <a:ext cx="3528392" cy="59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90864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References –</a:t>
            </a:r>
            <a:r>
              <a:rPr lang="bg-BG" dirty="0" smtClean="0"/>
              <a:t> това е папка, съдържаща препратки към компилиран код, които приложението може да използва /към пространствата от имена/. </a:t>
            </a:r>
          </a:p>
          <a:p>
            <a:r>
              <a:rPr lang="en-US" dirty="0" err="1" smtClean="0"/>
              <a:t>Programs.cs</a:t>
            </a:r>
            <a:r>
              <a:rPr lang="en-US" dirty="0" smtClean="0"/>
              <a:t> </a:t>
            </a:r>
            <a:r>
              <a:rPr lang="bg-BG" dirty="0" smtClean="0"/>
              <a:t>– това е сорс-кода на файл на С</a:t>
            </a:r>
            <a:r>
              <a:rPr lang="en-US" dirty="0" smtClean="0"/>
              <a:t>#.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836" t="19485" r="20668" b="33266"/>
          <a:stretch/>
        </p:blipFill>
        <p:spPr>
          <a:xfrm>
            <a:off x="5436096" y="692696"/>
            <a:ext cx="3240360" cy="55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Файлът </a:t>
            </a:r>
            <a:r>
              <a:rPr lang="en-US" dirty="0" err="1" smtClean="0"/>
              <a:t>Programs.cs</a:t>
            </a:r>
            <a:r>
              <a:rPr lang="bg-BG" dirty="0" smtClean="0"/>
              <a:t> дефинира клас, наречен </a:t>
            </a:r>
            <a:r>
              <a:rPr lang="en-US" dirty="0" smtClean="0"/>
              <a:t>Program,</a:t>
            </a:r>
            <a:r>
              <a:rPr lang="bg-BG" dirty="0" smtClean="0"/>
              <a:t> който съдържа метод с име </a:t>
            </a:r>
            <a:r>
              <a:rPr lang="en-US" dirty="0" smtClean="0"/>
              <a:t>Main.</a:t>
            </a:r>
          </a:p>
          <a:p>
            <a:r>
              <a:rPr lang="bg-BG" dirty="0" smtClean="0"/>
              <a:t>Всеки метод трябва да бъде дефиниран в клас.</a:t>
            </a:r>
          </a:p>
          <a:p>
            <a:r>
              <a:rPr lang="bg-BG" dirty="0" smtClean="0"/>
              <a:t>Когато пишем код, ще се появи списък </a:t>
            </a:r>
            <a:r>
              <a:rPr lang="en-US" dirty="0" smtClean="0"/>
              <a:t>IntelliSense.</a:t>
            </a:r>
          </a:p>
          <a:p>
            <a:r>
              <a:rPr lang="bg-BG" dirty="0" smtClean="0"/>
              <a:t>Този списък съдържа всички ключови думи и типове данни в С</a:t>
            </a:r>
            <a:r>
              <a:rPr lang="en-US" dirty="0" smtClean="0"/>
              <a:t>#.</a:t>
            </a:r>
            <a:endParaRPr lang="bg-B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sz="3200" dirty="0"/>
              <a:t>Основни моменти от кода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0820" y="4869160"/>
            <a:ext cx="3240360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Ако списъкът се скрие, можете да го покажете с </a:t>
            </a:r>
            <a:r>
              <a:rPr lang="en-US" sz="2400" b="1" dirty="0" err="1" smtClean="0">
                <a:solidFill>
                  <a:srgbClr val="FF0000"/>
                </a:solidFill>
              </a:rPr>
              <a:t>CTRL+Space</a:t>
            </a:r>
            <a:endParaRPr lang="bg-B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78" y="88672"/>
            <a:ext cx="7467600" cy="745074"/>
          </a:xfrm>
        </p:spPr>
        <p:txBody>
          <a:bodyPr/>
          <a:lstStyle/>
          <a:p>
            <a:r>
              <a:rPr lang="en-US" dirty="0"/>
              <a:t>IntelliSense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0745" t="50831" r="69005" b="29084"/>
          <a:stretch/>
        </p:blipFill>
        <p:spPr>
          <a:xfrm>
            <a:off x="4716016" y="1009095"/>
            <a:ext cx="3075806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706" t="57989" r="71031" b="25391"/>
          <a:stretch/>
        </p:blipFill>
        <p:spPr>
          <a:xfrm>
            <a:off x="4645484" y="3168902"/>
            <a:ext cx="3096344" cy="1584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2842" y="317702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Ключова дума</a:t>
            </a:r>
            <a:endParaRPr lang="bg-BG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2987305" y="3312918"/>
            <a:ext cx="1658179" cy="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61869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Метод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10811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Клас</a:t>
            </a:r>
            <a:endParaRPr lang="bg-BG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24573" y="1248673"/>
            <a:ext cx="2270905" cy="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3116" y="42209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Структура</a:t>
            </a:r>
            <a:endParaRPr lang="bg-BG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0403" y="4457461"/>
            <a:ext cx="1914549" cy="13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0652" y="212500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Пространство от имена</a:t>
            </a:r>
            <a:endParaRPr lang="bg-B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88209" y="2350772"/>
            <a:ext cx="957275" cy="1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9599" t="48031" r="70477" b="26376"/>
          <a:stretch/>
        </p:blipFill>
        <p:spPr>
          <a:xfrm>
            <a:off x="4587578" y="4600735"/>
            <a:ext cx="3204244" cy="231417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660403" y="6426612"/>
            <a:ext cx="2919709" cy="10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5571" y="537223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Свойство</a:t>
            </a:r>
            <a:endParaRPr lang="bg-BG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3162114" y="5372232"/>
            <a:ext cx="22019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езика</a:t>
            </a:r>
            <a:r>
              <a:rPr lang="ru-RU" dirty="0"/>
              <a:t> C# </a:t>
            </a:r>
            <a:r>
              <a:rPr lang="ru-RU" dirty="0" smtClean="0"/>
              <a:t>се </a:t>
            </a:r>
            <a:r>
              <a:rPr lang="ru-RU" dirty="0" err="1"/>
              <a:t>разработва</a:t>
            </a:r>
            <a:r>
              <a:rPr lang="ru-RU" dirty="0"/>
              <a:t> </a:t>
            </a:r>
            <a:r>
              <a:rPr lang="ru-RU" dirty="0" err="1"/>
              <a:t>изключително</a:t>
            </a:r>
            <a:r>
              <a:rPr lang="ru-RU" dirty="0"/>
              <a:t> разнообразен </a:t>
            </a:r>
            <a:r>
              <a:rPr lang="ru-RU" dirty="0" err="1"/>
              <a:t>софтуер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smtClean="0"/>
              <a:t>офис </a:t>
            </a:r>
            <a:r>
              <a:rPr lang="ru-RU" dirty="0"/>
              <a:t>приложения, </a:t>
            </a:r>
            <a:endParaRPr lang="ru-RU" dirty="0" smtClean="0"/>
          </a:p>
          <a:p>
            <a:pPr lvl="1"/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/>
              <a:t>приложения и </a:t>
            </a:r>
            <a:r>
              <a:rPr lang="ru-RU" dirty="0" err="1"/>
              <a:t>уеб</a:t>
            </a:r>
            <a:r>
              <a:rPr lang="ru-RU" dirty="0"/>
              <a:t> </a:t>
            </a:r>
            <a:r>
              <a:rPr lang="ru-RU" dirty="0" err="1"/>
              <a:t>сайтове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настолни</a:t>
            </a:r>
            <a:r>
              <a:rPr lang="ru-RU" dirty="0" smtClean="0"/>
              <a:t> </a:t>
            </a:r>
            <a:r>
              <a:rPr lang="ru-RU" dirty="0"/>
              <a:t>приложения, </a:t>
            </a:r>
            <a:endParaRPr lang="ru-RU" dirty="0" smtClean="0"/>
          </a:p>
          <a:p>
            <a:pPr lvl="1"/>
            <a:r>
              <a:rPr lang="ru-RU" dirty="0" err="1" smtClean="0"/>
              <a:t>мултимедийни</a:t>
            </a:r>
            <a:r>
              <a:rPr lang="ru-RU" dirty="0" smtClean="0"/>
              <a:t> </a:t>
            </a:r>
            <a:r>
              <a:rPr lang="ru-RU" dirty="0"/>
              <a:t>Интернет </a:t>
            </a:r>
            <a:r>
              <a:rPr lang="ru-RU" dirty="0" smtClean="0"/>
              <a:t>приложения, </a:t>
            </a:r>
          </a:p>
          <a:p>
            <a:pPr lvl="1"/>
            <a:r>
              <a:rPr lang="ru-RU" dirty="0" smtClean="0"/>
              <a:t>приложения </a:t>
            </a:r>
            <a:r>
              <a:rPr lang="ru-RU" dirty="0"/>
              <a:t>за </a:t>
            </a:r>
            <a:r>
              <a:rPr lang="ru-RU" dirty="0" err="1"/>
              <a:t>мобилни</a:t>
            </a:r>
            <a:r>
              <a:rPr lang="ru-RU" dirty="0"/>
              <a:t> </a:t>
            </a:r>
            <a:r>
              <a:rPr lang="ru-RU" dirty="0" err="1"/>
              <a:t>телефони</a:t>
            </a:r>
            <a:r>
              <a:rPr lang="ru-RU" dirty="0"/>
              <a:t>, </a:t>
            </a:r>
            <a:endParaRPr lang="ru-RU" dirty="0" smtClean="0"/>
          </a:p>
          <a:p>
            <a:pPr lvl="1"/>
            <a:r>
              <a:rPr lang="ru-RU" dirty="0" err="1" smtClean="0"/>
              <a:t>игри</a:t>
            </a:r>
            <a:r>
              <a:rPr lang="ru-RU" dirty="0" smtClean="0"/>
              <a:t> </a:t>
            </a:r>
            <a:r>
              <a:rPr lang="ru-RU" dirty="0"/>
              <a:t>и много </a:t>
            </a:r>
            <a:r>
              <a:rPr lang="ru-RU" dirty="0" err="1"/>
              <a:t>други</a:t>
            </a:r>
            <a:r>
              <a:rPr lang="ru-RU" dirty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41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sz="3200" dirty="0"/>
              <a:t>Основни моменти от кода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592" y="1772816"/>
            <a:ext cx="7696200" cy="4800600"/>
          </a:xfrm>
        </p:spPr>
        <p:txBody>
          <a:bodyPr>
            <a:normAutofit/>
          </a:bodyPr>
          <a:lstStyle/>
          <a:p>
            <a:r>
              <a:rPr lang="bg-BG" altLang="bg-BG" sz="2800" dirty="0"/>
              <a:t>Директивата </a:t>
            </a:r>
            <a:r>
              <a:rPr lang="en-US" altLang="bg-BG" sz="2800" b="1" dirty="0">
                <a:solidFill>
                  <a:srgbClr val="C00000"/>
                </a:solidFill>
                <a:latin typeface="Courier New" pitchFamily="49" charset="0"/>
              </a:rPr>
              <a:t>using System;</a:t>
            </a:r>
          </a:p>
          <a:p>
            <a:pPr lvl="1"/>
            <a:r>
              <a:rPr lang="bg-BG" altLang="bg-BG" sz="2400" dirty="0"/>
              <a:t>като </a:t>
            </a:r>
            <a:r>
              <a:rPr lang="en-US" altLang="bg-BG" sz="2400" b="1" dirty="0">
                <a:latin typeface="Courier New" pitchFamily="49" charset="0"/>
              </a:rPr>
              <a:t>#include</a:t>
            </a:r>
            <a:r>
              <a:rPr lang="en-US" altLang="bg-BG" sz="2400" b="1" dirty="0"/>
              <a:t> </a:t>
            </a:r>
            <a:r>
              <a:rPr lang="bg-BG" altLang="bg-BG" sz="2400" b="1" dirty="0"/>
              <a:t>в </a:t>
            </a:r>
            <a:r>
              <a:rPr lang="en-US" altLang="bg-BG" sz="2400" b="1" dirty="0"/>
              <a:t>C++</a:t>
            </a:r>
          </a:p>
          <a:p>
            <a:r>
              <a:rPr lang="bg-BG" altLang="bg-BG" sz="2800" dirty="0" smtClean="0"/>
              <a:t>Декларация </a:t>
            </a:r>
            <a:r>
              <a:rPr lang="bg-BG" altLang="bg-BG" sz="2800" dirty="0"/>
              <a:t>на клас</a:t>
            </a:r>
          </a:p>
          <a:p>
            <a:pPr lvl="1"/>
            <a:r>
              <a:rPr lang="bg-BG" altLang="bg-BG" sz="2400" dirty="0"/>
              <a:t>ключова дума </a:t>
            </a:r>
            <a:r>
              <a:rPr lang="en-US" altLang="bg-BG" sz="2400" b="1" noProof="1">
                <a:solidFill>
                  <a:srgbClr val="C00000"/>
                </a:solidFill>
                <a:latin typeface="Courier New" pitchFamily="49" charset="0"/>
              </a:rPr>
              <a:t>class</a:t>
            </a:r>
            <a:endParaRPr lang="bg-BG" altLang="bg-BG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bg-BG" altLang="bg-BG" sz="2800" dirty="0"/>
              <a:t>Методът </a:t>
            </a:r>
            <a:r>
              <a:rPr lang="en-US" altLang="bg-BG" sz="2800" b="1" noProof="1">
                <a:solidFill>
                  <a:srgbClr val="C00000"/>
                </a:solidFill>
                <a:latin typeface="Courier New" pitchFamily="49" charset="0"/>
              </a:rPr>
              <a:t>static void </a:t>
            </a:r>
            <a:r>
              <a:rPr lang="en-US" altLang="bg-BG" sz="2800" b="1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altLang="bg-BG" sz="2800" b="1" noProof="1">
                <a:solidFill>
                  <a:srgbClr val="C00000"/>
                </a:solidFill>
                <a:latin typeface="Courier New" pitchFamily="49" charset="0"/>
              </a:rPr>
              <a:t>ain()</a:t>
            </a:r>
            <a:endParaRPr lang="bg-BG" altLang="bg-BG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1"/>
            <a:r>
              <a:rPr lang="bg-BG" altLang="bg-BG" sz="2400" dirty="0"/>
              <a:t>входна точка на програмата</a:t>
            </a:r>
          </a:p>
          <a:p>
            <a:pPr lvl="1"/>
            <a:r>
              <a:rPr lang="bg-BG" altLang="bg-BG" sz="2400" dirty="0"/>
              <a:t>когато завърши, завършва и </a:t>
            </a:r>
            <a:r>
              <a:rPr lang="bg-BG" altLang="bg-BG" sz="2400" dirty="0" smtClean="0"/>
              <a:t>програмата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2866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Изграждане и изпълнение на конзолно приложение – 1 стъпка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От меню </a:t>
            </a:r>
            <a:r>
              <a:rPr lang="en-US" b="1" dirty="0" smtClean="0"/>
              <a:t>Build </a:t>
            </a:r>
            <a:r>
              <a:rPr kumimoji="1" lang="en-US" altLang="bg-BG" b="1" dirty="0">
                <a:sym typeface="Symbol" pitchFamily="18" charset="2"/>
              </a:rPr>
              <a:t></a:t>
            </a:r>
            <a:r>
              <a:rPr lang="en-US" b="1" dirty="0" smtClean="0"/>
              <a:t> Build Solution</a:t>
            </a:r>
            <a:r>
              <a:rPr lang="en-US" dirty="0" smtClean="0"/>
              <a:t> – </a:t>
            </a:r>
            <a:r>
              <a:rPr lang="bg-BG" dirty="0" smtClean="0"/>
              <a:t>с това действие се компилира кода.</a:t>
            </a:r>
          </a:p>
          <a:p>
            <a:r>
              <a:rPr lang="bg-BG" dirty="0" smtClean="0"/>
              <a:t>Под редактора се появява прозорец </a:t>
            </a:r>
            <a:r>
              <a:rPr lang="en-US" dirty="0" smtClean="0"/>
              <a:t>Output</a:t>
            </a:r>
            <a:r>
              <a:rPr lang="bg-BG" dirty="0" smtClean="0"/>
              <a:t>, в който се показва как се е компилирала програмата и подробности за евентуално възникнала грешка.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765" r="-363" b="15548"/>
          <a:stretch/>
        </p:blipFill>
        <p:spPr>
          <a:xfrm>
            <a:off x="678396" y="5417534"/>
            <a:ext cx="7025208" cy="108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62" t="64968" r="3148" b="13376"/>
          <a:stretch/>
        </p:blipFill>
        <p:spPr>
          <a:xfrm>
            <a:off x="452611" y="4128357"/>
            <a:ext cx="7969373" cy="11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012" y="1556792"/>
            <a:ext cx="6203032" cy="4873752"/>
          </a:xfrm>
        </p:spPr>
        <p:txBody>
          <a:bodyPr>
            <a:normAutofit lnSpcReduction="1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bg-BG" altLang="bg-BG" b="1" dirty="0" smtClean="0"/>
              <a:t>От меню </a:t>
            </a:r>
            <a:r>
              <a:rPr kumimoji="1" lang="en-US" altLang="bg-BG" b="1" dirty="0" smtClean="0"/>
              <a:t>Debug </a:t>
            </a:r>
            <a:r>
              <a:rPr kumimoji="1" lang="en-US" altLang="bg-BG" b="1" dirty="0">
                <a:sym typeface="Symbol" pitchFamily="18" charset="2"/>
              </a:rPr>
              <a:t></a:t>
            </a:r>
            <a:r>
              <a:rPr kumimoji="1" lang="en-US" altLang="bg-BG" b="1" dirty="0"/>
              <a:t> Start Without Debugging</a:t>
            </a:r>
            <a:endParaRPr lang="ru-RU" b="1" dirty="0"/>
          </a:p>
          <a:p>
            <a:r>
              <a:rPr lang="en-US" dirty="0"/>
              <a:t> </a:t>
            </a:r>
            <a:r>
              <a:rPr lang="bg-BG" dirty="0" smtClean="0"/>
              <a:t>Отваря се команден прозорец и програмата ще се изпълни.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Solution Explorer </a:t>
            </a:r>
            <a:r>
              <a:rPr lang="bg-BG" dirty="0" smtClean="0"/>
              <a:t>натиснете върху проекта и натиснете бутона </a:t>
            </a:r>
            <a:r>
              <a:rPr lang="en-US" b="1" dirty="0" smtClean="0"/>
              <a:t>Show All Files</a:t>
            </a:r>
            <a:r>
              <a:rPr lang="en-US" dirty="0" smtClean="0"/>
              <a:t>.</a:t>
            </a:r>
          </a:p>
          <a:p>
            <a:r>
              <a:rPr lang="bg-BG" dirty="0" smtClean="0"/>
              <a:t>Над името на сорс файла ще се появят папки </a:t>
            </a:r>
            <a:r>
              <a:rPr lang="en-US" dirty="0" smtClean="0">
                <a:solidFill>
                  <a:srgbClr val="FF0000"/>
                </a:solidFill>
              </a:rPr>
              <a:t>bin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bg-BG" dirty="0" smtClean="0"/>
              <a:t>.</a:t>
            </a:r>
          </a:p>
          <a:p>
            <a:r>
              <a:rPr lang="bg-BG" dirty="0" smtClean="0"/>
              <a:t>Тези папки се създават, когато се изгради приложението и съдържат изпълнимата версия на програмата и някои други файлове.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Изграждане и изпълнение на конзолно приложение – 2 стъпка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6565" t="20469" r="9045" b="35234"/>
          <a:stretch/>
        </p:blipFill>
        <p:spPr>
          <a:xfrm>
            <a:off x="6804248" y="2225492"/>
            <a:ext cx="1872208" cy="32403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0272" y="2420888"/>
            <a:ext cx="360040" cy="416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7020272" y="4797152"/>
            <a:ext cx="904528" cy="398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28184" y="2837560"/>
            <a:ext cx="576064" cy="51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31840" y="4581128"/>
            <a:ext cx="359522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63781" t="14937" r="14041" b="21604"/>
          <a:stretch/>
        </p:blipFill>
        <p:spPr>
          <a:xfrm>
            <a:off x="457200" y="846138"/>
            <a:ext cx="3528392" cy="5676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7477" y="432445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Компилираната програма</a:t>
            </a:r>
            <a:endParaRPr lang="bg-BG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47864" y="4509120"/>
            <a:ext cx="1457022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1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пространството от имена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Вместо </a:t>
            </a:r>
            <a:r>
              <a:rPr lang="en-US" dirty="0" smtClean="0"/>
              <a:t>Program, </a:t>
            </a:r>
            <a:r>
              <a:rPr lang="bg-BG" dirty="0" smtClean="0"/>
              <a:t>можете да създадете клас </a:t>
            </a:r>
            <a:r>
              <a:rPr lang="en-US" dirty="0" smtClean="0"/>
              <a:t>Greeting</a:t>
            </a:r>
            <a:r>
              <a:rPr lang="bg-BG" dirty="0" smtClean="0"/>
              <a:t>:</a:t>
            </a: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899592" y="2952163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ConsoleApplication2</a:t>
            </a: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Greeting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latin typeface="Consolas" panose="020B0609020204030204" pitchFamily="49" charset="0"/>
              </a:rPr>
              <a:t>Добре дошли!"</a:t>
            </a:r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bg-BG" sz="1400" dirty="0">
                <a:solidFill>
                  <a:srgbClr val="A31515"/>
                </a:solidFill>
                <a:latin typeface="Consolas" panose="020B0609020204030204" pitchFamily="49" charset="0"/>
              </a:rPr>
              <a:t>Днес е "</a:t>
            </a:r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.Now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  </a:t>
            </a:r>
          </a:p>
          <a:p>
            <a:endParaRPr lang="bg-BG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bg-BG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2951"/>
            <a:ext cx="7467600" cy="635029"/>
          </a:xfrm>
        </p:spPr>
        <p:txBody>
          <a:bodyPr/>
          <a:lstStyle/>
          <a:p>
            <a:r>
              <a:rPr lang="bg-BG" dirty="0" smtClean="0"/>
              <a:t>За да преименувате: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1308" y="980728"/>
            <a:ext cx="7467600" cy="4873752"/>
          </a:xfrm>
        </p:spPr>
        <p:txBody>
          <a:bodyPr/>
          <a:lstStyle/>
          <a:p>
            <a:r>
              <a:rPr lang="bg-BG" dirty="0" smtClean="0"/>
              <a:t>Маркирайте думата </a:t>
            </a:r>
            <a:r>
              <a:rPr lang="en-US" dirty="0" smtClean="0"/>
              <a:t>Program</a:t>
            </a:r>
          </a:p>
          <a:p>
            <a:r>
              <a:rPr lang="bg-BG" dirty="0" smtClean="0"/>
              <a:t>От меню </a:t>
            </a:r>
            <a:r>
              <a:rPr lang="en-US" dirty="0" smtClean="0"/>
              <a:t>Refractor </a:t>
            </a:r>
            <a:r>
              <a:rPr lang="bg-BG" dirty="0" smtClean="0"/>
              <a:t>изберете </a:t>
            </a:r>
            <a:r>
              <a:rPr lang="en-US" dirty="0" smtClean="0"/>
              <a:t>Rename </a:t>
            </a:r>
            <a:r>
              <a:rPr lang="bg-BG" dirty="0" smtClean="0"/>
              <a:t>и задайте името </a:t>
            </a:r>
            <a:r>
              <a:rPr lang="en-US" dirty="0" smtClean="0"/>
              <a:t>Greeting: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02" r="69923" b="73625"/>
          <a:stretch/>
        </p:blipFill>
        <p:spPr>
          <a:xfrm>
            <a:off x="827584" y="2276872"/>
            <a:ext cx="3913287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629" t="26375" r="31184" b="31297"/>
          <a:stretch/>
        </p:blipFill>
        <p:spPr>
          <a:xfrm>
            <a:off x="3087763" y="3537012"/>
            <a:ext cx="496855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Към класа </a:t>
            </a:r>
            <a:r>
              <a:rPr lang="en-US" dirty="0" smtClean="0"/>
              <a:t>Greeting </a:t>
            </a:r>
            <a:r>
              <a:rPr lang="bg-BG" dirty="0" smtClean="0"/>
              <a:t>можете да се обръщате като напишете: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ConsoleApplication2</a:t>
            </a:r>
            <a:r>
              <a:rPr lang="bg-BG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Greeting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 smtClean="0">
                <a:solidFill>
                  <a:prstClr val="black"/>
                </a:solidFill>
                <a:latin typeface="Consolas" panose="020B0609020204030204" pitchFamily="49" charset="0"/>
              </a:rPr>
              <a:t>Забележка: Ако някой друг създаде същия клас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Greeting</a:t>
            </a:r>
            <a:r>
              <a:rPr lang="bg-BG" dirty="0" smtClean="0">
                <a:solidFill>
                  <a:prstClr val="black"/>
                </a:solidFill>
                <a:latin typeface="Consolas" panose="020B0609020204030204" pitchFamily="49" charset="0"/>
              </a:rPr>
              <a:t> и го инсталира на вашия компютър, може да достъпвате до него чрез неговото пространство от имена.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30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Упражнение: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Поставете </a:t>
            </a:r>
            <a:r>
              <a:rPr lang="bg-BG" b="1" dirty="0" smtClean="0"/>
              <a:t>коментар </a:t>
            </a:r>
            <a:r>
              <a:rPr lang="bg-BG" dirty="0" smtClean="0"/>
              <a:t>пред директивата </a:t>
            </a:r>
            <a:r>
              <a:rPr lang="en-US" b="1" dirty="0" smtClean="0"/>
              <a:t>using</a:t>
            </a:r>
            <a:r>
              <a:rPr lang="bg-BG" dirty="0" smtClean="0"/>
              <a:t> в началото на програмата и се опитайте да изградите проекта.</a:t>
            </a:r>
            <a:endParaRPr lang="en-US" dirty="0" smtClean="0"/>
          </a:p>
          <a:p>
            <a:r>
              <a:rPr lang="bg-BG" dirty="0" smtClean="0"/>
              <a:t>Разгледайте прозорезът със съобщенията.</a:t>
            </a:r>
          </a:p>
          <a:p>
            <a:r>
              <a:rPr lang="bg-BG" dirty="0" smtClean="0"/>
              <a:t>Редактирайте метода </a:t>
            </a:r>
            <a:r>
              <a:rPr lang="en-US" b="1" dirty="0" smtClean="0"/>
              <a:t>Main</a:t>
            </a:r>
            <a:r>
              <a:rPr lang="bg-BG" dirty="0" smtClean="0"/>
              <a:t> така, че да ползвате пълното му име: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System.Console.WriteLine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bg-BG" b="1" dirty="0">
                <a:solidFill>
                  <a:srgbClr val="FF0000"/>
                </a:solidFill>
              </a:rPr>
              <a:t>Добре дошли</a:t>
            </a:r>
            <a:r>
              <a:rPr lang="bg-BG" b="1" dirty="0" smtClean="0">
                <a:solidFill>
                  <a:srgbClr val="FF0000"/>
                </a:solidFill>
              </a:rPr>
              <a:t>!");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b="1" dirty="0" smtClean="0"/>
              <a:t>Разгледайте в </a:t>
            </a:r>
            <a:r>
              <a:rPr lang="en-US" b="1" dirty="0" smtClean="0"/>
              <a:t>Solution Explorer </a:t>
            </a:r>
            <a:r>
              <a:rPr lang="bg-BG" b="1" dirty="0" smtClean="0"/>
              <a:t>елемента </a:t>
            </a:r>
            <a:r>
              <a:rPr lang="en-US" b="1" dirty="0" smtClean="0"/>
              <a:t>References.</a:t>
            </a:r>
            <a:endParaRPr lang="bg-BG" b="1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9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74935" y="2564904"/>
            <a:ext cx="7467600" cy="168478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Клас  </a:t>
            </a:r>
            <a:r>
              <a:rPr lang="en-US" sz="3200" b="1" dirty="0" err="1" smtClean="0">
                <a:solidFill>
                  <a:srgbClr val="C00000"/>
                </a:solidFill>
                <a:latin typeface="Arial Cyrillic" pitchFamily="34" charset="0"/>
              </a:rPr>
              <a:t>System.Console</a:t>
            </a:r>
            <a:r>
              <a:rPr lang="bg-BG" sz="3200" b="1" dirty="0" smtClean="0">
                <a:solidFill>
                  <a:srgbClr val="C00000"/>
                </a:solidFill>
              </a:rPr>
              <a:t> </a:t>
            </a:r>
            <a:r>
              <a:rPr lang="bg-BG" sz="3200" dirty="0" smtClean="0"/>
              <a:t>– представя стандартните потоци за конзолни приложения.</a:t>
            </a:r>
          </a:p>
          <a:p>
            <a:endParaRPr lang="bg-BG" sz="3200" dirty="0"/>
          </a:p>
        </p:txBody>
      </p:sp>
      <p:sp>
        <p:nvSpPr>
          <p:cNvPr id="4" name="Rectangle 7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bg-BG" sz="3200" b="1" dirty="0"/>
              <a:t>Основни входно-изходни </a:t>
            </a:r>
            <a:r>
              <a:rPr lang="bg-BG" sz="3200" dirty="0"/>
              <a:t>операции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5" name="Text Box 77"/>
          <p:cNvSpPr txBox="1">
            <a:spLocks noChangeArrowheads="1"/>
          </p:cNvSpPr>
          <p:nvPr/>
        </p:nvSpPr>
        <p:spPr bwMode="auto">
          <a:xfrm>
            <a:off x="107504" y="2204864"/>
            <a:ext cx="9036496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kumimoji="0" lang="bg-BG" dirty="0">
                <a:latin typeface="+mn-lt"/>
              </a:rPr>
              <a:t>Входни операции</a:t>
            </a:r>
          </a:p>
          <a:p>
            <a:r>
              <a:rPr kumimoji="0" lang="bg-BG" dirty="0">
                <a:latin typeface="+mn-lt"/>
              </a:rPr>
              <a:t>   </a:t>
            </a:r>
            <a:r>
              <a:rPr kumimoji="0" lang="en-US" dirty="0">
                <a:latin typeface="+mn-lt"/>
              </a:rPr>
              <a:t> </a:t>
            </a:r>
            <a:r>
              <a:rPr kumimoji="0" lang="bg-BG" dirty="0">
                <a:latin typeface="+mn-lt"/>
              </a:rPr>
              <a:t>Метод </a:t>
            </a:r>
            <a:r>
              <a:rPr kumimoji="0" lang="en-US" b="1" dirty="0" err="1">
                <a:solidFill>
                  <a:srgbClr val="C00000"/>
                </a:solidFill>
                <a:latin typeface="+mn-lt"/>
              </a:rPr>
              <a:t>Console.ReadLine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dirty="0">
                <a:latin typeface="+mn-lt"/>
              </a:rPr>
              <a:t>– въвежда низ от стандартния входен поток.</a:t>
            </a:r>
          </a:p>
          <a:p>
            <a:r>
              <a:rPr kumimoji="0" lang="bg-BG" dirty="0">
                <a:latin typeface="+mn-lt"/>
              </a:rPr>
              <a:t>   </a:t>
            </a:r>
            <a:r>
              <a:rPr kumimoji="0" lang="en-US" dirty="0">
                <a:latin typeface="+mn-lt"/>
              </a:rPr>
              <a:t> </a:t>
            </a:r>
            <a:r>
              <a:rPr kumimoji="0" lang="bg-BG" dirty="0">
                <a:latin typeface="+mn-lt"/>
              </a:rPr>
              <a:t>Метод </a:t>
            </a:r>
            <a:r>
              <a:rPr kumimoji="0" lang="en-US" b="1" dirty="0" err="1">
                <a:solidFill>
                  <a:srgbClr val="C00000"/>
                </a:solidFill>
                <a:latin typeface="+mn-lt"/>
              </a:rPr>
              <a:t>Console.Parse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dirty="0">
                <a:latin typeface="+mn-lt"/>
              </a:rPr>
              <a:t>– преобразува символен низ в друг тип стойност.</a:t>
            </a:r>
          </a:p>
          <a:p>
            <a:pPr>
              <a:spcBef>
                <a:spcPct val="30000"/>
              </a:spcBef>
            </a:pPr>
            <a:r>
              <a:rPr kumimoji="0" lang="bg-BG" b="1" dirty="0">
                <a:solidFill>
                  <a:srgbClr val="C00000"/>
                </a:solidFill>
                <a:latin typeface="+mn-lt"/>
              </a:rPr>
              <a:t>  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b="1" dirty="0" err="1">
                <a:solidFill>
                  <a:srgbClr val="C00000"/>
                </a:solidFill>
                <a:latin typeface="+mn-lt"/>
              </a:rPr>
              <a:t>низова_променлива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 = 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Console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.</a:t>
            </a:r>
            <a:r>
              <a:rPr kumimoji="0" lang="en-US" b="1" dirty="0" err="1">
                <a:solidFill>
                  <a:srgbClr val="C00000"/>
                </a:solidFill>
                <a:latin typeface="+mn-lt"/>
              </a:rPr>
              <a:t>ReadLine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();</a:t>
            </a:r>
          </a:p>
          <a:p>
            <a:r>
              <a:rPr kumimoji="0" lang="bg-BG" b="1" dirty="0">
                <a:solidFill>
                  <a:srgbClr val="C00000"/>
                </a:solidFill>
                <a:latin typeface="+mn-lt"/>
              </a:rPr>
              <a:t>  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 друга_променлива  </a:t>
            </a:r>
            <a:r>
              <a:rPr kumimoji="0" lang="bg-BG" b="1" dirty="0" smtClean="0">
                <a:solidFill>
                  <a:srgbClr val="C00000"/>
                </a:solidFill>
                <a:latin typeface="+mn-lt"/>
              </a:rPr>
              <a:t>= 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тип.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Parse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(</a:t>
            </a:r>
            <a:r>
              <a:rPr kumimoji="0" lang="en-US" b="1" dirty="0">
                <a:solidFill>
                  <a:srgbClr val="C00000"/>
                </a:solidFill>
                <a:latin typeface="+mn-lt"/>
              </a:rPr>
              <a:t>Console</a:t>
            </a:r>
            <a:r>
              <a:rPr kumimoji="0" lang="bg-BG" b="1" dirty="0">
                <a:solidFill>
                  <a:srgbClr val="C00000"/>
                </a:solidFill>
                <a:latin typeface="+mn-lt"/>
              </a:rPr>
              <a:t>.</a:t>
            </a:r>
            <a:r>
              <a:rPr kumimoji="0" lang="en-US" b="1" dirty="0" err="1">
                <a:solidFill>
                  <a:srgbClr val="C00000"/>
                </a:solidFill>
                <a:latin typeface="+mn-lt"/>
              </a:rPr>
              <a:t>ReadLine</a:t>
            </a:r>
            <a:r>
              <a:rPr kumimoji="0" lang="bg-BG" b="1" dirty="0" smtClean="0">
                <a:solidFill>
                  <a:srgbClr val="C00000"/>
                </a:solidFill>
                <a:latin typeface="+mn-lt"/>
              </a:rPr>
              <a:t>());</a:t>
            </a:r>
          </a:p>
          <a:p>
            <a:pPr lvl="3" eaLnBrk="0" hangingPunct="0">
              <a:spcBef>
                <a:spcPct val="30000"/>
              </a:spcBef>
            </a:pPr>
            <a:r>
              <a:rPr lang="bg-BG" altLang="bg-BG" sz="2200" dirty="0">
                <a:latin typeface="+mn-lt"/>
              </a:rPr>
              <a:t>Пример:</a:t>
            </a:r>
          </a:p>
          <a:p>
            <a:pPr lvl="3" eaLnBrk="0" hangingPunct="0">
              <a:spcBef>
                <a:spcPct val="30000"/>
              </a:spcBef>
            </a:pPr>
            <a:r>
              <a:rPr lang="en-US" altLang="bg-BG" sz="2200" dirty="0" err="1">
                <a:latin typeface="+mn-lt"/>
              </a:rPr>
              <a:t>int</a:t>
            </a:r>
            <a:r>
              <a:rPr lang="en-US" altLang="bg-BG" sz="2200" dirty="0">
                <a:latin typeface="+mn-lt"/>
              </a:rPr>
              <a:t> </a:t>
            </a:r>
            <a:r>
              <a:rPr lang="en-US" altLang="bg-BG" sz="2200" dirty="0" err="1">
                <a:latin typeface="+mn-lt"/>
              </a:rPr>
              <a:t>i</a:t>
            </a:r>
            <a:r>
              <a:rPr lang="en-US" altLang="bg-BG" sz="2200" dirty="0">
                <a:latin typeface="+mn-lt"/>
              </a:rPr>
              <a:t>;</a:t>
            </a:r>
          </a:p>
          <a:p>
            <a:pPr lvl="3" eaLnBrk="0" hangingPunct="0">
              <a:spcBef>
                <a:spcPct val="30000"/>
              </a:spcBef>
            </a:pPr>
            <a:r>
              <a:rPr lang="en-US" altLang="bg-BG" sz="2200" dirty="0" err="1" smtClean="0">
                <a:latin typeface="+mn-lt"/>
              </a:rPr>
              <a:t>i</a:t>
            </a:r>
            <a:r>
              <a:rPr lang="bg-BG" altLang="bg-BG" sz="2200" dirty="0" smtClean="0">
                <a:latin typeface="+mn-lt"/>
              </a:rPr>
              <a:t> </a:t>
            </a:r>
            <a:r>
              <a:rPr lang="en-US" altLang="bg-BG" sz="2200" dirty="0" smtClean="0">
                <a:latin typeface="+mn-lt"/>
              </a:rPr>
              <a:t>=</a:t>
            </a:r>
            <a:r>
              <a:rPr lang="bg-BG" altLang="bg-BG" sz="2200" dirty="0" smtClean="0">
                <a:latin typeface="+mn-lt"/>
              </a:rPr>
              <a:t> </a:t>
            </a:r>
            <a:r>
              <a:rPr lang="en-US" altLang="bg-BG" sz="2200" dirty="0" err="1" smtClean="0">
                <a:latin typeface="+mn-lt"/>
              </a:rPr>
              <a:t>int.Parse</a:t>
            </a:r>
            <a:r>
              <a:rPr lang="en-US" altLang="bg-BG" sz="2200" dirty="0" smtClean="0">
                <a:latin typeface="+mn-lt"/>
              </a:rPr>
              <a:t>(</a:t>
            </a:r>
            <a:r>
              <a:rPr lang="en-US" altLang="bg-BG" sz="2200" dirty="0" err="1" smtClean="0">
                <a:latin typeface="+mn-lt"/>
              </a:rPr>
              <a:t>Console.ReadLine</a:t>
            </a:r>
            <a:r>
              <a:rPr lang="en-US" altLang="bg-BG" sz="2200" dirty="0" smtClean="0">
                <a:latin typeface="+mn-lt"/>
              </a:rPr>
              <a:t>());</a:t>
            </a:r>
            <a:endParaRPr lang="en-US" altLang="bg-BG" sz="2200" dirty="0">
              <a:latin typeface="+mn-lt"/>
            </a:endParaRPr>
          </a:p>
        </p:txBody>
      </p:sp>
      <p:sp>
        <p:nvSpPr>
          <p:cNvPr id="6" name="Rectangle 7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bg-BG" sz="3200" b="1" dirty="0"/>
              <a:t>Основни входно-изходни </a:t>
            </a:r>
            <a:r>
              <a:rPr lang="bg-BG" sz="3200" dirty="0"/>
              <a:t>операции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Работната среда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да пишете на C#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ви</a:t>
            </a:r>
            <a:r>
              <a:rPr lang="ru-RU" dirty="0" smtClean="0"/>
              <a:t> е необходим текстов редактор и </a:t>
            </a:r>
            <a:r>
              <a:rPr lang="ru-RU" dirty="0" err="1" smtClean="0"/>
              <a:t>компилатор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 Средата Visual Studio има текстов редактор, компилатор и доста полезен дебъгър. </a:t>
            </a:r>
          </a:p>
          <a:p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е </a:t>
            </a:r>
            <a:r>
              <a:rPr lang="ru-RU" dirty="0" err="1" smtClean="0"/>
              <a:t>интегрирана</a:t>
            </a:r>
            <a:r>
              <a:rPr lang="ru-RU" dirty="0" smtClean="0"/>
              <a:t> среда за разработка,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значи</a:t>
            </a:r>
            <a:r>
              <a:rPr lang="ru-RU" dirty="0" smtClean="0"/>
              <a:t>, че </a:t>
            </a:r>
            <a:r>
              <a:rPr lang="ru-RU" dirty="0" err="1" smtClean="0"/>
              <a:t>включва</a:t>
            </a:r>
            <a:r>
              <a:rPr lang="ru-RU" dirty="0" smtClean="0"/>
              <a:t> </a:t>
            </a:r>
            <a:r>
              <a:rPr lang="ru-RU" dirty="0" err="1" smtClean="0"/>
              <a:t>всичко</a:t>
            </a:r>
            <a:r>
              <a:rPr lang="ru-RU" dirty="0" smtClean="0"/>
              <a:t> необходимо да пишете и да </a:t>
            </a:r>
            <a:r>
              <a:rPr lang="ru-RU" dirty="0" err="1" smtClean="0"/>
              <a:t>компилирате</a:t>
            </a:r>
            <a:r>
              <a:rPr lang="ru-RU" dirty="0" smtClean="0"/>
              <a:t> код на C#.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4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pPr>
              <a:spcBef>
                <a:spcPct val="30000"/>
              </a:spcBef>
              <a:buFontTx/>
              <a:buAutoNum type="arabicPeriod" startAt="2"/>
            </a:pPr>
            <a:r>
              <a:rPr lang="bg-BG" dirty="0"/>
              <a:t>Изходни операции</a:t>
            </a:r>
          </a:p>
          <a:p>
            <a:r>
              <a:rPr lang="bg-BG" dirty="0"/>
              <a:t>   </a:t>
            </a:r>
            <a:r>
              <a:rPr lang="en-US" dirty="0"/>
              <a:t> </a:t>
            </a:r>
            <a:r>
              <a:rPr lang="bg-BG" dirty="0"/>
              <a:t>Методи </a:t>
            </a:r>
            <a:r>
              <a:rPr lang="en-US" b="1" dirty="0" err="1">
                <a:solidFill>
                  <a:srgbClr val="C00000"/>
                </a:solidFill>
              </a:rPr>
              <a:t>Console.WriteLine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Console.Write</a:t>
            </a:r>
            <a:r>
              <a:rPr lang="en-US" dirty="0"/>
              <a:t>.</a:t>
            </a:r>
          </a:p>
          <a:p>
            <a:pPr marL="628650" indent="271463"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800225" algn="l"/>
              </a:tabLst>
            </a:pPr>
            <a:r>
              <a:rPr lang="bg-BG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bg-BG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Console.WriteLine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bg-BG" b="1" dirty="0">
                <a:solidFill>
                  <a:srgbClr val="C00000"/>
                </a:solidFill>
              </a:rPr>
              <a:t>данни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</a:p>
          <a:p>
            <a:pPr marL="628650" indent="271463">
              <a:buFont typeface="Wingdings" panose="05000000000000000000" pitchFamily="2" charset="2"/>
              <a:buChar char="Ø"/>
              <a:tabLst>
                <a:tab pos="1800225" algn="l"/>
              </a:tabLst>
            </a:pPr>
            <a:r>
              <a:rPr lang="bg-BG" dirty="0">
                <a:solidFill>
                  <a:srgbClr val="FF0066"/>
                </a:solidFill>
              </a:rPr>
              <a:t>  </a:t>
            </a:r>
            <a:r>
              <a:rPr lang="en-US" dirty="0">
                <a:solidFill>
                  <a:srgbClr val="FF0066"/>
                </a:solidFill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</a:rPr>
              <a:t>Console.Write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bg-BG" b="1" dirty="0">
                <a:solidFill>
                  <a:srgbClr val="C00000"/>
                </a:solidFill>
              </a:rPr>
              <a:t>данни</a:t>
            </a:r>
            <a:r>
              <a:rPr lang="en-US" b="1" dirty="0">
                <a:solidFill>
                  <a:srgbClr val="C00000"/>
                </a:solidFill>
              </a:rPr>
              <a:t>);</a:t>
            </a:r>
            <a:endParaRPr lang="bg-BG" b="1" dirty="0">
              <a:solidFill>
                <a:srgbClr val="C00000"/>
              </a:solidFill>
            </a:endParaRPr>
          </a:p>
          <a:p>
            <a:endParaRPr lang="bg-BG" dirty="0"/>
          </a:p>
        </p:txBody>
      </p:sp>
      <p:sp>
        <p:nvSpPr>
          <p:cNvPr id="4" name="Rectangle 74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bg-BG" sz="3200" b="1" dirty="0"/>
              <a:t>Основни входно-изходни </a:t>
            </a:r>
            <a:r>
              <a:rPr lang="bg-BG" sz="3200" dirty="0"/>
              <a:t>операции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Типове данни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064896" cy="4873752"/>
          </a:xfrm>
        </p:spPr>
        <p:txBody>
          <a:bodyPr/>
          <a:lstStyle/>
          <a:p>
            <a:r>
              <a:rPr lang="ru-RU" b="1" dirty="0" err="1">
                <a:latin typeface="Calibri" panose="020F0502020204030204" pitchFamily="34" charset="0"/>
              </a:rPr>
              <a:t>Типовете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данни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представляват</a:t>
            </a:r>
            <a:r>
              <a:rPr lang="ru-RU" dirty="0">
                <a:latin typeface="Calibri" panose="020F0502020204030204" pitchFamily="34" charset="0"/>
              </a:rPr>
              <a:t> множества (</a:t>
            </a:r>
            <a:r>
              <a:rPr lang="ru-RU" dirty="0" err="1">
                <a:latin typeface="Calibri" panose="020F0502020204030204" pitchFamily="34" charset="0"/>
              </a:rPr>
              <a:t>диапазони</a:t>
            </a:r>
            <a:r>
              <a:rPr lang="ru-RU" dirty="0">
                <a:latin typeface="Calibri" panose="020F0502020204030204" pitchFamily="34" charset="0"/>
              </a:rPr>
              <a:t>) от </a:t>
            </a:r>
            <a:r>
              <a:rPr lang="ru-RU" dirty="0" err="1">
                <a:latin typeface="Calibri" panose="020F0502020204030204" pitchFamily="34" charset="0"/>
              </a:rPr>
              <a:t>стойности</a:t>
            </a:r>
            <a:r>
              <a:rPr lang="ru-RU" dirty="0">
                <a:latin typeface="Calibri" panose="020F0502020204030204" pitchFamily="34" charset="0"/>
              </a:rPr>
              <a:t>, </a:t>
            </a:r>
            <a:r>
              <a:rPr lang="ru-RU" dirty="0" err="1">
                <a:latin typeface="Calibri" panose="020F0502020204030204" pitchFamily="34" charset="0"/>
              </a:rPr>
              <a:t>които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имат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еднакви</a:t>
            </a:r>
            <a:r>
              <a:rPr lang="ru-RU" dirty="0">
                <a:latin typeface="Calibri" panose="020F0502020204030204" pitchFamily="34" charset="0"/>
              </a:rPr>
              <a:t> характеристики. Например </a:t>
            </a:r>
            <a:r>
              <a:rPr lang="ru-RU" dirty="0" err="1">
                <a:latin typeface="Calibri" panose="020F0502020204030204" pitchFamily="34" charset="0"/>
              </a:rPr>
              <a:t>типът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byte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задава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</a:rPr>
              <a:t>множеството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от цели числа в диапазона [0….255]. </a:t>
            </a:r>
          </a:p>
          <a:p>
            <a:r>
              <a:rPr lang="bg-BG" b="1" dirty="0">
                <a:latin typeface="Calibri" panose="020F0502020204030204" pitchFamily="34" charset="0"/>
              </a:rPr>
              <a:t>Характеристики </a:t>
            </a:r>
            <a:endParaRPr lang="bg-B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Calibri" panose="020F0502020204030204" pitchFamily="34" charset="0"/>
              </a:rPr>
              <a:t>Типовете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данни</a:t>
            </a:r>
            <a:r>
              <a:rPr lang="ru-RU" dirty="0">
                <a:latin typeface="Calibri" panose="020F0502020204030204" pitchFamily="34" charset="0"/>
              </a:rPr>
              <a:t> се </a:t>
            </a:r>
            <a:r>
              <a:rPr lang="ru-RU" dirty="0" err="1">
                <a:latin typeface="Calibri" panose="020F0502020204030204" pitchFamily="34" charset="0"/>
              </a:rPr>
              <a:t>характеризират</a:t>
            </a:r>
            <a:r>
              <a:rPr lang="ru-RU" dirty="0">
                <a:latin typeface="Calibri" panose="020F0502020204030204" pitchFamily="34" charset="0"/>
              </a:rPr>
              <a:t> с: </a:t>
            </a:r>
          </a:p>
          <a:p>
            <a:pPr lvl="1"/>
            <a:r>
              <a:rPr lang="bg-BG" dirty="0" smtClean="0">
                <a:latin typeface="Calibri" panose="020F0502020204030204" pitchFamily="34" charset="0"/>
              </a:rPr>
              <a:t>Име </a:t>
            </a:r>
            <a:r>
              <a:rPr lang="bg-BG" dirty="0">
                <a:latin typeface="Calibri" panose="020F0502020204030204" pitchFamily="34" charset="0"/>
              </a:rPr>
              <a:t>– например </a:t>
            </a:r>
            <a:r>
              <a:rPr lang="en-US" b="1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; </a:t>
            </a:r>
          </a:p>
          <a:p>
            <a:pPr lvl="1"/>
            <a:r>
              <a:rPr lang="ru-RU" dirty="0" smtClean="0">
                <a:latin typeface="Calibri" panose="020F0502020204030204" pitchFamily="34" charset="0"/>
              </a:rPr>
              <a:t>Размер </a:t>
            </a:r>
            <a:r>
              <a:rPr lang="ru-RU" dirty="0">
                <a:latin typeface="Calibri" panose="020F0502020204030204" pitchFamily="34" charset="0"/>
              </a:rPr>
              <a:t>(колко </a:t>
            </a:r>
            <a:r>
              <a:rPr lang="ru-RU" dirty="0" err="1">
                <a:latin typeface="Calibri" panose="020F0502020204030204" pitchFamily="34" charset="0"/>
              </a:rPr>
              <a:t>памет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заемат</a:t>
            </a:r>
            <a:r>
              <a:rPr lang="ru-RU" dirty="0">
                <a:latin typeface="Calibri" panose="020F0502020204030204" pitchFamily="34" charset="0"/>
              </a:rPr>
              <a:t>) – например 4 байта; </a:t>
            </a:r>
          </a:p>
          <a:p>
            <a:pPr lvl="1"/>
            <a:r>
              <a:rPr lang="ru-RU" dirty="0" err="1" smtClean="0">
                <a:latin typeface="Calibri" panose="020F0502020204030204" pitchFamily="34" charset="0"/>
              </a:rPr>
              <a:t>Стойност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по </a:t>
            </a:r>
            <a:r>
              <a:rPr lang="ru-RU" dirty="0" err="1">
                <a:latin typeface="Calibri" panose="020F0502020204030204" pitchFamily="34" charset="0"/>
              </a:rPr>
              <a:t>подразбиране</a:t>
            </a:r>
            <a:r>
              <a:rPr lang="ru-RU" dirty="0">
                <a:latin typeface="Calibri" panose="020F0502020204030204" pitchFamily="34" charset="0"/>
              </a:rPr>
              <a:t> (</a:t>
            </a:r>
            <a:r>
              <a:rPr lang="ru-RU" b="1" dirty="0" err="1">
                <a:latin typeface="Calibri" panose="020F0502020204030204" pitchFamily="34" charset="0"/>
              </a:rPr>
              <a:t>default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value</a:t>
            </a:r>
            <a:r>
              <a:rPr lang="ru-RU" dirty="0">
                <a:latin typeface="Calibri" panose="020F0502020204030204" pitchFamily="34" charset="0"/>
              </a:rPr>
              <a:t>) – например 0. </a:t>
            </a:r>
          </a:p>
          <a:p>
            <a:pPr marL="0" indent="0">
              <a:buNone/>
            </a:pPr>
            <a:endParaRPr lang="bg-BG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8713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bg-BG" sz="4000" b="1">
                <a:solidFill>
                  <a:schemeClr val="tx2"/>
                </a:solidFill>
              </a:rPr>
              <a:t>Типове данни</a:t>
            </a:r>
            <a:endParaRPr lang="bg-BG" sz="2400"/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79388" y="1341438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400">
                <a:solidFill>
                  <a:srgbClr val="FF0066"/>
                </a:solidFill>
              </a:rPr>
              <a:t>Обща система на типовете</a:t>
            </a:r>
            <a:r>
              <a:rPr lang="bg-BG" sz="2400"/>
              <a:t> </a:t>
            </a: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3348038" y="2060575"/>
            <a:ext cx="1944687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1187450" y="3213100"/>
            <a:ext cx="1944688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5364163" y="3213100"/>
            <a:ext cx="1944687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3" name="Rectangle 73"/>
          <p:cNvSpPr>
            <a:spLocks noChangeArrowheads="1"/>
          </p:cNvSpPr>
          <p:nvPr/>
        </p:nvSpPr>
        <p:spPr bwMode="auto">
          <a:xfrm>
            <a:off x="250825" y="4221163"/>
            <a:ext cx="1944688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4" name="Rectangle 74"/>
          <p:cNvSpPr>
            <a:spLocks noChangeArrowheads="1"/>
          </p:cNvSpPr>
          <p:nvPr/>
        </p:nvSpPr>
        <p:spPr bwMode="auto">
          <a:xfrm>
            <a:off x="1835150" y="5661025"/>
            <a:ext cx="1944688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3635375" y="4292600"/>
            <a:ext cx="1512888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4643438" y="5661025"/>
            <a:ext cx="1944687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cxnSp>
        <p:nvCxnSpPr>
          <p:cNvPr id="56400" name="AutoShape 80"/>
          <p:cNvCxnSpPr>
            <a:cxnSpLocks noChangeShapeType="1"/>
            <a:stCxn id="56390" idx="2"/>
            <a:endCxn id="56392" idx="0"/>
          </p:cNvCxnSpPr>
          <p:nvPr/>
        </p:nvCxnSpPr>
        <p:spPr bwMode="auto">
          <a:xfrm rot="16200000" flipH="1">
            <a:off x="5076825" y="1952625"/>
            <a:ext cx="504825" cy="2016125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01" name="AutoShape 81"/>
          <p:cNvCxnSpPr>
            <a:cxnSpLocks noChangeShapeType="1"/>
            <a:stCxn id="56390" idx="2"/>
            <a:endCxn id="56392" idx="0"/>
          </p:cNvCxnSpPr>
          <p:nvPr/>
        </p:nvCxnSpPr>
        <p:spPr bwMode="auto">
          <a:xfrm rot="16200000" flipH="1">
            <a:off x="5076825" y="1952625"/>
            <a:ext cx="504825" cy="20161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04" name="AutoShape 84"/>
          <p:cNvCxnSpPr>
            <a:cxnSpLocks noChangeShapeType="1"/>
            <a:stCxn id="56390" idx="2"/>
            <a:endCxn id="56391" idx="0"/>
          </p:cNvCxnSpPr>
          <p:nvPr/>
        </p:nvCxnSpPr>
        <p:spPr bwMode="auto">
          <a:xfrm rot="5400000">
            <a:off x="2988469" y="1880394"/>
            <a:ext cx="504825" cy="21605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405" name="Text Box 85"/>
          <p:cNvSpPr txBox="1">
            <a:spLocks noChangeArrowheads="1"/>
          </p:cNvSpPr>
          <p:nvPr/>
        </p:nvSpPr>
        <p:spPr bwMode="auto">
          <a:xfrm>
            <a:off x="3563938" y="2133600"/>
            <a:ext cx="15128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Система на типовете</a:t>
            </a:r>
          </a:p>
        </p:txBody>
      </p:sp>
      <p:sp>
        <p:nvSpPr>
          <p:cNvPr id="56407" name="Text Box 87"/>
          <p:cNvSpPr txBox="1">
            <a:spLocks noChangeArrowheads="1"/>
          </p:cNvSpPr>
          <p:nvPr/>
        </p:nvSpPr>
        <p:spPr bwMode="auto">
          <a:xfrm>
            <a:off x="1273177" y="3068272"/>
            <a:ext cx="18033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dirty="0" smtClean="0"/>
              <a:t>Примитивни /Стойностни/ </a:t>
            </a:r>
            <a:r>
              <a:rPr lang="bg-BG" sz="1600" dirty="0"/>
              <a:t>типове</a:t>
            </a:r>
          </a:p>
        </p:txBody>
      </p:sp>
      <p:sp>
        <p:nvSpPr>
          <p:cNvPr id="56408" name="Text Box 88"/>
          <p:cNvSpPr txBox="1">
            <a:spLocks noChangeArrowheads="1"/>
          </p:cNvSpPr>
          <p:nvPr/>
        </p:nvSpPr>
        <p:spPr bwMode="auto">
          <a:xfrm>
            <a:off x="5580063" y="3213100"/>
            <a:ext cx="172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Референтни типове</a:t>
            </a:r>
          </a:p>
        </p:txBody>
      </p:sp>
      <p:sp>
        <p:nvSpPr>
          <p:cNvPr id="56409" name="Text Box 89"/>
          <p:cNvSpPr txBox="1">
            <a:spLocks noChangeArrowheads="1"/>
          </p:cNvSpPr>
          <p:nvPr/>
        </p:nvSpPr>
        <p:spPr bwMode="auto">
          <a:xfrm>
            <a:off x="395288" y="4149725"/>
            <a:ext cx="1727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Вградени стойностни типове</a:t>
            </a:r>
          </a:p>
        </p:txBody>
      </p:sp>
      <p:sp>
        <p:nvSpPr>
          <p:cNvPr id="56410" name="Text Box 90"/>
          <p:cNvSpPr txBox="1">
            <a:spLocks noChangeArrowheads="1"/>
          </p:cNvSpPr>
          <p:nvPr/>
        </p:nvSpPr>
        <p:spPr bwMode="auto">
          <a:xfrm>
            <a:off x="1908175" y="5516563"/>
            <a:ext cx="1943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Потребителски стойностни типове</a:t>
            </a:r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3708400" y="4292600"/>
            <a:ext cx="1368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Обектни типове</a:t>
            </a:r>
          </a:p>
        </p:txBody>
      </p:sp>
      <p:sp>
        <p:nvSpPr>
          <p:cNvPr id="56412" name="Rectangle 92"/>
          <p:cNvSpPr>
            <a:spLocks noChangeArrowheads="1"/>
          </p:cNvSpPr>
          <p:nvPr/>
        </p:nvSpPr>
        <p:spPr bwMode="auto">
          <a:xfrm>
            <a:off x="5508625" y="4292600"/>
            <a:ext cx="1655763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5435600" y="4437063"/>
            <a:ext cx="187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Интерфейси</a:t>
            </a:r>
          </a:p>
        </p:txBody>
      </p:sp>
      <p:sp>
        <p:nvSpPr>
          <p:cNvPr id="56414" name="Rectangle 94"/>
          <p:cNvSpPr>
            <a:spLocks noChangeArrowheads="1"/>
          </p:cNvSpPr>
          <p:nvPr/>
        </p:nvSpPr>
        <p:spPr bwMode="auto">
          <a:xfrm>
            <a:off x="7451725" y="4292600"/>
            <a:ext cx="1512888" cy="6477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 algn="ctr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/>
          </a:p>
        </p:txBody>
      </p:sp>
      <p:sp>
        <p:nvSpPr>
          <p:cNvPr id="56415" name="Text Box 95"/>
          <p:cNvSpPr txBox="1">
            <a:spLocks noChangeArrowheads="1"/>
          </p:cNvSpPr>
          <p:nvPr/>
        </p:nvSpPr>
        <p:spPr bwMode="auto">
          <a:xfrm>
            <a:off x="7524750" y="4437063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Указатели</a:t>
            </a:r>
          </a:p>
        </p:txBody>
      </p:sp>
      <p:sp>
        <p:nvSpPr>
          <p:cNvPr id="56416" name="Text Box 96"/>
          <p:cNvSpPr txBox="1">
            <a:spLocks noChangeArrowheads="1"/>
          </p:cNvSpPr>
          <p:nvPr/>
        </p:nvSpPr>
        <p:spPr bwMode="auto">
          <a:xfrm>
            <a:off x="4643438" y="5589588"/>
            <a:ext cx="1943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/>
              <a:t>Потребителски референтни типове</a:t>
            </a:r>
          </a:p>
        </p:txBody>
      </p:sp>
      <p:cxnSp>
        <p:nvCxnSpPr>
          <p:cNvPr id="56417" name="AutoShape 97"/>
          <p:cNvCxnSpPr>
            <a:cxnSpLocks noChangeShapeType="1"/>
            <a:stCxn id="56407" idx="2"/>
            <a:endCxn id="56409" idx="0"/>
          </p:cNvCxnSpPr>
          <p:nvPr/>
        </p:nvCxnSpPr>
        <p:spPr bwMode="auto">
          <a:xfrm rot="5400000">
            <a:off x="1591655" y="3566503"/>
            <a:ext cx="250456" cy="91598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18" name="AutoShape 98"/>
          <p:cNvCxnSpPr>
            <a:cxnSpLocks noChangeShapeType="1"/>
          </p:cNvCxnSpPr>
          <p:nvPr/>
        </p:nvCxnSpPr>
        <p:spPr bwMode="auto">
          <a:xfrm rot="16200000" flipH="1">
            <a:off x="1569243" y="4415632"/>
            <a:ext cx="1795463" cy="685800"/>
          </a:xfrm>
          <a:prstGeom prst="bentConnector3">
            <a:avLst>
              <a:gd name="adj1" fmla="val 8042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19" name="AutoShape 99"/>
          <p:cNvCxnSpPr>
            <a:cxnSpLocks noChangeShapeType="1"/>
            <a:stCxn id="56392" idx="2"/>
            <a:endCxn id="56414" idx="0"/>
          </p:cNvCxnSpPr>
          <p:nvPr/>
        </p:nvCxnSpPr>
        <p:spPr bwMode="auto">
          <a:xfrm rot="16200000" flipH="1">
            <a:off x="7057232" y="3140868"/>
            <a:ext cx="431800" cy="18716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0" name="AutoShape 100"/>
          <p:cNvCxnSpPr>
            <a:cxnSpLocks noChangeShapeType="1"/>
            <a:stCxn id="56392" idx="2"/>
            <a:endCxn id="56397" idx="0"/>
          </p:cNvCxnSpPr>
          <p:nvPr/>
        </p:nvCxnSpPr>
        <p:spPr bwMode="auto">
          <a:xfrm rot="5400000">
            <a:off x="5149057" y="3104356"/>
            <a:ext cx="431800" cy="19446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1" name="AutoShape 101"/>
          <p:cNvCxnSpPr>
            <a:cxnSpLocks noChangeShapeType="1"/>
            <a:stCxn id="56392" idx="2"/>
            <a:endCxn id="56412" idx="0"/>
          </p:cNvCxnSpPr>
          <p:nvPr/>
        </p:nvCxnSpPr>
        <p:spPr bwMode="auto">
          <a:xfrm>
            <a:off x="6337300" y="3860800"/>
            <a:ext cx="0" cy="431800"/>
          </a:xfrm>
          <a:prstGeom prst="straightConnector1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3" name="AutoShape 103"/>
          <p:cNvCxnSpPr>
            <a:cxnSpLocks noChangeShapeType="1"/>
            <a:stCxn id="56397" idx="2"/>
            <a:endCxn id="56416" idx="0"/>
          </p:cNvCxnSpPr>
          <p:nvPr/>
        </p:nvCxnSpPr>
        <p:spPr bwMode="auto">
          <a:xfrm rot="16200000" flipH="1">
            <a:off x="4679157" y="4653756"/>
            <a:ext cx="649288" cy="12223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424" name="AutoShape 104"/>
          <p:cNvCxnSpPr>
            <a:cxnSpLocks noChangeShapeType="1"/>
            <a:stCxn id="56412" idx="2"/>
            <a:endCxn id="56416" idx="0"/>
          </p:cNvCxnSpPr>
          <p:nvPr/>
        </p:nvCxnSpPr>
        <p:spPr bwMode="auto">
          <a:xfrm rot="5400000">
            <a:off x="5651500" y="4903788"/>
            <a:ext cx="649288" cy="722312"/>
          </a:xfrm>
          <a:prstGeom prst="bentConnector3">
            <a:avLst>
              <a:gd name="adj1" fmla="val 49880"/>
            </a:avLst>
          </a:prstGeom>
          <a:noFill/>
          <a:ln w="38100">
            <a:solidFill>
              <a:srgbClr val="66FF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37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bg-BG" altLang="bg-BG" dirty="0"/>
              <a:t>Типове данни в </a:t>
            </a:r>
            <a:r>
              <a:rPr lang="en-US" altLang="bg-BG" dirty="0"/>
              <a:t>C#</a:t>
            </a:r>
            <a:endParaRPr lang="bg-BG" altLang="bg-BG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229600" cy="546273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bg-BG" altLang="bg-BG" sz="2800" dirty="0"/>
              <a:t>Типовете данни биват два вида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bg-BG" altLang="bg-BG" sz="2400" dirty="0"/>
              <a:t>Типове по стойност </a:t>
            </a:r>
            <a:r>
              <a:rPr lang="en-US" altLang="bg-BG" sz="2400" dirty="0"/>
              <a:t>(value types)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директно съдържат своята стойност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съхраняват се в стека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предават се по стойност</a:t>
            </a:r>
            <a:endParaRPr lang="en-US" altLang="bg-BG" sz="2200" dirty="0"/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bg-BG" altLang="bg-BG" sz="2400" dirty="0"/>
              <a:t>Типове по референция </a:t>
            </a:r>
            <a:r>
              <a:rPr lang="en-US" altLang="bg-BG" sz="2400" dirty="0"/>
              <a:t>(reference types)</a:t>
            </a:r>
            <a:endParaRPr lang="bg-BG" altLang="bg-BG" sz="2400" dirty="0"/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представляват силно-типизирани указатели към стойност в динамичната памет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предават се по референция (указател)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bg-BG" altLang="bg-BG" sz="2200" dirty="0"/>
              <a:t>унищожават се от </a:t>
            </a:r>
            <a:r>
              <a:rPr lang="en-US" altLang="bg-BG" sz="2200" dirty="0"/>
              <a:t>garbage collector</a:t>
            </a:r>
            <a:r>
              <a:rPr lang="bg-BG" altLang="bg-BG" sz="2200" dirty="0"/>
              <a:t>-а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bg-BG" altLang="bg-BG" sz="2800" dirty="0"/>
              <a:t>Типовете биват</a:t>
            </a:r>
            <a:r>
              <a:rPr lang="en-US" altLang="bg-BG" sz="2800" dirty="0"/>
              <a:t> o</a:t>
            </a:r>
            <a:r>
              <a:rPr lang="bg-BG" altLang="bg-BG" sz="2800" dirty="0"/>
              <a:t>ще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bg-BG" altLang="bg-BG" sz="2400" dirty="0"/>
              <a:t>примитивни (вградени, </a:t>
            </a:r>
            <a:r>
              <a:rPr lang="en-US" altLang="bg-BG" sz="2400" dirty="0"/>
              <a:t>built-in)</a:t>
            </a:r>
            <a:r>
              <a:rPr lang="bg-BG" altLang="bg-BG" sz="2400" dirty="0"/>
              <a:t> типове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bg-BG" altLang="bg-BG" sz="2400" dirty="0"/>
              <a:t>дефинирани от 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3707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7137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bg-BG" sz="4000" b="1">
                <a:solidFill>
                  <a:schemeClr val="tx2"/>
                </a:solidFill>
              </a:rPr>
              <a:t>Типове данни</a:t>
            </a:r>
            <a:endParaRPr lang="bg-BG" sz="2400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84248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romanUcPeriod"/>
            </a:pPr>
            <a:r>
              <a:rPr lang="bg-BG" dirty="0">
                <a:solidFill>
                  <a:srgbClr val="FF0066"/>
                </a:solidFill>
                <a:latin typeface="+mn-lt"/>
              </a:rPr>
              <a:t>Стойностни типове</a:t>
            </a:r>
            <a:r>
              <a:rPr lang="bg-BG" dirty="0">
                <a:latin typeface="+mn-lt"/>
              </a:rPr>
              <a:t> – </a:t>
            </a:r>
            <a:r>
              <a:rPr lang="ru-RU" dirty="0" err="1">
                <a:latin typeface="+mn-lt"/>
              </a:rPr>
              <a:t>примитивни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типове</a:t>
            </a:r>
            <a:r>
              <a:rPr lang="ru-RU" dirty="0">
                <a:latin typeface="+mn-lt"/>
              </a:rPr>
              <a:t>, </a:t>
            </a:r>
            <a:r>
              <a:rPr lang="ru-RU" dirty="0" err="1">
                <a:latin typeface="+mn-lt"/>
              </a:rPr>
              <a:t>структури</a:t>
            </a:r>
            <a:r>
              <a:rPr lang="ru-RU" dirty="0">
                <a:latin typeface="+mn-lt"/>
              </a:rPr>
              <a:t> и </a:t>
            </a:r>
            <a:r>
              <a:rPr lang="ru-RU" dirty="0" err="1">
                <a:latin typeface="+mn-lt"/>
              </a:rPr>
              <a:t>изброими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типове</a:t>
            </a:r>
            <a:endParaRPr lang="bg-BG" dirty="0">
              <a:latin typeface="+mn-lt"/>
            </a:endParaRPr>
          </a:p>
          <a:p>
            <a:pPr lvl="1">
              <a:buFontTx/>
              <a:buAutoNum type="arabicPeriod"/>
            </a:pPr>
            <a:r>
              <a:rPr lang="bg-BG" dirty="0">
                <a:latin typeface="+mn-lt"/>
              </a:rPr>
              <a:t>Съдържат действителните данни – директен достъп.</a:t>
            </a:r>
          </a:p>
          <a:p>
            <a:pPr lvl="1">
              <a:buFontTx/>
              <a:buAutoNum type="arabicPeriod"/>
            </a:pPr>
            <a:r>
              <a:rPr lang="bg-BG" dirty="0">
                <a:latin typeface="+mn-lt"/>
              </a:rPr>
              <a:t>Съхраняват се в стека.</a:t>
            </a:r>
          </a:p>
          <a:p>
            <a:pPr lvl="1">
              <a:buFontTx/>
              <a:buAutoNum type="arabicPeriod"/>
            </a:pPr>
            <a:r>
              <a:rPr lang="bg-BG" dirty="0">
                <a:latin typeface="+mn-lt"/>
              </a:rPr>
              <a:t>Не може да имат стойност </a:t>
            </a:r>
            <a:r>
              <a:rPr lang="en-US" dirty="0">
                <a:solidFill>
                  <a:srgbClr val="FF0066"/>
                </a:solidFill>
                <a:latin typeface="+mn-lt"/>
              </a:rPr>
              <a:t>null</a:t>
            </a:r>
            <a:r>
              <a:rPr lang="bg-BG" dirty="0">
                <a:latin typeface="+mn-lt"/>
              </a:rPr>
              <a:t>.</a:t>
            </a:r>
          </a:p>
          <a:p>
            <a:pPr lvl="1">
              <a:buFontTx/>
              <a:buAutoNum type="arabicPeriod"/>
            </a:pPr>
            <a:r>
              <a:rPr lang="bg-BG" dirty="0">
                <a:latin typeface="+mn-lt"/>
              </a:rPr>
              <a:t>Предава се стойността на променливата като параметър – променливата не се модифицира.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6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84248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668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240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9812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438400" indent="-6096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8956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3528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8100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267200" indent="-609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romanUcPeriod" startAt="2"/>
            </a:pPr>
            <a:r>
              <a:rPr lang="ru-RU" sz="2800" dirty="0" err="1">
                <a:solidFill>
                  <a:srgbClr val="FF0066"/>
                </a:solidFill>
                <a:latin typeface="+mn-lt"/>
              </a:rPr>
              <a:t>Референтни</a:t>
            </a:r>
            <a:r>
              <a:rPr lang="ru-RU" sz="2800" dirty="0">
                <a:solidFill>
                  <a:srgbClr val="FF0066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FF0066"/>
                </a:solidFill>
                <a:latin typeface="+mn-lt"/>
              </a:rPr>
              <a:t>типове</a:t>
            </a:r>
            <a:r>
              <a:rPr lang="ru-RU" sz="2800" dirty="0">
                <a:latin typeface="+mn-lt"/>
              </a:rPr>
              <a:t> </a:t>
            </a:r>
            <a:r>
              <a:rPr lang="bg-BG" sz="2800" dirty="0">
                <a:latin typeface="+mn-lt"/>
              </a:rPr>
              <a:t>– </a:t>
            </a:r>
            <a:r>
              <a:rPr lang="ru-RU" sz="2800" dirty="0" err="1">
                <a:latin typeface="+mn-lt"/>
              </a:rPr>
              <a:t>класове</a:t>
            </a:r>
            <a:r>
              <a:rPr lang="ru-RU" sz="2800" dirty="0">
                <a:latin typeface="+mn-lt"/>
              </a:rPr>
              <a:t>, </a:t>
            </a:r>
            <a:r>
              <a:rPr lang="ru-RU" sz="2800" dirty="0" err="1">
                <a:latin typeface="+mn-lt"/>
              </a:rPr>
              <a:t>масиви</a:t>
            </a:r>
            <a:r>
              <a:rPr lang="ru-RU" sz="2800" dirty="0">
                <a:latin typeface="+mn-lt"/>
              </a:rPr>
              <a:t>, </a:t>
            </a:r>
            <a:r>
              <a:rPr lang="ru-RU" sz="2800" dirty="0" err="1">
                <a:latin typeface="+mn-lt"/>
              </a:rPr>
              <a:t>интерфейси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err="1">
                <a:latin typeface="+mn-lt"/>
              </a:rPr>
              <a:t>делегати</a:t>
            </a:r>
            <a:endParaRPr lang="bg-BG" sz="2800" dirty="0">
              <a:latin typeface="+mn-lt"/>
            </a:endParaRPr>
          </a:p>
          <a:p>
            <a:pPr lvl="1">
              <a:buFontTx/>
              <a:buAutoNum type="arabicPeriod"/>
            </a:pPr>
            <a:r>
              <a:rPr lang="ru-RU" sz="2800" dirty="0" err="1">
                <a:latin typeface="+mn-lt"/>
              </a:rPr>
              <a:t>Съдържат</a:t>
            </a:r>
            <a:r>
              <a:rPr lang="ru-RU" sz="2800" dirty="0">
                <a:latin typeface="+mn-lt"/>
              </a:rPr>
              <a:t> адреса на </a:t>
            </a:r>
            <a:r>
              <a:rPr lang="ru-RU" sz="2800" dirty="0" err="1">
                <a:latin typeface="+mn-lt"/>
              </a:rPr>
              <a:t>обект</a:t>
            </a:r>
            <a:r>
              <a:rPr lang="ru-RU" sz="2800" dirty="0">
                <a:latin typeface="+mn-lt"/>
              </a:rPr>
              <a:t> от определен тип </a:t>
            </a:r>
            <a:r>
              <a:rPr lang="bg-BG" sz="2800" dirty="0">
                <a:latin typeface="+mn-lt"/>
              </a:rPr>
              <a:t>– косвен достъп чрез </a:t>
            </a:r>
            <a:r>
              <a:rPr lang="ru-RU" sz="2800" dirty="0" err="1">
                <a:latin typeface="+mn-lt"/>
              </a:rPr>
              <a:t>указател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към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обекта</a:t>
            </a:r>
            <a:r>
              <a:rPr lang="bg-BG" sz="2800" dirty="0">
                <a:latin typeface="+mn-lt"/>
              </a:rPr>
              <a:t>.</a:t>
            </a:r>
          </a:p>
          <a:p>
            <a:pPr lvl="1">
              <a:buFontTx/>
              <a:buAutoNum type="arabicPeriod"/>
            </a:pPr>
            <a:r>
              <a:rPr lang="bg-BG" sz="2800" dirty="0" smtClean="0">
                <a:latin typeface="+mn-lt"/>
              </a:rPr>
              <a:t>Може </a:t>
            </a:r>
            <a:r>
              <a:rPr lang="bg-BG" sz="2800" dirty="0">
                <a:latin typeface="+mn-lt"/>
              </a:rPr>
              <a:t>да имат стойност </a:t>
            </a:r>
            <a:r>
              <a:rPr lang="en-US" sz="2800" dirty="0">
                <a:solidFill>
                  <a:srgbClr val="FF0066"/>
                </a:solidFill>
                <a:latin typeface="+mn-lt"/>
              </a:rPr>
              <a:t>null</a:t>
            </a:r>
            <a:r>
              <a:rPr lang="bg-BG" sz="2800" dirty="0">
                <a:latin typeface="+mn-lt"/>
              </a:rPr>
              <a:t>.</a:t>
            </a:r>
          </a:p>
          <a:p>
            <a:pPr lvl="1">
              <a:buFontTx/>
              <a:buAutoNum type="arabicPeriod"/>
            </a:pPr>
            <a:r>
              <a:rPr lang="bg-BG" sz="2800" dirty="0">
                <a:latin typeface="+mn-lt"/>
              </a:rPr>
              <a:t>Предава се адресът на обекта като параметър – обектът се модифицира.</a:t>
            </a:r>
            <a:endParaRPr lang="ru-R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75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/>
              <a:t>Идентификатори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Имена на </a:t>
            </a:r>
            <a:r>
              <a:rPr lang="ru-RU" sz="2800" dirty="0" err="1" smtClean="0"/>
              <a:t>елементите</a:t>
            </a:r>
            <a:r>
              <a:rPr lang="ru-RU" sz="2800" dirty="0" smtClean="0"/>
              <a:t> в </a:t>
            </a:r>
            <a:r>
              <a:rPr lang="ru-RU" sz="2800" dirty="0" err="1" smtClean="0"/>
              <a:t>програмата</a:t>
            </a:r>
            <a:endParaRPr lang="bg-BG" altLang="bg-BG" sz="2800" dirty="0" smtClean="0"/>
          </a:p>
          <a:p>
            <a:r>
              <a:rPr lang="bg-BG" altLang="bg-BG" sz="2800" dirty="0" smtClean="0"/>
              <a:t>Състоят </a:t>
            </a:r>
            <a:r>
              <a:rPr lang="bg-BG" altLang="bg-BG" sz="2800" dirty="0"/>
              <a:t>се от последователности от букви, цифри и знак за подчертаване</a:t>
            </a:r>
            <a:endParaRPr lang="en-US" altLang="bg-BG" sz="2800" dirty="0"/>
          </a:p>
          <a:p>
            <a:r>
              <a:rPr lang="bg-BG" altLang="bg-BG" sz="2800" dirty="0"/>
              <a:t>Винаги започват с буква или подчертаване</a:t>
            </a:r>
          </a:p>
          <a:p>
            <a:r>
              <a:rPr lang="bg-BG" altLang="bg-BG" sz="2800" dirty="0"/>
              <a:t>Малките и главните букви се различават</a:t>
            </a:r>
          </a:p>
          <a:p>
            <a:r>
              <a:rPr lang="bg-BG" altLang="bg-BG" sz="2800" dirty="0"/>
              <a:t>Могат да съдържат </a:t>
            </a:r>
            <a:r>
              <a:rPr lang="en-US" altLang="bg-BG" sz="2800" dirty="0"/>
              <a:t>Unicode </a:t>
            </a:r>
            <a:r>
              <a:rPr lang="bg-BG" altLang="bg-BG" sz="2800" dirty="0"/>
              <a:t>символи</a:t>
            </a:r>
          </a:p>
          <a:p>
            <a:pPr lvl="1"/>
            <a:r>
              <a:rPr lang="bg-BG" altLang="bg-BG" sz="2400" dirty="0" err="1">
                <a:latin typeface="Courier New" pitchFamily="49" charset="0"/>
              </a:rPr>
              <a:t>int</a:t>
            </a:r>
            <a:r>
              <a:rPr lang="bg-BG" altLang="bg-BG" sz="2400" dirty="0">
                <a:latin typeface="Courier New" pitchFamily="49" charset="0"/>
              </a:rPr>
              <a:t> </a:t>
            </a:r>
            <a:r>
              <a:rPr lang="bg-BG" altLang="bg-BG" sz="2400" noProof="1">
                <a:latin typeface="Courier New" pitchFamily="49" charset="0"/>
              </a:rPr>
              <a:t>алабала_портокала</a:t>
            </a:r>
            <a:r>
              <a:rPr lang="bg-BG" altLang="bg-BG" sz="2400" dirty="0">
                <a:latin typeface="Courier New" pitchFamily="49" charset="0"/>
              </a:rPr>
              <a:t> = 118;</a:t>
            </a:r>
          </a:p>
          <a:p>
            <a:pPr lvl="1"/>
            <a:r>
              <a:rPr lang="bg-BG" altLang="bg-BG" sz="2400" dirty="0" err="1">
                <a:latin typeface="Courier New" pitchFamily="49" charset="0"/>
              </a:rPr>
              <a:t>bool</a:t>
            </a:r>
            <a:r>
              <a:rPr lang="bg-BG" altLang="bg-BG" sz="2400" dirty="0">
                <a:latin typeface="Courier New" pitchFamily="49" charset="0"/>
              </a:rPr>
              <a:t> \u1027\u11af = </a:t>
            </a:r>
            <a:r>
              <a:rPr lang="bg-BG" altLang="bg-BG" sz="2400" dirty="0" err="1">
                <a:latin typeface="Courier New" pitchFamily="49" charset="0"/>
              </a:rPr>
              <a:t>true</a:t>
            </a:r>
            <a:r>
              <a:rPr lang="bg-BG" altLang="bg-BG" sz="2400" dirty="0" smtClean="0">
                <a:latin typeface="Courier New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FF0066"/>
                </a:solidFill>
                <a:latin typeface="Arial Cyrillic" pitchFamily="34" charset="0"/>
              </a:rPr>
              <a:t>result _score</a:t>
            </a:r>
            <a:r>
              <a:rPr lang="bg-BG" sz="2400" dirty="0" smtClean="0">
                <a:solidFill>
                  <a:srgbClr val="FF0066"/>
                </a:solidFill>
                <a:latin typeface="Arial Cyrillic" pitchFamily="34" charset="0"/>
              </a:rPr>
              <a:t>		</a:t>
            </a:r>
            <a:r>
              <a:rPr lang="en-US" sz="2400" dirty="0" err="1" smtClean="0">
                <a:solidFill>
                  <a:srgbClr val="FF0066"/>
                </a:solidFill>
                <a:latin typeface="Arial Cyrillic" pitchFamily="34" charset="0"/>
              </a:rPr>
              <a:t>twentyOne</a:t>
            </a:r>
            <a:r>
              <a:rPr lang="bg-BG" sz="2400" dirty="0" smtClean="0">
                <a:solidFill>
                  <a:srgbClr val="FF0066"/>
                </a:solidFill>
                <a:latin typeface="Arial Cyrillic" pitchFamily="34" charset="0"/>
              </a:rPr>
              <a:t>	</a:t>
            </a:r>
            <a:r>
              <a:rPr lang="en-US" sz="2400" dirty="0" smtClean="0">
                <a:solidFill>
                  <a:srgbClr val="FF0066"/>
                </a:solidFill>
                <a:latin typeface="Arial Cyrillic" pitchFamily="34" charset="0"/>
              </a:rPr>
              <a:t>plan9</a:t>
            </a:r>
            <a:r>
              <a:rPr lang="bg-BG" sz="2400" dirty="0" smtClean="0">
                <a:solidFill>
                  <a:srgbClr val="FF0066"/>
                </a:solidFill>
                <a:latin typeface="Arial Cyrillic" pitchFamily="34" charset="0"/>
              </a:rPr>
              <a:t>		</a:t>
            </a:r>
            <a:r>
              <a:rPr lang="en-US" sz="2400" dirty="0" err="1" smtClean="0">
                <a:solidFill>
                  <a:srgbClr val="FF0066"/>
                </a:solidFill>
                <a:latin typeface="Arial Cyrillic" pitchFamily="34" charset="0"/>
              </a:rPr>
              <a:t>TwentyOne</a:t>
            </a:r>
            <a:endParaRPr lang="bg-BG" sz="2400" dirty="0" smtClean="0">
              <a:solidFill>
                <a:srgbClr val="FF0066"/>
              </a:solidFill>
              <a:latin typeface="Arial Cyrill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9388" y="250825"/>
            <a:ext cx="8785225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bg-BG" dirty="0">
                <a:solidFill>
                  <a:srgbClr val="FF0066"/>
                </a:solidFill>
                <a:latin typeface="+mn-lt"/>
              </a:rPr>
              <a:t>Променливи</a:t>
            </a:r>
            <a:r>
              <a:rPr lang="bg-BG" dirty="0">
                <a:latin typeface="+mn-lt"/>
              </a:rPr>
              <a:t> – място за съхранение на стойност</a:t>
            </a:r>
            <a:r>
              <a:rPr lang="bg-BG" dirty="0" smtClean="0">
                <a:latin typeface="+mn-lt"/>
              </a:rPr>
              <a:t>. Чрез </a:t>
            </a:r>
            <a:r>
              <a:rPr lang="bg-BG" dirty="0">
                <a:latin typeface="+mn-lt"/>
              </a:rPr>
              <a:t>името се осъществява достъп до </a:t>
            </a:r>
            <a:r>
              <a:rPr lang="bg-BG" dirty="0" smtClean="0">
                <a:latin typeface="+mn-lt"/>
              </a:rPr>
              <a:t>съдържащата </a:t>
            </a:r>
            <a:r>
              <a:rPr lang="bg-BG" dirty="0">
                <a:latin typeface="+mn-lt"/>
              </a:rPr>
              <a:t>се стойност</a:t>
            </a:r>
            <a:r>
              <a:rPr lang="bg-BG" dirty="0" smtClean="0"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altLang="bg-BG" dirty="0">
                <a:latin typeface="+mn-lt"/>
              </a:rPr>
              <a:t>Имат тип и име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altLang="bg-BG" dirty="0">
                <a:latin typeface="+mn-lt"/>
              </a:rPr>
              <a:t>Могат да съхраняват символи, символни </a:t>
            </a:r>
            <a:r>
              <a:rPr lang="bg-BG" altLang="bg-BG" dirty="0" err="1">
                <a:latin typeface="+mn-lt"/>
              </a:rPr>
              <a:t>низове</a:t>
            </a:r>
            <a:r>
              <a:rPr lang="bg-BG" altLang="bg-BG" dirty="0">
                <a:latin typeface="+mn-lt"/>
              </a:rPr>
              <a:t>, числа или адреси в паметта</a:t>
            </a:r>
          </a:p>
          <a:p>
            <a:endParaRPr lang="bg-BG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bg-BG" u="sng" dirty="0">
                <a:latin typeface="+mn-lt"/>
              </a:rPr>
              <a:t>Правила за имена на </a:t>
            </a:r>
            <a:r>
              <a:rPr lang="bg-BG" u="sng" dirty="0" smtClean="0">
                <a:latin typeface="+mn-lt"/>
              </a:rPr>
              <a:t>променливи</a:t>
            </a:r>
            <a:endParaRPr lang="bg-BG" dirty="0">
              <a:latin typeface="+mn-lt"/>
            </a:endParaRPr>
          </a:p>
          <a:p>
            <a:pPr>
              <a:buFont typeface="Arial Black" pitchFamily="34" charset="0"/>
              <a:buChar char="–"/>
            </a:pPr>
            <a:r>
              <a:rPr lang="bg-BG" dirty="0">
                <a:latin typeface="+mn-lt"/>
              </a:rPr>
              <a:t>да започват с малка буква;</a:t>
            </a:r>
          </a:p>
          <a:p>
            <a:pPr>
              <a:buFont typeface="Arial Black" pitchFamily="34" charset="0"/>
              <a:buChar char="–"/>
            </a:pPr>
            <a:r>
              <a:rPr lang="bg-BG" dirty="0">
                <a:latin typeface="+mn-lt"/>
              </a:rPr>
              <a:t>всяка следваща дума да започва с главна </a:t>
            </a:r>
            <a:r>
              <a:rPr lang="bg-BG" dirty="0" smtClean="0">
                <a:latin typeface="+mn-lt"/>
              </a:rPr>
              <a:t>буква</a:t>
            </a:r>
            <a:r>
              <a:rPr lang="bg-BG" dirty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bg-BG" dirty="0">
                <a:latin typeface="+mn-lt"/>
              </a:rPr>
              <a:t>   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+mn-lt"/>
              </a:rPr>
              <a:t>twentyOne</a:t>
            </a:r>
            <a:endParaRPr lang="bg-BG" dirty="0">
              <a:solidFill>
                <a:srgbClr val="FF0066"/>
              </a:solidFill>
              <a:latin typeface="+mn-lt"/>
            </a:endParaRPr>
          </a:p>
          <a:p>
            <a:pPr>
              <a:buFont typeface="Arial Black" pitchFamily="34" charset="0"/>
              <a:buChar char="–"/>
            </a:pPr>
            <a:r>
              <a:rPr lang="bg-BG" dirty="0">
                <a:latin typeface="+mn-lt"/>
              </a:rPr>
              <a:t>да не се използват долни черти;</a:t>
            </a:r>
            <a:endParaRPr lang="ru-RU" dirty="0">
              <a:latin typeface="+mn-lt"/>
            </a:endParaRPr>
          </a:p>
          <a:p>
            <a:pPr>
              <a:buFont typeface="Arial Black" pitchFamily="34" charset="0"/>
              <a:buChar char="–"/>
            </a:pPr>
            <a:r>
              <a:rPr lang="ru-RU" dirty="0" err="1">
                <a:latin typeface="+mn-lt"/>
              </a:rPr>
              <a:t>идентификаторите</a:t>
            </a:r>
            <a:r>
              <a:rPr lang="ru-RU" dirty="0">
                <a:latin typeface="+mn-lt"/>
              </a:rPr>
              <a:t> да не се </a:t>
            </a:r>
            <a:r>
              <a:rPr lang="ru-RU" dirty="0" err="1">
                <a:latin typeface="+mn-lt"/>
              </a:rPr>
              <a:t>различават</a:t>
            </a:r>
            <a:r>
              <a:rPr lang="ru-RU" dirty="0">
                <a:latin typeface="+mn-lt"/>
              </a:rPr>
              <a:t> само </a:t>
            </a:r>
            <a:r>
              <a:rPr lang="ru-RU" dirty="0" smtClean="0">
                <a:latin typeface="+mn-lt"/>
              </a:rPr>
              <a:t>в </a:t>
            </a:r>
            <a:r>
              <a:rPr lang="ru-RU" dirty="0" err="1">
                <a:latin typeface="+mn-lt"/>
              </a:rPr>
              <a:t>това</a:t>
            </a:r>
            <a:r>
              <a:rPr lang="ru-RU" dirty="0">
                <a:latin typeface="+mn-lt"/>
              </a:rPr>
              <a:t> дали </a:t>
            </a:r>
            <a:r>
              <a:rPr lang="ru-RU" dirty="0" err="1">
                <a:latin typeface="+mn-lt"/>
              </a:rPr>
              <a:t>буквите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са</a:t>
            </a:r>
            <a:r>
              <a:rPr lang="ru-RU" dirty="0">
                <a:latin typeface="+mn-lt"/>
              </a:rPr>
              <a:t> </a:t>
            </a:r>
            <a:r>
              <a:rPr lang="ru-RU" dirty="0" err="1">
                <a:latin typeface="+mn-lt"/>
              </a:rPr>
              <a:t>главни</a:t>
            </a:r>
            <a:r>
              <a:rPr lang="ru-RU" dirty="0">
                <a:latin typeface="+mn-lt"/>
              </a:rPr>
              <a:t> и малки.</a:t>
            </a:r>
            <a:endParaRPr lang="en-US" dirty="0">
              <a:latin typeface="+mn-lt"/>
            </a:endParaRPr>
          </a:p>
          <a:p>
            <a:pPr>
              <a:spcBef>
                <a:spcPct val="30000"/>
              </a:spcBef>
            </a:pPr>
            <a:r>
              <a:rPr lang="bg-BG" dirty="0">
                <a:solidFill>
                  <a:srgbClr val="FF0066"/>
                </a:solidFill>
                <a:latin typeface="+mn-lt"/>
              </a:rPr>
              <a:t>    </a:t>
            </a:r>
            <a:r>
              <a:rPr lang="en-US" dirty="0" err="1">
                <a:solidFill>
                  <a:srgbClr val="FF0066"/>
                </a:solidFill>
                <a:latin typeface="+mn-lt"/>
              </a:rPr>
              <a:t>myVariable</a:t>
            </a:r>
            <a:r>
              <a:rPr lang="en-US" dirty="0">
                <a:latin typeface="+mn-lt"/>
              </a:rPr>
              <a:t> </a:t>
            </a:r>
            <a:r>
              <a:rPr lang="bg-BG" dirty="0">
                <a:latin typeface="+mn-lt"/>
              </a:rPr>
              <a:t>и </a:t>
            </a:r>
            <a:r>
              <a:rPr lang="en-US" dirty="0" err="1">
                <a:solidFill>
                  <a:srgbClr val="FF0066"/>
                </a:solidFill>
                <a:latin typeface="+mn-lt"/>
              </a:rPr>
              <a:t>MyVariable</a:t>
            </a:r>
            <a:endParaRPr lang="bg-BG" dirty="0">
              <a:solidFill>
                <a:srgbClr val="FF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79388" y="43007"/>
            <a:ext cx="864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/>
            <a:r>
              <a:rPr lang="bg-BG" sz="3200" dirty="0">
                <a:latin typeface="Arial Black" pitchFamily="34" charset="0"/>
              </a:rPr>
              <a:t>Примитивни типове данни</a:t>
            </a:r>
            <a:r>
              <a:rPr lang="bg-BG" sz="2000" dirty="0">
                <a:latin typeface="Arial Black" pitchFamily="34" charset="0"/>
              </a:rPr>
              <a:t> </a:t>
            </a:r>
          </a:p>
        </p:txBody>
      </p:sp>
      <p:graphicFrame>
        <p:nvGraphicFramePr>
          <p:cNvPr id="123923" name="Group 104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97800272"/>
              </p:ext>
            </p:extLst>
          </p:nvPr>
        </p:nvGraphicFramePr>
        <p:xfrm>
          <a:off x="571007" y="678180"/>
          <a:ext cx="8278812" cy="5559108"/>
        </p:xfrm>
        <a:graphic>
          <a:graphicData uri="http://schemas.openxmlformats.org/drawingml/2006/table">
            <a:tbl>
              <a:tblPr/>
              <a:tblGrid>
                <a:gridCol w="1081087"/>
                <a:gridCol w="1655763"/>
                <a:gridCol w="1800225"/>
                <a:gridCol w="3741737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bg-BG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Тип</a:t>
                      </a: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Размер 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[</a:t>
                      </a:r>
                      <a:r>
                        <a:rPr kumimoji="1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бит</a:t>
                      </a: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Област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bg-BG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Примери</a:t>
                      </a: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255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illic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byte b=42;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-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15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15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illic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short s=42;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32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-2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31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31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int count=42;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64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-2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63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63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long wait=42L;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32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±3.4x10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38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float away=0.42F;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64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±1.7x10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308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double trouble=0.42;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128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28</a:t>
                      </a: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значещи цифри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decimal coin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=0.42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M</a:t>
                      </a:r>
                      <a:r>
                        <a:rPr kumimoji="1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;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illic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(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за финансови изчисления</a:t>
                      </a: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)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Cyrillic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16/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символ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не се използва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string vest=”42”;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16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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16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char grill=’4’;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bool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cs typeface="Times New Roman" pitchFamily="18" charset="0"/>
                        </a:rPr>
                        <a:t>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true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Arial" charset="0"/>
                        </a:rPr>
                        <a:t>или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false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bool flag=false;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 Cyrillic" pitchFamily="34" charset="0"/>
                          <a:ea typeface="Times New Roman" pitchFamily="18" charset="0"/>
                          <a:cs typeface="Arial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</a:pP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базов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тип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за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всички</a:t>
                      </a: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1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типове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5421" name="Text Box 973"/>
          <p:cNvSpPr txBox="1">
            <a:spLocks noChangeArrowheads="1"/>
          </p:cNvSpPr>
          <p:nvPr/>
        </p:nvSpPr>
        <p:spPr bwMode="auto">
          <a:xfrm>
            <a:off x="250825" y="6237288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bg-BG" sz="2400" dirty="0" smtClean="0">
                <a:latin typeface="Arial Cyrillic" pitchFamily="34" charset="0"/>
              </a:rPr>
              <a:t>2</a:t>
            </a:r>
            <a:r>
              <a:rPr lang="bg-BG" sz="2400" baseline="30000" dirty="0" smtClean="0">
                <a:latin typeface="Arial Cyrillic" pitchFamily="34" charset="0"/>
              </a:rPr>
              <a:t>1</a:t>
            </a:r>
            <a:r>
              <a:rPr lang="en-US" sz="2400" baseline="30000" dirty="0" smtClean="0">
                <a:latin typeface="Arial Cyrillic" pitchFamily="34" charset="0"/>
              </a:rPr>
              <a:t>5</a:t>
            </a:r>
            <a:r>
              <a:rPr lang="bg-BG" sz="2400" dirty="0" smtClean="0">
                <a:latin typeface="Arial Cyrillic" pitchFamily="34" charset="0"/>
              </a:rPr>
              <a:t>=32768</a:t>
            </a:r>
            <a:r>
              <a:rPr lang="bg-BG" sz="2400" dirty="0">
                <a:latin typeface="Arial Cyrillic" pitchFamily="34" charset="0"/>
              </a:rPr>
              <a:t>	2</a:t>
            </a:r>
            <a:r>
              <a:rPr lang="bg-BG" sz="2400" baseline="30000" dirty="0">
                <a:latin typeface="Arial Cyrillic" pitchFamily="34" charset="0"/>
              </a:rPr>
              <a:t>31</a:t>
            </a:r>
            <a:r>
              <a:rPr lang="bg-BG" sz="2400" dirty="0">
                <a:latin typeface="Arial Cyrillic" pitchFamily="34" charset="0"/>
              </a:rPr>
              <a:t>=2147483648	2</a:t>
            </a:r>
            <a:r>
              <a:rPr lang="bg-BG" sz="2400" baseline="30000" dirty="0">
                <a:latin typeface="Arial Cyrillic" pitchFamily="34" charset="0"/>
              </a:rPr>
              <a:t>63</a:t>
            </a:r>
            <a:r>
              <a:rPr lang="bg-BG" sz="2400" dirty="0">
                <a:latin typeface="Arial Cyrillic" pitchFamily="34" charset="0"/>
              </a:rPr>
              <a:t>=9223372036854775808</a:t>
            </a:r>
          </a:p>
        </p:txBody>
      </p:sp>
    </p:spTree>
    <p:extLst>
      <p:ext uri="{BB962C8B-B14F-4D97-AF65-F5344CB8AC3E}">
        <p14:creationId xmlns:p14="http://schemas.microsoft.com/office/powerpoint/2010/main" val="179327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" t="21662" r="49241" b="14158"/>
          <a:stretch/>
        </p:blipFill>
        <p:spPr bwMode="auto">
          <a:xfrm>
            <a:off x="755576" y="188640"/>
            <a:ext cx="7941649" cy="653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Особености на езика: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b="1" dirty="0" smtClean="0"/>
              <a:t>Прави разлика </a:t>
            </a:r>
            <a:r>
              <a:rPr lang="bg-BG" dirty="0" smtClean="0"/>
              <a:t>между </a:t>
            </a:r>
            <a:r>
              <a:rPr lang="bg-BG" b="1" dirty="0" smtClean="0"/>
              <a:t>малки</a:t>
            </a:r>
            <a:r>
              <a:rPr lang="bg-BG" dirty="0" smtClean="0"/>
              <a:t> и </a:t>
            </a:r>
            <a:r>
              <a:rPr lang="bg-BG" b="1" dirty="0" smtClean="0"/>
              <a:t>главни</a:t>
            </a:r>
            <a:r>
              <a:rPr lang="bg-BG" dirty="0" smtClean="0"/>
              <a:t> букви</a:t>
            </a:r>
            <a:r>
              <a:rPr lang="en-US" dirty="0"/>
              <a:t>.</a:t>
            </a:r>
            <a:endParaRPr lang="bg-BG" dirty="0" smtClean="0"/>
          </a:p>
          <a:p>
            <a:r>
              <a:rPr lang="bg-BG" dirty="0" smtClean="0"/>
              <a:t>За имена не могат да се ползват </a:t>
            </a:r>
            <a:r>
              <a:rPr lang="bg-BG" b="1" dirty="0" smtClean="0"/>
              <a:t>ключови</a:t>
            </a:r>
            <a:r>
              <a:rPr lang="bg-BG" dirty="0" smtClean="0"/>
              <a:t> думи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За имена на класове, методи, променливи и др. се ползват </a:t>
            </a:r>
            <a:r>
              <a:rPr lang="bg-BG" b="1" dirty="0" smtClean="0">
                <a:solidFill>
                  <a:srgbClr val="FF0000"/>
                </a:solidFill>
              </a:rPr>
              <a:t>идентификатори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bg-B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/>
              <a:t>Инициализиране на променливи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34129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altLang="bg-BG" sz="2800" dirty="0">
                <a:latin typeface="Calibri" panose="020F0502020204030204" pitchFamily="34" charset="0"/>
              </a:rPr>
              <a:t>Деклариране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bg-BG" altLang="bg-BG" sz="2800" dirty="0">
                <a:latin typeface="Calibri" panose="020F0502020204030204" pitchFamily="34" charset="0"/>
              </a:rPr>
              <a:t>&lt;</a:t>
            </a:r>
            <a:r>
              <a:rPr lang="bg-BG" altLang="bg-BG" sz="2800" dirty="0" err="1">
                <a:latin typeface="Calibri" panose="020F0502020204030204" pitchFamily="34" charset="0"/>
              </a:rPr>
              <a:t>модификатор</a:t>
            </a:r>
            <a:r>
              <a:rPr lang="bg-BG" altLang="bg-BG" sz="2800" dirty="0">
                <a:latin typeface="Calibri" panose="020F0502020204030204" pitchFamily="34" charset="0"/>
              </a:rPr>
              <a:t>&gt; &lt;тип данни&gt; &lt;променлива 1, променлива 2,…&gt;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bg-BG" altLang="bg-BG" sz="2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bg-BG" altLang="bg-BG" sz="2800" dirty="0" err="1">
                <a:latin typeface="Calibri" panose="020F0502020204030204" pitchFamily="34" charset="0"/>
              </a:rPr>
              <a:t>Модификатора</a:t>
            </a:r>
            <a:r>
              <a:rPr lang="bg-BG" altLang="bg-BG" sz="2800" dirty="0">
                <a:latin typeface="Calibri" panose="020F0502020204030204" pitchFamily="34" charset="0"/>
              </a:rPr>
              <a:t> дефинира нивото на достъпност на променливата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bg-BG" sz="2800" dirty="0">
                <a:solidFill>
                  <a:srgbClr val="FF0000"/>
                </a:solidFill>
                <a:latin typeface="Calibri" panose="020F0502020204030204" pitchFamily="34" charset="0"/>
              </a:rPr>
              <a:t>public </a:t>
            </a:r>
            <a:r>
              <a:rPr lang="en-US" altLang="bg-BG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altLang="bg-BG" sz="2800" dirty="0">
                <a:solidFill>
                  <a:srgbClr val="FF0000"/>
                </a:solidFill>
                <a:latin typeface="Calibri" panose="020F0502020204030204" pitchFamily="34" charset="0"/>
              </a:rPr>
              <a:t> x=10</a:t>
            </a:r>
            <a:r>
              <a:rPr lang="en-US" altLang="bg-BG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en-US" altLang="bg-BG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5195738"/>
            <a:ext cx="6696744" cy="8679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bg-BG" altLang="bg-BG" sz="2800" dirty="0">
                <a:latin typeface="Calibri" panose="020F0502020204030204" pitchFamily="34" charset="0"/>
              </a:rPr>
              <a:t>В С# не можете да използвате променлива, без да сте я инициализирали</a:t>
            </a:r>
          </a:p>
        </p:txBody>
      </p:sp>
    </p:spTree>
    <p:extLst>
      <p:ext uri="{BB962C8B-B14F-4D97-AF65-F5344CB8AC3E}">
        <p14:creationId xmlns:p14="http://schemas.microsoft.com/office/powerpoint/2010/main" val="34230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altLang="bg-BG"/>
              <a:t>Изброени типове (</a:t>
            </a:r>
            <a:r>
              <a:rPr lang="en-US" altLang="bg-BG"/>
              <a:t>enumerations)</a:t>
            </a:r>
            <a:endParaRPr lang="bg-BG" altLang="bg-BG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bg-BG" altLang="bg-BG" dirty="0">
                <a:latin typeface="Calibri" panose="020F0502020204030204" pitchFamily="34" charset="0"/>
              </a:rPr>
              <a:t>Изброените типове в </a:t>
            </a:r>
            <a:r>
              <a:rPr lang="en-US" altLang="bg-BG" dirty="0">
                <a:latin typeface="Calibri" panose="020F0502020204030204" pitchFamily="34" charset="0"/>
              </a:rPr>
              <a:t>C#</a:t>
            </a:r>
            <a:r>
              <a:rPr lang="bg-BG" altLang="bg-BG" dirty="0">
                <a:latin typeface="Calibri" panose="020F0502020204030204" pitchFamily="34" charset="0"/>
              </a:rPr>
              <a:t> се състоят от множество именувани константи</a:t>
            </a:r>
          </a:p>
          <a:p>
            <a:pPr>
              <a:spcAft>
                <a:spcPts val="600"/>
              </a:spcAft>
            </a:pPr>
            <a:r>
              <a:rPr lang="bg-BG" altLang="bg-BG" dirty="0">
                <a:latin typeface="Calibri" panose="020F0502020204030204" pitchFamily="34" charset="0"/>
              </a:rPr>
              <a:t>Дефинират се със запазената дума </a:t>
            </a:r>
            <a:r>
              <a:rPr lang="en-US" altLang="bg-BG" noProof="1">
                <a:latin typeface="Calibri" panose="020F0502020204030204" pitchFamily="34" charset="0"/>
              </a:rPr>
              <a:t>enum</a:t>
            </a:r>
            <a:r>
              <a:rPr lang="bg-BG" altLang="bg-BG" dirty="0">
                <a:latin typeface="Calibri" panose="020F0502020204030204" pitchFamily="34" charset="0"/>
              </a:rPr>
              <a:t>. Например:</a:t>
            </a:r>
          </a:p>
          <a:p>
            <a:pPr>
              <a:spcAft>
                <a:spcPts val="600"/>
              </a:spcAft>
            </a:pPr>
            <a:endParaRPr lang="bg-BG" altLang="bg-BG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bg-BG" altLang="bg-BG" dirty="0">
                <a:latin typeface="Calibri" panose="020F0502020204030204" pitchFamily="34" charset="0"/>
              </a:rPr>
              <a:t>Използват се за задаване на една измежду няколко възможности</a:t>
            </a:r>
          </a:p>
          <a:p>
            <a:pPr>
              <a:spcAft>
                <a:spcPts val="600"/>
              </a:spcAft>
            </a:pPr>
            <a:r>
              <a:rPr lang="bg-BG" altLang="bg-BG" dirty="0">
                <a:latin typeface="Calibri" panose="020F0502020204030204" pitchFamily="34" charset="0"/>
              </a:rPr>
              <a:t>Вътрешно се представят с </a:t>
            </a:r>
            <a:r>
              <a:rPr lang="en-US" altLang="bg-BG" dirty="0" err="1">
                <a:latin typeface="Calibri" panose="020F0502020204030204" pitchFamily="34" charset="0"/>
              </a:rPr>
              <a:t>int</a:t>
            </a:r>
            <a:r>
              <a:rPr lang="bg-BG" altLang="bg-BG" dirty="0">
                <a:latin typeface="Calibri" panose="020F0502020204030204" pitchFamily="34" charset="0"/>
              </a:rPr>
              <a:t>, но може да се зададе и друг числов тип</a:t>
            </a:r>
            <a:endParaRPr lang="en-US" altLang="bg-BG" dirty="0"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bg-BG" altLang="bg-BG" dirty="0">
              <a:latin typeface="Calibri" panose="020F0502020204030204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25769" y="3068960"/>
            <a:ext cx="8093075" cy="523875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144000" rIns="144000" bIns="1080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bg-BG" sz="22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enum</a:t>
            </a:r>
            <a:r>
              <a:rPr lang="en-US" altLang="bg-BG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Days {Sat, Sun, Mon, Tue, Wed, Thu,</a:t>
            </a:r>
            <a:r>
              <a:rPr lang="bg-BG" altLang="bg-BG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  <a:r>
              <a:rPr lang="en-US" altLang="bg-BG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Fri};</a:t>
            </a:r>
            <a:endParaRPr lang="en-US" altLang="bg-BG" sz="2200" b="1" noProof="1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/>
            <a:r>
              <a:rPr lang="bg-BG" altLang="bg-BG" dirty="0"/>
              <a:t>Преобразуване на типовете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/>
          </a:bodyPr>
          <a:lstStyle/>
          <a:p>
            <a:pPr lvl="1">
              <a:spcBef>
                <a:spcPct val="25000"/>
              </a:spcBef>
            </a:pPr>
            <a:r>
              <a:rPr lang="bg-BG" altLang="bg-BG" sz="2400" dirty="0" smtClean="0"/>
              <a:t>Явно </a:t>
            </a:r>
            <a:r>
              <a:rPr lang="bg-BG" altLang="bg-BG" sz="2400" dirty="0"/>
              <a:t>преобразуване</a:t>
            </a:r>
          </a:p>
          <a:p>
            <a:pPr lvl="2">
              <a:spcBef>
                <a:spcPct val="25000"/>
              </a:spcBef>
            </a:pPr>
            <a:r>
              <a:rPr lang="bg-BG" altLang="bg-BG" sz="2000" dirty="0"/>
              <a:t>позволява се, когато е безопасно</a:t>
            </a:r>
          </a:p>
          <a:p>
            <a:pPr lvl="2">
              <a:spcBef>
                <a:spcPct val="25000"/>
              </a:spcBef>
            </a:pPr>
            <a:r>
              <a:rPr lang="bg-BG" altLang="bg-BG" sz="2000" dirty="0"/>
              <a:t>Например: </a:t>
            </a:r>
            <a:r>
              <a:rPr lang="en-US" altLang="bg-BG" sz="2000" noProof="1">
                <a:latin typeface="Courier New" pitchFamily="49" charset="0"/>
              </a:rPr>
              <a:t>int</a:t>
            </a:r>
            <a:r>
              <a:rPr lang="en-US" altLang="bg-BG" sz="2000" noProof="1"/>
              <a:t> </a:t>
            </a:r>
            <a:r>
              <a:rPr lang="en-US" altLang="bg-BG" sz="2000" noProof="1">
                <a:sym typeface="Wingdings" pitchFamily="2" charset="2"/>
              </a:rPr>
              <a:t>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long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float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double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long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float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byte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short</a:t>
            </a:r>
            <a:endParaRPr lang="en-US" altLang="bg-BG" sz="2000" noProof="1">
              <a:latin typeface="Courier New" pitchFamily="49" charset="0"/>
            </a:endParaRPr>
          </a:p>
          <a:p>
            <a:pPr lvl="1">
              <a:spcBef>
                <a:spcPct val="25000"/>
              </a:spcBef>
            </a:pPr>
            <a:r>
              <a:rPr lang="bg-BG" altLang="bg-BG" sz="2400" dirty="0"/>
              <a:t>Неявно преобразуване (загуба на стойности)</a:t>
            </a:r>
            <a:endParaRPr lang="en-US" altLang="bg-BG" sz="2400" dirty="0"/>
          </a:p>
          <a:p>
            <a:pPr lvl="2">
              <a:spcBef>
                <a:spcPct val="25000"/>
              </a:spcBef>
            </a:pPr>
            <a:r>
              <a:rPr lang="bg-BG" altLang="bg-BG" sz="2000" dirty="0"/>
              <a:t>когато преобразуваме към по-малък тип</a:t>
            </a:r>
            <a:r>
              <a:rPr lang="en-US" altLang="bg-BG" sz="2000" dirty="0"/>
              <a:t> </a:t>
            </a:r>
            <a:r>
              <a:rPr lang="bg-BG" altLang="bg-BG" sz="2000" dirty="0"/>
              <a:t>или типовете не са директно съвместими</a:t>
            </a:r>
          </a:p>
          <a:p>
            <a:pPr lvl="2">
              <a:spcBef>
                <a:spcPct val="25000"/>
              </a:spcBef>
            </a:pPr>
            <a:r>
              <a:rPr lang="bg-BG" altLang="bg-BG" sz="2000" dirty="0"/>
              <a:t>Например </a:t>
            </a:r>
            <a:r>
              <a:rPr lang="en-US" altLang="bg-BG" sz="2000" noProof="1">
                <a:latin typeface="Courier New" pitchFamily="49" charset="0"/>
              </a:rPr>
              <a:t>long</a:t>
            </a:r>
            <a:r>
              <a:rPr lang="en-US" altLang="bg-BG" sz="2000" noProof="1"/>
              <a:t> </a:t>
            </a:r>
            <a:r>
              <a:rPr lang="en-US" altLang="bg-BG" sz="2000" noProof="1">
                <a:sym typeface="Wingdings" pitchFamily="2" charset="2"/>
              </a:rPr>
              <a:t>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double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float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char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short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int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char</a:t>
            </a:r>
            <a:r>
              <a:rPr lang="en-US" altLang="bg-BG" sz="2000" noProof="1">
                <a:sym typeface="Wingdings" pitchFamily="2" charset="2"/>
              </a:rPr>
              <a:t>,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sbyte</a:t>
            </a:r>
            <a:r>
              <a:rPr lang="en-US" altLang="bg-BG" sz="2000" noProof="1">
                <a:sym typeface="Wingdings" pitchFamily="2" charset="2"/>
              </a:rPr>
              <a:t>  </a:t>
            </a:r>
            <a:r>
              <a:rPr lang="en-US" altLang="bg-BG" sz="2000" noProof="1">
                <a:latin typeface="Courier New" pitchFamily="49" charset="0"/>
                <a:sym typeface="Wingdings" pitchFamily="2" charset="2"/>
              </a:rPr>
              <a:t>uint</a:t>
            </a:r>
            <a:endParaRPr lang="bg-BG" altLang="bg-BG" sz="2000" dirty="0"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38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33" name="Group 4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52495403"/>
              </p:ext>
            </p:extLst>
          </p:nvPr>
        </p:nvGraphicFramePr>
        <p:xfrm>
          <a:off x="179512" y="188640"/>
          <a:ext cx="8686800" cy="6631942"/>
        </p:xfrm>
        <a:graphic>
          <a:graphicData uri="http://schemas.openxmlformats.org/drawingml/2006/table">
            <a:tbl>
              <a:tblPr/>
              <a:tblGrid>
                <a:gridCol w="2540000"/>
                <a:gridCol w="6146800"/>
              </a:tblGrid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  <a:r>
                        <a:rPr kumimoji="0" lang="bg-BG" altLang="bg-BG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дификатор</a:t>
                      </a:r>
                      <a:endParaRPr kumimoji="0" lang="bg-BG" alt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internal</a:t>
                      </a:r>
                      <a:endParaRPr kumimoji="0" lang="bg-BG" alt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достъпни в програмата в които са декларирани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private</a:t>
                      </a:r>
                      <a:endParaRPr kumimoji="0" lang="bg-BG" alt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достъпни в типа, който ги е дефинирал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protected</a:t>
                      </a:r>
                      <a:endParaRPr kumimoji="0" lang="bg-BG" alt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достъпни в съдържащия ги клас и неговите наследници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public</a:t>
                      </a:r>
                      <a:endParaRPr kumimoji="0" lang="bg-BG" alt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достъпни за всички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5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read-only</a:t>
                      </a:r>
                      <a:endParaRPr kumimoji="0" lang="bg-BG" alt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с първоначална присвоена стойност. Ако не е присвоена стойност по време на декларация се подразбира стойността за типа на променливата. Не можете да променяте стойност.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6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bg-BG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static</a:t>
                      </a:r>
                      <a:endParaRPr kumimoji="0" lang="bg-BG" alt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bg-BG" alt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Променливите са достъпни директно чрез класа, а не чрез инстанция на класа.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1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altLang="bg-BG" sz="2800" b="1" dirty="0"/>
              <a:t>Задача1</a:t>
            </a:r>
            <a:r>
              <a:rPr lang="bg-BG" altLang="bg-BG" sz="2800" dirty="0"/>
              <a:t>: </a:t>
            </a:r>
            <a:r>
              <a:rPr lang="en-US" altLang="bg-BG" sz="2800" dirty="0"/>
              <a:t/>
            </a:r>
            <a:br>
              <a:rPr lang="en-US" altLang="bg-BG" sz="2800" dirty="0"/>
            </a:br>
            <a:r>
              <a:rPr lang="bg-BG" altLang="bg-BG" sz="2800" dirty="0"/>
              <a:t>Намиране на всички трицифрени числа, чиято сума от цифрите е </a:t>
            </a:r>
            <a:r>
              <a:rPr lang="en-US" altLang="bg-BG" sz="2800" dirty="0"/>
              <a:t>25</a:t>
            </a:r>
            <a:endParaRPr lang="bg-BG" altLang="bg-BG" sz="28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 err="1" smtClean="0"/>
              <a:t>static</a:t>
            </a:r>
            <a:r>
              <a:rPr lang="bg-BG" altLang="bg-BG" sz="2400" b="1" dirty="0" smtClean="0"/>
              <a:t> </a:t>
            </a:r>
            <a:r>
              <a:rPr lang="bg-BG" altLang="bg-BG" sz="2400" b="1" dirty="0" err="1"/>
              <a:t>void</a:t>
            </a:r>
            <a:r>
              <a:rPr lang="bg-BG" altLang="bg-BG" sz="2400" b="1" dirty="0"/>
              <a:t> </a:t>
            </a:r>
            <a:r>
              <a:rPr lang="bg-BG" altLang="bg-BG" sz="2400" b="1" dirty="0" err="1"/>
              <a:t>Main</a:t>
            </a:r>
            <a:r>
              <a:rPr lang="bg-BG" altLang="bg-BG" sz="2400" b="1" dirty="0"/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</a:t>
            </a:r>
            <a:r>
              <a:rPr lang="bg-BG" altLang="bg-BG" sz="2400" b="1" dirty="0" err="1"/>
              <a:t>for</a:t>
            </a:r>
            <a:r>
              <a:rPr lang="bg-BG" altLang="bg-BG" sz="2400" b="1" dirty="0"/>
              <a:t> (</a:t>
            </a:r>
            <a:r>
              <a:rPr lang="bg-BG" altLang="bg-BG" sz="2400" b="1" dirty="0" err="1"/>
              <a:t>int</a:t>
            </a:r>
            <a:r>
              <a:rPr lang="bg-BG" altLang="bg-BG" sz="2400" b="1" dirty="0"/>
              <a:t> s=1; s&lt;=9; </a:t>
            </a:r>
            <a:r>
              <a:rPr lang="bg-BG" altLang="bg-BG" sz="2400" b="1" dirty="0" err="1"/>
              <a:t>s++</a:t>
            </a:r>
            <a:r>
              <a:rPr lang="bg-BG" altLang="bg-BG" sz="2400" b="1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</a:t>
            </a:r>
            <a:r>
              <a:rPr lang="bg-BG" altLang="bg-BG" sz="2400" b="1" dirty="0" err="1"/>
              <a:t>for</a:t>
            </a:r>
            <a:r>
              <a:rPr lang="bg-BG" altLang="bg-BG" sz="2400" b="1" dirty="0"/>
              <a:t> (</a:t>
            </a:r>
            <a:r>
              <a:rPr lang="bg-BG" altLang="bg-BG" sz="2400" b="1" dirty="0" err="1"/>
              <a:t>int</a:t>
            </a:r>
            <a:r>
              <a:rPr lang="bg-BG" altLang="bg-BG" sz="2400" b="1" dirty="0"/>
              <a:t> d=0; d&lt;=9; </a:t>
            </a:r>
            <a:r>
              <a:rPr lang="bg-BG" altLang="bg-BG" sz="2400" b="1" dirty="0" err="1"/>
              <a:t>d++</a:t>
            </a:r>
            <a:r>
              <a:rPr lang="bg-BG" altLang="bg-BG" sz="2400" b="1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</a:t>
            </a:r>
            <a:r>
              <a:rPr lang="bg-BG" altLang="bg-BG" sz="2400" b="1" dirty="0" smtClean="0"/>
              <a:t>{</a:t>
            </a:r>
            <a:r>
              <a:rPr lang="bg-BG" altLang="bg-BG" sz="2400" b="1" dirty="0"/>
              <a:t>	</a:t>
            </a:r>
            <a:r>
              <a:rPr lang="bg-BG" altLang="bg-BG" sz="2400" b="1" dirty="0" err="1"/>
              <a:t>int</a:t>
            </a:r>
            <a:r>
              <a:rPr lang="bg-BG" altLang="bg-BG" sz="2400" b="1" dirty="0"/>
              <a:t> e = 25 - s - 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	</a:t>
            </a:r>
            <a:r>
              <a:rPr lang="bg-BG" altLang="bg-BG" sz="2400" b="1" dirty="0" err="1"/>
              <a:t>if</a:t>
            </a:r>
            <a:r>
              <a:rPr lang="bg-BG" altLang="bg-BG" sz="2400" b="1" dirty="0"/>
              <a:t> ((e &gt;= 0) &amp;&amp; (e &lt;= 9))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		</a:t>
            </a:r>
            <a:r>
              <a:rPr lang="bg-BG" altLang="bg-BG" sz="2400" b="1" dirty="0" err="1"/>
              <a:t>int</a:t>
            </a:r>
            <a:r>
              <a:rPr lang="bg-BG" altLang="bg-BG" sz="2400" b="1" dirty="0"/>
              <a:t> n = s*100 + d*10 + 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		</a:t>
            </a:r>
            <a:r>
              <a:rPr lang="bg-BG" altLang="bg-BG" sz="2400" b="1" dirty="0" err="1"/>
              <a:t>Console</a:t>
            </a:r>
            <a:r>
              <a:rPr lang="bg-BG" altLang="bg-BG" sz="2400" b="1" dirty="0"/>
              <a:t>.</a:t>
            </a:r>
            <a:r>
              <a:rPr lang="bg-BG" altLang="bg-BG" sz="2400" b="1" dirty="0" err="1"/>
              <a:t>WriteLine</a:t>
            </a:r>
            <a:r>
              <a:rPr lang="bg-BG" altLang="bg-BG" sz="2400" b="1" dirty="0"/>
              <a:t>(n);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bg-BG" altLang="bg-BG" sz="2400" b="1" dirty="0"/>
              <a:t>	</a:t>
            </a:r>
            <a:r>
              <a:rPr lang="bg-BG" altLang="bg-BG" sz="2400" b="1" dirty="0" smtClean="0"/>
              <a:t>}</a:t>
            </a:r>
            <a:endParaRPr lang="bg-BG" altLang="bg-BG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bg-BG" alt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11501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bg-BG" altLang="bg-BG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bg-BG" altLang="bg-BG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84788" cy="38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48100"/>
            <a:ext cx="49149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Ключови думи: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16840" r="2027" b="25538"/>
          <a:stretch/>
        </p:blipFill>
        <p:spPr>
          <a:xfrm>
            <a:off x="457200" y="1844824"/>
            <a:ext cx="7876564" cy="3888432"/>
          </a:xfrm>
        </p:spPr>
      </p:pic>
    </p:spTree>
    <p:extLst>
      <p:ext uri="{BB962C8B-B14F-4D97-AF65-F5344CB8AC3E}">
        <p14:creationId xmlns:p14="http://schemas.microsoft.com/office/powerpoint/2010/main" val="3573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Добри практики: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</a:rPr>
              <a:t>Не използвайте знака за подчертаване за начало на името;</a:t>
            </a:r>
          </a:p>
          <a:p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Не създавайте имена, които се различават едно от друго само по размерът на буквите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/name 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или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 или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NAME/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bg-BG" b="1" dirty="0" smtClean="0">
                <a:solidFill>
                  <a:srgbClr val="002060"/>
                </a:solidFill>
              </a:rPr>
              <a:t>Избирайте имената така, че да подсещат за предназначението на именуването;</a:t>
            </a:r>
          </a:p>
          <a:p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Започвайте името с малка буква;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b="1" dirty="0" smtClean="0">
                <a:solidFill>
                  <a:srgbClr val="002060"/>
                </a:solidFill>
              </a:rPr>
              <a:t>Ако името е съчетание от няколко думи, то втората и всяка следваща дума започват с главна буква /например </a:t>
            </a:r>
            <a:r>
              <a:rPr lang="en-US" b="1" dirty="0" err="1" smtClean="0">
                <a:solidFill>
                  <a:srgbClr val="002060"/>
                </a:solidFill>
              </a:rPr>
              <a:t>user</a:t>
            </a:r>
            <a:r>
              <a:rPr lang="en-US" b="1" dirty="0" err="1">
                <a:solidFill>
                  <a:srgbClr val="002060"/>
                </a:solidFill>
              </a:rPr>
              <a:t>N</a:t>
            </a:r>
            <a:r>
              <a:rPr lang="en-US" b="1" dirty="0" err="1" smtClean="0">
                <a:solidFill>
                  <a:srgbClr val="002060"/>
                </a:solidFill>
              </a:rPr>
              <a:t>ame</a:t>
            </a:r>
            <a:r>
              <a:rPr lang="en-US" b="1" dirty="0" smtClean="0">
                <a:solidFill>
                  <a:srgbClr val="002060"/>
                </a:solidFill>
              </a:rPr>
              <a:t>/.</a:t>
            </a:r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0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0" y="4953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just"/>
            <a:endParaRPr kumimoji="0" lang="bg-BG" sz="2400">
              <a:latin typeface="Times New Roman" pitchFamily="18" charset="0"/>
            </a:endParaRPr>
          </a:p>
          <a:p>
            <a:pPr algn="l"/>
            <a:endParaRPr kumimoji="0" lang="en-GB" sz="2400">
              <a:latin typeface="Times New Roman" pitchFamily="18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9388" y="333375"/>
            <a:ext cx="8964612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0" lang="bg-BG" sz="3200" dirty="0">
                <a:latin typeface="Arial Black" pitchFamily="34" charset="0"/>
              </a:rPr>
              <a:t>Структура на програма на C#</a:t>
            </a:r>
            <a:endParaRPr kumimoji="0" lang="en-US" sz="3200" dirty="0">
              <a:latin typeface="Arial Black" pitchFamily="34" charset="0"/>
            </a:endParaRPr>
          </a:p>
          <a:p>
            <a:pPr algn="ctr"/>
            <a:endParaRPr kumimoji="0" lang="en-US" sz="3200" dirty="0">
              <a:latin typeface="Arial Black" pitchFamily="34" charset="0"/>
            </a:endParaRPr>
          </a:p>
          <a:p>
            <a:pPr algn="ctr"/>
            <a:endParaRPr kumimoji="0" lang="bg-BG" sz="3200" dirty="0">
              <a:latin typeface="Arial Black" pitchFamily="34" charset="0"/>
            </a:endParaRPr>
          </a:p>
          <a:p>
            <a:pPr>
              <a:spcBef>
                <a:spcPct val="30000"/>
              </a:spcBef>
            </a:pPr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using</a:t>
            </a:r>
            <a:r>
              <a:rPr kumimoji="0" lang="en-US" dirty="0">
                <a:solidFill>
                  <a:srgbClr val="FF0066"/>
                </a:solidFill>
                <a:latin typeface="Arial Cyrillic" pitchFamily="34" charset="0"/>
              </a:rPr>
              <a:t> </a:t>
            </a:r>
            <a:r>
              <a:rPr kumimoji="0" lang="ru-RU" dirty="0">
                <a:solidFill>
                  <a:srgbClr val="002060"/>
                </a:solidFill>
                <a:latin typeface="Arial Cyrillic" pitchFamily="34" charset="0"/>
              </a:rPr>
              <a:t>&lt;</a:t>
            </a:r>
            <a:r>
              <a:rPr kumimoji="0" lang="bg-BG" dirty="0">
                <a:solidFill>
                  <a:srgbClr val="002060"/>
                </a:solidFill>
                <a:latin typeface="Arial Cyrillic" pitchFamily="34" charset="0"/>
              </a:rPr>
              <a:t>име_на_пространство</a:t>
            </a:r>
            <a:r>
              <a:rPr kumimoji="0" lang="ru-RU" dirty="0">
                <a:solidFill>
                  <a:srgbClr val="002060"/>
                </a:solidFill>
                <a:latin typeface="Arial Cyrillic" pitchFamily="34" charset="0"/>
              </a:rPr>
              <a:t>&gt;</a:t>
            </a:r>
            <a:endParaRPr kumimoji="0" lang="en-US" dirty="0">
              <a:solidFill>
                <a:srgbClr val="002060"/>
              </a:solidFill>
              <a:latin typeface="Arial Cyrillic" pitchFamily="34" charset="0"/>
            </a:endParaRPr>
          </a:p>
          <a:p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namespace</a:t>
            </a:r>
            <a:r>
              <a:rPr kumimoji="0" lang="en-US" dirty="0">
                <a:solidFill>
                  <a:srgbClr val="FF0066"/>
                </a:solidFill>
                <a:latin typeface="Arial Cyrillic" pitchFamily="34" charset="0"/>
              </a:rPr>
              <a:t> </a:t>
            </a:r>
            <a:r>
              <a:rPr kumimoji="0" lang="ru-RU" dirty="0">
                <a:solidFill>
                  <a:srgbClr val="002060"/>
                </a:solidFill>
                <a:latin typeface="Arial Cyrillic" pitchFamily="34" charset="0"/>
              </a:rPr>
              <a:t>&lt;име_на_потребителско_</a:t>
            </a:r>
            <a:r>
              <a:rPr kumimoji="0" lang="bg-BG" dirty="0">
                <a:solidFill>
                  <a:srgbClr val="002060"/>
                </a:solidFill>
                <a:latin typeface="Arial Cyrillic" pitchFamily="34" charset="0"/>
              </a:rPr>
              <a:t>пространство</a:t>
            </a:r>
            <a:r>
              <a:rPr kumimoji="0" lang="ru-RU" dirty="0">
                <a:solidFill>
                  <a:srgbClr val="002060"/>
                </a:solidFill>
                <a:latin typeface="Arial Cyrillic" pitchFamily="34" charset="0"/>
              </a:rPr>
              <a:t>&gt;</a:t>
            </a:r>
          </a:p>
          <a:p>
            <a:r>
              <a:rPr kumimoji="0" lang="ru-RU" dirty="0">
                <a:latin typeface="Arial Cyrillic" pitchFamily="34" charset="0"/>
              </a:rPr>
              <a:t>{</a:t>
            </a:r>
          </a:p>
          <a:p>
            <a:r>
              <a:rPr kumimoji="0" lang="ru-RU" dirty="0">
                <a:solidFill>
                  <a:srgbClr val="FF0066"/>
                </a:solidFill>
                <a:latin typeface="Arial Cyrillic" pitchFamily="34" charset="0"/>
              </a:rPr>
              <a:t>    </a:t>
            </a:r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class</a:t>
            </a:r>
            <a:r>
              <a:rPr kumimoji="0" lang="en-US" dirty="0">
                <a:solidFill>
                  <a:srgbClr val="FF0066"/>
                </a:solidFill>
                <a:latin typeface="Arial Cyrillic" pitchFamily="34" charset="0"/>
              </a:rPr>
              <a:t> </a:t>
            </a:r>
            <a:r>
              <a:rPr kumimoji="0" lang="ru-RU" dirty="0">
                <a:solidFill>
                  <a:srgbClr val="002060"/>
                </a:solidFill>
                <a:latin typeface="Arial Cyrillic" pitchFamily="34" charset="0"/>
              </a:rPr>
              <a:t>&lt;име_на_потребителски_клас&gt;</a:t>
            </a:r>
            <a:endParaRPr kumimoji="0" lang="en-GB" dirty="0">
              <a:solidFill>
                <a:srgbClr val="002060"/>
              </a:solidFill>
              <a:latin typeface="Arial Cyrillic" pitchFamily="34" charset="0"/>
            </a:endParaRPr>
          </a:p>
          <a:p>
            <a:r>
              <a:rPr kumimoji="0" lang="en-GB" dirty="0">
                <a:latin typeface="Arial Cyrillic" pitchFamily="34" charset="0"/>
              </a:rPr>
              <a:t>    </a:t>
            </a:r>
            <a:r>
              <a:rPr kumimoji="0" lang="en-US" dirty="0">
                <a:latin typeface="Arial Cyrillic" pitchFamily="34" charset="0"/>
              </a:rPr>
              <a:t>{</a:t>
            </a:r>
          </a:p>
          <a:p>
            <a:r>
              <a:rPr kumimoji="0" lang="en-US" dirty="0">
                <a:solidFill>
                  <a:srgbClr val="FF0066"/>
                </a:solidFill>
                <a:latin typeface="Arial Cyrillic" pitchFamily="34" charset="0"/>
              </a:rPr>
              <a:t>	</a:t>
            </a:r>
            <a:r>
              <a:rPr kumimoji="0" lang="bg-BG" dirty="0">
                <a:solidFill>
                  <a:srgbClr val="FF0066"/>
                </a:solidFill>
                <a:latin typeface="Arial Cyrillic" pitchFamily="34" charset="0"/>
              </a:rPr>
              <a:t>    </a:t>
            </a:r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static void Main (string[] </a:t>
            </a:r>
            <a:r>
              <a:rPr kumimoji="0" lang="en-US" dirty="0" err="1">
                <a:solidFill>
                  <a:srgbClr val="C00000"/>
                </a:solidFill>
                <a:latin typeface="Arial Cyrillic" pitchFamily="34" charset="0"/>
              </a:rPr>
              <a:t>args</a:t>
            </a:r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)</a:t>
            </a:r>
            <a:endParaRPr kumimoji="0" lang="ru-RU" dirty="0">
              <a:solidFill>
                <a:srgbClr val="C00000"/>
              </a:solidFill>
              <a:latin typeface="Arial Cyrillic" pitchFamily="34" charset="0"/>
            </a:endParaRPr>
          </a:p>
          <a:p>
            <a:r>
              <a:rPr kumimoji="0" lang="ru-RU" dirty="0">
                <a:latin typeface="Arial Cyrillic" pitchFamily="34" charset="0"/>
              </a:rPr>
              <a:t>    </a:t>
            </a:r>
            <a:r>
              <a:rPr kumimoji="0" lang="en-US" dirty="0">
                <a:latin typeface="Arial Cyrillic" pitchFamily="34" charset="0"/>
              </a:rPr>
              <a:t>      </a:t>
            </a:r>
            <a:r>
              <a:rPr kumimoji="0" lang="ru-RU" dirty="0">
                <a:latin typeface="Arial Cyrillic" pitchFamily="34" charset="0"/>
              </a:rPr>
              <a:t>{</a:t>
            </a:r>
            <a:endParaRPr kumimoji="0" lang="bg-BG" dirty="0">
              <a:latin typeface="Arial Cyrillic" pitchFamily="34" charset="0"/>
            </a:endParaRPr>
          </a:p>
          <a:p>
            <a:r>
              <a:rPr kumimoji="0" lang="bg-BG" dirty="0">
                <a:solidFill>
                  <a:srgbClr val="FF0066"/>
                </a:solidFill>
                <a:latin typeface="Arial Cyrillic" pitchFamily="34" charset="0"/>
              </a:rPr>
              <a:t>         </a:t>
            </a:r>
            <a:r>
              <a:rPr kumimoji="0" lang="en-US" dirty="0">
                <a:solidFill>
                  <a:srgbClr val="FF0066"/>
                </a:solidFill>
                <a:latin typeface="Arial Cyrillic" pitchFamily="34" charset="0"/>
              </a:rPr>
              <a:t>	</a:t>
            </a:r>
            <a:r>
              <a:rPr kumimoji="0" lang="en-US" dirty="0">
                <a:latin typeface="Arial Cyrillic" pitchFamily="34" charset="0"/>
              </a:rPr>
              <a:t>     </a:t>
            </a:r>
            <a:r>
              <a:rPr kumimoji="0" lang="ru-RU" dirty="0">
                <a:latin typeface="Arial Cyrillic" pitchFamily="34" charset="0"/>
              </a:rPr>
              <a:t>// тяло</a:t>
            </a:r>
          </a:p>
          <a:p>
            <a:r>
              <a:rPr kumimoji="0" lang="ru-RU" dirty="0">
                <a:latin typeface="Arial Cyrillic" pitchFamily="34" charset="0"/>
              </a:rPr>
              <a:t>     </a:t>
            </a:r>
            <a:r>
              <a:rPr kumimoji="0" lang="en-US" dirty="0">
                <a:latin typeface="Arial Cyrillic" pitchFamily="34" charset="0"/>
              </a:rPr>
              <a:t>  </a:t>
            </a:r>
            <a:r>
              <a:rPr kumimoji="0" lang="ru-RU" dirty="0">
                <a:latin typeface="Arial Cyrillic" pitchFamily="34" charset="0"/>
              </a:rPr>
              <a:t>  </a:t>
            </a:r>
            <a:r>
              <a:rPr kumimoji="0" lang="en-US" dirty="0">
                <a:latin typeface="Arial Cyrillic" pitchFamily="34" charset="0"/>
              </a:rPr>
              <a:t> </a:t>
            </a:r>
            <a:r>
              <a:rPr kumimoji="0" lang="ru-RU" dirty="0">
                <a:latin typeface="Arial Cyrillic" pitchFamily="34" charset="0"/>
              </a:rPr>
              <a:t>}</a:t>
            </a:r>
          </a:p>
          <a:p>
            <a:r>
              <a:rPr kumimoji="0" lang="ru-RU" dirty="0">
                <a:latin typeface="Arial Cyrillic" pitchFamily="34" charset="0"/>
              </a:rPr>
              <a:t>    }</a:t>
            </a:r>
          </a:p>
          <a:p>
            <a:r>
              <a:rPr kumimoji="0" lang="ru-RU" dirty="0">
                <a:latin typeface="Arial Cyrillic" pitchFamily="34" charset="0"/>
              </a:rPr>
              <a:t>}</a:t>
            </a:r>
            <a:endParaRPr kumimoji="0" lang="en-US" dirty="0">
              <a:latin typeface="Arial Cyrillic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4898162"/>
            <a:ext cx="6192688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dirty="0" smtClean="0"/>
              <a:t>Програмите на С</a:t>
            </a:r>
            <a:r>
              <a:rPr lang="en-US" dirty="0" smtClean="0"/>
              <a:t>#</a:t>
            </a:r>
            <a:r>
              <a:rPr lang="bg-BG" dirty="0" smtClean="0"/>
              <a:t> са съставени от </a:t>
            </a:r>
            <a:r>
              <a:rPr lang="bg-BG" b="1" dirty="0" smtClean="0"/>
              <a:t>функции и</a:t>
            </a:r>
            <a:r>
              <a:rPr lang="bg-BG" dirty="0" smtClean="0"/>
              <a:t> </a:t>
            </a:r>
            <a:r>
              <a:rPr lang="bg-BG" b="1" dirty="0" smtClean="0"/>
              <a:t>класове от обекти.</a:t>
            </a:r>
          </a:p>
          <a:p>
            <a:r>
              <a:rPr lang="bg-BG" dirty="0" smtClean="0"/>
              <a:t>Всяка дефиниция на функция има следния синтаксис: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&lt;</a:t>
            </a:r>
            <a:r>
              <a:rPr lang="bg-BG" b="1" dirty="0" smtClean="0">
                <a:solidFill>
                  <a:srgbClr val="C00000"/>
                </a:solidFill>
              </a:rPr>
              <a:t>тип</a:t>
            </a:r>
            <a:r>
              <a:rPr lang="en-US" b="1" dirty="0" smtClean="0">
                <a:solidFill>
                  <a:srgbClr val="C00000"/>
                </a:solidFill>
              </a:rPr>
              <a:t>&gt;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</a:rPr>
              <a:t>име на функция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bg-BG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smtClean="0"/>
              <a:t>(&lt;</a:t>
            </a:r>
            <a:r>
              <a:rPr lang="bg-BG" dirty="0" smtClean="0"/>
              <a:t>списък от аргументи</a:t>
            </a:r>
            <a:r>
              <a:rPr lang="en-US" dirty="0" smtClean="0"/>
              <a:t>&gt;)</a:t>
            </a:r>
            <a:endParaRPr lang="bg-BG" dirty="0" smtClean="0"/>
          </a:p>
          <a:p>
            <a:r>
              <a:rPr lang="en-US" dirty="0" smtClean="0"/>
              <a:t>{&lt;</a:t>
            </a:r>
            <a:r>
              <a:rPr lang="bg-BG" dirty="0" smtClean="0"/>
              <a:t>тяло на функция</a:t>
            </a:r>
            <a:r>
              <a:rPr lang="en-US" dirty="0" smtClean="0"/>
              <a:t>&gt;}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6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89868" y="5386755"/>
            <a:ext cx="5744282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  <a:effectLst/>
          <a:extLst/>
        </p:spPr>
        <p:txBody>
          <a:bodyPr wrap="square">
            <a:spAutoFit/>
          </a:bodyPr>
          <a:lstStyle/>
          <a:p>
            <a:r>
              <a:rPr lang="bg-BG" sz="2400" dirty="0"/>
              <a:t>Програмния код, включен в някое пространство от имена, може да се ползва чрез директивата </a:t>
            </a:r>
            <a:r>
              <a:rPr lang="en-US" sz="2400" b="1" dirty="0">
                <a:solidFill>
                  <a:srgbClr val="C00000"/>
                </a:solidFill>
              </a:rPr>
              <a:t>using</a:t>
            </a:r>
            <a:r>
              <a:rPr lang="en-US" sz="2400" dirty="0" smtClean="0"/>
              <a:t>.</a:t>
            </a:r>
            <a:endParaRPr lang="bg-BG" sz="2400" dirty="0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71600" y="195420"/>
            <a:ext cx="8785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0" lang="en-US" dirty="0">
                <a:solidFill>
                  <a:srgbClr val="C00000"/>
                </a:solidFill>
                <a:latin typeface="Arial Cyrillic" pitchFamily="34" charset="0"/>
              </a:rPr>
              <a:t>namespace</a:t>
            </a:r>
            <a:r>
              <a:rPr kumimoji="0" lang="en-US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kumimoji="0" lang="ru-RU" dirty="0">
                <a:latin typeface="Arial Black" pitchFamily="34" charset="0"/>
              </a:rPr>
              <a:t>– пространство от имена</a:t>
            </a:r>
            <a:endParaRPr kumimoji="0" lang="en-US" dirty="0">
              <a:latin typeface="Arial Black" pitchFamily="34" charset="0"/>
            </a:endParaRPr>
          </a:p>
          <a:p>
            <a:pPr>
              <a:spcBef>
                <a:spcPct val="100000"/>
              </a:spcBef>
            </a:pPr>
            <a:r>
              <a:rPr kumimoji="0" lang="bg-BG" dirty="0">
                <a:latin typeface="Arial Black" pitchFamily="34" charset="0"/>
              </a:rPr>
              <a:t>Пълно име на клас:</a:t>
            </a:r>
            <a:endParaRPr kumimoji="0" lang="ru-RU" dirty="0">
              <a:latin typeface="Arial Black" pitchFamily="34" charset="0"/>
            </a:endParaRPr>
          </a:p>
          <a:p>
            <a:r>
              <a:rPr kumimoji="0" lang="ru-RU" dirty="0">
                <a:solidFill>
                  <a:srgbClr val="C00000"/>
                </a:solidFill>
                <a:latin typeface="Arial Cyrillic" pitchFamily="34" charset="0"/>
              </a:rPr>
              <a:t>&lt;име_на_пространство</a:t>
            </a:r>
            <a:r>
              <a:rPr kumimoji="0" lang="bg-BG" dirty="0">
                <a:solidFill>
                  <a:srgbClr val="C00000"/>
                </a:solidFill>
                <a:latin typeface="Arial Cyrillic" pitchFamily="34" charset="0"/>
              </a:rPr>
              <a:t>&gt;</a:t>
            </a:r>
            <a:r>
              <a:rPr kumimoji="0" lang="bg-BG" b="1" dirty="0">
                <a:latin typeface="Arial Cyrillic" pitchFamily="34" charset="0"/>
              </a:rPr>
              <a:t>.</a:t>
            </a:r>
            <a:r>
              <a:rPr kumimoji="0" lang="bg-BG" dirty="0">
                <a:solidFill>
                  <a:schemeClr val="accent2">
                    <a:lumMod val="50000"/>
                  </a:schemeClr>
                </a:solidFill>
                <a:latin typeface="Arial Cyrillic" pitchFamily="34" charset="0"/>
              </a:rPr>
              <a:t>&lt;име_на_клас</a:t>
            </a:r>
            <a:r>
              <a:rPr kumimoji="0" lang="ru-RU" dirty="0">
                <a:solidFill>
                  <a:schemeClr val="accent2">
                    <a:lumMod val="50000"/>
                  </a:schemeClr>
                </a:solidFill>
                <a:latin typeface="Arial Cyrillic" pitchFamily="34" charset="0"/>
              </a:rPr>
              <a:t>&gt;</a:t>
            </a:r>
            <a:endParaRPr kumimoji="0" lang="en-US" dirty="0">
              <a:solidFill>
                <a:schemeClr val="accent2">
                  <a:lumMod val="50000"/>
                </a:schemeClr>
              </a:solidFill>
              <a:latin typeface="Arial Cyrillic" pitchFamily="34" charset="0"/>
            </a:endParaRPr>
          </a:p>
          <a:p>
            <a:pPr>
              <a:spcBef>
                <a:spcPct val="50000"/>
              </a:spcBef>
            </a:pPr>
            <a:r>
              <a:rPr kumimoji="0" lang="en-US" b="1" dirty="0">
                <a:solidFill>
                  <a:srgbClr val="C00000"/>
                </a:solidFill>
                <a:latin typeface="Arial Cyrillic" pitchFamily="34" charset="0"/>
              </a:rPr>
              <a:t>using</a:t>
            </a:r>
            <a:r>
              <a:rPr kumimoji="0" lang="en-US" dirty="0">
                <a:latin typeface="Arial Black" pitchFamily="34" charset="0"/>
              </a:rPr>
              <a:t> </a:t>
            </a:r>
            <a:r>
              <a:rPr kumimoji="0" lang="ru-RU" dirty="0">
                <a:latin typeface="Arial Black" pitchFamily="34" charset="0"/>
              </a:rPr>
              <a:t>– директива – път за търсене на </a:t>
            </a:r>
          </a:p>
          <a:p>
            <a:r>
              <a:rPr kumimoji="0" lang="ru-RU" b="1" dirty="0">
                <a:solidFill>
                  <a:srgbClr val="C00000"/>
                </a:solidFill>
                <a:latin typeface="Arial Black" pitchFamily="34" charset="0"/>
              </a:rPr>
              <a:t>          </a:t>
            </a:r>
            <a:r>
              <a:rPr kumimoji="0" lang="ru-RU" b="1" dirty="0">
                <a:solidFill>
                  <a:srgbClr val="C00000"/>
                </a:solidFill>
                <a:latin typeface="Arial Cyrillic" pitchFamily="34" charset="0"/>
              </a:rPr>
              <a:t>&lt;име_на_</a:t>
            </a:r>
            <a:r>
              <a:rPr kumimoji="0" lang="bg-BG" b="1" dirty="0">
                <a:solidFill>
                  <a:srgbClr val="C00000"/>
                </a:solidFill>
                <a:latin typeface="Arial Cyrillic" pitchFamily="34" charset="0"/>
              </a:rPr>
              <a:t>пространство</a:t>
            </a:r>
            <a:r>
              <a:rPr kumimoji="0" lang="ru-RU" b="1" dirty="0">
                <a:solidFill>
                  <a:srgbClr val="C00000"/>
                </a:solidFill>
                <a:latin typeface="Arial Cyrillic" pitchFamily="34" charset="0"/>
              </a:rPr>
              <a:t>&gt;</a:t>
            </a:r>
            <a:endParaRPr kumimoji="0" lang="ru-RU" b="1" dirty="0">
              <a:solidFill>
                <a:srgbClr val="C00000"/>
              </a:solidFill>
              <a:latin typeface="Arial Black" pitchFamily="34" charset="0"/>
            </a:endParaRPr>
          </a:p>
          <a:p>
            <a:r>
              <a:rPr kumimoji="0" lang="ru-RU" dirty="0">
                <a:latin typeface="Arial Black" pitchFamily="34" charset="0"/>
              </a:rPr>
              <a:t>	 </a:t>
            </a:r>
            <a:r>
              <a:rPr kumimoji="0" lang="en-US" dirty="0">
                <a:latin typeface="Arial Black" pitchFamily="34" charset="0"/>
              </a:rPr>
              <a:t>     </a:t>
            </a:r>
            <a:r>
              <a:rPr kumimoji="0" lang="ru-RU" dirty="0">
                <a:latin typeface="Arial Black" pitchFamily="34" charset="0"/>
              </a:rPr>
              <a:t>(не се прилага за </a:t>
            </a:r>
            <a:r>
              <a:rPr kumimoji="0" lang="ru-RU" b="1" dirty="0">
                <a:solidFill>
                  <a:srgbClr val="C00000"/>
                </a:solidFill>
                <a:latin typeface="Arial Cyrillic" pitchFamily="34" charset="0"/>
              </a:rPr>
              <a:t>&lt;име_на_клас&gt;</a:t>
            </a:r>
            <a:r>
              <a:rPr kumimoji="0" lang="ru-RU" b="1" dirty="0">
                <a:latin typeface="Arial Black" pitchFamily="34" charset="0"/>
              </a:rPr>
              <a:t>)</a:t>
            </a:r>
            <a:endParaRPr kumimoji="0" lang="bg-BG" b="1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3189872"/>
            <a:ext cx="4572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bg-BG" sz="2400" dirty="0"/>
              <a:t>Всеки клас е препоръчително да се включи в някое пространство от имена.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37501"/>
            <a:ext cx="468039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Две еднакви имена, декларирани в </a:t>
            </a:r>
            <a:r>
              <a:rPr lang="bg-BG" sz="2400" b="1" dirty="0" smtClean="0"/>
              <a:t>различни </a:t>
            </a:r>
            <a:r>
              <a:rPr lang="bg-BG" sz="2400" dirty="0" smtClean="0"/>
              <a:t>пространства от имена, се считат за различни.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искани">
  <a:themeElements>
    <a:clrScheme name="Изискани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Изискани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зискани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511</TotalTime>
  <Words>2319</Words>
  <Application>Microsoft Office PowerPoint</Application>
  <PresentationFormat>On-screen Show (4:3)</PresentationFormat>
  <Paragraphs>388</Paragraphs>
  <Slides>55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Изискани</vt:lpstr>
      <vt:lpstr>Език за програмиране С#. Типове данни</vt:lpstr>
      <vt:lpstr>Същност</vt:lpstr>
      <vt:lpstr>Приложение</vt:lpstr>
      <vt:lpstr>Работната среда </vt:lpstr>
      <vt:lpstr>Особености на езика:</vt:lpstr>
      <vt:lpstr>Ключови думи:</vt:lpstr>
      <vt:lpstr>Добри практики:</vt:lpstr>
      <vt:lpstr>PowerPoint Presentation</vt:lpstr>
      <vt:lpstr>PowerPoint Presentation</vt:lpstr>
      <vt:lpstr>PowerPoint Presentation</vt:lpstr>
      <vt:lpstr>Пример:</vt:lpstr>
      <vt:lpstr>Пространства от имена</vt:lpstr>
      <vt:lpstr>Пространства от имена</vt:lpstr>
      <vt:lpstr>Препоръчителни практики</vt:lpstr>
      <vt:lpstr>Коментари в С#</vt:lpstr>
      <vt:lpstr>Програмите на C#</vt:lpstr>
      <vt:lpstr>Създаване на проект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Explorer</vt:lpstr>
      <vt:lpstr>Solution Explorer</vt:lpstr>
      <vt:lpstr>Solution Explorer</vt:lpstr>
      <vt:lpstr>Solution Explorer</vt:lpstr>
      <vt:lpstr>Solution Explorer</vt:lpstr>
      <vt:lpstr>Основни моменти от кода</vt:lpstr>
      <vt:lpstr>IntelliSense</vt:lpstr>
      <vt:lpstr>Основни моменти от кода</vt:lpstr>
      <vt:lpstr>Изграждане и изпълнение на конзолно приложение – 1 стъпка</vt:lpstr>
      <vt:lpstr>Изграждане и изпълнение на конзолно приложение – 2 стъпка</vt:lpstr>
      <vt:lpstr>PowerPoint Presentation</vt:lpstr>
      <vt:lpstr>Още за пространството от имена</vt:lpstr>
      <vt:lpstr>За да преименувате:</vt:lpstr>
      <vt:lpstr>PowerPoint Presentation</vt:lpstr>
      <vt:lpstr>Упражнение:</vt:lpstr>
      <vt:lpstr>Основни входно-изходни операции</vt:lpstr>
      <vt:lpstr>Основни входно-изходни операции</vt:lpstr>
      <vt:lpstr>Основни входно-изходни операции</vt:lpstr>
      <vt:lpstr>Типове данни </vt:lpstr>
      <vt:lpstr>PowerPoint Presentation</vt:lpstr>
      <vt:lpstr>Типове данни в C#</vt:lpstr>
      <vt:lpstr>PowerPoint Presentation</vt:lpstr>
      <vt:lpstr>PowerPoint Presentation</vt:lpstr>
      <vt:lpstr>Идентификатори</vt:lpstr>
      <vt:lpstr>PowerPoint Presentation</vt:lpstr>
      <vt:lpstr>PowerPoint Presentation</vt:lpstr>
      <vt:lpstr>PowerPoint Presentation</vt:lpstr>
      <vt:lpstr>Инициализиране на променливи</vt:lpstr>
      <vt:lpstr>Изброени типове (enumerations)</vt:lpstr>
      <vt:lpstr>Преобразуване на типовете</vt:lpstr>
      <vt:lpstr>PowerPoint Presentation</vt:lpstr>
      <vt:lpstr>Задача1:  Намиране на всички трицифрени числа, чиято сума от цифрите е 25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Език С#</dc:title>
  <dc:creator>Stefi</dc:creator>
  <cp:lastModifiedBy>User</cp:lastModifiedBy>
  <cp:revision>40</cp:revision>
  <dcterms:created xsi:type="dcterms:W3CDTF">2015-11-30T07:25:39Z</dcterms:created>
  <dcterms:modified xsi:type="dcterms:W3CDTF">2016-11-30T13:53:10Z</dcterms:modified>
</cp:coreProperties>
</file>