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E102-39FD-4E4D-A04E-A4BC934F5CB6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78BC-0664-482C-9FCC-4673D043F7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76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E102-39FD-4E4D-A04E-A4BC934F5CB6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78BC-0664-482C-9FCC-4673D043F7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634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E102-39FD-4E4D-A04E-A4BC934F5CB6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78BC-0664-482C-9FCC-4673D043F7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581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E102-39FD-4E4D-A04E-A4BC934F5CB6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78BC-0664-482C-9FCC-4673D043F7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83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E102-39FD-4E4D-A04E-A4BC934F5CB6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78BC-0664-482C-9FCC-4673D043F7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362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E102-39FD-4E4D-A04E-A4BC934F5CB6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78BC-0664-482C-9FCC-4673D043F7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00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E102-39FD-4E4D-A04E-A4BC934F5CB6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78BC-0664-482C-9FCC-4673D043F7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277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E102-39FD-4E4D-A04E-A4BC934F5CB6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78BC-0664-482C-9FCC-4673D043F7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497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E102-39FD-4E4D-A04E-A4BC934F5CB6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78BC-0664-482C-9FCC-4673D043F7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145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E102-39FD-4E4D-A04E-A4BC934F5CB6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78BC-0664-482C-9FCC-4673D043F7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823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E102-39FD-4E4D-A04E-A4BC934F5CB6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78BC-0664-482C-9FCC-4673D043F7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169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8E102-39FD-4E4D-A04E-A4BC934F5CB6}" type="datetimeFigureOut">
              <a:rPr lang="bg-BG" smtClean="0"/>
              <a:t>21.12.2016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78BC-0664-482C-9FCC-4673D043F7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1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Стандартен клас математически методи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dirty="0" smtClean="0"/>
              <a:t>Math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5384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Правила: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Когато в израз се постави извикване на метод/функция, който пресмята стойност, то извикването на метода/функцията се заменя с пресметата стойност и тя учяства по-нататък в пресмятането на стойността на израза.</a:t>
            </a:r>
          </a:p>
          <a:p>
            <a:r>
              <a:rPr lang="bg-BG" dirty="0" smtClean="0"/>
              <a:t>Извекването на метод/функция може да се счита за операция с най-висок приоритет.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259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Задача 1:</a:t>
            </a:r>
            <a:r>
              <a:rPr lang="bg-BG" dirty="0" smtClean="0"/>
              <a:t> На порменливата </a:t>
            </a:r>
            <a:r>
              <a:rPr lang="en-US" b="1" dirty="0" smtClean="0"/>
              <a:t>s</a:t>
            </a:r>
            <a:r>
              <a:rPr lang="bg-BG" dirty="0" smtClean="0"/>
              <a:t> да се пирсвои лицето на кръг с радиус </a:t>
            </a:r>
            <a:r>
              <a:rPr lang="en-US" b="1" dirty="0" smtClean="0"/>
              <a:t>r</a:t>
            </a:r>
            <a:r>
              <a:rPr lang="en-US" dirty="0" smtClean="0"/>
              <a:t>.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b="1" dirty="0" smtClean="0"/>
              <a:t>Решение:	 </a:t>
            </a:r>
            <a:r>
              <a:rPr lang="en-US" dirty="0" smtClean="0"/>
              <a:t>s=</a:t>
            </a:r>
            <a:r>
              <a:rPr lang="en-US" dirty="0" err="1" smtClean="0"/>
              <a:t>Math.PI</a:t>
            </a:r>
            <a:r>
              <a:rPr lang="en-US" dirty="0" smtClean="0"/>
              <a:t>*r*r;</a:t>
            </a:r>
          </a:p>
          <a:p>
            <a:r>
              <a:rPr lang="bg-BG" b="1" dirty="0" smtClean="0"/>
              <a:t>Задача</a:t>
            </a:r>
            <a:r>
              <a:rPr lang="en-US" b="1" dirty="0" smtClean="0"/>
              <a:t> 2</a:t>
            </a:r>
            <a:r>
              <a:rPr lang="bg-BG" b="1" dirty="0" smtClean="0"/>
              <a:t>: </a:t>
            </a:r>
            <a:r>
              <a:rPr lang="bg-BG" dirty="0" smtClean="0"/>
              <a:t>На порменливата </a:t>
            </a:r>
            <a:r>
              <a:rPr lang="bg-BG" b="1" dirty="0" smtClean="0"/>
              <a:t>с</a:t>
            </a:r>
            <a:r>
              <a:rPr lang="bg-BG" dirty="0" smtClean="0"/>
              <a:t> да се пирсвои дължината на окръжност с радиус </a:t>
            </a:r>
            <a:r>
              <a:rPr lang="en-US" b="1" dirty="0" smtClean="0"/>
              <a:t>r</a:t>
            </a:r>
            <a:r>
              <a:rPr lang="bg-BG" b="1" dirty="0" smtClean="0"/>
              <a:t>.</a:t>
            </a:r>
            <a:br>
              <a:rPr lang="bg-BG" b="1" dirty="0" smtClean="0"/>
            </a:br>
            <a:r>
              <a:rPr lang="bg-BG" b="1" dirty="0" smtClean="0"/>
              <a:t>Решение: 	</a:t>
            </a:r>
            <a:r>
              <a:rPr lang="bg-BG" dirty="0" smtClean="0"/>
              <a:t>с</a:t>
            </a:r>
            <a:r>
              <a:rPr lang="en-US" dirty="0" smtClean="0"/>
              <a:t>=</a:t>
            </a:r>
            <a:r>
              <a:rPr lang="bg-BG" dirty="0" smtClean="0"/>
              <a:t>2*</a:t>
            </a:r>
            <a:r>
              <a:rPr lang="en-US" dirty="0" err="1" smtClean="0"/>
              <a:t>Math.PI</a:t>
            </a:r>
            <a:r>
              <a:rPr lang="en-US" dirty="0" smtClean="0"/>
              <a:t>*r</a:t>
            </a:r>
            <a:r>
              <a:rPr lang="bg-BG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78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Задача</a:t>
            </a:r>
            <a:r>
              <a:rPr lang="en-US" b="1" dirty="0" smtClean="0"/>
              <a:t> </a:t>
            </a:r>
            <a:r>
              <a:rPr lang="bg-BG" b="1" dirty="0" smtClean="0"/>
              <a:t>3: </a:t>
            </a:r>
            <a:r>
              <a:rPr lang="bg-BG" dirty="0" smtClean="0"/>
              <a:t>Стена има правоъгълна форма с височина, съдържаща се в променлива </a:t>
            </a:r>
            <a:r>
              <a:rPr lang="bg-BG" b="1" dirty="0" smtClean="0"/>
              <a:t>а</a:t>
            </a:r>
            <a:r>
              <a:rPr lang="bg-BG" dirty="0" smtClean="0"/>
              <a:t> и дължива, съдържаща се в променлива </a:t>
            </a:r>
            <a:r>
              <a:rPr lang="en-US" b="1" dirty="0" smtClean="0"/>
              <a:t>b</a:t>
            </a:r>
            <a:r>
              <a:rPr lang="en-US" dirty="0" smtClean="0"/>
              <a:t>. C </a:t>
            </a:r>
            <a:r>
              <a:rPr lang="bg-BG" dirty="0" smtClean="0"/>
              <a:t>една кутия боя може да се покрият </a:t>
            </a:r>
            <a:r>
              <a:rPr lang="en-US" b="1" dirty="0" smtClean="0"/>
              <a:t>k</a:t>
            </a:r>
            <a:r>
              <a:rPr lang="en-US" dirty="0" smtClean="0"/>
              <a:t> </a:t>
            </a:r>
            <a:r>
              <a:rPr lang="bg-BG" dirty="0" smtClean="0"/>
              <a:t>квадратни единици от стената. На променливата </a:t>
            </a:r>
            <a:r>
              <a:rPr lang="en-US" b="1" dirty="0" err="1" smtClean="0"/>
              <a:t>ans</a:t>
            </a:r>
            <a:r>
              <a:rPr lang="bg-BG" dirty="0" smtClean="0"/>
              <a:t> да се пирсвои броят кутии боя, които трябва да се закупят, за да се боядиса цялата стена.</a:t>
            </a:r>
            <a:r>
              <a:rPr lang="bg-BG" b="1" dirty="0"/>
              <a:t/>
            </a:r>
            <a:br>
              <a:rPr lang="bg-BG" b="1" dirty="0"/>
            </a:br>
            <a:r>
              <a:rPr lang="bg-BG" b="1" dirty="0" smtClean="0"/>
              <a:t>Решение: </a:t>
            </a:r>
            <a:r>
              <a:rPr lang="en-US" dirty="0" smtClean="0"/>
              <a:t> </a:t>
            </a:r>
            <a:r>
              <a:rPr lang="en-US" dirty="0" err="1" smtClean="0"/>
              <a:t>ans</a:t>
            </a:r>
            <a:r>
              <a:rPr lang="en-US" dirty="0" smtClean="0"/>
              <a:t>=</a:t>
            </a:r>
            <a:r>
              <a:rPr lang="en-US" dirty="0" err="1" smtClean="0"/>
              <a:t>Math.Ceiling</a:t>
            </a:r>
            <a:r>
              <a:rPr lang="en-US" dirty="0" smtClean="0"/>
              <a:t>((a*b)/c);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0313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 smtClean="0"/>
              <a:t>Задача</a:t>
            </a:r>
            <a:r>
              <a:rPr lang="en-US" b="1" dirty="0" smtClean="0"/>
              <a:t> 4</a:t>
            </a:r>
            <a:r>
              <a:rPr lang="bg-BG" b="1" dirty="0" smtClean="0"/>
              <a:t>: </a:t>
            </a:r>
            <a:r>
              <a:rPr lang="bg-BG" dirty="0" smtClean="0"/>
              <a:t>На променливата </a:t>
            </a:r>
            <a:r>
              <a:rPr lang="en-US" b="1" dirty="0" smtClean="0"/>
              <a:t>x</a:t>
            </a:r>
            <a:r>
              <a:rPr lang="bg-BG" b="1" dirty="0" smtClean="0"/>
              <a:t> </a:t>
            </a:r>
            <a:r>
              <a:rPr lang="bg-BG" dirty="0" smtClean="0"/>
              <a:t>да се присвои закръгленото положително дробно число </a:t>
            </a:r>
            <a:r>
              <a:rPr lang="en-US" b="1" dirty="0" smtClean="0"/>
              <a:t>y</a:t>
            </a:r>
            <a:r>
              <a:rPr lang="en-US" dirty="0" smtClean="0"/>
              <a:t>. </a:t>
            </a:r>
            <a:r>
              <a:rPr lang="bg-BG" dirty="0" smtClean="0"/>
              <a:t>Например, ако </a:t>
            </a:r>
            <a:r>
              <a:rPr lang="en-US" b="1" dirty="0" smtClean="0"/>
              <a:t>y</a:t>
            </a:r>
            <a:r>
              <a:rPr lang="bg-BG" dirty="0" smtClean="0"/>
              <a:t> е 3.567, то съдържанието на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bg-BG" dirty="0" smtClean="0"/>
              <a:t>трябва да бъде 4, </a:t>
            </a:r>
            <a:r>
              <a:rPr lang="bg-BG" dirty="0" smtClean="0"/>
              <a:t>ако </a:t>
            </a:r>
            <a:r>
              <a:rPr lang="en-US" b="1" dirty="0" smtClean="0"/>
              <a:t>y</a:t>
            </a:r>
            <a:r>
              <a:rPr lang="bg-BG" dirty="0" smtClean="0"/>
              <a:t> е 3.499, тогава съдържанието на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bg-BG" dirty="0" smtClean="0"/>
              <a:t>трябва да бъде 3.</a:t>
            </a:r>
            <a:r>
              <a:rPr lang="bg-BG" b="1" dirty="0"/>
              <a:t/>
            </a:r>
            <a:br>
              <a:rPr lang="bg-BG" b="1" dirty="0"/>
            </a:br>
            <a:r>
              <a:rPr lang="bg-BG" b="1" dirty="0" smtClean="0"/>
              <a:t>Решение: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x=</a:t>
            </a:r>
            <a:r>
              <a:rPr lang="en-US" dirty="0" err="1" smtClean="0"/>
              <a:t>Math.Floor</a:t>
            </a:r>
            <a:r>
              <a:rPr lang="en-US" dirty="0" smtClean="0"/>
              <a:t>(y+0.5);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4366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Задачи: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Създайте конзолно приложение, в което декларирайте променливите от примерите. Задайте им подходящи стойности, пресметнете изразите от примерите и получените резултати изведете в конзолата.</a:t>
            </a:r>
          </a:p>
          <a:p>
            <a:r>
              <a:rPr lang="bg-BG" dirty="0" smtClean="0"/>
              <a:t>Метален прът с цилиндрична форма има дължина, съдържаща се в променливата </a:t>
            </a:r>
            <a:r>
              <a:rPr lang="bg-BG" b="1" dirty="0" smtClean="0"/>
              <a:t>а</a:t>
            </a:r>
            <a:r>
              <a:rPr lang="bg-BG" dirty="0" smtClean="0"/>
              <a:t>. От него трябва да се изрежат метални цилиндри с височина, съдържаща се в променливата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  <a:r>
              <a:rPr lang="bg-BG" dirty="0" smtClean="0"/>
              <a:t> Напишете конзолно приложение, в което се присвояват конкретни стойности  на променливите, пресмята се и се извежда броят на цилиндрите, които могат да се изрежат от дадения прът.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92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Ще разгледаме: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dirty="0" smtClean="0"/>
              <a:t>Math</a:t>
            </a:r>
          </a:p>
          <a:p>
            <a:r>
              <a:rPr lang="bg-BG" dirty="0" smtClean="0"/>
              <a:t>Атрибути на </a:t>
            </a:r>
            <a:r>
              <a:rPr lang="bg-BG" dirty="0" smtClean="0"/>
              <a:t>класът </a:t>
            </a:r>
            <a:r>
              <a:rPr lang="en-US" dirty="0" smtClean="0"/>
              <a:t>Math</a:t>
            </a:r>
            <a:endParaRPr lang="bg-BG" dirty="0" smtClean="0"/>
          </a:p>
          <a:p>
            <a:r>
              <a:rPr lang="bg-BG" dirty="0" smtClean="0"/>
              <a:t>Методи на</a:t>
            </a:r>
            <a:r>
              <a:rPr lang="bg-BG" dirty="0" smtClean="0"/>
              <a:t> класът </a:t>
            </a:r>
            <a:r>
              <a:rPr lang="en-US" dirty="0" smtClean="0"/>
              <a:t>Math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766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 </a:t>
            </a:r>
            <a:r>
              <a:rPr lang="en-US" dirty="0" smtClean="0"/>
              <a:t>Math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Съдържа няколко метода за пресмятане на математически функции.</a:t>
            </a:r>
          </a:p>
          <a:p>
            <a:r>
              <a:rPr lang="bg-BG" dirty="0" smtClean="0"/>
              <a:t>За да се ползмат тези методи, в програмата  се включва съответното пространство от имена с директивата </a:t>
            </a:r>
            <a:r>
              <a:rPr lang="en-US" b="1" dirty="0" smtClean="0">
                <a:solidFill>
                  <a:srgbClr val="FF0000"/>
                </a:solidFill>
              </a:rPr>
              <a:t>using System;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550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Атрибути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В </a:t>
            </a:r>
            <a:r>
              <a:rPr lang="en-US" dirty="0" smtClean="0"/>
              <a:t>C#</a:t>
            </a:r>
            <a:r>
              <a:rPr lang="bg-BG" dirty="0" smtClean="0"/>
              <a:t> имената на атрибутите на клас се поставят след името на класа и точка.</a:t>
            </a:r>
          </a:p>
          <a:p>
            <a:r>
              <a:rPr lang="bg-BG" dirty="0" smtClean="0"/>
              <a:t>Класът </a:t>
            </a:r>
            <a:r>
              <a:rPr lang="en-US" dirty="0" smtClean="0"/>
              <a:t>Math</a:t>
            </a:r>
            <a:r>
              <a:rPr lang="bg-BG" dirty="0" smtClean="0"/>
              <a:t> има два атрибута: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Math.PI</a:t>
            </a:r>
            <a:r>
              <a:rPr lang="en-US" dirty="0" smtClean="0"/>
              <a:t> – </a:t>
            </a:r>
            <a:r>
              <a:rPr lang="bg-BG" dirty="0" smtClean="0"/>
              <a:t>именувана константа със стойност числото </a:t>
            </a:r>
            <a:r>
              <a:rPr lang="bg-BG" b="1" dirty="0" smtClean="0">
                <a:sym typeface="Symbol"/>
              </a:rPr>
              <a:t></a:t>
            </a:r>
            <a:r>
              <a:rPr lang="bg-BG" dirty="0" smtClean="0">
                <a:sym typeface="Symbol"/>
              </a:rPr>
              <a:t>, представено с максималната допустима от типа </a:t>
            </a:r>
            <a:r>
              <a:rPr lang="en-US" i="1" dirty="0" smtClean="0">
                <a:sym typeface="Symbol"/>
              </a:rPr>
              <a:t>double</a:t>
            </a:r>
            <a:r>
              <a:rPr lang="en-US" dirty="0" smtClean="0">
                <a:sym typeface="Symbol"/>
              </a:rPr>
              <a:t> </a:t>
            </a:r>
            <a:r>
              <a:rPr lang="bg-BG" dirty="0" smtClean="0">
                <a:sym typeface="Symbol"/>
              </a:rPr>
              <a:t>точност:</a:t>
            </a:r>
          </a:p>
          <a:p>
            <a:pPr marL="457200" lvl="1" indent="0">
              <a:buNone/>
            </a:pPr>
            <a:r>
              <a:rPr lang="bg-BG" dirty="0">
                <a:sym typeface="Symbol"/>
              </a:rPr>
              <a:t>	</a:t>
            </a:r>
            <a:r>
              <a:rPr lang="en-US" i="1" dirty="0" err="1" smtClean="0">
                <a:sym typeface="Symbol"/>
              </a:rPr>
              <a:t>const</a:t>
            </a:r>
            <a:r>
              <a:rPr lang="en-US" i="1" dirty="0" smtClean="0">
                <a:sym typeface="Symbol"/>
              </a:rPr>
              <a:t> double PI=3.14159265358979</a:t>
            </a:r>
            <a:endParaRPr lang="en-US" i="1" dirty="0" smtClean="0"/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Math.E</a:t>
            </a:r>
            <a:r>
              <a:rPr lang="en-US" dirty="0" smtClean="0"/>
              <a:t> - </a:t>
            </a:r>
            <a:r>
              <a:rPr lang="bg-BG" dirty="0" smtClean="0"/>
              <a:t>именувана константа със стойност числото</a:t>
            </a:r>
            <a:r>
              <a:rPr lang="en-US" dirty="0" smtClean="0"/>
              <a:t> </a:t>
            </a:r>
            <a:r>
              <a:rPr lang="en-US" b="1" i="1" dirty="0" smtClean="0"/>
              <a:t>e</a:t>
            </a:r>
            <a:r>
              <a:rPr lang="en-US" dirty="0" smtClean="0"/>
              <a:t> –</a:t>
            </a:r>
            <a:r>
              <a:rPr lang="bg-BG" dirty="0" smtClean="0"/>
              <a:t> основа на натуралния алгоритъм, </a:t>
            </a:r>
            <a:r>
              <a:rPr lang="bg-BG" dirty="0" smtClean="0">
                <a:sym typeface="Symbol"/>
              </a:rPr>
              <a:t>представено с максималната допустима от типа </a:t>
            </a:r>
            <a:r>
              <a:rPr lang="en-US" i="1" dirty="0" smtClean="0">
                <a:sym typeface="Symbol"/>
              </a:rPr>
              <a:t>double</a:t>
            </a:r>
            <a:r>
              <a:rPr lang="en-US" dirty="0" smtClean="0">
                <a:sym typeface="Symbol"/>
              </a:rPr>
              <a:t> </a:t>
            </a:r>
            <a:r>
              <a:rPr lang="bg-BG" dirty="0" smtClean="0">
                <a:sym typeface="Symbol"/>
              </a:rPr>
              <a:t>точност:</a:t>
            </a:r>
          </a:p>
          <a:p>
            <a:pPr marL="457200" lvl="1" indent="0">
              <a:buNone/>
            </a:pPr>
            <a:r>
              <a:rPr lang="bg-BG" dirty="0" smtClean="0">
                <a:sym typeface="Symbol"/>
              </a:rPr>
              <a:t>	</a:t>
            </a:r>
            <a:r>
              <a:rPr lang="en-US" i="1" dirty="0" err="1" smtClean="0">
                <a:sym typeface="Symbol"/>
              </a:rPr>
              <a:t>const</a:t>
            </a:r>
            <a:r>
              <a:rPr lang="en-US" i="1" dirty="0" smtClean="0">
                <a:sym typeface="Symbol"/>
              </a:rPr>
              <a:t> double PI=</a:t>
            </a:r>
            <a:r>
              <a:rPr lang="bg-BG" i="1" dirty="0" smtClean="0">
                <a:sym typeface="Symbol"/>
              </a:rPr>
              <a:t>2.71828182845905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9165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Когато една и съща математическа функция може да се приложи към аргументи от различен тип, тогава в ООП се създава по един метод за всеки от типовете, като всички методи носят едно и също име.</a:t>
            </a:r>
          </a:p>
          <a:p>
            <a:r>
              <a:rPr lang="bg-BG" dirty="0" smtClean="0"/>
              <a:t>За програмиста това изглежда, че съществува само един метод, който може да се приложи към аргументи от различен тип.</a:t>
            </a:r>
          </a:p>
        </p:txBody>
      </p:sp>
    </p:spTree>
    <p:extLst>
      <p:ext uri="{BB962C8B-B14F-4D97-AF65-F5344CB8AC3E}">
        <p14:creationId xmlns:p14="http://schemas.microsoft.com/office/powerpoint/2010/main" val="313248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dirty="0" smtClean="0"/>
              <a:t>Всички еднотипни методи се посочват като един, и ще се посочат множеството от възможни стойности на аргументити – константи или променливи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0260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Най-често използвани методи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Math.Abs</a:t>
            </a:r>
            <a:r>
              <a:rPr lang="en-US" dirty="0" smtClean="0"/>
              <a:t>(&lt;</a:t>
            </a:r>
            <a:r>
              <a:rPr lang="bg-BG" dirty="0" smtClean="0"/>
              <a:t>числова стойност/променлива със знак</a:t>
            </a:r>
            <a:r>
              <a:rPr lang="en-US" dirty="0" smtClean="0"/>
              <a:t>&gt;)</a:t>
            </a:r>
            <a:r>
              <a:rPr lang="bg-BG" dirty="0" smtClean="0"/>
              <a:t> – връща абсолютна стойност на аргумента;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Math.Ceiling</a:t>
            </a:r>
            <a:r>
              <a:rPr lang="en-US" dirty="0" smtClean="0"/>
              <a:t>(&lt;</a:t>
            </a:r>
            <a:r>
              <a:rPr lang="bg-BG" dirty="0" smtClean="0"/>
              <a:t>дробна стойност/променлива</a:t>
            </a:r>
            <a:r>
              <a:rPr lang="en-US" dirty="0" smtClean="0"/>
              <a:t>&gt;)</a:t>
            </a:r>
            <a:r>
              <a:rPr lang="bg-BG" dirty="0" smtClean="0"/>
              <a:t> – връща най-близката цяла стойност, по-голяма или равна на аргумента.</a:t>
            </a:r>
            <a:br>
              <a:rPr lang="bg-BG" dirty="0" smtClean="0"/>
            </a:br>
            <a:r>
              <a:rPr lang="bg-BG" dirty="0" smtClean="0"/>
              <a:t>	Пример</a:t>
            </a:r>
            <a:r>
              <a:rPr lang="bg-BG" b="1" dirty="0" smtClean="0"/>
              <a:t>: </a:t>
            </a:r>
            <a:r>
              <a:rPr lang="en-US" b="1" dirty="0" err="1" smtClean="0"/>
              <a:t>Math.Ceiling</a:t>
            </a:r>
            <a:r>
              <a:rPr lang="en-US" b="1" dirty="0" smtClean="0"/>
              <a:t>(</a:t>
            </a:r>
            <a:r>
              <a:rPr lang="bg-BG" b="1" dirty="0" smtClean="0"/>
              <a:t>5.14) </a:t>
            </a:r>
            <a:r>
              <a:rPr lang="bg-BG" dirty="0" smtClean="0"/>
              <a:t>е 6;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Math.Floor</a:t>
            </a:r>
            <a:r>
              <a:rPr lang="en-US" dirty="0" smtClean="0"/>
              <a:t>(&lt;</a:t>
            </a:r>
            <a:r>
              <a:rPr lang="bg-BG" dirty="0" smtClean="0"/>
              <a:t>дробна стойност/променлива</a:t>
            </a:r>
            <a:r>
              <a:rPr lang="en-US" dirty="0" smtClean="0"/>
              <a:t>&gt;)</a:t>
            </a:r>
            <a:r>
              <a:rPr lang="bg-BG" dirty="0" smtClean="0"/>
              <a:t> - връща най-близката цяла стойност, по-малка или равна на аргумента.</a:t>
            </a:r>
            <a:br>
              <a:rPr lang="bg-BG" dirty="0" smtClean="0"/>
            </a:br>
            <a:r>
              <a:rPr lang="bg-BG" dirty="0" smtClean="0"/>
              <a:t>	Пример: </a:t>
            </a:r>
            <a:r>
              <a:rPr lang="en-US" b="1" dirty="0" err="1" smtClean="0"/>
              <a:t>Math.Floor</a:t>
            </a:r>
            <a:r>
              <a:rPr lang="en-US" b="1" dirty="0" smtClean="0"/>
              <a:t>(</a:t>
            </a:r>
            <a:r>
              <a:rPr lang="bg-BG" b="1" dirty="0" smtClean="0"/>
              <a:t>5.14) </a:t>
            </a:r>
            <a:r>
              <a:rPr lang="bg-BG" dirty="0" smtClean="0"/>
              <a:t>е </a:t>
            </a:r>
            <a:r>
              <a:rPr lang="en-US" dirty="0" smtClean="0"/>
              <a:t>5</a:t>
            </a:r>
            <a:r>
              <a:rPr lang="bg-BG" dirty="0" smtClean="0"/>
              <a:t>;</a:t>
            </a:r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635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Най-често използвани методи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Math.Max</a:t>
            </a:r>
            <a:r>
              <a:rPr lang="en-US" dirty="0" smtClean="0"/>
              <a:t>(&lt;</a:t>
            </a:r>
            <a:r>
              <a:rPr lang="bg-BG" dirty="0" smtClean="0"/>
              <a:t>числова стойност/променлива, числова стойност/променлива </a:t>
            </a:r>
            <a:r>
              <a:rPr lang="en-US" dirty="0" smtClean="0"/>
              <a:t>&gt;)</a:t>
            </a:r>
            <a:r>
              <a:rPr lang="bg-BG" dirty="0" smtClean="0"/>
              <a:t> – връща по-голямата от двете стойности на аргументите;</a:t>
            </a:r>
            <a:endParaRPr lang="en-US" dirty="0" smtClean="0"/>
          </a:p>
          <a:p>
            <a:r>
              <a:rPr lang="en-US" b="1" dirty="0" err="1">
                <a:solidFill>
                  <a:srgbClr val="FF0000"/>
                </a:solidFill>
              </a:rPr>
              <a:t>Math.Min</a:t>
            </a:r>
            <a:r>
              <a:rPr lang="en-US" dirty="0" smtClean="0"/>
              <a:t> (&lt;</a:t>
            </a:r>
            <a:r>
              <a:rPr lang="bg-BG" dirty="0" smtClean="0"/>
              <a:t>числова стойност/променлива, числова стойност/променлива </a:t>
            </a:r>
            <a:r>
              <a:rPr lang="en-US" dirty="0" smtClean="0"/>
              <a:t>&gt;)</a:t>
            </a:r>
            <a:r>
              <a:rPr lang="bg-BG" dirty="0" smtClean="0"/>
              <a:t> – връща по-малката от двете стойности на аргументите;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714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Най-често използвани методи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Math.Sqrt</a:t>
            </a:r>
            <a:r>
              <a:rPr lang="en-US" dirty="0" smtClean="0"/>
              <a:t>(&lt;</a:t>
            </a:r>
            <a:r>
              <a:rPr lang="bg-BG" dirty="0" smtClean="0"/>
              <a:t>дробна стойност/променлива от типа </a:t>
            </a:r>
            <a:r>
              <a:rPr lang="en-US" i="1" dirty="0" smtClean="0"/>
              <a:t>double</a:t>
            </a:r>
            <a:r>
              <a:rPr lang="en-US" dirty="0" smtClean="0"/>
              <a:t>&gt;) – </a:t>
            </a:r>
            <a:r>
              <a:rPr lang="bg-BG" dirty="0" smtClean="0"/>
              <a:t>връща квадратния корен на аргумента;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Math.Pow</a:t>
            </a:r>
            <a:r>
              <a:rPr lang="en-US" dirty="0" smtClean="0"/>
              <a:t>(&lt;</a:t>
            </a:r>
            <a:r>
              <a:rPr lang="bg-BG" dirty="0" smtClean="0"/>
              <a:t>дробна стойност/променлива от типа </a:t>
            </a:r>
            <a:r>
              <a:rPr lang="en-US" i="1" dirty="0" smtClean="0"/>
              <a:t>double</a:t>
            </a:r>
            <a:r>
              <a:rPr lang="en-US" dirty="0" smtClean="0"/>
              <a:t>&gt;) </a:t>
            </a:r>
            <a:r>
              <a:rPr lang="bg-BG" dirty="0" smtClean="0"/>
              <a:t>,</a:t>
            </a:r>
            <a:r>
              <a:rPr lang="en-US" dirty="0" smtClean="0"/>
              <a:t> (&lt;</a:t>
            </a:r>
            <a:r>
              <a:rPr lang="bg-BG" dirty="0" smtClean="0"/>
              <a:t>дробна стойност/променлива от типа </a:t>
            </a:r>
            <a:r>
              <a:rPr lang="en-US" i="1" dirty="0" smtClean="0"/>
              <a:t>double</a:t>
            </a:r>
            <a:r>
              <a:rPr lang="en-US" dirty="0" smtClean="0"/>
              <a:t>&gt;) </a:t>
            </a:r>
            <a:r>
              <a:rPr lang="bg-BG" dirty="0" smtClean="0"/>
              <a:t> - връща първия аргумент, повдигнат на степен втория аргумент.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122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559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Стандартен клас математически методи</vt:lpstr>
      <vt:lpstr>Ще разгледаме:</vt:lpstr>
      <vt:lpstr>Клас Math</vt:lpstr>
      <vt:lpstr>Атрибути</vt:lpstr>
      <vt:lpstr>Методи</vt:lpstr>
      <vt:lpstr>Методи</vt:lpstr>
      <vt:lpstr>Най-често използвани методи</vt:lpstr>
      <vt:lpstr>Най-често използвани методи</vt:lpstr>
      <vt:lpstr>Най-често използвани методи</vt:lpstr>
      <vt:lpstr>Правила:</vt:lpstr>
      <vt:lpstr>Примери:</vt:lpstr>
      <vt:lpstr>Примери:</vt:lpstr>
      <vt:lpstr>Примери:</vt:lpstr>
      <vt:lpstr>Задачи: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Стандартен клас математически методи</dc:title>
  <dc:creator>Teacher4</dc:creator>
  <cp:lastModifiedBy>Teacher4</cp:lastModifiedBy>
  <cp:revision>19</cp:revision>
  <dcterms:created xsi:type="dcterms:W3CDTF">2016-12-21T09:51:18Z</dcterms:created>
  <dcterms:modified xsi:type="dcterms:W3CDTF">2016-12-21T11:44:53Z</dcterms:modified>
</cp:coreProperties>
</file>