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9" r:id="rId5"/>
    <p:sldId id="270" r:id="rId6"/>
    <p:sldId id="272" r:id="rId7"/>
    <p:sldId id="273" r:id="rId8"/>
    <p:sldId id="274" r:id="rId9"/>
    <p:sldId id="275" r:id="rId10"/>
    <p:sldId id="281" r:id="rId11"/>
    <p:sldId id="285" r:id="rId12"/>
    <p:sldId id="290" r:id="rId13"/>
    <p:sldId id="291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2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473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15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628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14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79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25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25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344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0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32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38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1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12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28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8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F1FB-73DF-4627-8FE5-69192751841C}" type="datetimeFigureOut">
              <a:rPr lang="bg-BG" smtClean="0"/>
              <a:t>24.1.2017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77BEC-95D7-4D63-BBAF-38B3E97AFC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16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върху форми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645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/>
              <a:t>Задача </a:t>
            </a:r>
            <a:r>
              <a:rPr lang="bg-BG" altLang="bg-BG" dirty="0" smtClean="0"/>
              <a:t>5</a:t>
            </a:r>
            <a:endParaRPr lang="en-GB" altLang="bg-BG" dirty="0" smtClean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75628" y="1663048"/>
            <a:ext cx="8596668" cy="3880773"/>
          </a:xfrm>
        </p:spPr>
        <p:txBody>
          <a:bodyPr>
            <a:normAutofit/>
          </a:bodyPr>
          <a:lstStyle/>
          <a:p>
            <a:r>
              <a:rPr lang="bg-BG" altLang="en-US" sz="2800" dirty="0" smtClean="0"/>
              <a:t>Създайте проект с три форми. При двукратно щракане с мишката върху Първа форма</a:t>
            </a:r>
            <a:r>
              <a:rPr lang="en-US" altLang="en-US" sz="2800" dirty="0" smtClean="0"/>
              <a:t> </a:t>
            </a:r>
            <a:r>
              <a:rPr lang="bg-BG" altLang="en-US" sz="2800" dirty="0" smtClean="0"/>
              <a:t>/червена/, да се появява форма 2 с жълт цвят. При щракане върху форма 2, да се появи форма 3 с лилав цвят. Когато дадена форма не е активна, цветът й да е сив.</a:t>
            </a:r>
          </a:p>
          <a:p>
            <a:endParaRPr lang="en-GB" alt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191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dirty="0" smtClean="0"/>
              <a:t>Задача </a:t>
            </a:r>
            <a:r>
              <a:rPr lang="bg-BG" altLang="en-US" dirty="0" smtClean="0"/>
              <a:t>6</a:t>
            </a:r>
            <a:endParaRPr lang="en-US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52857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altLang="en-US" sz="3600" dirty="0" smtClean="0"/>
              <a:t>Задачата с четирите форми да се промени така: Когато дадена форма е активна, предходната да се скрие.</a:t>
            </a:r>
          </a:p>
        </p:txBody>
      </p:sp>
    </p:spTree>
    <p:extLst>
      <p:ext uri="{BB962C8B-B14F-4D97-AF65-F5344CB8AC3E}">
        <p14:creationId xmlns:p14="http://schemas.microsoft.com/office/powerpoint/2010/main" val="1113176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dirty="0" smtClean="0"/>
              <a:t>Задача </a:t>
            </a:r>
            <a:r>
              <a:rPr lang="bg-BG" altLang="en-US" dirty="0" smtClean="0"/>
              <a:t>7</a:t>
            </a:r>
            <a:endParaRPr lang="en-US" altLang="en-US" dirty="0" smtClean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515969" y="1930400"/>
            <a:ext cx="8596668" cy="3880773"/>
          </a:xfrm>
        </p:spPr>
        <p:txBody>
          <a:bodyPr>
            <a:normAutofit/>
          </a:bodyPr>
          <a:lstStyle/>
          <a:p>
            <a:r>
              <a:rPr lang="bg-BG" altLang="en-US" sz="3200" dirty="0" smtClean="0"/>
              <a:t>Задачата да се промени така: След появата на Форма 2, при ЗАТВАРЯНЕТО й, да се появява форма 3 и съответно при нейното затваряне – форма 4. при затварянето на форма 4 – да се появи отново форма 1.</a:t>
            </a:r>
          </a:p>
          <a:p>
            <a:endParaRPr lang="en-GB" alt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34796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mtClean="0"/>
              <a:t>Решение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altLang="en-US" smtClean="0"/>
              <a:t>Обработва се за всяка форма събитието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noProof="1" smtClean="0"/>
              <a:t> private void Form2_</a:t>
            </a:r>
            <a:r>
              <a:rPr lang="en-US" altLang="en-US" b="1" noProof="1" smtClean="0"/>
              <a:t>FormClosed</a:t>
            </a:r>
            <a:r>
              <a:rPr lang="en-US" altLang="en-US" noProof="1" smtClean="0"/>
              <a:t>(object sender, FormClosedEventArgs 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noProof="1" smtClean="0"/>
              <a:t>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noProof="1" smtClean="0"/>
              <a:t>            Form3 aForm3 = new Form3();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noProof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noProof="1" smtClean="0"/>
              <a:t>            aForm3.Show();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noProof="1" smtClean="0"/>
              <a:t>        }</a:t>
            </a:r>
            <a:endParaRPr lang="bg-BG" altLang="en-US" smtClean="0"/>
          </a:p>
        </p:txBody>
      </p:sp>
    </p:spTree>
    <p:extLst>
      <p:ext uri="{BB962C8B-B14F-4D97-AF65-F5344CB8AC3E}">
        <p14:creationId xmlns:p14="http://schemas.microsoft.com/office/powerpoint/2010/main" val="32065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5" y="692150"/>
            <a:ext cx="6192838" cy="649288"/>
          </a:xfrm>
        </p:spPr>
        <p:txBody>
          <a:bodyPr/>
          <a:lstStyle/>
          <a:p>
            <a:pPr eaLnBrk="1" hangingPunct="1">
              <a:defRPr/>
            </a:pPr>
            <a:r>
              <a:rPr lang="bg-BG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bg-BG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lang="bg-BG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15036" y="1689847"/>
            <a:ext cx="7777163" cy="446563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bg-BG" sz="2400" dirty="0"/>
              <a:t>Да се състави приложение на </a:t>
            </a:r>
            <a:r>
              <a:rPr lang="en-US" sz="2400" dirty="0"/>
              <a:t>Visual C#</a:t>
            </a:r>
            <a:r>
              <a:rPr lang="bg-BG" sz="2400" dirty="0"/>
              <a:t>, съдържащо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две форми</a:t>
            </a:r>
            <a:r>
              <a:rPr lang="bg-BG" sz="2400" dirty="0"/>
              <a:t>. При стартиране на приложението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главната форма</a:t>
            </a:r>
            <a:r>
              <a:rPr lang="bg-BG" sz="2400" dirty="0"/>
              <a:t> да се появява в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центъра на екрана, със заглавие “Главна форма” и зелен цвят</a:t>
            </a:r>
            <a:r>
              <a:rPr lang="bg-BG" sz="2400" i="1" dirty="0"/>
              <a:t> </a:t>
            </a:r>
            <a:r>
              <a:rPr lang="en-US" sz="2400" dirty="0"/>
              <a:t>(</a:t>
            </a:r>
            <a:r>
              <a:rPr lang="bg-BG" sz="2400" dirty="0"/>
              <a:t>настройки в</a:t>
            </a:r>
            <a:r>
              <a:rPr lang="en-US" sz="2400" dirty="0"/>
              <a:t> Properties)</a:t>
            </a:r>
            <a:r>
              <a:rPr lang="bg-BG" sz="2400" dirty="0"/>
              <a:t>. При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щракване</a:t>
            </a:r>
            <a:r>
              <a:rPr lang="bg-BG" sz="2400" dirty="0"/>
              <a:t> върху формата да се появява </a:t>
            </a:r>
            <a:r>
              <a:rPr lang="bg-BG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втората форма</a:t>
            </a:r>
            <a:r>
              <a:rPr lang="bg-BG" sz="2400" dirty="0"/>
              <a:t> със </a:t>
            </a:r>
            <a:r>
              <a:rPr lang="bg-BG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заглавие “Нова форма”, с размери (200;250), червен цвят, показалецът на мишката да има форма на “ръка”</a:t>
            </a:r>
            <a:r>
              <a:rPr lang="bg-BG" sz="2400" dirty="0"/>
              <a:t>(чрез програмен код).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bg-BG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8960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92854" y="701116"/>
            <a:ext cx="7993062" cy="518477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endParaRPr lang="bg-BG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bg-BG" sz="2400" dirty="0" smtClean="0"/>
              <a:t>УПЪТВАНЕ: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bg-BG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bg-BG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Прави се обработка на </a:t>
            </a:r>
            <a:r>
              <a:rPr lang="bg-BG" altLang="bg-BG" u="sng" dirty="0" smtClean="0"/>
              <a:t>Form1 </a:t>
            </a:r>
            <a:r>
              <a:rPr lang="bg-BG" altLang="bg-BG" u="sng" dirty="0"/>
              <a:t>- събитие  Click </a:t>
            </a:r>
            <a:endParaRPr lang="bg-BG" altLang="bg-BG" u="sng" dirty="0" smtClean="0"/>
          </a:p>
          <a:p>
            <a:pPr>
              <a:lnSpc>
                <a:spcPct val="80000"/>
              </a:lnSpc>
              <a:buNone/>
              <a:defRPr/>
            </a:pPr>
            <a:r>
              <a:rPr lang="bg-BG" dirty="0">
                <a:solidFill>
                  <a:schemeClr val="tx2"/>
                </a:solidFill>
              </a:rPr>
              <a:t>	</a:t>
            </a:r>
            <a:endParaRPr lang="bg-BG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bg-B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bg-B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 </a:t>
            </a:r>
            <a:r>
              <a:rPr lang="bg-B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 форма във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Visual Studio</a:t>
            </a:r>
            <a:r>
              <a:rPr lang="bg-B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bg-BG" dirty="0" smtClean="0">
              <a:solidFill>
                <a:schemeClr val="tx2"/>
              </a:solidFill>
            </a:endParaRP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bg-BG" sz="2400" dirty="0"/>
              <a:t>	- менюто </a:t>
            </a:r>
            <a:r>
              <a:rPr lang="en-US" sz="2400" b="1" dirty="0">
                <a:solidFill>
                  <a:schemeClr val="tx2"/>
                </a:solidFill>
              </a:rPr>
              <a:t>Project</a:t>
            </a:r>
            <a:r>
              <a:rPr lang="bg-BG" sz="2400" dirty="0"/>
              <a:t> </a:t>
            </a:r>
            <a:r>
              <a:rPr lang="bg-BG" sz="2400" dirty="0">
                <a:cs typeface="Arial" charset="0"/>
              </a:rPr>
              <a:t>→ </a:t>
            </a:r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tx2"/>
                </a:solidFill>
              </a:rPr>
              <a:t>Add Windows Form</a:t>
            </a:r>
            <a:r>
              <a:rPr lang="bg-BG" sz="2400" dirty="0"/>
              <a:t>, и натискаме бутона </a:t>
            </a:r>
            <a:r>
              <a:rPr lang="en-US" sz="2400" b="1" dirty="0">
                <a:solidFill>
                  <a:schemeClr val="tx2"/>
                </a:solidFill>
              </a:rPr>
              <a:t>Add.</a:t>
            </a:r>
            <a:r>
              <a:rPr lang="bg-BG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bg-BG" sz="24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3977" y="462535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bg-BG" sz="3200" dirty="0"/>
              <a:t>Form2 </a:t>
            </a:r>
            <a:r>
              <a:rPr lang="en-US" altLang="bg-BG" sz="3200" dirty="0" err="1"/>
              <a:t>nForm</a:t>
            </a:r>
            <a:r>
              <a:rPr lang="en-US" altLang="bg-BG" sz="3200" dirty="0"/>
              <a:t> = new Form2();</a:t>
            </a:r>
          </a:p>
          <a:p>
            <a:pPr>
              <a:defRPr/>
            </a:pPr>
            <a:r>
              <a:rPr lang="en-US" altLang="bg-BG" sz="3200" dirty="0" err="1" smtClean="0"/>
              <a:t>nForm.Show</a:t>
            </a:r>
            <a:r>
              <a:rPr lang="en-US" altLang="bg-BG" sz="3200" dirty="0" smtClean="0"/>
              <a:t>();</a:t>
            </a:r>
            <a:endParaRPr lang="bg-BG" altLang="bg-BG" sz="3200" dirty="0" smtClean="0"/>
          </a:p>
          <a:p>
            <a:pPr>
              <a:defRPr/>
            </a:pPr>
            <a:endParaRPr lang="bg-BG" altLang="bg-BG" sz="3200" dirty="0"/>
          </a:p>
          <a:p>
            <a:pPr>
              <a:defRPr/>
            </a:pPr>
            <a:r>
              <a:rPr lang="en-US" altLang="bg-BG" sz="3200" dirty="0" err="1"/>
              <a:t>nForm.Cursor</a:t>
            </a:r>
            <a:r>
              <a:rPr lang="en-US" altLang="bg-BG" sz="3200" dirty="0"/>
              <a:t> = </a:t>
            </a:r>
            <a:r>
              <a:rPr lang="en-US" altLang="bg-BG" sz="3200" dirty="0" err="1"/>
              <a:t>Cursors.Hand</a:t>
            </a:r>
            <a:r>
              <a:rPr lang="en-US" altLang="bg-BG" sz="3200" dirty="0" smtClean="0"/>
              <a:t>;</a:t>
            </a:r>
            <a:endParaRPr lang="bg-BG" altLang="bg-BG" sz="3200" dirty="0"/>
          </a:p>
        </p:txBody>
      </p:sp>
    </p:spTree>
    <p:extLst>
      <p:ext uri="{BB962C8B-B14F-4D97-AF65-F5344CB8AC3E}">
        <p14:creationId xmlns:p14="http://schemas.microsoft.com/office/powerpoint/2010/main" val="24921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514" y="1052513"/>
            <a:ext cx="6192837" cy="431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bg-BG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bg-BG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bg-BG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035424" y="1784817"/>
            <a:ext cx="8353425" cy="42481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bg-BG" sz="2800" dirty="0" smtClean="0"/>
              <a:t>Да се състави приложение на </a:t>
            </a:r>
            <a:r>
              <a:rPr lang="en-US" sz="2800" dirty="0" smtClean="0"/>
              <a:t>Visual C#</a:t>
            </a:r>
            <a:r>
              <a:rPr lang="bg-BG" sz="2800" dirty="0" smtClean="0"/>
              <a:t>, съдържащо </a:t>
            </a:r>
            <a:r>
              <a:rPr lang="bg-BG" sz="2800" dirty="0" smtClean="0">
                <a:solidFill>
                  <a:schemeClr val="folHlink"/>
                </a:solidFill>
              </a:rPr>
              <a:t>една форма</a:t>
            </a:r>
            <a:r>
              <a:rPr lang="bg-BG" sz="2800" dirty="0" smtClean="0"/>
              <a:t>(задайте заглавие </a:t>
            </a: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Main Form</a:t>
            </a:r>
            <a:r>
              <a:rPr lang="en-US" sz="2800" dirty="0" smtClean="0"/>
              <a:t> </a:t>
            </a:r>
            <a:r>
              <a:rPr lang="bg-BG" sz="2800" dirty="0" smtClean="0"/>
              <a:t>и </a:t>
            </a:r>
            <a:r>
              <a:rPr lang="bg-BG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червен</a:t>
            </a:r>
            <a:r>
              <a:rPr lang="bg-BG" sz="2800" dirty="0" smtClean="0"/>
              <a:t> цвят на формата).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bg-BG" sz="2800" dirty="0" smtClean="0"/>
              <a:t>	При промяна на размерите на формата чрез мишката, тя да сменя заглавието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 Image)</a:t>
            </a:r>
            <a:r>
              <a:rPr lang="bg-BG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2800" dirty="0" smtClean="0"/>
              <a:t>и цвета да става </a:t>
            </a:r>
            <a:r>
              <a:rPr lang="bg-BG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син</a:t>
            </a:r>
            <a:r>
              <a:rPr lang="bg-BG" sz="2800" dirty="0" smtClean="0"/>
              <a:t>, при щракане с мишката във формата, тя да възстановява размерите, заглавието и цвета си</a:t>
            </a:r>
            <a:r>
              <a:rPr lang="bg-BG" sz="2800" dirty="0" smtClean="0"/>
              <a:t>.</a:t>
            </a:r>
          </a:p>
          <a:p>
            <a:r>
              <a:rPr lang="bg-BG" dirty="0" smtClean="0"/>
              <a:t>Упътване:</a:t>
            </a:r>
            <a:r>
              <a:rPr lang="en-US" dirty="0" smtClean="0"/>
              <a:t> </a:t>
            </a:r>
            <a:r>
              <a:rPr lang="bg-BG" dirty="0" smtClean="0"/>
              <a:t>обработете събитията </a:t>
            </a:r>
            <a:r>
              <a:rPr lang="bg-B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Form1_Click </a:t>
            </a:r>
            <a:r>
              <a:rPr lang="bg-B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</a:t>
            </a:r>
            <a:r>
              <a:rPr lang="bg-B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Form1_Resize. </a:t>
            </a:r>
            <a:r>
              <a:rPr lang="bg-B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Обработката на </a:t>
            </a:r>
            <a:r>
              <a:rPr lang="bg-B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Form1_Load </a:t>
            </a:r>
            <a:r>
              <a:rPr lang="bg-B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 дадена на следващия слайд</a:t>
            </a:r>
            <a:r>
              <a:rPr lang="bg-BG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bg-BG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bg-BG" sz="2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47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3616326"/>
            <a:ext cx="8675688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bg-BG" altLang="bg-BG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bg-BG" altLang="bg-BG" smtClean="0"/>
              <a:t>		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88914"/>
            <a:ext cx="59055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5087939" y="2276476"/>
            <a:ext cx="935037" cy="360363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bg-BG" sz="180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841500" y="2630489"/>
            <a:ext cx="2592388" cy="536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400">
                <a:latin typeface="Tahoma" panose="020B0604030504040204" pitchFamily="34" charset="0"/>
              </a:rPr>
              <a:t>Декларираме полета </a:t>
            </a:r>
            <a:r>
              <a:rPr lang="en-US" altLang="bg-BG" sz="1400" b="1">
                <a:latin typeface="Tahoma" panose="020B0604030504040204" pitchFamily="34" charset="0"/>
              </a:rPr>
              <a:t>w, h, t </a:t>
            </a:r>
            <a:r>
              <a:rPr lang="bg-BG" altLang="bg-BG" sz="1400">
                <a:latin typeface="Tahoma" panose="020B0604030504040204" pitchFamily="34" charset="0"/>
              </a:rPr>
              <a:t>в клас</a:t>
            </a:r>
            <a:r>
              <a:rPr lang="bg-BG" altLang="bg-BG" sz="1400" b="1">
                <a:latin typeface="Tahoma" panose="020B0604030504040204" pitchFamily="34" charset="0"/>
              </a:rPr>
              <a:t> </a:t>
            </a:r>
            <a:r>
              <a:rPr lang="en-US" altLang="bg-BG" sz="1400" b="1">
                <a:latin typeface="Tahoma" panose="020B0604030504040204" pitchFamily="34" charset="0"/>
              </a:rPr>
              <a:t>Form1</a:t>
            </a:r>
            <a:endParaRPr lang="bg-BG" altLang="bg-BG" sz="1400" b="1">
              <a:latin typeface="Tahoma" panose="020B0604030504040204" pitchFamily="34" charset="0"/>
            </a:endParaRP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063750" y="3716339"/>
            <a:ext cx="8064500" cy="30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bg-BG" sz="2400" dirty="0"/>
              <a:t>private void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Form1_Load</a:t>
            </a:r>
            <a:r>
              <a:rPr lang="bg-BG" sz="2000" dirty="0"/>
              <a:t>(object sender, System.EventArgs e)</a:t>
            </a:r>
          </a:p>
          <a:p>
            <a:pPr>
              <a:defRPr/>
            </a:pPr>
            <a:r>
              <a:rPr lang="bg-BG" sz="2400" dirty="0"/>
              <a:t>{</a:t>
            </a:r>
          </a:p>
          <a:p>
            <a:pPr>
              <a:spcBef>
                <a:spcPct val="30000"/>
              </a:spcBef>
              <a:defRPr/>
            </a:pPr>
            <a:r>
              <a:rPr lang="bg-BG" sz="2400" dirty="0"/>
              <a:t>	w=Width;</a:t>
            </a:r>
          </a:p>
          <a:p>
            <a:pPr>
              <a:spcBef>
                <a:spcPct val="30000"/>
              </a:spcBef>
              <a:defRPr/>
            </a:pPr>
            <a:r>
              <a:rPr lang="bg-BG" sz="2400" dirty="0"/>
              <a:t>	h=Height;</a:t>
            </a:r>
          </a:p>
          <a:p>
            <a:pPr>
              <a:spcBef>
                <a:spcPct val="30000"/>
              </a:spcBef>
              <a:defRPr/>
            </a:pPr>
            <a:r>
              <a:rPr lang="bg-BG" sz="2400" dirty="0"/>
              <a:t>	t=Text;</a:t>
            </a:r>
          </a:p>
          <a:p>
            <a:pPr>
              <a:defRPr/>
            </a:pPr>
            <a:r>
              <a:rPr lang="bg-BG" sz="2400" dirty="0"/>
              <a:t>			</a:t>
            </a:r>
          </a:p>
          <a:p>
            <a:pPr>
              <a:defRPr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4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416" y="260350"/>
            <a:ext cx="6192838" cy="649288"/>
          </a:xfrm>
        </p:spPr>
        <p:txBody>
          <a:bodyPr/>
          <a:lstStyle/>
          <a:p>
            <a:pPr eaLnBrk="1" hangingPunct="1">
              <a:defRPr/>
            </a:pPr>
            <a:r>
              <a:rPr lang="bg-BG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bg-BG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bg-BG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796272" y="909638"/>
            <a:ext cx="8208962" cy="5616575"/>
          </a:xfrm>
          <a:noFill/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bg-BG" sz="2200" dirty="0"/>
              <a:t>Да се състави приложение на </a:t>
            </a:r>
            <a:r>
              <a:rPr lang="en-US" sz="2200" dirty="0"/>
              <a:t>Visual C#</a:t>
            </a:r>
            <a:r>
              <a:rPr lang="bg-BG" sz="2200" dirty="0"/>
              <a:t>, съдържащо </a:t>
            </a:r>
            <a:r>
              <a:rPr lang="bg-BG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две форми</a:t>
            </a:r>
            <a:r>
              <a:rPr lang="bg-BG" sz="2200" dirty="0"/>
              <a:t>. При стартиране на приложението </a:t>
            </a:r>
            <a:r>
              <a:rPr lang="bg-BG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главната форма</a:t>
            </a:r>
            <a:r>
              <a:rPr lang="bg-BG" sz="2200" dirty="0"/>
              <a:t> да се появява в </a:t>
            </a:r>
            <a:r>
              <a:rPr lang="bg-BG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центъра на екрана, със заглавие “Главна форма” и син цвят</a:t>
            </a:r>
            <a:r>
              <a:rPr lang="bg-BG" sz="2200" i="1" dirty="0"/>
              <a:t> </a:t>
            </a:r>
            <a:r>
              <a:rPr lang="en-US" sz="2200" dirty="0"/>
              <a:t>(</a:t>
            </a:r>
            <a:r>
              <a:rPr lang="bg-BG" sz="2200" dirty="0"/>
              <a:t>настройки в</a:t>
            </a:r>
            <a:r>
              <a:rPr lang="en-US" sz="2200" dirty="0"/>
              <a:t> Properties)</a:t>
            </a:r>
            <a:r>
              <a:rPr lang="bg-BG" sz="2200" dirty="0"/>
              <a:t>.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bg-BG" sz="2200" dirty="0"/>
              <a:t>При </a:t>
            </a:r>
            <a:r>
              <a:rPr lang="bg-BG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щракване</a:t>
            </a:r>
            <a:r>
              <a:rPr lang="bg-BG" sz="2200" dirty="0"/>
              <a:t> върху главната форма да се появява </a:t>
            </a:r>
            <a:r>
              <a:rPr lang="bg-BG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втората форма</a:t>
            </a:r>
            <a:r>
              <a:rPr lang="bg-BG" sz="2200" dirty="0"/>
              <a:t> със </a:t>
            </a:r>
            <a:r>
              <a:rPr lang="bg-BG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заглавие “Здравейте!”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червен цвят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2200" dirty="0"/>
              <a:t>(чрез програмен код).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bg-BG" sz="2200" dirty="0"/>
              <a:t>При щракане върху </a:t>
            </a:r>
            <a:r>
              <a:rPr lang="bg-BG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втората форма </a:t>
            </a:r>
            <a:r>
              <a:rPr lang="bg-BG" sz="2200" dirty="0"/>
              <a:t>да се променя заглавието й – “Промяна!”,</a:t>
            </a:r>
            <a:r>
              <a:rPr lang="bg-BG" sz="2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2200" dirty="0"/>
              <a:t>прозорецът да става неоразмерим, заглавната лента да съдържа само бутон </a:t>
            </a:r>
            <a:r>
              <a:rPr lang="bg-BG" sz="2200" dirty="0">
                <a:sym typeface="Wingdings" pitchFamily="2" charset="2"/>
              </a:rPr>
              <a:t>.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bg-BG" sz="2200" dirty="0"/>
              <a:t>При повторно щракане върху втората форма тя да възстановява променените си свойства.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bg-BG" sz="2200" dirty="0"/>
              <a:t>При опит да се затвори втората форма да се извежда прозорец  със съобщение “Формата се промени … пъти!”. </a:t>
            </a:r>
          </a:p>
        </p:txBody>
      </p:sp>
    </p:spTree>
    <p:extLst>
      <p:ext uri="{BB962C8B-B14F-4D97-AF65-F5344CB8AC3E}">
        <p14:creationId xmlns:p14="http://schemas.microsoft.com/office/powerpoint/2010/main" val="36400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97100" y="659560"/>
            <a:ext cx="8128000" cy="6335712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bg-BG" sz="2400" dirty="0" smtClean="0"/>
              <a:t>private </a:t>
            </a:r>
            <a:r>
              <a:rPr lang="bg-BG" sz="2400" dirty="0"/>
              <a:t>void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Form2_Click</a:t>
            </a:r>
            <a:r>
              <a:rPr lang="bg-BG" sz="2400" dirty="0"/>
              <a:t>(</a:t>
            </a:r>
            <a:r>
              <a:rPr lang="bg-BG" sz="2000" dirty="0"/>
              <a:t>object sender, System.EventArgs e</a:t>
            </a:r>
            <a:r>
              <a:rPr lang="bg-BG" sz="2400" dirty="0"/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bg-BG" sz="2400" dirty="0"/>
              <a:t>{	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</a:t>
            </a:r>
            <a:r>
              <a:rPr lang="bg-BG" sz="2400" dirty="0"/>
              <a:t>(FormBorderStyle==FormBorderStyle.Sizable) FormBorderStyle=FormBorderStyle.FixedToolWindow;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bg-BG" sz="2400" dirty="0"/>
              <a:t>	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bg-BG" sz="2400" dirty="0"/>
              <a:t> FormBorderStyle=FormBorderStyle.Sizable;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bg-BG" sz="2400" dirty="0"/>
              <a:t>	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bg-BG" sz="2400" dirty="0"/>
              <a:t> (Text=="Промяна!") Text="Здравейте!";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bg-BG" sz="2400" dirty="0"/>
              <a:t>  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 </a:t>
            </a:r>
            <a:r>
              <a:rPr lang="bg-BG" sz="2400" dirty="0"/>
              <a:t>  Text="Промяна!";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bg-BG" sz="2400" dirty="0"/>
              <a:t>	br=br+1;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bg-BG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169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976" y="692151"/>
            <a:ext cx="4716463" cy="695325"/>
          </a:xfrm>
        </p:spPr>
        <p:txBody>
          <a:bodyPr/>
          <a:lstStyle/>
          <a:p>
            <a:pPr eaLnBrk="1" hangingPunct="1">
              <a:defRPr/>
            </a:pPr>
            <a:r>
              <a:rPr lang="bg-BG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Задача </a:t>
            </a:r>
            <a:r>
              <a:rPr lang="bg-BG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bg-BG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121242" y="1685364"/>
            <a:ext cx="8559800" cy="4579938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bg-BG" sz="2400" dirty="0"/>
              <a:t>Създайте приложение с </a:t>
            </a:r>
            <a:r>
              <a:rPr lang="bg-BG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 форми</a:t>
            </a:r>
            <a:r>
              <a:rPr lang="bg-BG" sz="2400" dirty="0"/>
              <a:t>. При стартиране да се появява </a:t>
            </a:r>
            <a:r>
              <a:rPr lang="bg-BG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Първа форма</a:t>
            </a:r>
            <a:r>
              <a:rPr lang="en-US" sz="2400" dirty="0"/>
              <a:t> </a:t>
            </a:r>
            <a:r>
              <a:rPr lang="bg-BG" sz="2400" dirty="0"/>
              <a:t>с червен цвят(чрез код).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bg-BG" sz="2400" dirty="0"/>
              <a:t>При щракане с мишката върху Първа форма, да се появява </a:t>
            </a:r>
            <a:r>
              <a:rPr lang="bg-BG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Форма 2</a:t>
            </a:r>
            <a:r>
              <a:rPr lang="bg-BG" sz="2400" dirty="0"/>
              <a:t> с жълт цвят, заглавието на Първа форма да става “Неактивна”. 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bg-BG" sz="2400" dirty="0"/>
              <a:t>При щракане върху Форма 2, да се появи </a:t>
            </a:r>
            <a:r>
              <a:rPr lang="bg-BG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Форма 3</a:t>
            </a:r>
            <a:r>
              <a:rPr lang="bg-BG" sz="2400" dirty="0"/>
              <a:t> със зелен цвят, Форма 2 да се скрива. </a:t>
            </a:r>
          </a:p>
          <a:p>
            <a:pPr marL="609600" indent="-6096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bg-BG" sz="2400" dirty="0"/>
              <a:t>При щракане върху Форма 3 тя да се скрива. </a:t>
            </a:r>
          </a:p>
          <a:p>
            <a:pPr marL="609600" indent="-609600">
              <a:lnSpc>
                <a:spcPct val="110000"/>
              </a:lnSpc>
              <a:buNone/>
              <a:defRPr/>
            </a:pPr>
            <a:r>
              <a:rPr lang="bg-BG" sz="2400" dirty="0"/>
              <a:t>	</a:t>
            </a:r>
          </a:p>
          <a:p>
            <a:pPr marL="609600" indent="-609600">
              <a:lnSpc>
                <a:spcPct val="110000"/>
              </a:lnSpc>
              <a:defRPr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960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753035" y="686454"/>
            <a:ext cx="8274050" cy="819617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bg-BG" sz="2000" noProof="1" smtClean="0"/>
              <a:t>Обработвате събития</a:t>
            </a:r>
            <a:r>
              <a:rPr lang="en-US" sz="2000" noProof="1" smtClean="0"/>
              <a:t>  </a:t>
            </a:r>
            <a:r>
              <a:rPr lang="en-US" sz="2000" noProof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Form1_Load</a:t>
            </a:r>
            <a:r>
              <a:rPr lang="bg-BG" sz="20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bg-BG" sz="2000" noProof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Form1_Click</a:t>
            </a:r>
            <a:r>
              <a:rPr lang="bg-B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bg-BG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Form1_Deactivate</a:t>
            </a:r>
            <a:r>
              <a:rPr lang="bg-BG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bg-BG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Form1_Activated</a:t>
            </a:r>
            <a:r>
              <a:rPr lang="bg-BG" sz="2000" dirty="0"/>
              <a:t>,</a:t>
            </a:r>
            <a:r>
              <a:rPr lang="bg-BG" sz="2000" dirty="0" smtClean="0"/>
              <a:t> </a:t>
            </a:r>
            <a:r>
              <a:rPr lang="bg-BG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Form2_Click</a:t>
            </a:r>
            <a:r>
              <a:rPr lang="bg-BG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bg-BG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bg-BG" sz="2000" dirty="0"/>
          </a:p>
        </p:txBody>
      </p:sp>
      <p:sp>
        <p:nvSpPr>
          <p:cNvPr id="2" name="Rectangle 1"/>
          <p:cNvSpPr/>
          <p:nvPr/>
        </p:nvSpPr>
        <p:spPr>
          <a:xfrm>
            <a:off x="856129" y="2379191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bg-BG" dirty="0"/>
              <a:t>private void 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Form2_Deactivate</a:t>
            </a:r>
            <a:r>
              <a:rPr lang="bg-BG" dirty="0"/>
              <a:t>(object sender, System.EventArgs e)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		Hide();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}</a:t>
            </a:r>
          </a:p>
          <a:p>
            <a:pPr>
              <a:lnSpc>
                <a:spcPct val="80000"/>
              </a:lnSpc>
              <a:defRPr/>
            </a:pPr>
            <a:endParaRPr lang="bg-BG" dirty="0" smtClean="0"/>
          </a:p>
          <a:p>
            <a:pPr>
              <a:lnSpc>
                <a:spcPct val="80000"/>
              </a:lnSpc>
              <a:defRPr/>
            </a:pPr>
            <a:endParaRPr lang="bg-BG" dirty="0"/>
          </a:p>
          <a:p>
            <a:pPr>
              <a:lnSpc>
                <a:spcPct val="80000"/>
              </a:lnSpc>
              <a:defRPr/>
            </a:pPr>
            <a:r>
              <a:rPr lang="bg-BG" dirty="0" smtClean="0"/>
              <a:t>private </a:t>
            </a:r>
            <a:r>
              <a:rPr lang="bg-BG" dirty="0"/>
              <a:t>void </a:t>
            </a:r>
            <a:r>
              <a:rPr lang="bg-B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Form3_Click</a:t>
            </a:r>
            <a:r>
              <a:rPr lang="bg-BG" dirty="0"/>
              <a:t>(object sender, System.EventArgs e)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{	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      	Visible=false;</a:t>
            </a:r>
          </a:p>
          <a:p>
            <a:pPr>
              <a:lnSpc>
                <a:spcPct val="80000"/>
              </a:lnSpc>
              <a:defRPr/>
            </a:pPr>
            <a:r>
              <a:rPr lang="bg-BG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42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425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Trebuchet MS</vt:lpstr>
      <vt:lpstr>Wingdings</vt:lpstr>
      <vt:lpstr>Wingdings 3</vt:lpstr>
      <vt:lpstr>Facet</vt:lpstr>
      <vt:lpstr>Упражнение върху форми</vt:lpstr>
      <vt:lpstr>Задача 1</vt:lpstr>
      <vt:lpstr>PowerPoint Presentation</vt:lpstr>
      <vt:lpstr>Задача 2</vt:lpstr>
      <vt:lpstr>PowerPoint Presentation</vt:lpstr>
      <vt:lpstr>Задача 3</vt:lpstr>
      <vt:lpstr>PowerPoint Presentation</vt:lpstr>
      <vt:lpstr>Задача 4</vt:lpstr>
      <vt:lpstr>PowerPoint Presentation</vt:lpstr>
      <vt:lpstr>Задача 5</vt:lpstr>
      <vt:lpstr>Задача 6</vt:lpstr>
      <vt:lpstr>Задача 7</vt:lpstr>
      <vt:lpstr>Решение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Упражнение върху форми</dc:title>
  <dc:creator>flora</dc:creator>
  <cp:lastModifiedBy>flora</cp:lastModifiedBy>
  <cp:revision>8</cp:revision>
  <dcterms:created xsi:type="dcterms:W3CDTF">2017-01-24T21:07:10Z</dcterms:created>
  <dcterms:modified xsi:type="dcterms:W3CDTF">2017-01-24T21:51:15Z</dcterms:modified>
</cp:coreProperties>
</file>